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8" r:id="rId3"/>
    <p:sldId id="287" r:id="rId4"/>
    <p:sldId id="270" r:id="rId5"/>
    <p:sldId id="334" r:id="rId6"/>
    <p:sldId id="335" r:id="rId7"/>
    <p:sldId id="343" r:id="rId8"/>
    <p:sldId id="323" r:id="rId9"/>
    <p:sldId id="296" r:id="rId10"/>
    <p:sldId id="331" r:id="rId11"/>
    <p:sldId id="259" r:id="rId12"/>
    <p:sldId id="260" r:id="rId13"/>
    <p:sldId id="277" r:id="rId14"/>
    <p:sldId id="261" r:id="rId15"/>
    <p:sldId id="274" r:id="rId16"/>
    <p:sldId id="289" r:id="rId17"/>
    <p:sldId id="291" r:id="rId18"/>
    <p:sldId id="336" r:id="rId19"/>
    <p:sldId id="326" r:id="rId20"/>
    <p:sldId id="337" r:id="rId21"/>
    <p:sldId id="340" r:id="rId22"/>
    <p:sldId id="327" r:id="rId23"/>
    <p:sldId id="346" r:id="rId24"/>
    <p:sldId id="339" r:id="rId25"/>
    <p:sldId id="345" r:id="rId26"/>
    <p:sldId id="347" r:id="rId27"/>
    <p:sldId id="341" r:id="rId28"/>
    <p:sldId id="348" r:id="rId29"/>
    <p:sldId id="342" r:id="rId30"/>
    <p:sldId id="338" r:id="rId3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" y="-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3F5F-68AC-42E6-AE09-7A9F11376832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3EDA-230E-40E2-B6E7-C6921E445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9B42-62DC-4A7D-9397-420176EA09D3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4D05-AEE4-4993-BD9F-8531949C6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EB5A-2451-45D1-972F-A3612A878C11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AA54-6590-4C64-8736-FC9AB265F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E894-FB84-4E41-84D7-9317FBDE45B9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E208-7B73-45EB-B1D5-85FD4598D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432C-B3B7-4EC7-877B-69CAA306A656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92E1-153C-4D8B-96BF-03A55912A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2E80-6A94-42FD-839C-D083889AB455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223-A037-496D-947F-277FEC192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CD17-F060-4CE5-B5CC-043FAEDFCBAE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E0C3-0042-41D3-A7C9-EADD5675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21EE-9264-4FF4-8797-BBEB9353B327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EC94-82CE-417C-A065-1ADECC8F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9DB4-89D8-49E2-A17F-FE03084D481D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99B1-D9B3-483F-8214-3757A5EDD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A9D-FB5C-4EED-88A2-4D2A44E96D7A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673F-2AF0-4D13-A2E8-6DB7D45F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1B64-21A9-48B8-883E-A34EFB9482FA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839E-DAE4-47EC-B22E-8535453C6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714A-C54A-4D72-B48B-41D817C5E679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F447-E2BA-41E1-9481-BB3CF5098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2F99-7063-4AC8-9EC4-980CB6BEA97C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4DAA-0C4D-45DA-B9F1-3089E829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DEB0-32EE-4BE1-AB3B-5A7A34D241D1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B2DE-905E-4216-98A4-5E40E864B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60A7-B602-443F-A570-77355A324DE8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0916-CF75-4695-B958-35F1D323D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0543-30D1-467D-A573-929B09AA9D1B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F68A-6480-430B-9881-2F51D2BD0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6C80-460A-4EE5-8420-A46F39839C0A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E17E-61E0-433D-9D89-E199BA05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3084-51A6-44CF-807A-B02BCAE5020C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58BB-68E4-4ED5-87D1-EDED9A34D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CF4E-FC42-45D7-999E-068FA3159663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8FB5-B0D4-4E81-81F7-535F7E239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4EE0-A78B-49A1-B3BB-6E35C96E3B37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DA13-E3CE-4520-A357-0A48CCC3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83D217-83FA-4232-AECA-339373A2FC7C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4D3017D-6C97-4181-97A3-64F227683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0" r:id="rId11"/>
    <p:sldLayoutId id="2147483661" r:id="rId12"/>
    <p:sldLayoutId id="214748367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8596313" cy="1320800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Электрическ</a:t>
            </a:r>
            <a:r>
              <a:rPr lang="ru-RU" sz="3600" dirty="0" smtClean="0">
                <a:latin typeface="Arial" charset="0"/>
              </a:rPr>
              <a:t>ие станции и подстанции</a:t>
            </a:r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Раздел 3. Силовые трансформаторы и автотрансформаторы.</a:t>
            </a:r>
          </a:p>
        </p:txBody>
      </p:sp>
      <p:sp>
        <p:nvSpPr>
          <p:cNvPr id="22530" name="Rectangle 5"/>
          <p:cNvSpPr>
            <a:spLocks noGrp="1"/>
          </p:cNvSpPr>
          <p:nvPr>
            <p:ph sz="half" idx="4294967295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91175" y="2133600"/>
            <a:ext cx="4752975" cy="3816350"/>
          </a:xfrm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2133600"/>
            <a:ext cx="46815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10818812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>
                <a:latin typeface="Arial" charset="0"/>
              </a:rPr>
              <a:t>Охлаждение силовых трансформаторов (тепловизионная диагностика)</a:t>
            </a:r>
          </a:p>
        </p:txBody>
      </p:sp>
      <p:pic>
        <p:nvPicPr>
          <p:cNvPr id="84994" name="Picture 6" descr="transformator-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963" y="1773238"/>
            <a:ext cx="11161712" cy="4679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1"/>
          <p:cNvSpPr>
            <a:spLocks noGrp="1"/>
          </p:cNvSpPr>
          <p:nvPr>
            <p:ph type="title" sz="quarter"/>
          </p:nvPr>
        </p:nvSpPr>
        <p:spPr>
          <a:xfrm>
            <a:off x="2424113" y="0"/>
            <a:ext cx="8596312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</a:rPr>
              <a:t>Охлаждение трансформаторов</a:t>
            </a:r>
          </a:p>
        </p:txBody>
      </p:sp>
      <p:sp>
        <p:nvSpPr>
          <p:cNvPr id="25606" name="Объект 2"/>
          <p:cNvSpPr>
            <a:spLocks noGrp="1"/>
          </p:cNvSpPr>
          <p:nvPr>
            <p:ph sz="quarter" idx="1"/>
          </p:nvPr>
        </p:nvSpPr>
        <p:spPr>
          <a:xfrm>
            <a:off x="0" y="549275"/>
            <a:ext cx="11712575" cy="279876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smtClean="0"/>
              <a:t>При работе трансформатора происходит </a:t>
            </a:r>
            <a:r>
              <a:rPr lang="ru-RU" altLang="ru-RU" sz="2000" b="1" smtClean="0"/>
              <a:t>нагрев обмоток и магнитопровода</a:t>
            </a:r>
            <a:r>
              <a:rPr lang="ru-RU" altLang="ru-RU" sz="2000" smtClean="0"/>
              <a:t> за счет </a:t>
            </a:r>
            <a:r>
              <a:rPr lang="ru-RU" altLang="ru-RU" sz="2000" b="1" smtClean="0"/>
              <a:t>потерь энергии</a:t>
            </a:r>
            <a:r>
              <a:rPr lang="ru-RU" altLang="ru-RU" sz="2000" smtClean="0"/>
              <a:t> в них. </a:t>
            </a:r>
            <a:r>
              <a:rPr lang="ru-RU" altLang="ru-RU" sz="2000" b="1" smtClean="0"/>
              <a:t>Предельный нагрев</a:t>
            </a:r>
            <a:r>
              <a:rPr lang="ru-RU" altLang="ru-RU" sz="2000" smtClean="0"/>
              <a:t> частей трансформатора ограничивается </a:t>
            </a:r>
            <a:r>
              <a:rPr lang="ru-RU" altLang="ru-RU" sz="2000" b="1" smtClean="0"/>
              <a:t>изоляцией</a:t>
            </a:r>
            <a:r>
              <a:rPr lang="ru-RU" altLang="ru-RU" sz="2000" smtClean="0"/>
              <a:t>, срок службы которой зависит от температуры нагрева. </a:t>
            </a:r>
            <a:r>
              <a:rPr lang="ru-RU" altLang="ru-RU" sz="2000" b="1" smtClean="0"/>
              <a:t>Чем больше мощность</a:t>
            </a:r>
            <a:r>
              <a:rPr lang="ru-RU" altLang="ru-RU" sz="2000" smtClean="0"/>
              <a:t> трансформатора, </a:t>
            </a:r>
            <a:r>
              <a:rPr lang="ru-RU" altLang="ru-RU" sz="2000" b="1" smtClean="0"/>
              <a:t>тем интенсивнее</a:t>
            </a:r>
            <a:r>
              <a:rPr lang="ru-RU" altLang="ru-RU" sz="2000" smtClean="0"/>
              <a:t> должна быть </a:t>
            </a:r>
            <a:r>
              <a:rPr lang="ru-RU" altLang="ru-RU" sz="2000" b="1" smtClean="0"/>
              <a:t>система охлаждения</a:t>
            </a:r>
            <a:r>
              <a:rPr lang="ru-RU" altLang="ru-RU" sz="2000" smtClean="0"/>
              <a:t> силовых трансформаторов.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smtClean="0"/>
              <a:t>Основной способ</a:t>
            </a:r>
            <a:r>
              <a:rPr lang="ru-RU" altLang="ru-RU" sz="2000" smtClean="0"/>
              <a:t> охлаждения трансформаторов – </a:t>
            </a:r>
            <a:r>
              <a:rPr lang="ru-RU" altLang="ru-RU" sz="2000" b="1" smtClean="0"/>
              <a:t>естественное охлаждение</a:t>
            </a:r>
            <a:r>
              <a:rPr lang="ru-RU" altLang="ru-RU" sz="2000" smtClean="0"/>
              <a:t>. Однако в трансформаторах значительной мощности с целью повышения удельных электромагнитных нагрузок применяют более эффективные методы охлаждения. Наибольшее применение получили следующие способы охлаждения:</a:t>
            </a:r>
          </a:p>
          <a:p>
            <a:pPr lvl="4" eaLnBrk="1" hangingPunct="1"/>
            <a:endParaRPr lang="ru-RU" sz="2000" smtClean="0"/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45075" y="2174875"/>
          <a:ext cx="41941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Диаграмма" r:id="rId3" imgW="4219575" imgH="1866900" progId="MSGraph.Chart.8">
                  <p:embed followColorScheme="full"/>
                </p:oleObj>
              </mc:Choice>
              <mc:Fallback>
                <p:oleObj name="Диаграмма" r:id="rId3" imgW="4219575" imgH="186690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2174875"/>
                        <a:ext cx="4194175" cy="186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3132138" y="328453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3417888"/>
            <a:ext cx="3313112" cy="68738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395538" y="4105275"/>
            <a:ext cx="1960562" cy="1052513"/>
            <a:chOff x="2802956" y="1178804"/>
            <a:chExt cx="1961113" cy="1052426"/>
          </a:xfrm>
        </p:grpSpPr>
        <p:cxnSp>
          <p:nvCxnSpPr>
            <p:cNvPr id="11" name="Соединительная линия уступом 10"/>
            <p:cNvCxnSpPr>
              <a:stCxn id="9" idx="2"/>
              <a:endCxn id="13" idx="0"/>
            </p:cNvCxnSpPr>
            <p:nvPr/>
          </p:nvCxnSpPr>
          <p:spPr>
            <a:xfrm rot="5400000">
              <a:off x="3928089" y="1035022"/>
              <a:ext cx="404780" cy="69234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2802956" y="1583584"/>
              <a:ext cx="1961113" cy="64764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Естественное масляное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0" y="4076700"/>
            <a:ext cx="3671888" cy="1047750"/>
            <a:chOff x="395536" y="1178802"/>
            <a:chExt cx="3672408" cy="10482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95536" y="1579028"/>
              <a:ext cx="1871928" cy="647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Естественное воздушное</a:t>
              </a:r>
            </a:p>
          </p:txBody>
        </p:sp>
        <p:cxnSp>
          <p:nvCxnSpPr>
            <p:cNvPr id="16" name="Соединительная линия уступом 15"/>
            <p:cNvCxnSpPr>
              <a:stCxn id="9" idx="2"/>
              <a:endCxn id="15" idx="0"/>
            </p:cNvCxnSpPr>
            <p:nvPr/>
          </p:nvCxnSpPr>
          <p:spPr>
            <a:xfrm rot="5400000">
              <a:off x="2500006" y="11090"/>
              <a:ext cx="400226" cy="27356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067175" y="4105275"/>
            <a:ext cx="4789488" cy="1047750"/>
            <a:chOff x="4067945" y="4482363"/>
            <a:chExt cx="4788023" cy="104821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443706" y="4882590"/>
              <a:ext cx="2412262" cy="647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Принудительная циркуляция масла</a:t>
              </a:r>
            </a:p>
          </p:txBody>
        </p:sp>
        <p:cxnSp>
          <p:nvCxnSpPr>
            <p:cNvPr id="19" name="Соединительная линия уступом 18"/>
            <p:cNvCxnSpPr>
              <a:stCxn id="9" idx="2"/>
              <a:endCxn id="18" idx="0"/>
            </p:cNvCxnSpPr>
            <p:nvPr/>
          </p:nvCxnSpPr>
          <p:spPr>
            <a:xfrm rot="16200000" flipH="1">
              <a:off x="5658778" y="2891530"/>
              <a:ext cx="400227" cy="35818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079875" y="4076700"/>
            <a:ext cx="2233613" cy="1047750"/>
            <a:chOff x="-900607" y="1178802"/>
            <a:chExt cx="2232247" cy="10482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469071" y="1579028"/>
              <a:ext cx="1800711" cy="647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Масляное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с дутьём</a:t>
              </a:r>
            </a:p>
          </p:txBody>
        </p:sp>
        <p:cxnSp>
          <p:nvCxnSpPr>
            <p:cNvPr id="22" name="Соединительная линия уступом 21"/>
            <p:cNvCxnSpPr>
              <a:stCxn id="9" idx="2"/>
              <a:endCxn id="21" idx="0"/>
            </p:cNvCxnSpPr>
            <p:nvPr/>
          </p:nvCxnSpPr>
          <p:spPr>
            <a:xfrm rot="16200000" flipH="1">
              <a:off x="-434378" y="712573"/>
              <a:ext cx="400226" cy="13326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5724525" y="3429000"/>
            <a:ext cx="3132138" cy="647700"/>
            <a:chOff x="3844072" y="4281324"/>
            <a:chExt cx="3131840" cy="64807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167891" y="4281324"/>
              <a:ext cx="2808021" cy="6480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С негорючим жидким диэлектриком</a:t>
              </a:r>
            </a:p>
          </p:txBody>
        </p:sp>
        <p:cxnSp>
          <p:nvCxnSpPr>
            <p:cNvPr id="25" name="Соединительная линия уступом 24"/>
            <p:cNvCxnSpPr>
              <a:stCxn id="9" idx="3"/>
              <a:endCxn id="24" idx="1"/>
            </p:cNvCxnSpPr>
            <p:nvPr/>
          </p:nvCxnSpPr>
          <p:spPr>
            <a:xfrm flipV="1">
              <a:off x="3844072" y="4605360"/>
              <a:ext cx="323819" cy="79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274175" y="-100013"/>
            <a:ext cx="73025" cy="1000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11270" name="Picture 6" descr="C:\Documents and Settings\Леоновы\Рабочий стол\tovar_23_70_.jpg"/>
          <p:cNvPicPr>
            <a:picLocks noChangeAspect="1" noChangeArrowheads="1"/>
          </p:cNvPicPr>
          <p:nvPr/>
        </p:nvPicPr>
        <p:blipFill>
          <a:blip r:embed="rId2"/>
          <a:srcRect l="22253" r="8086"/>
          <a:stretch>
            <a:fillRect/>
          </a:stretch>
        </p:blipFill>
        <p:spPr bwMode="auto">
          <a:xfrm>
            <a:off x="7248525" y="4437063"/>
            <a:ext cx="19462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1650" y="2205038"/>
            <a:ext cx="86407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В настоящее время сухие трансформаторы применяются при мощностях до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10 МВ.А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и напряжении обмотки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ВН до 35 кВ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и устанавливаются только в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сухих закрытых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помещениях с относительной влажностью воздуха до 80 % во избежание чрезмерного обмоток.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Для повышения интенсивности охлаждения применяют обдув обмоток и магнитопровода потоком воздуха от вентилятора.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Разновидности сухих трансформаторов (видов охлаждения):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С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– естественное воздушное при открытом исполнении;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СЗ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– естественное воздушное при защищенном исполнении;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СГ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– естественное воздушное при герметичном исполнении;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СД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– воздушное с принудительной циркуляцией воздуха.</a:t>
            </a:r>
          </a:p>
        </p:txBody>
      </p: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936625" y="4603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7045" name="Rectangle 2"/>
          <p:cNvSpPr>
            <a:spLocks noChangeArrowheads="1"/>
          </p:cNvSpPr>
          <p:nvPr/>
        </p:nvSpPr>
        <p:spPr bwMode="auto">
          <a:xfrm>
            <a:off x="215900" y="21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7046" name="Rectangle 2"/>
          <p:cNvSpPr>
            <a:spLocks noChangeArrowheads="1"/>
          </p:cNvSpPr>
          <p:nvPr/>
        </p:nvSpPr>
        <p:spPr bwMode="auto">
          <a:xfrm>
            <a:off x="0" y="222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7047" name="Rectangle 2"/>
          <p:cNvSpPr>
            <a:spLocks noChangeArrowheads="1"/>
          </p:cNvSpPr>
          <p:nvPr/>
        </p:nvSpPr>
        <p:spPr bwMode="auto">
          <a:xfrm>
            <a:off x="215900" y="2159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2138" y="401638"/>
            <a:ext cx="3311525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87049" name="Группа 13"/>
          <p:cNvGrpSpPr>
            <a:grpSpLocks/>
          </p:cNvGrpSpPr>
          <p:nvPr/>
        </p:nvGrpSpPr>
        <p:grpSpPr bwMode="auto">
          <a:xfrm>
            <a:off x="611188" y="1087438"/>
            <a:ext cx="4176712" cy="1022350"/>
            <a:chOff x="395536" y="1205558"/>
            <a:chExt cx="4176464" cy="10214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95536" y="1578294"/>
              <a:ext cx="1871551" cy="6487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Естественное воздушное</a:t>
              </a:r>
            </a:p>
          </p:txBody>
        </p:sp>
        <p:cxnSp>
          <p:nvCxnSpPr>
            <p:cNvPr id="16" name="Соединительная линия уступом 15"/>
            <p:cNvCxnSpPr>
              <a:stCxn id="9" idx="2"/>
              <a:endCxn id="15" idx="0"/>
            </p:cNvCxnSpPr>
            <p:nvPr/>
          </p:nvCxnSpPr>
          <p:spPr>
            <a:xfrm rot="5400000">
              <a:off x="2765685" y="-228022"/>
              <a:ext cx="372736" cy="32398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3" name="Picture 9" descr="C:\Documents and Settings\Леоновы\Рабочий стол\67984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4997450"/>
            <a:ext cx="18319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Documents and Settings\Леоновы\Рабочий стол\suhtra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0913" y="3284538"/>
            <a:ext cx="13985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C:\Documents and Settings\Леоновы\Рабочий стол\831_medium.jpg"/>
          <p:cNvPicPr>
            <a:picLocks noChangeAspect="1" noChangeArrowheads="1"/>
          </p:cNvPicPr>
          <p:nvPr/>
        </p:nvPicPr>
        <p:blipFill>
          <a:blip r:embed="rId5"/>
          <a:srcRect b="4713"/>
          <a:stretch>
            <a:fillRect/>
          </a:stretch>
        </p:blipFill>
        <p:spPr bwMode="auto">
          <a:xfrm>
            <a:off x="9480550" y="908050"/>
            <a:ext cx="208121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Documents and Settings\Леоновы\Рабочий стол\O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8438" y="4997450"/>
            <a:ext cx="14620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Documents and Settings\Леоновы\Рабочий стол\O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8438" y="4997450"/>
            <a:ext cx="14620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1650" y="2189163"/>
            <a:ext cx="86407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Разновидности масляных трансформаторов типа М (видов охлаждения):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М 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– естественная циркуляция воздуха и масла;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МЦ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– естественная циркуляция воздуха и принудительная циркуляция масла с ненаправленным потоком масла;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НМЦ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– естественная циркуляция воздуха и принудительная циркуляция масла с направленным потоком масла.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Следует отметить, что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масляное охлаждение усложняет и удорожает эксплуатацию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трансформаторов, так как требует систематического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контроля 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за качеством масла и периодической его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замены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936625" y="4603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215900" y="21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8068" name="Rectangle 2"/>
          <p:cNvSpPr>
            <a:spLocks noChangeArrowheads="1"/>
          </p:cNvSpPr>
          <p:nvPr/>
        </p:nvSpPr>
        <p:spPr bwMode="auto">
          <a:xfrm>
            <a:off x="215900" y="21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215900" y="21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88070" name="Rectangle 2"/>
          <p:cNvSpPr>
            <a:spLocks noChangeArrowheads="1"/>
          </p:cNvSpPr>
          <p:nvPr/>
        </p:nvSpPr>
        <p:spPr bwMode="auto">
          <a:xfrm>
            <a:off x="215900" y="2159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2138" y="401638"/>
            <a:ext cx="3311525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88072" name="Группа 9"/>
          <p:cNvGrpSpPr>
            <a:grpSpLocks/>
          </p:cNvGrpSpPr>
          <p:nvPr/>
        </p:nvGrpSpPr>
        <p:grpSpPr bwMode="auto">
          <a:xfrm>
            <a:off x="2611438" y="1087438"/>
            <a:ext cx="2176462" cy="1025525"/>
            <a:chOff x="2802956" y="1205560"/>
            <a:chExt cx="2177137" cy="1025670"/>
          </a:xfrm>
        </p:grpSpPr>
        <p:cxnSp>
          <p:nvCxnSpPr>
            <p:cNvPr id="11" name="Соединительная линия уступом 10"/>
            <p:cNvCxnSpPr>
              <a:stCxn id="9" idx="2"/>
              <a:endCxn id="13" idx="0"/>
            </p:cNvCxnSpPr>
            <p:nvPr/>
          </p:nvCxnSpPr>
          <p:spPr>
            <a:xfrm rot="5400000">
              <a:off x="4192481" y="795826"/>
              <a:ext cx="377878" cy="11973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2802956" y="1583438"/>
              <a:ext cx="1961170" cy="64779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Естественное масляное</a:t>
              </a:r>
            </a:p>
          </p:txBody>
        </p:sp>
      </p:grpSp>
      <p:pic>
        <p:nvPicPr>
          <p:cNvPr id="11266" name="Picture 2" descr="C:\Documents and Settings\Леоновы\Рабочий стол\silovye_transformatory.JPG"/>
          <p:cNvPicPr>
            <a:picLocks noChangeAspect="1" noChangeArrowheads="1"/>
          </p:cNvPicPr>
          <p:nvPr/>
        </p:nvPicPr>
        <p:blipFill>
          <a:blip r:embed="rId2"/>
          <a:srcRect l="3166" r="17583"/>
          <a:stretch>
            <a:fillRect/>
          </a:stretch>
        </p:blipFill>
        <p:spPr bwMode="auto">
          <a:xfrm>
            <a:off x="2135188" y="4581525"/>
            <a:ext cx="209708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Леоновы\Рабочий стол\tm_2500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3" y="4437063"/>
            <a:ext cx="182721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Леоновы\Рабочий стол\тмгcw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013" y="2781300"/>
            <a:ext cx="18573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Documents and Settings\Леоновы\Рабочий стол\1_311003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0550" y="0"/>
            <a:ext cx="20272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6021388"/>
            <a:ext cx="2647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Трансформатор ТМ-25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824788" y="6237288"/>
            <a:ext cx="281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Трансформатор ТМ-2500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409113" y="5013325"/>
            <a:ext cx="2227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Трансформатор ТМГ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264650" y="234950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Трансформатор ТМЗ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63525" y="2160588"/>
            <a:ext cx="8496300" cy="46974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smtClean="0"/>
              <a:t>Масляное охлаждение с дутьем и естественной циркуляцией масла </a:t>
            </a:r>
            <a:r>
              <a:rPr lang="ru-RU" altLang="ru-RU" sz="2000" smtClean="0"/>
              <a:t>(Д).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/>
              <a:t>Трансформаторы снабжают электрическими </a:t>
            </a:r>
            <a:r>
              <a:rPr lang="ru-RU" altLang="ru-RU" sz="1800" b="1" smtClean="0"/>
              <a:t>вентиляторами</a:t>
            </a:r>
            <a:r>
              <a:rPr lang="ru-RU" altLang="ru-RU" sz="1800" smtClean="0"/>
              <a:t>, которые обдувают радиаторы трансформатора. </a:t>
            </a:r>
            <a:r>
              <a:rPr lang="ru-RU" altLang="ru-RU" sz="1800" b="1" smtClean="0"/>
              <a:t>Конвекция масла</a:t>
            </a:r>
            <a:r>
              <a:rPr lang="ru-RU" altLang="ru-RU" sz="1800" smtClean="0"/>
              <a:t> внутри бака остается естественной. Этот вид охлаждения позволяет увеличить единичную мощность трансформатора на 40 – 50%.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/>
              <a:t>Пуск и останов вентиляторов осуществляется автоматически в зависимости от нагрузки и температуры нагрева масла. Трансформаторы с таким охлаждением могут работать при полностью отключенном дутье, если нагрузка не превышает 100 % номинальной, а температура верхних слоев масла не более + 55° С, а также при минусовых температурах окружающего воздуха и при температуре масла не выше + 45° С независимо от нагрузки. Макси­мально допустимая температура масла в верхних слоях при работе с номинальной нагрузкой + 95° С.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/>
              <a:t>Система охлаждения типа </a:t>
            </a:r>
            <a:r>
              <a:rPr lang="ru-RU" altLang="ru-RU" sz="1800" b="1" smtClean="0"/>
              <a:t>Д </a:t>
            </a:r>
            <a:r>
              <a:rPr lang="ru-RU" altLang="ru-RU" sz="1800" smtClean="0"/>
              <a:t>применяется в трансформаторах мощностью 10 000 ÷ 80 000 кВ</a:t>
            </a:r>
            <a:r>
              <a:rPr lang="ru-RU" altLang="ru-RU" sz="1800" baseline="30000" smtClean="0"/>
              <a:t>.</a:t>
            </a:r>
            <a:r>
              <a:rPr lang="ru-RU" altLang="ru-RU" sz="1800" smtClean="0"/>
              <a:t>А.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/>
              <a:t> При снижении нагрузки трансформатора с дутьевым охлаждением на 50 – 60% вентиляторы можно отключить, т.е. перейти на естественное масляное охлаждение.</a:t>
            </a:r>
          </a:p>
          <a:p>
            <a:pPr marL="0" indent="0" eaLnBrk="1" hangingPunct="1"/>
            <a:endParaRPr lang="ru-RU" sz="1800" smtClean="0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8316913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185738"/>
            <a:ext cx="3311525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89092" name="Группа 19"/>
          <p:cNvGrpSpPr>
            <a:grpSpLocks/>
          </p:cNvGrpSpPr>
          <p:nvPr/>
        </p:nvGrpSpPr>
        <p:grpSpPr bwMode="auto">
          <a:xfrm>
            <a:off x="4500563" y="871538"/>
            <a:ext cx="1800225" cy="1022350"/>
            <a:chOff x="-468560" y="1205558"/>
            <a:chExt cx="1800200" cy="102145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468560" y="1578294"/>
              <a:ext cx="1800200" cy="6487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Масляное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с дутьём</a:t>
              </a:r>
            </a:p>
          </p:txBody>
        </p:sp>
        <p:cxnSp>
          <p:nvCxnSpPr>
            <p:cNvPr id="22" name="Соединительная линия уступом 21"/>
            <p:cNvCxnSpPr>
              <a:stCxn id="9" idx="2"/>
              <a:endCxn id="21" idx="0"/>
            </p:cNvCxnSpPr>
            <p:nvPr/>
          </p:nvCxnSpPr>
          <p:spPr>
            <a:xfrm rot="16200000" flipH="1">
              <a:off x="-169160" y="977594"/>
              <a:ext cx="372736" cy="8286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093" name="Picture 17" descr="Изображение 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50" y="981075"/>
            <a:ext cx="3359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18" descr="part8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0"/>
            <a:ext cx="25669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5" descr="large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4" name="AutoShape 7" descr="large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716338"/>
            <a:ext cx="114252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2400" b="1" i="1">
                <a:solidFill>
                  <a:srgbClr val="404040"/>
                </a:solidFill>
                <a:latin typeface="Trebuchet MS" pitchFamily="34" charset="0"/>
              </a:rPr>
              <a:t>Масляное охлаждение с дутьем и принудительной циркуляцией масла через воздушные охладители </a:t>
            </a:r>
            <a:r>
              <a:rPr lang="ru-RU" altLang="ru-RU" sz="2400">
                <a:solidFill>
                  <a:srgbClr val="404040"/>
                </a:solidFill>
                <a:latin typeface="Trebuchet MS" pitchFamily="34" charset="0"/>
              </a:rPr>
              <a:t>(ДЦ).</a:t>
            </a: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 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Масляное охлаждение с дутьем и направленным потоком масла </a:t>
            </a:r>
            <a:r>
              <a:rPr lang="ru-RU" altLang="ru-RU" b="1">
                <a:solidFill>
                  <a:srgbClr val="404040"/>
                </a:solidFill>
                <a:latin typeface="Trebuchet MS" pitchFamily="34" charset="0"/>
              </a:rPr>
              <a:t>(НДЦ).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С помощью </a:t>
            </a:r>
            <a:r>
              <a:rPr lang="ru-RU" altLang="ru-RU" b="1">
                <a:solidFill>
                  <a:srgbClr val="404040"/>
                </a:solidFill>
                <a:latin typeface="Trebuchet MS" pitchFamily="34" charset="0"/>
              </a:rPr>
              <a:t>электронасоса</a:t>
            </a: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 создают принудительную циркуляцию трансформаторного масла через специальные охладители, собранные из трубок. Одновременно необходимое число </a:t>
            </a:r>
            <a:r>
              <a:rPr lang="ru-RU" altLang="ru-RU" b="1">
                <a:solidFill>
                  <a:srgbClr val="404040"/>
                </a:solidFill>
                <a:latin typeface="Trebuchet MS" pitchFamily="34" charset="0"/>
              </a:rPr>
              <a:t>вентиляторов</a:t>
            </a: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 создает направленный поток воздуха, обдувающий поверхность трубок охладителя.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Охладители могут устанавливаться вместе с трансформатором на одном фундаменте или на отдельных фундаментах рядом с баком трансформатора.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Системы охлаждения типов ДЦ и НДЦ применяют для трансформаторов общего назначения мощностью 63 000 ÷ 400 000 кВ</a:t>
            </a:r>
            <a:r>
              <a:rPr lang="ru-RU" altLang="ru-RU" baseline="30000">
                <a:solidFill>
                  <a:srgbClr val="404040"/>
                </a:solidFill>
                <a:latin typeface="Trebuchet MS" pitchFamily="34" charset="0"/>
              </a:rPr>
              <a:t>.</a:t>
            </a: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А.</a:t>
            </a: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0" y="-26988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185738"/>
            <a:ext cx="3311525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90118" name="Группа 16"/>
          <p:cNvGrpSpPr>
            <a:grpSpLocks/>
          </p:cNvGrpSpPr>
          <p:nvPr/>
        </p:nvGrpSpPr>
        <p:grpSpPr bwMode="auto">
          <a:xfrm>
            <a:off x="4572000" y="871538"/>
            <a:ext cx="4284663" cy="1022350"/>
            <a:chOff x="4572001" y="4509119"/>
            <a:chExt cx="4283967" cy="102145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444947" y="4881855"/>
              <a:ext cx="2411021" cy="64872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Принудительная циркуляция масла</a:t>
              </a:r>
            </a:p>
          </p:txBody>
        </p:sp>
        <p:cxnSp>
          <p:nvCxnSpPr>
            <p:cNvPr id="19" name="Соединительная линия уступом 18"/>
            <p:cNvCxnSpPr>
              <a:stCxn id="9" idx="2"/>
              <a:endCxn id="18" idx="0"/>
            </p:cNvCxnSpPr>
            <p:nvPr/>
          </p:nvCxnSpPr>
          <p:spPr>
            <a:xfrm rot="16200000" flipH="1">
              <a:off x="5924465" y="3156655"/>
              <a:ext cx="372736" cy="30776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19" name="Группа 19"/>
          <p:cNvGrpSpPr>
            <a:grpSpLocks/>
          </p:cNvGrpSpPr>
          <p:nvPr/>
        </p:nvGrpSpPr>
        <p:grpSpPr bwMode="auto">
          <a:xfrm>
            <a:off x="4500563" y="871538"/>
            <a:ext cx="1800225" cy="1022350"/>
            <a:chOff x="-468560" y="1205558"/>
            <a:chExt cx="1800200" cy="102145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468560" y="1578294"/>
              <a:ext cx="1800200" cy="6487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Масляное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с дутьём</a:t>
              </a:r>
            </a:p>
          </p:txBody>
        </p:sp>
        <p:cxnSp>
          <p:nvCxnSpPr>
            <p:cNvPr id="22" name="Соединительная линия уступом 21"/>
            <p:cNvCxnSpPr>
              <a:stCxn id="9" idx="2"/>
              <a:endCxn id="21" idx="0"/>
            </p:cNvCxnSpPr>
            <p:nvPr/>
          </p:nvCxnSpPr>
          <p:spPr>
            <a:xfrm rot="16200000" flipH="1">
              <a:off x="-169160" y="977594"/>
              <a:ext cx="372736" cy="8286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9" name="Picture 3" descr="C:\Documents and Settings\Леоновы\Рабочий стол\c2lsb3ZveXRyYW5zZm9ybWF0b3IucnUvaW1nL29hby1lbGVrdHJvemF2b2QvVERDLTQwMDAwMC0yMjAuanBnP19faWQ9MzQyNDc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33115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052513"/>
            <a:ext cx="5254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2088" y="2781300"/>
            <a:ext cx="116649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defTabSz="914400">
              <a:buClr>
                <a:schemeClr val="accent1"/>
              </a:buClr>
              <a:buSzPct val="80000"/>
            </a:pPr>
            <a:endParaRPr lang="ru-RU" altLang="ru-RU" sz="1600" b="1" i="1">
              <a:solidFill>
                <a:srgbClr val="404040"/>
              </a:solidFill>
              <a:latin typeface="Trebuchet MS" pitchFamily="34" charset="0"/>
            </a:endParaRPr>
          </a:p>
          <a:p>
            <a:pPr indent="358775" algn="just" defTabSz="914400">
              <a:buClr>
                <a:schemeClr val="accent1"/>
              </a:buClr>
              <a:buSzPct val="80000"/>
            </a:pPr>
            <a:endParaRPr lang="ru-RU" altLang="ru-RU" sz="1600" b="1" i="1">
              <a:solidFill>
                <a:srgbClr val="404040"/>
              </a:solidFill>
              <a:latin typeface="Trebuchet MS" pitchFamily="34" charset="0"/>
            </a:endParaRPr>
          </a:p>
          <a:p>
            <a:pPr indent="358775" algn="just" defTabSz="914400">
              <a:buClr>
                <a:schemeClr val="accent1"/>
              </a:buClr>
              <a:buSzPct val="80000"/>
            </a:pPr>
            <a:endParaRPr lang="ru-RU" altLang="ru-RU" sz="1600" b="1" i="1">
              <a:solidFill>
                <a:srgbClr val="404040"/>
              </a:solidFill>
              <a:latin typeface="Trebuchet MS" pitchFamily="34" charset="0"/>
            </a:endParaRP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b="1" i="1">
                <a:solidFill>
                  <a:srgbClr val="404040"/>
                </a:solidFill>
                <a:latin typeface="Trebuchet MS" pitchFamily="34" charset="0"/>
              </a:rPr>
              <a:t>Принудительная циркуляция масла через водяной охладитель </a:t>
            </a:r>
            <a:r>
              <a:rPr lang="ru-RU" altLang="ru-RU">
                <a:solidFill>
                  <a:srgbClr val="404040"/>
                </a:solidFill>
                <a:latin typeface="Trebuchet MS" pitchFamily="34" charset="0"/>
              </a:rPr>
              <a:t>(Ц) (Масляно-водяное охлаждение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).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Водяные охладители компактнее воздушных и рассеивают большую мощность.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Нагретое в трансформаторе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1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масло посредством насоса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 2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прогоняется через охладитель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3,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в котором циркулирует вода. Это наиболее эффективный способ охлаждения, так как коэффициент теплопередачи от масла в воду значительно выше, чем в воздух. Одновременно масло проходит через воздухоохладитель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4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 и фильтр </a:t>
            </a: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5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, где освобождается от нежелательных включений. Температура масла на входе в маслоохладитель не должна превышать +70</a:t>
            </a:r>
            <a:r>
              <a:rPr lang="ru-RU" altLang="ru-RU" sz="1600" baseline="30000">
                <a:solidFill>
                  <a:srgbClr val="404040"/>
                </a:solidFill>
                <a:latin typeface="Trebuchet MS" pitchFamily="34" charset="0"/>
              </a:rPr>
              <a:t>о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С.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Ц 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– с принудительной циркуляцией воды и ненаправленным потоком масла;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rgbClr val="404040"/>
                </a:solidFill>
                <a:latin typeface="Trebuchet MS" pitchFamily="34" charset="0"/>
              </a:rPr>
              <a:t>НЦ 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– с принудительной циркуляцией воды и направленным потоком масла.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Чтобы предотвратить попадание воды в масляную систему трансформатора, давление масла в маслоохладителях должно превышать давление циркулирующей в них воды не менее чем на 0,02 МПа (2 Н/см</a:t>
            </a:r>
            <a:r>
              <a:rPr lang="ru-RU" altLang="ru-RU" sz="1600" baseline="30000">
                <a:solidFill>
                  <a:srgbClr val="404040"/>
                </a:solidFill>
                <a:latin typeface="Trebuchet MS" pitchFamily="34" charset="0"/>
              </a:rPr>
              <a:t>2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). Эта система охлаждения эффективна, но имеет более сложное конструктивное выполнение и выполняется на мощных трансформаторах (160 МВ</a:t>
            </a:r>
            <a:r>
              <a:rPr lang="ru-RU" altLang="ru-RU" sz="1600" baseline="30000">
                <a:solidFill>
                  <a:srgbClr val="404040"/>
                </a:solidFill>
                <a:latin typeface="Trebuchet MS" pitchFamily="34" charset="0"/>
              </a:rPr>
              <a:t>.</a:t>
            </a:r>
            <a:r>
              <a:rPr lang="ru-RU" altLang="ru-RU" sz="1600">
                <a:solidFill>
                  <a:srgbClr val="404040"/>
                </a:solidFill>
                <a:latin typeface="Trebuchet MS" pitchFamily="34" charset="0"/>
              </a:rPr>
              <a:t>А и более).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720725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11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11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1143" name="Rectangle 2"/>
          <p:cNvSpPr>
            <a:spLocks noChangeArrowheads="1"/>
          </p:cNvSpPr>
          <p:nvPr/>
        </p:nvSpPr>
        <p:spPr bwMode="auto">
          <a:xfrm>
            <a:off x="0" y="-26988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185738"/>
            <a:ext cx="3311525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91145" name="Группа 16"/>
          <p:cNvGrpSpPr>
            <a:grpSpLocks/>
          </p:cNvGrpSpPr>
          <p:nvPr/>
        </p:nvGrpSpPr>
        <p:grpSpPr bwMode="auto">
          <a:xfrm>
            <a:off x="4572000" y="871538"/>
            <a:ext cx="4284663" cy="1022350"/>
            <a:chOff x="4572001" y="4509119"/>
            <a:chExt cx="4283967" cy="102145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444947" y="4881855"/>
              <a:ext cx="2411021" cy="64872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Принудительная циркуляция масла</a:t>
              </a:r>
            </a:p>
          </p:txBody>
        </p:sp>
        <p:cxnSp>
          <p:nvCxnSpPr>
            <p:cNvPr id="19" name="Соединительная линия уступом 18"/>
            <p:cNvCxnSpPr>
              <a:stCxn id="9" idx="2"/>
              <a:endCxn id="18" idx="0"/>
            </p:cNvCxnSpPr>
            <p:nvPr/>
          </p:nvCxnSpPr>
          <p:spPr>
            <a:xfrm rot="16200000" flipH="1">
              <a:off x="5924465" y="3156655"/>
              <a:ext cx="372736" cy="30776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7" name="Picture 3" descr="C:\Documents and Settings\Леоновы\Рабочий стол\v-rossii-izgotovlen-pervyj-transformator-sverhvyso[1].JPG"/>
          <p:cNvPicPr>
            <a:picLocks noChangeAspect="1" noChangeArrowheads="1"/>
          </p:cNvPicPr>
          <p:nvPr/>
        </p:nvPicPr>
        <p:blipFill>
          <a:blip r:embed="rId3"/>
          <a:srcRect l="2267" t="4071" r="2052" b="2216"/>
          <a:stretch>
            <a:fillRect/>
          </a:stretch>
        </p:blipFill>
        <p:spPr bwMode="auto">
          <a:xfrm>
            <a:off x="9264650" y="333375"/>
            <a:ext cx="25923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1989138"/>
            <a:ext cx="112109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000000"/>
                </a:solidFill>
                <a:latin typeface="Trebuchet MS" pitchFamily="34" charset="0"/>
              </a:rPr>
              <a:t>Согласно Стокгольмской конвенции 2001 года, эксплуатация совтолосодержащих трансформаторов разрешена до 2025 года, после чего они должны быть выведены из эксплуатации и утилизированы. </a:t>
            </a:r>
          </a:p>
          <a:p>
            <a:pPr indent="358775" algn="just" defTabSz="914400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000000"/>
                </a:solidFill>
                <a:latin typeface="Trebuchet MS" pitchFamily="34" charset="0"/>
              </a:rPr>
              <a:t>Заводом Электрощит-Самара разработан трансформатор ТНГ(Ф)-СЭЩ, заполненный огнестойкой диэлектрической жидкостью, мощностью 25 – 2500 кВ</a:t>
            </a:r>
            <a:r>
              <a:rPr lang="ru-RU" altLang="ru-RU" sz="1600" baseline="30000">
                <a:solidFill>
                  <a:srgbClr val="000000"/>
                </a:solidFill>
                <a:latin typeface="Trebuchet MS" pitchFamily="34" charset="0"/>
              </a:rPr>
              <a:t>.</a:t>
            </a:r>
            <a:r>
              <a:rPr lang="ru-RU" altLang="ru-RU" sz="1600">
                <a:solidFill>
                  <a:srgbClr val="000000"/>
                </a:solidFill>
                <a:latin typeface="Trebuchet MS" pitchFamily="34" charset="0"/>
              </a:rPr>
              <a:t>А, класса напряжения 10 кВ. Трансформатор заполнен под вакуумом охлаждающей диэлектрической жидкостью FR3TM, обладающей высокой экологической и пожаробезопасностью (температура воспламенения =340</a:t>
            </a:r>
            <a:r>
              <a:rPr lang="ru-RU" altLang="ru-RU" sz="1600" baseline="30000">
                <a:solidFill>
                  <a:srgbClr val="000000"/>
                </a:solidFill>
                <a:latin typeface="Trebuchet MS" pitchFamily="34" charset="0"/>
              </a:rPr>
              <a:t>о</a:t>
            </a:r>
            <a:r>
              <a:rPr lang="ru-RU" altLang="ru-RU" sz="1600">
                <a:solidFill>
                  <a:srgbClr val="000000"/>
                </a:solidFill>
                <a:latin typeface="Trebuchet MS" pitchFamily="34" charset="0"/>
              </a:rPr>
              <a:t>С), максимальными свойствами по теплообмену и диэлектрическим характеристикам, высокой и постоянной стабильностью к окислению. FR3TM полностью растворяется при попадании в землю или воду без необходимости утилизации, увеличивает срок эксплуатации трансформатора и снижает периодичность замены или регенерации охладителя (в сравнении с диэлектриками других типов).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20725" y="-169863"/>
            <a:ext cx="1841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66" name="Rectangle 2"/>
          <p:cNvSpPr>
            <a:spLocks noChangeArrowheads="1"/>
          </p:cNvSpPr>
          <p:nvPr/>
        </p:nvSpPr>
        <p:spPr bwMode="auto">
          <a:xfrm>
            <a:off x="0" y="-26988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buClr>
                <a:schemeClr val="accent1"/>
              </a:buClr>
              <a:buSzPct val="80000"/>
            </a:pPr>
            <a:endParaRPr lang="ru-RU" altLang="ru-RU" sz="1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185738"/>
            <a:ext cx="3311525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Способы охлаждения трансформаторов</a:t>
            </a:r>
          </a:p>
        </p:txBody>
      </p:sp>
      <p:grpSp>
        <p:nvGrpSpPr>
          <p:cNvPr id="92168" name="Группа 13"/>
          <p:cNvGrpSpPr>
            <a:grpSpLocks/>
          </p:cNvGrpSpPr>
          <p:nvPr/>
        </p:nvGrpSpPr>
        <p:grpSpPr bwMode="auto">
          <a:xfrm>
            <a:off x="395288" y="871538"/>
            <a:ext cx="4176712" cy="1022350"/>
            <a:chOff x="395535" y="1205558"/>
            <a:chExt cx="4176465" cy="10214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95535" y="1578294"/>
              <a:ext cx="2974799" cy="6487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prstClr val="black"/>
                  </a:solidFill>
                </a:rPr>
                <a:t>С негорючим жидким диэлектриком</a:t>
              </a:r>
            </a:p>
          </p:txBody>
        </p:sp>
        <p:cxnSp>
          <p:nvCxnSpPr>
            <p:cNvPr id="16" name="Соединительная линия уступом 15"/>
            <p:cNvCxnSpPr>
              <a:stCxn id="9" idx="2"/>
              <a:endCxn id="15" idx="0"/>
            </p:cNvCxnSpPr>
            <p:nvPr/>
          </p:nvCxnSpPr>
          <p:spPr>
            <a:xfrm rot="5400000">
              <a:off x="3041100" y="47392"/>
              <a:ext cx="372736" cy="26890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69" name="Picture 2" descr="C:\Documents and Settings\Леоновы\Рабочий стол\8bdd69e6f42993685722deaf102d680a53b10f96.jpg"/>
          <p:cNvPicPr>
            <a:picLocks noChangeAspect="1" noChangeArrowheads="1"/>
          </p:cNvPicPr>
          <p:nvPr/>
        </p:nvPicPr>
        <p:blipFill>
          <a:blip r:embed="rId2"/>
          <a:srcRect r="52251" b="50000"/>
          <a:stretch>
            <a:fillRect/>
          </a:stretch>
        </p:blipFill>
        <p:spPr bwMode="auto">
          <a:xfrm>
            <a:off x="4865688" y="4868863"/>
            <a:ext cx="1819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Documents and Settings\Леоновы\Рабочий стол\8bdd69e6f42993685722deaf102d680a53b10f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688" y="4868863"/>
            <a:ext cx="3810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Леоновы\Рабочий стол\transformator_t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837113"/>
            <a:ext cx="17510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609600"/>
            <a:ext cx="11322793" cy="659160"/>
          </a:xfrm>
        </p:spPr>
        <p:txBody>
          <a:bodyPr/>
          <a:lstStyle/>
          <a:p>
            <a:r>
              <a:rPr lang="ru-RU" dirty="0" smtClean="0"/>
              <a:t>Нагрузочная способность трансформаторов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88840"/>
            <a:ext cx="496855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484784"/>
            <a:ext cx="63367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117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Автотрансформаторы</a:t>
            </a:r>
          </a:p>
        </p:txBody>
      </p:sp>
      <p:sp>
        <p:nvSpPr>
          <p:cNvPr id="96258" name="Rectangle 5"/>
          <p:cNvSpPr>
            <a:spLocks noGrp="1"/>
          </p:cNvSpPr>
          <p:nvPr>
            <p:ph type="body" sz="half" idx="1"/>
          </p:nvPr>
        </p:nvSpPr>
        <p:spPr>
          <a:xfrm>
            <a:off x="0" y="765175"/>
            <a:ext cx="6527800" cy="6092825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Автотрансформатором (AT)</a:t>
            </a:r>
            <a:r>
              <a:rPr lang="ru-RU" sz="2400" smtClean="0">
                <a:solidFill>
                  <a:schemeClr val="tx1"/>
                </a:solidFill>
              </a:rPr>
              <a:t> называется трансформатор, в котором две или более обмотки гальванически связаны так, что они имеют общую часть. Обмотки автотрансформатора связаны электрически и магнитно, и передача энергии из первичной цепи во вторичную происходит как посредством магнитного ноля, так и электрическим путем. В автотрансформаторе только часть всей энергии трансформируется, а другая часть передается непосредственно из системы одного напряжения в систему другого напряжения без трансформации</a:t>
            </a:r>
          </a:p>
        </p:txBody>
      </p:sp>
      <p:pic>
        <p:nvPicPr>
          <p:cNvPr id="96259" name="Picture 2" descr="МЭС Волги ввели в работу автотрансформатор на подстанции «Рузаевка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59600" y="908050"/>
            <a:ext cx="5232400" cy="55451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10098087" cy="1125538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Силовой трансформатор</a:t>
            </a:r>
          </a:p>
        </p:txBody>
      </p:sp>
      <p:graphicFrame>
        <p:nvGraphicFramePr>
          <p:cNvPr id="72710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3236913" y="692150"/>
          <a:ext cx="6172200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Точечный рисунок" r:id="rId3" imgW="4095238" imgH="4571429" progId="PBrush">
                  <p:embed/>
                </p:oleObj>
              </mc:Choice>
              <mc:Fallback>
                <p:oleObj name="Точечный рисунок" r:id="rId3" imgW="4095238" imgH="4571429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692150"/>
                        <a:ext cx="6172200" cy="597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0688"/>
            <a:ext cx="3432506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7368" y="400506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однофазного автотрансформатора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7" y="2174022"/>
            <a:ext cx="4785360" cy="2674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348028" y="5085184"/>
            <a:ext cx="550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трехфазного трансформатора </a:t>
            </a:r>
          </a:p>
        </p:txBody>
      </p:sp>
    </p:spTree>
    <p:extLst>
      <p:ext uri="{BB962C8B-B14F-4D97-AF65-F5344CB8AC3E}">
        <p14:creationId xmlns:p14="http://schemas.microsoft.com/office/powerpoint/2010/main" val="214565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16632"/>
            <a:ext cx="8596312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Режимы работы автотрансформатора</a:t>
            </a:r>
            <a:endParaRPr lang="ru-RU" dirty="0"/>
          </a:p>
        </p:txBody>
      </p:sp>
      <p:pic>
        <p:nvPicPr>
          <p:cNvPr id="4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6"/>
            <a:ext cx="525658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Автотрансформаторы</a:t>
            </a:r>
          </a:p>
        </p:txBody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11425238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tx1"/>
                </a:solidFill>
              </a:rPr>
              <a:t>Преимущества автотрансформаторов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 Меньший расход меди, стали, а также изоляционных материалов и меньшая стоимость по сравнению с трансформаторами той же мощности.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Меньшая масса и габариты позволяют создавать трансформаторы больших мощностей.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3. Автотрансформаторы имеют меньшие потери и больший КПД.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4. Имеют лучшие условия охлаждения.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chemeClr val="tx1"/>
                </a:solidFill>
              </a:rPr>
              <a:t>Недостатки автотрансформаторов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 Сложность регулирования напряжения.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Опасность перехода атмосферных перенапряжений с одной обмотки на другую из-за электрической связи обмоток.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7488" y="260648"/>
            <a:ext cx="8247590" cy="618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0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0704513" cy="1052513"/>
          </a:xfrm>
        </p:spPr>
        <p:txBody>
          <a:bodyPr/>
          <a:lstStyle/>
          <a:p>
            <a:pPr algn="ctr"/>
            <a:r>
              <a:rPr lang="ru-RU" sz="2400" smtClean="0"/>
              <a:t>Регулирование напряжения силовых</a:t>
            </a:r>
            <a:r>
              <a:rPr lang="ru-RU" sz="3200" smtClean="0"/>
              <a:t> </a:t>
            </a:r>
            <a:r>
              <a:rPr lang="ru-RU" sz="2400" smtClean="0"/>
              <a:t>трансформаторов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3200" smtClean="0"/>
              <a:t>РПН   ПБВ</a:t>
            </a:r>
          </a:p>
        </p:txBody>
      </p:sp>
      <p:pic>
        <p:nvPicPr>
          <p:cNvPr id="9421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4744"/>
            <a:ext cx="6323961" cy="4176464"/>
          </a:xfrm>
        </p:spPr>
      </p:pic>
      <p:pic>
        <p:nvPicPr>
          <p:cNvPr id="94211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36500" y="1340768"/>
            <a:ext cx="6065691" cy="4032448"/>
          </a:xfrm>
        </p:spPr>
      </p:pic>
    </p:spTree>
    <p:extLst>
      <p:ext uri="{BB962C8B-B14F-4D97-AF65-F5344CB8AC3E}">
        <p14:creationId xmlns:p14="http://schemas.microsoft.com/office/powerpoint/2010/main" val="257531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99" y="0"/>
            <a:ext cx="8935505" cy="66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836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0704513" cy="1052513"/>
          </a:xfrm>
        </p:spPr>
        <p:txBody>
          <a:bodyPr/>
          <a:lstStyle/>
          <a:p>
            <a:pPr algn="ctr"/>
            <a:r>
              <a:rPr lang="ru-RU" sz="2400" dirty="0" smtClean="0"/>
              <a:t>Регулирование напряжения силовых</a:t>
            </a:r>
            <a:r>
              <a:rPr lang="ru-RU" sz="3200" dirty="0" smtClean="0"/>
              <a:t> </a:t>
            </a:r>
            <a:r>
              <a:rPr lang="ru-RU" sz="2400" dirty="0" smtClean="0"/>
              <a:t>трансформаторов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ПБВ</a:t>
            </a:r>
          </a:p>
        </p:txBody>
      </p:sp>
      <p:pic>
        <p:nvPicPr>
          <p:cNvPr id="9421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67408" y="961124"/>
            <a:ext cx="8928992" cy="5896876"/>
          </a:xfrm>
        </p:spPr>
      </p:pic>
    </p:spTree>
    <p:extLst>
      <p:ext uri="{BB962C8B-B14F-4D97-AF65-F5344CB8AC3E}">
        <p14:creationId xmlns:p14="http://schemas.microsoft.com/office/powerpoint/2010/main" val="335366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764704"/>
          </a:xfrm>
        </p:spPr>
        <p:txBody>
          <a:bodyPr/>
          <a:lstStyle/>
          <a:p>
            <a:r>
              <a:rPr lang="ru-RU" dirty="0"/>
              <a:t>Принцип действия устройства ПБВ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0688"/>
            <a:ext cx="5400601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23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0704513" cy="1052513"/>
          </a:xfrm>
        </p:spPr>
        <p:txBody>
          <a:bodyPr/>
          <a:lstStyle/>
          <a:p>
            <a:pPr algn="ctr"/>
            <a:r>
              <a:rPr lang="ru-RU" sz="2400" dirty="0" smtClean="0"/>
              <a:t>Регулирование напряжения силовых</a:t>
            </a:r>
            <a:r>
              <a:rPr lang="ru-RU" sz="3200" dirty="0" smtClean="0"/>
              <a:t> </a:t>
            </a:r>
            <a:r>
              <a:rPr lang="ru-RU" sz="2400" dirty="0" smtClean="0"/>
              <a:t>трансформаторов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РПН</a:t>
            </a:r>
          </a:p>
        </p:txBody>
      </p:sp>
      <p:pic>
        <p:nvPicPr>
          <p:cNvPr id="94211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57285" y="1268760"/>
            <a:ext cx="8407449" cy="5589240"/>
          </a:xfrm>
        </p:spPr>
      </p:pic>
    </p:spTree>
    <p:extLst>
      <p:ext uri="{BB962C8B-B14F-4D97-AF65-F5344CB8AC3E}">
        <p14:creationId xmlns:p14="http://schemas.microsoft.com/office/powerpoint/2010/main" val="335366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Устройства РПН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10740"/>
            <a:ext cx="5268788" cy="455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3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765175"/>
          </a:xfrm>
        </p:spPr>
        <p:txBody>
          <a:bodyPr/>
          <a:lstStyle/>
          <a:p>
            <a:pPr algn="ctr"/>
            <a:r>
              <a:rPr lang="ru-RU" smtClean="0"/>
              <a:t>СИЛОВЫЕ ТРАНСФОРМАТОРЫ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>
          <a:xfrm>
            <a:off x="263525" y="692150"/>
            <a:ext cx="11736388" cy="61658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Передача ЭЭ на большие расстояния- 35 – 750 кВ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Распределение ЭЭ - 6 – 35 (110) кВ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Потребление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 0,23 – 10 кВ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Преобразование (трансформация) напряжения (повышение, понижения)</a:t>
            </a:r>
            <a:r>
              <a:rPr lang="ru-RU" altLang="ru-RU" sz="2400" dirty="0" smtClean="0"/>
              <a:t>, связь электрических сетей различных классов напряжений и распределения ЭЭ.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/>
              <a:t>Силовой трансформатор </a:t>
            </a:r>
            <a:r>
              <a:rPr lang="ru-RU" altLang="ru-RU" sz="2400" dirty="0" smtClean="0"/>
              <a:t>– статическое электромагнитное устройство, имеющее две или более индуктивно связанные обмотки, предназначенное для преобразования посредством  электромагнитной индукции одной системы переменного тока в другую систему переменного тока.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Трансформатор был впервые использован в 1876 </a:t>
            </a:r>
            <a:r>
              <a:rPr lang="ru-RU" altLang="ru-RU" sz="2400" b="1" dirty="0" smtClean="0"/>
              <a:t>П. Н. Яблочковым</a:t>
            </a:r>
            <a:r>
              <a:rPr lang="ru-RU" altLang="ru-RU" sz="2400" dirty="0" smtClean="0"/>
              <a:t> в цепях электрического освещения.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В 1890 </a:t>
            </a:r>
            <a:r>
              <a:rPr lang="ru-RU" altLang="ru-RU" sz="2400" b="1" dirty="0" smtClean="0"/>
              <a:t>М. О. </a:t>
            </a:r>
            <a:r>
              <a:rPr lang="ru-RU" altLang="ru-RU" sz="2400" b="1" dirty="0" err="1" smtClean="0"/>
              <a:t>Доливо-Добровольский</a:t>
            </a:r>
            <a:r>
              <a:rPr lang="ru-RU" altLang="ru-RU" sz="2400" dirty="0" smtClean="0"/>
              <a:t> разработал трёхфазный трансформатор.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Дальнейшее развитие трансформаторов заключалось в совершенствовании их конструкции, увеличении мощности и КПД, улучшении изоляции обмоток.</a:t>
            </a:r>
          </a:p>
          <a:p>
            <a:pPr marL="0" indent="0"/>
            <a:endParaRPr lang="ru-RU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81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708275"/>
            <a:ext cx="561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913" y="2708275"/>
            <a:ext cx="904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2565400"/>
            <a:ext cx="1514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7800" y="2492375"/>
            <a:ext cx="971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8025" y="2636838"/>
            <a:ext cx="1000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192088" y="5013325"/>
            <a:ext cx="11160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altLang="ru-RU"/>
              <a:t>Условные обозначения трансформаторов и автотрансформаторов на схемах:</a:t>
            </a:r>
          </a:p>
          <a:p>
            <a:pPr defTabSz="914400"/>
            <a:r>
              <a:rPr lang="ru-RU" altLang="ru-RU"/>
              <a:t>а – </a:t>
            </a:r>
            <a:r>
              <a:rPr lang="ru-RU" altLang="ru-RU" b="1"/>
              <a:t>двух</a:t>
            </a:r>
            <a:r>
              <a:rPr lang="ru-RU" altLang="ru-RU"/>
              <a:t>обмоточный;</a:t>
            </a:r>
          </a:p>
          <a:p>
            <a:pPr defTabSz="914400"/>
            <a:r>
              <a:rPr lang="ru-RU" altLang="ru-RU"/>
              <a:t>б – двухобмоточный с РПН (устройством регулирования напряжения);</a:t>
            </a:r>
          </a:p>
          <a:p>
            <a:pPr defTabSz="914400"/>
            <a:r>
              <a:rPr lang="ru-RU" altLang="ru-RU"/>
              <a:t>в –</a:t>
            </a:r>
            <a:r>
              <a:rPr lang="ru-RU" altLang="ru-RU" b="1"/>
              <a:t> трёх</a:t>
            </a:r>
            <a:r>
              <a:rPr lang="ru-RU" altLang="ru-RU"/>
              <a:t>обмоточный с РПН; г – </a:t>
            </a:r>
            <a:r>
              <a:rPr lang="ru-RU" altLang="ru-RU" b="1"/>
              <a:t>авто</a:t>
            </a:r>
            <a:r>
              <a:rPr lang="ru-RU" altLang="ru-RU"/>
              <a:t>трансформатор;</a:t>
            </a:r>
          </a:p>
          <a:p>
            <a:pPr defTabSz="914400"/>
            <a:r>
              <a:rPr lang="ru-RU" altLang="ru-RU"/>
              <a:t>д,– трансформатор с </a:t>
            </a:r>
            <a:r>
              <a:rPr lang="ru-RU" altLang="ru-RU" b="1"/>
              <a:t>расщепленной обмоткой</a:t>
            </a:r>
            <a:r>
              <a:rPr lang="ru-RU" altLang="ru-RU"/>
              <a:t> низшего напряжения. с РПН.</a:t>
            </a:r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0" y="620713"/>
            <a:ext cx="10128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altLang="ru-RU"/>
              <a:t>Наибольшее распространение - </a:t>
            </a:r>
            <a:r>
              <a:rPr lang="ru-RU" altLang="ru-RU" b="1" i="1"/>
              <a:t>трёхфазные </a:t>
            </a:r>
            <a:r>
              <a:rPr lang="ru-RU" altLang="ru-RU"/>
              <a:t>трансформаторы, потери в них на 12 – 15 % ниже, а расход активных материалов и стоимость на 20 – 25 % меньше, чем в группе трёх однофазных трансформаторов такой же суммарной мощности.</a:t>
            </a:r>
          </a:p>
          <a:p>
            <a:pPr defTabSz="914400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b="1" i="1"/>
              <a:t>Однофазные</a:t>
            </a:r>
            <a:r>
              <a:rPr lang="ru-RU" altLang="ru-RU" b="1"/>
              <a:t> </a:t>
            </a:r>
            <a:r>
              <a:rPr lang="ru-RU" altLang="ru-RU"/>
              <a:t>трансформаторы применяются, если </a:t>
            </a:r>
            <a:r>
              <a:rPr lang="ru-RU" altLang="ru-RU" i="1"/>
              <a:t>невозможно изготовление</a:t>
            </a:r>
            <a:r>
              <a:rPr lang="ru-RU" altLang="ru-RU"/>
              <a:t> трёхфазных трансформаторов необходимой мощности или </a:t>
            </a:r>
            <a:r>
              <a:rPr lang="ru-RU" altLang="ru-RU" i="1"/>
              <a:t>затруднена их транспортировка</a:t>
            </a:r>
            <a:r>
              <a:rPr lang="ru-RU" altLang="ru-RU"/>
              <a:t>.</a:t>
            </a:r>
          </a:p>
          <a:p>
            <a:pPr defTabSz="914400">
              <a:spcBef>
                <a:spcPct val="50000"/>
              </a:spcBef>
            </a:pPr>
            <a:endParaRPr lang="ru-RU" altLang="ru-RU" sz="1600">
              <a:latin typeface="Calibri" pitchFamily="34" charset="0"/>
            </a:endParaRPr>
          </a:p>
        </p:txBody>
      </p:sp>
      <p:sp>
        <p:nvSpPr>
          <p:cNvPr id="79880" name="Rectangle 11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549275"/>
          </a:xfrm>
        </p:spPr>
        <p:txBody>
          <a:bodyPr/>
          <a:lstStyle/>
          <a:p>
            <a:pPr algn="ctr"/>
            <a:r>
              <a:rPr lang="ru-RU" sz="3200" smtClean="0"/>
              <a:t>Типы трансформаторов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0"/>
            <a:ext cx="11178777" cy="105273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Для силовых трансформаторов и АТ применяют буквенно-цифровые обозначения, установленные ГОСТом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11866463" cy="5133305"/>
          </a:xfrm>
        </p:spPr>
        <p:txBody>
          <a:bodyPr/>
          <a:lstStyle/>
          <a:p>
            <a:r>
              <a:rPr lang="ru-RU" sz="2000" dirty="0" smtClean="0"/>
              <a:t>В </a:t>
            </a:r>
            <a:r>
              <a:rPr lang="ru-RU" sz="2000" dirty="0"/>
              <a:t>типе трансформаторов последовательно указывают:</a:t>
            </a:r>
          </a:p>
          <a:p>
            <a:r>
              <a:rPr lang="ru-RU" sz="2000" dirty="0"/>
              <a:t>1. Т - трехфазный;</a:t>
            </a:r>
          </a:p>
          <a:p>
            <a:r>
              <a:rPr lang="ru-RU" sz="2000" dirty="0"/>
              <a:t>О - однофазный.</a:t>
            </a:r>
          </a:p>
          <a:p>
            <a:r>
              <a:rPr lang="ru-RU" sz="2000" dirty="0"/>
              <a:t>2. С - естественное воздушное охлаждение;</a:t>
            </a:r>
          </a:p>
          <a:p>
            <a:r>
              <a:rPr lang="ru-RU" sz="2000" dirty="0"/>
              <a:t>М - естественное масляное охлаждение;</a:t>
            </a:r>
          </a:p>
          <a:p>
            <a:r>
              <a:rPr lang="ru-RU" sz="2000" dirty="0"/>
              <a:t>Д - масляное охлаждение с дутьем и естественной циркуляцией масла;</a:t>
            </a:r>
          </a:p>
          <a:p>
            <a:r>
              <a:rPr lang="ru-RU" sz="2000" dirty="0"/>
              <a:t>ДЦ - масляное охлаждение с дутьем и  принудительной циркуляцией масла;</a:t>
            </a:r>
          </a:p>
          <a:p>
            <a:r>
              <a:rPr lang="ru-RU" sz="2000" dirty="0"/>
              <a:t>Ц - </a:t>
            </a:r>
            <a:r>
              <a:rPr lang="ru-RU" sz="2000" dirty="0" err="1"/>
              <a:t>масляно</a:t>
            </a:r>
            <a:r>
              <a:rPr lang="ru-RU" sz="2000" dirty="0"/>
              <a:t>-водяное охлаждение с принудительной циркуляцией масла.</a:t>
            </a:r>
          </a:p>
          <a:p>
            <a:r>
              <a:rPr lang="ru-RU" sz="2000" dirty="0"/>
              <a:t>3. Т - трехобмоточный;</a:t>
            </a:r>
          </a:p>
          <a:p>
            <a:r>
              <a:rPr lang="ru-RU" sz="2000" dirty="0"/>
              <a:t>Р - с расщепленной вторичной обмоткой;</a:t>
            </a:r>
          </a:p>
          <a:p>
            <a:r>
              <a:rPr lang="ru-RU" sz="2000" dirty="0"/>
              <a:t>без обозначения - двухобмоточный.</a:t>
            </a:r>
          </a:p>
          <a:p>
            <a:r>
              <a:rPr lang="ru-RU" sz="2000" dirty="0"/>
              <a:t>Буква А перед обозначением обозначает автотрансформатор. </a:t>
            </a:r>
          </a:p>
          <a:p>
            <a:r>
              <a:rPr lang="ru-RU" sz="2000" dirty="0"/>
              <a:t>Буква Н после обозначения обозначает наличие устройства регулирования напряжения под нагрузкой (РПН).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00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0"/>
            <a:ext cx="11394801" cy="1052736"/>
          </a:xfrm>
        </p:spPr>
        <p:txBody>
          <a:bodyPr>
            <a:normAutofit fontScale="90000"/>
          </a:bodyPr>
          <a:lstStyle/>
          <a:p>
            <a:r>
              <a:rPr lang="ru-RU" dirty="0"/>
              <a:t>Номинальным называется режим работы трансформатора, для которого он предназначен заводом-изготовителем.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052736"/>
            <a:ext cx="11665296" cy="4989289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Условиями</a:t>
            </a:r>
            <a:r>
              <a:rPr lang="ru-RU" sz="2400" dirty="0"/>
              <a:t>, определяющими номинальный режим работы, являются:</a:t>
            </a:r>
          </a:p>
          <a:p>
            <a:r>
              <a:rPr lang="ru-RU" sz="2400" dirty="0"/>
              <a:t>- номинальная мощность, , кВА, МВА;</a:t>
            </a:r>
          </a:p>
          <a:p>
            <a:r>
              <a:rPr lang="ru-RU" sz="2400" dirty="0"/>
              <a:t>- номинальное напряжение, , кВ;</a:t>
            </a:r>
          </a:p>
          <a:p>
            <a:r>
              <a:rPr lang="ru-RU" sz="2400" dirty="0"/>
              <a:t>- номинальный ток, , А;</a:t>
            </a:r>
          </a:p>
          <a:p>
            <a:r>
              <a:rPr lang="ru-RU" sz="2400" dirty="0"/>
              <a:t>- номинальные условия охлаждающей среды;</a:t>
            </a:r>
          </a:p>
          <a:p>
            <a:r>
              <a:rPr lang="ru-RU" sz="2400" dirty="0"/>
              <a:t>- напряжение короткого замыкания, ;</a:t>
            </a:r>
          </a:p>
          <a:p>
            <a:r>
              <a:rPr lang="ru-RU" sz="2400" dirty="0"/>
              <a:t>- ток холостого хода, ;</a:t>
            </a:r>
          </a:p>
          <a:p>
            <a:r>
              <a:rPr lang="ru-RU" sz="2400" dirty="0"/>
              <a:t>- потери холостого хода, ;</a:t>
            </a:r>
          </a:p>
          <a:p>
            <a:r>
              <a:rPr lang="ru-RU" sz="2400" dirty="0"/>
              <a:t>- потери короткого замыкания,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6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8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Элементы конструкции трансформаторов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476672"/>
            <a:ext cx="9154839" cy="55653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2800" dirty="0"/>
              <a:t>Основными элементами конструкции являются:</a:t>
            </a:r>
          </a:p>
          <a:p>
            <a:r>
              <a:rPr lang="ru-RU" sz="2800" dirty="0"/>
              <a:t>- магнитопровод;</a:t>
            </a:r>
          </a:p>
          <a:p>
            <a:r>
              <a:rPr lang="ru-RU" sz="2800" dirty="0"/>
              <a:t>- обмотки;</a:t>
            </a:r>
          </a:p>
          <a:p>
            <a:r>
              <a:rPr lang="ru-RU" sz="2800" dirty="0"/>
              <a:t>- изоляция;</a:t>
            </a:r>
          </a:p>
          <a:p>
            <a:r>
              <a:rPr lang="ru-RU" sz="2800" dirty="0"/>
              <a:t>- выводы;</a:t>
            </a:r>
          </a:p>
          <a:p>
            <a:r>
              <a:rPr lang="ru-RU" sz="2800" dirty="0"/>
              <a:t>- бак;</a:t>
            </a:r>
          </a:p>
          <a:p>
            <a:r>
              <a:rPr lang="ru-RU" sz="2800" dirty="0"/>
              <a:t>- охлаждающие устройства;</a:t>
            </a:r>
          </a:p>
          <a:p>
            <a:r>
              <a:rPr lang="ru-RU" sz="2800" dirty="0"/>
              <a:t>- устройства регулирования напряжения;</a:t>
            </a:r>
          </a:p>
          <a:p>
            <a:r>
              <a:rPr lang="ru-RU" sz="2800" dirty="0"/>
              <a:t>- защитные и измерительные устройства;</a:t>
            </a:r>
          </a:p>
          <a:p>
            <a:r>
              <a:rPr lang="ru-RU" sz="2800" dirty="0"/>
              <a:t>- тележка (каретка с катками).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3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/>
          </p:cNvSpPr>
          <p:nvPr>
            <p:ph type="title" sz="quarter"/>
          </p:nvPr>
        </p:nvSpPr>
        <p:spPr>
          <a:xfrm>
            <a:off x="695325" y="0"/>
            <a:ext cx="8596313" cy="620713"/>
          </a:xfrm>
        </p:spPr>
        <p:txBody>
          <a:bodyPr/>
          <a:lstStyle/>
          <a:p>
            <a:pPr algn="ctr"/>
            <a:r>
              <a:rPr lang="ru-RU" smtClean="0"/>
              <a:t>Конструкция трансформатора</a:t>
            </a:r>
          </a:p>
        </p:txBody>
      </p:sp>
      <p:pic>
        <p:nvPicPr>
          <p:cNvPr id="81922" name="Picture 9" descr="part8-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1225" y="1125538"/>
            <a:ext cx="3024188" cy="1727200"/>
          </a:xfrm>
        </p:spPr>
      </p:pic>
      <p:pic>
        <p:nvPicPr>
          <p:cNvPr id="81923" name="Picture 10" descr="part8-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7575" y="981075"/>
            <a:ext cx="7464425" cy="5400675"/>
          </a:xfrm>
        </p:spPr>
      </p:pic>
      <p:pic>
        <p:nvPicPr>
          <p:cNvPr id="81924" name="Picture 11" descr="part8-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95325" y="3141663"/>
            <a:ext cx="1296988" cy="3167062"/>
          </a:xfrm>
        </p:spPr>
      </p:pic>
      <p:pic>
        <p:nvPicPr>
          <p:cNvPr id="81925" name="Picture 12" descr="part8-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782888" y="3141663"/>
            <a:ext cx="1223962" cy="30972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052513"/>
          </a:xfrm>
        </p:spPr>
        <p:txBody>
          <a:bodyPr/>
          <a:lstStyle/>
          <a:p>
            <a:pPr algn="ctr"/>
            <a:r>
              <a:rPr lang="ru-RU" sz="3200" smtClean="0"/>
              <a:t>Схемы соединения обмоток трансформаторов</a:t>
            </a:r>
          </a:p>
        </p:txBody>
      </p:sp>
      <p:sp>
        <p:nvSpPr>
          <p:cNvPr id="82946" name="Rectangle 5"/>
          <p:cNvSpPr>
            <a:spLocks noGrp="1"/>
          </p:cNvSpPr>
          <p:nvPr>
            <p:ph type="body" sz="half" idx="1"/>
          </p:nvPr>
        </p:nvSpPr>
        <p:spPr>
          <a:xfrm>
            <a:off x="677863" y="1125538"/>
            <a:ext cx="8596312" cy="1366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chemeClr val="tx1"/>
                </a:solidFill>
              </a:rPr>
              <a:t>По количеству обмоток различного напряжения на каждую фазу трансформаторы разделяются на </a:t>
            </a:r>
            <a:r>
              <a:rPr lang="ru-RU" sz="2800" smtClean="0">
                <a:solidFill>
                  <a:srgbClr val="800000"/>
                </a:solidFill>
              </a:rPr>
              <a:t>двухобмоточные и трехобмоточные.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8294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19288" y="2492375"/>
            <a:ext cx="6192837" cy="43656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1327</Words>
  <Application>Microsoft Office PowerPoint</Application>
  <PresentationFormat>Произвольный</PresentationFormat>
  <Paragraphs>142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Аспект</vt:lpstr>
      <vt:lpstr>Точечный рисунок</vt:lpstr>
      <vt:lpstr>Диаграмма</vt:lpstr>
      <vt:lpstr>Электрические станции и подстанции Раздел 3. Силовые трансформаторы и автотрансформаторы.</vt:lpstr>
      <vt:lpstr>Силовой трансформатор</vt:lpstr>
      <vt:lpstr>СИЛОВЫЕ ТРАНСФОРМАТОРЫ</vt:lpstr>
      <vt:lpstr>Типы трансформаторов</vt:lpstr>
      <vt:lpstr>Для силовых трансформаторов и АТ применяют буквенно-цифровые обозначения, установленные ГОСТом. </vt:lpstr>
      <vt:lpstr>Номинальным называется режим работы трансформатора, для которого он предназначен заводом-изготовителем.</vt:lpstr>
      <vt:lpstr>Элементы конструкции трансформаторов  </vt:lpstr>
      <vt:lpstr>Конструкция трансформатора</vt:lpstr>
      <vt:lpstr>Схемы соединения обмоток трансформаторов</vt:lpstr>
      <vt:lpstr>Охлаждение силовых трансформаторов (тепловизионная диагностика)</vt:lpstr>
      <vt:lpstr>Охлаждение трансформаторов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Нагрузочная способность трансформаторов</vt:lpstr>
      <vt:lpstr>Автотрансформаторы</vt:lpstr>
      <vt:lpstr>Презентация PowerPoint</vt:lpstr>
      <vt:lpstr>Режимы работы автотрансформатора</vt:lpstr>
      <vt:lpstr>Автотрансформаторы</vt:lpstr>
      <vt:lpstr>Презентация PowerPoint</vt:lpstr>
      <vt:lpstr>Регулирование напряжения силовых трансформаторов  РПН   ПБВ</vt:lpstr>
      <vt:lpstr>Презентация PowerPoint</vt:lpstr>
      <vt:lpstr>Регулирование напряжения силовых трансформаторов  ПБВ</vt:lpstr>
      <vt:lpstr>Принцип действия устройства ПБВ</vt:lpstr>
      <vt:lpstr>Регулирование напряжения силовых трансформаторов  РПН</vt:lpstr>
      <vt:lpstr>Устройства РПН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графические обозначения в электрических схемах</dc:title>
  <dc:creator>pln.ndkv@gmail.com</dc:creator>
  <cp:lastModifiedBy>Home</cp:lastModifiedBy>
  <cp:revision>47</cp:revision>
  <dcterms:created xsi:type="dcterms:W3CDTF">2019-10-22T18:27:33Z</dcterms:created>
  <dcterms:modified xsi:type="dcterms:W3CDTF">2024-04-17T11:32:58Z</dcterms:modified>
</cp:coreProperties>
</file>