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1" r:id="rId4"/>
    <p:sldId id="262" r:id="rId5"/>
    <p:sldId id="263" r:id="rId6"/>
    <p:sldId id="265" r:id="rId7"/>
    <p:sldId id="266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8" autoAdjust="0"/>
    <p:restoredTop sz="9466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Нормы, ритуалы и правила речевого и неречевого поведения</a:t>
            </a:r>
            <a:endParaRPr lang="ru-RU" dirty="0"/>
          </a:p>
        </p:txBody>
      </p:sp>
      <p:sp>
        <p:nvSpPr>
          <p:cNvPr id="3" name="7-конечная звезда 2"/>
          <p:cNvSpPr/>
          <p:nvPr/>
        </p:nvSpPr>
        <p:spPr>
          <a:xfrm>
            <a:off x="7524328" y="3356992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7-конечная звезда 3"/>
          <p:cNvSpPr/>
          <p:nvPr/>
        </p:nvSpPr>
        <p:spPr>
          <a:xfrm>
            <a:off x="827584" y="3501008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7-конечная звезда 4"/>
          <p:cNvSpPr/>
          <p:nvPr/>
        </p:nvSpPr>
        <p:spPr>
          <a:xfrm>
            <a:off x="4211960" y="3933056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Формы и типы коммуникации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Говорение </a:t>
            </a:r>
            <a:r>
              <a:rPr lang="ru-RU" dirty="0" smtClean="0"/>
              <a:t>– это отправление речевых акустических сигналов, несущих информацию.</a:t>
            </a:r>
          </a:p>
          <a:p>
            <a:r>
              <a:rPr lang="ru-RU" i="1" dirty="0" smtClean="0"/>
              <a:t>Слушание </a:t>
            </a:r>
            <a:r>
              <a:rPr lang="ru-RU" dirty="0" smtClean="0"/>
              <a:t>(или </a:t>
            </a:r>
            <a:r>
              <a:rPr lang="ru-RU" dirty="0" err="1" smtClean="0"/>
              <a:t>аудирование</a:t>
            </a:r>
            <a:r>
              <a:rPr lang="ru-RU" dirty="0" smtClean="0"/>
              <a:t>) – восприятие речевых акустических сигналов и их понимание.</a:t>
            </a:r>
          </a:p>
          <a:p>
            <a:r>
              <a:rPr lang="ru-RU" i="1" dirty="0" smtClean="0"/>
              <a:t>Письмо </a:t>
            </a:r>
            <a:r>
              <a:rPr lang="ru-RU" dirty="0" smtClean="0"/>
              <a:t>– зашифровка речевых сигналов с помощью графических символов.</a:t>
            </a:r>
          </a:p>
          <a:p>
            <a:r>
              <a:rPr lang="ru-RU" i="1" dirty="0" smtClean="0"/>
              <a:t>Чтение </a:t>
            </a:r>
            <a:r>
              <a:rPr lang="ru-RU" dirty="0" smtClean="0"/>
              <a:t>– расшифровка графических знаков и понимание их значений.</a:t>
            </a:r>
            <a:endParaRPr lang="ru-RU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Стереотипы и предрассудки. Обстановка и условия общения.</a:t>
            </a:r>
          </a:p>
          <a:p>
            <a:r>
              <a:rPr lang="ru-RU" dirty="0" smtClean="0"/>
              <a:t>2. Обстановка и условия общения.</a:t>
            </a:r>
          </a:p>
          <a:p>
            <a:r>
              <a:rPr lang="ru-RU" dirty="0" smtClean="0"/>
              <a:t>3. Формы и типы коммуникации.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ФАЗЫ ОБСТАНОВКИ И УСЛОВИЙ ОБЩЕНИЯ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Речевая деятельность как один из видов деятельности человека обусловлена обстановкой и условиями общения, которые характеризуются целенаправленностью и состоят из нескольких последовательных фаз: </a:t>
            </a:r>
            <a:endParaRPr lang="ru-RU" dirty="0" smtClean="0"/>
          </a:p>
          <a:p>
            <a:r>
              <a:rPr lang="ru-RU" dirty="0" smtClean="0"/>
              <a:t>ориентировка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планирование </a:t>
            </a:r>
            <a:r>
              <a:rPr lang="ru-RU" dirty="0" smtClean="0"/>
              <a:t>(в форме внутреннего программирования), </a:t>
            </a:r>
            <a:endParaRPr lang="ru-RU" dirty="0" smtClean="0"/>
          </a:p>
          <a:p>
            <a:r>
              <a:rPr lang="ru-RU" dirty="0" smtClean="0"/>
              <a:t>реализация ,</a:t>
            </a:r>
          </a:p>
          <a:p>
            <a:r>
              <a:rPr lang="ru-RU" dirty="0" smtClean="0"/>
              <a:t>контроль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такое речевая ситуация?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txBody>
          <a:bodyPr>
            <a:normAutofit/>
          </a:bodyPr>
          <a:lstStyle/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/>
              <a:t>Это такое </a:t>
            </a:r>
            <a:r>
              <a:rPr lang="ru-RU" dirty="0" smtClean="0"/>
              <a:t>стечение стереотипов и предрассудков (обстоятельств), которое побуждают человека к определенному речевому действию (например, к высказыванию).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6444208" y="393305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1763688" y="393305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4355976" y="393305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just"/>
            <a:r>
              <a:rPr lang="ru-RU" dirty="0" smtClean="0"/>
              <a:t>                    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229600" cy="47091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общение             </a:t>
            </a:r>
            <a:r>
              <a:rPr lang="ru-RU" dirty="0" smtClean="0"/>
              <a:t>   </a:t>
            </a:r>
            <a:r>
              <a:rPr lang="ru-RU" dirty="0" smtClean="0"/>
              <a:t>сообщение             </a:t>
            </a:r>
            <a:r>
              <a:rPr lang="ru-RU" dirty="0" smtClean="0"/>
              <a:t>воздействие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  </a:t>
            </a:r>
          </a:p>
          <a:p>
            <a:pPr>
              <a:buNone/>
            </a:pPr>
            <a:r>
              <a:rPr lang="ru-RU" dirty="0" smtClean="0"/>
              <a:t>     личное письмо      деловое письмо      доклад                                    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067944" y="9087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259632" y="3356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211960" y="3284984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211960" y="3356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092280" y="3356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Этапы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1. подготовка высказывания.</a:t>
            </a:r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smtClean="0"/>
              <a:t>структурирование </a:t>
            </a:r>
            <a:r>
              <a:rPr lang="ru-RU" dirty="0" smtClean="0"/>
              <a:t>высказывания.</a:t>
            </a:r>
          </a:p>
          <a:p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smtClean="0"/>
              <a:t>переход к внешней </a:t>
            </a:r>
            <a:r>
              <a:rPr lang="ru-RU" dirty="0" smtClean="0"/>
              <a:t>речи.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Стадии восприятия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1) переход с акустического или графического кода на код внутренней речи;</a:t>
            </a:r>
          </a:p>
          <a:p>
            <a:r>
              <a:rPr lang="ru-RU" dirty="0" smtClean="0"/>
              <a:t>2) расшифровка синтаксических структур, грамматических форм;</a:t>
            </a:r>
          </a:p>
          <a:p>
            <a:r>
              <a:rPr lang="ru-RU" dirty="0" smtClean="0"/>
              <a:t>3) понимание общего плана высказывания;</a:t>
            </a:r>
          </a:p>
          <a:p>
            <a:r>
              <a:rPr lang="ru-RU" dirty="0" smtClean="0"/>
              <a:t>4) понимание замыслов и мотивов высказывания;</a:t>
            </a:r>
          </a:p>
          <a:p>
            <a:r>
              <a:rPr lang="ru-RU" dirty="0" smtClean="0"/>
              <a:t>5) оценка полученной информации (содержания высказывания, его идеи, позиции говорящего и т. п.);</a:t>
            </a:r>
          </a:p>
          <a:p>
            <a:r>
              <a:rPr lang="ru-RU" dirty="0" smtClean="0"/>
              <a:t>6) понимание выбора формы и языковых средств.</a:t>
            </a:r>
          </a:p>
          <a:p>
            <a:pPr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Уровни понимания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u="sng" dirty="0" smtClean="0"/>
              <a:t>языковой и содержательный. </a:t>
            </a:r>
            <a:endParaRPr lang="ru-RU" u="sng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Первый </a:t>
            </a:r>
            <a:r>
              <a:rPr lang="ru-RU" dirty="0" smtClean="0"/>
              <a:t>без второго возможен, а второй без первого – нет. Очевидно, что полное понимание достигается не всегда. Эффективное восприятие возможно при активном желании воспринимающего понять речь автора высказывания.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Условия </a:t>
            </a:r>
            <a:r>
              <a:rPr lang="ru-RU" sz="2800" dirty="0" smtClean="0">
                <a:solidFill>
                  <a:srgbClr val="FF0000"/>
                </a:solidFill>
              </a:rPr>
              <a:t>общения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•</a:t>
            </a:r>
            <a:r>
              <a:rPr lang="ru-RU" dirty="0" smtClean="0"/>
              <a:t> прямое, или непосредственное, общение с активной обратной связью (например, диалог) и с пассивной обратной связью (например, письменное распоряжение и т. п.);</a:t>
            </a:r>
          </a:p>
          <a:p>
            <a:r>
              <a:rPr lang="ru-RU" dirty="0" smtClean="0"/>
              <a:t>• опосредованное общение (например, выступление по радио, телевидению, в средствах массовой информации);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</TotalTime>
  <Words>168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         Нормы, ритуалы и правила речевого и неречевого поведения</vt:lpstr>
      <vt:lpstr>План лекции</vt:lpstr>
      <vt:lpstr>ФАЗЫ ОБСТАНОВКИ И УСЛОВИЙ ОБЩЕНИЯ</vt:lpstr>
      <vt:lpstr>Что такое речевая ситуация?</vt:lpstr>
      <vt:lpstr>                     язык</vt:lpstr>
      <vt:lpstr>Этапы </vt:lpstr>
      <vt:lpstr>Стадии восприятия </vt:lpstr>
      <vt:lpstr>Уровни понимания </vt:lpstr>
      <vt:lpstr>Условия общения</vt:lpstr>
      <vt:lpstr>Формы и типы коммуникации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Философия, и её роль в жизни общества </dc:title>
  <cp:lastModifiedBy>Admin</cp:lastModifiedBy>
  <cp:revision>25</cp:revision>
  <dcterms:modified xsi:type="dcterms:W3CDTF">2024-05-17T16:45:51Z</dcterms:modified>
</cp:coreProperties>
</file>