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339" r:id="rId2"/>
    <p:sldId id="343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4" r:id="rId11"/>
    <p:sldId id="355" r:id="rId12"/>
    <p:sldId id="35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>
        <p:scale>
          <a:sx n="75" d="100"/>
          <a:sy n="75" d="100"/>
        </p:scale>
        <p:origin x="-123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B5ED8F-0863-4D6A-B1D0-1BDEDF8050C6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6816F3-69A1-451F-B548-031BC12464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513615-F409-49A7-B14B-3908F5C88019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8D6B27-2413-4BC5-AAB7-593154E6DC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70424D-A512-437C-8F4A-9BD82D532F39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9A2FE-9228-4A6B-977B-380CC116A9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A8FB4D-356F-4389-93AE-FE32BA68D0F8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65761-44D9-4232-ACD3-C6CDB4E2E9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8EF32B-9FE3-4CF3-B470-BA5847A0E618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62E602-8093-4AD1-B866-0F0713FBCB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9DA60B-ACA4-49D4-A3C9-47A93C0608E0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C64046-7AE1-4938-AB4E-510D241BC0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0328E8-82F4-47BA-B79F-CD89110A50F9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A4B678-BBC3-4ECB-B2CE-87C68A937B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7EB4E2-E53F-4850-9323-E45E56CF9AFF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3C69F-EB39-4460-A81E-2EBE1DCD94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56540F-9640-4956-9F6A-ECF7100529F9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417591-830C-423C-8493-631BB248869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CD3F3A-349A-4FFB-9249-247C48CD5027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E72DC-0B50-4B1F-A500-51380162A8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78C803-6093-4651-A77D-ACCA24CB0930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6DA4B9CA-6674-42D3-A9B8-9CB46B9298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364E220-9F98-463C-B222-B400B7C8C909}" type="datetimeFigureOut">
              <a:rPr lang="ru-RU" smtClean="0"/>
              <a:pPr>
                <a:defRPr/>
              </a:pPr>
              <a:t>19.05.2024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E621BA6-6B46-41A9-961A-D4BFBD62E6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Современные направления теории коммуникации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ru-RU" sz="3200" dirty="0" smtClean="0"/>
          </a:p>
          <a:p>
            <a:pPr algn="ctr">
              <a:buNone/>
            </a:pPr>
            <a:r>
              <a:rPr lang="ru-RU" sz="3200" b="1" dirty="0" smtClean="0"/>
              <a:t>План лекции:</a:t>
            </a:r>
          </a:p>
          <a:p>
            <a:pPr lvl="0"/>
            <a:r>
              <a:rPr lang="ru-RU" sz="3200" dirty="0" smtClean="0"/>
              <a:t>Теория речевой деятельности.</a:t>
            </a:r>
          </a:p>
          <a:p>
            <a:pPr lvl="0"/>
            <a:r>
              <a:rPr lang="ru-RU" sz="3200" dirty="0" smtClean="0"/>
              <a:t>Теория речевых актов</a:t>
            </a:r>
          </a:p>
          <a:p>
            <a:pPr lvl="0"/>
            <a:r>
              <a:rPr lang="ru-RU" sz="3200" dirty="0" smtClean="0"/>
              <a:t>Теория «языкового существования</a:t>
            </a:r>
          </a:p>
          <a:p>
            <a:pPr marL="514350" indent="-514350">
              <a:buNone/>
            </a:pPr>
            <a:endParaRPr lang="ru-RU" sz="32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Основные тактики и стратегии общения</a:t>
            </a:r>
            <a:br>
              <a:rPr lang="ru-RU" sz="3200" dirty="0" smtClean="0"/>
            </a:br>
            <a:r>
              <a:rPr lang="ru-RU" sz="3200" dirty="0" smtClean="0"/>
              <a:t>(по теории «ЯС»)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«Контраст»</a:t>
            </a:r>
            <a:r>
              <a:rPr lang="ru-RU" dirty="0" smtClean="0"/>
              <a:t>: тактика имеет несколько функций:</a:t>
            </a:r>
          </a:p>
          <a:p>
            <a:r>
              <a:rPr lang="ru-RU" dirty="0" smtClean="0"/>
              <a:t>- риторическую: привлечение внимания к участникам отношения контраста (структурирование информации);</a:t>
            </a:r>
          </a:p>
          <a:p>
            <a:r>
              <a:rPr lang="ru-RU" dirty="0" smtClean="0"/>
              <a:t>- семантическую: выделение положительных и отрицательных оценок людей, их действий или </a:t>
            </a:r>
            <a:r>
              <a:rPr lang="ru-RU" dirty="0" smtClean="0"/>
              <a:t>свойств;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«Апелляция к авторитету»</a:t>
            </a:r>
            <a:r>
              <a:rPr lang="ru-RU" dirty="0" smtClean="0"/>
              <a:t>: для подтверждения правильности излагаемой информации дается ссылка на </a:t>
            </a:r>
            <a:r>
              <a:rPr lang="ru-RU" dirty="0" smtClean="0"/>
              <a:t>авторитет </a:t>
            </a:r>
            <a:r>
              <a:rPr lang="ru-RU" dirty="0" smtClean="0"/>
              <a:t>известных ученых, социологов, политологов, деятелей культуры;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Основные тактики и стратегии общения</a:t>
            </a:r>
            <a:br>
              <a:rPr lang="ru-RU" sz="3200" dirty="0" smtClean="0"/>
            </a:br>
            <a:r>
              <a:rPr lang="ru-RU" sz="3200" dirty="0" smtClean="0"/>
              <a:t>(по теории «ЯС»)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«Юмор»: </a:t>
            </a:r>
            <a:r>
              <a:rPr lang="ru-RU" dirty="0" smtClean="0"/>
              <a:t>приводите смешные, парадоксальные примеры, перемежайте выступление, беседу веселыми шутками, забавными историями, в том числе и из своей </a:t>
            </a:r>
            <a:r>
              <a:rPr lang="ru-RU" dirty="0" smtClean="0"/>
              <a:t>жизни;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«Да-да-да»: </a:t>
            </a:r>
            <a:r>
              <a:rPr lang="ru-RU" dirty="0" smtClean="0"/>
              <a:t>партнеру задается три-четыре вопроса, на которые он обязательно должен ответить «да». Тогда, вероятнее всего, и на основной вопрос он также ответит </a:t>
            </a:r>
            <a:r>
              <a:rPr lang="ru-RU" dirty="0" smtClean="0"/>
              <a:t>положительно;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Основные тактики и стратегии общения</a:t>
            </a:r>
            <a:br>
              <a:rPr lang="ru-RU" sz="3200" dirty="0" smtClean="0"/>
            </a:br>
            <a:r>
              <a:rPr lang="ru-RU" sz="3200" dirty="0" smtClean="0"/>
              <a:t>(по теории «ЯС»)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«Черный оппонент»: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партнеру </a:t>
            </a:r>
            <a:r>
              <a:rPr lang="ru-RU" dirty="0" smtClean="0"/>
              <a:t>по общению задается несколько вопросов с таким расчетом, чтобы на один из них он не смог ответить. Тогда незамедлительно произносится речевая формула: «Вот видите, вопрос не подготовлен». При использовании тактики «черный оппонент» следует иметь в виду: вопросов должно быть не более </a:t>
            </a:r>
            <a:r>
              <a:rPr lang="ru-RU" dirty="0" smtClean="0"/>
              <a:t>трех; </a:t>
            </a:r>
            <a:r>
              <a:rPr lang="ru-RU" dirty="0" smtClean="0"/>
              <a:t>вопросы должны быть достаточно сложными, в ряде </a:t>
            </a:r>
            <a:r>
              <a:rPr lang="ru-RU" smtClean="0"/>
              <a:t>случаев </a:t>
            </a:r>
            <a:r>
              <a:rPr lang="ru-RU" smtClean="0"/>
              <a:t>неразрешимыми; </a:t>
            </a:r>
            <a:r>
              <a:rPr lang="ru-RU" dirty="0" smtClean="0"/>
              <a:t>речевая формула произносится при первом же затруднении с ответом, прекращая (пытаясь прекратить) речевое взаимодействие; не следует позволять партнеру развивать свой ответ или, особенно, перехватить речевую инициативу;</a:t>
            </a:r>
          </a:p>
          <a:p>
            <a:r>
              <a:rPr lang="ru-RU" dirty="0" smtClean="0"/>
              <a:t>«</a:t>
            </a:r>
            <a:r>
              <a:rPr lang="ru-RU" dirty="0" smtClean="0">
                <a:solidFill>
                  <a:srgbClr val="FF0000"/>
                </a:solidFill>
              </a:rPr>
              <a:t>Подмазывание аргумента»: </a:t>
            </a:r>
            <a:r>
              <a:rPr lang="ru-RU" dirty="0" smtClean="0"/>
              <a:t>слабый довод, который может быть легко опротестован, сопровождается комплиментом партнеру по </a:t>
            </a:r>
            <a:r>
              <a:rPr lang="ru-RU" dirty="0" smtClean="0"/>
              <a:t>общению («</a:t>
            </a:r>
            <a:r>
              <a:rPr lang="ru-RU" dirty="0" smtClean="0"/>
              <a:t>Вы, как человек умный, не станете отрицать»; </a:t>
            </a:r>
            <a:r>
              <a:rPr lang="ru-RU" dirty="0" smtClean="0"/>
              <a:t>«Человек</a:t>
            </a:r>
            <a:r>
              <a:rPr lang="ru-RU" dirty="0" smtClean="0"/>
              <a:t>, недостаточно образованный, не оценит, не поймет приведенный аргумент, но вы</a:t>
            </a:r>
            <a:r>
              <a:rPr lang="ru-RU" dirty="0" smtClean="0"/>
              <a:t>...»).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Основные тактики и стратегии </a:t>
            </a:r>
            <a:r>
              <a:rPr lang="ru-RU" sz="3200" dirty="0" smtClean="0"/>
              <a:t>общения </a:t>
            </a:r>
            <a:br>
              <a:rPr lang="ru-RU" sz="3200" dirty="0" smtClean="0"/>
            </a:br>
            <a:r>
              <a:rPr lang="ru-RU" sz="3200" dirty="0" smtClean="0"/>
              <a:t>(по теории РД)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/>
          </a:bodyPr>
          <a:lstStyle/>
          <a:p>
            <a:pPr lvl="0"/>
            <a:endParaRPr lang="ru-RU" dirty="0" smtClean="0">
              <a:solidFill>
                <a:srgbClr val="FF0000"/>
              </a:solidFill>
            </a:endParaRP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максима </a:t>
            </a:r>
            <a:r>
              <a:rPr lang="ru-RU" dirty="0" smtClean="0">
                <a:solidFill>
                  <a:srgbClr val="FF0000"/>
                </a:solidFill>
              </a:rPr>
              <a:t>количества: </a:t>
            </a:r>
            <a:r>
              <a:rPr lang="ru-RU" dirty="0" smtClean="0"/>
              <a:t>речь должна содержать ровно столько информации, сколько ее требуется в данном </a:t>
            </a:r>
            <a:r>
              <a:rPr lang="ru-RU" dirty="0" smtClean="0"/>
              <a:t>случае;</a:t>
            </a:r>
            <a:endParaRPr lang="ru-RU" dirty="0" smtClean="0"/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максима качества</a:t>
            </a:r>
            <a:r>
              <a:rPr lang="ru-RU" dirty="0" smtClean="0"/>
              <a:t>: речь должна быть правдивой, следует избегать ложных </a:t>
            </a:r>
            <a:r>
              <a:rPr lang="ru-RU" dirty="0" smtClean="0"/>
              <a:t>утверждений, так как получатель </a:t>
            </a:r>
            <a:r>
              <a:rPr lang="ru-RU" dirty="0" smtClean="0"/>
              <a:t>имеет право знать истинное положение вещей;</a:t>
            </a:r>
          </a:p>
          <a:p>
            <a:pPr marL="514350" indent="-514350" algn="just">
              <a:buFont typeface="+mj-lt"/>
              <a:buAutoNum type="arabicPeriod"/>
            </a:pPr>
            <a:endParaRPr lang="ru-RU" u="sng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Основные тактики и стратегии общения </a:t>
            </a:r>
            <a:br>
              <a:rPr lang="ru-RU" sz="3200" dirty="0" smtClean="0"/>
            </a:br>
            <a:r>
              <a:rPr lang="ru-RU" sz="3200" dirty="0" smtClean="0"/>
              <a:t>(по теории РД)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ru-RU" dirty="0" smtClean="0"/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максима отношения</a:t>
            </a:r>
            <a:r>
              <a:rPr lang="ru-RU" dirty="0" smtClean="0"/>
              <a:t>(соответствия теме общения): говорящий не должен отклоняться от темы разговора, смена предмета речи должна быть обусловлена каким-либо </a:t>
            </a:r>
            <a:r>
              <a:rPr lang="ru-RU" dirty="0" smtClean="0"/>
              <a:t>фактором;</a:t>
            </a:r>
            <a:endParaRPr lang="ru-RU" dirty="0" smtClean="0"/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максима способа выражения </a:t>
            </a:r>
            <a:r>
              <a:rPr lang="ru-RU" dirty="0" smtClean="0"/>
              <a:t>(манеры речи): </a:t>
            </a:r>
            <a:r>
              <a:rPr lang="ru-RU" dirty="0" smtClean="0"/>
              <a:t>говорить нужно ясно</a:t>
            </a:r>
            <a:r>
              <a:rPr lang="ru-RU" dirty="0" smtClean="0"/>
              <a:t>, </a:t>
            </a:r>
            <a:r>
              <a:rPr lang="ru-RU" dirty="0" smtClean="0"/>
              <a:t>понятно, избегать неточных </a:t>
            </a:r>
            <a:r>
              <a:rPr lang="ru-RU" dirty="0" smtClean="0"/>
              <a:t>выражений, многословия, уметь правильно организовать свою речь, владеть голосом, дикцией, знать нормы языка, уместно выбирать стиль общения, говорить выразительно, с чувством.</a:t>
            </a:r>
          </a:p>
          <a:p>
            <a:pPr algn="ctr">
              <a:buNone/>
            </a:pP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Основные тактики и стратегии </a:t>
            </a:r>
            <a:r>
              <a:rPr lang="ru-RU" sz="3600" dirty="0" smtClean="0"/>
              <a:t>общения</a:t>
            </a:r>
            <a:br>
              <a:rPr lang="ru-RU" sz="3600" dirty="0" smtClean="0"/>
            </a:br>
            <a:r>
              <a:rPr lang="ru-RU" sz="3600" dirty="0" smtClean="0"/>
              <a:t>(по теории РА)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ru-RU" sz="2400" dirty="0" smtClean="0"/>
          </a:p>
          <a:p>
            <a:pPr lvl="0"/>
            <a:r>
              <a:rPr lang="ru-RU" sz="2400" dirty="0" smtClean="0">
                <a:solidFill>
                  <a:srgbClr val="FF0000"/>
                </a:solidFill>
              </a:rPr>
              <a:t>максима </a:t>
            </a:r>
            <a:r>
              <a:rPr lang="ru-RU" sz="2400" dirty="0" smtClean="0">
                <a:solidFill>
                  <a:srgbClr val="FF0000"/>
                </a:solidFill>
              </a:rPr>
              <a:t>такта</a:t>
            </a:r>
            <a:r>
              <a:rPr lang="ru-RU" sz="2400" dirty="0" smtClean="0"/>
              <a:t>: уменьшайте в общении «затраты» других, увеличивайте свои. </a:t>
            </a:r>
            <a:r>
              <a:rPr lang="ru-RU" sz="2400" dirty="0" smtClean="0"/>
              <a:t>Не </a:t>
            </a:r>
            <a:r>
              <a:rPr lang="ru-RU" sz="2400" dirty="0" smtClean="0"/>
              <a:t>затрагивайте в разговоре </a:t>
            </a:r>
            <a:r>
              <a:rPr lang="ru-RU" sz="2400" dirty="0" smtClean="0"/>
              <a:t>темы, </a:t>
            </a:r>
            <a:r>
              <a:rPr lang="ru-RU" sz="2400" dirty="0" smtClean="0"/>
              <a:t>потенциально </a:t>
            </a:r>
            <a:r>
              <a:rPr lang="ru-RU" sz="2400" dirty="0" smtClean="0"/>
              <a:t>опасные </a:t>
            </a:r>
            <a:r>
              <a:rPr lang="ru-RU" sz="2400" dirty="0" smtClean="0"/>
              <a:t>для собеседника (частная жизнь, вкусы и пр.);</a:t>
            </a:r>
          </a:p>
          <a:p>
            <a:pPr lvl="0"/>
            <a:r>
              <a:rPr lang="ru-RU" sz="2400" dirty="0" smtClean="0">
                <a:solidFill>
                  <a:srgbClr val="FF0000"/>
                </a:solidFill>
              </a:rPr>
              <a:t>максима великодушия</a:t>
            </a:r>
            <a:r>
              <a:rPr lang="ru-RU" sz="2400" dirty="0" smtClean="0"/>
              <a:t>: уменьшайте собственную выгоду, тем самым увеличивая выгоду другого. Не следует связывать партнера обязательствами, обещаниями, клятвой и т. </a:t>
            </a:r>
            <a:r>
              <a:rPr lang="ru-RU" sz="2400" dirty="0" smtClean="0"/>
              <a:t>п.</a:t>
            </a:r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157592" cy="9406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Основные </a:t>
            </a:r>
            <a:r>
              <a:rPr lang="ru-RU" sz="3600" dirty="0" smtClean="0"/>
              <a:t>тактики и стратегии общения</a:t>
            </a:r>
            <a:br>
              <a:rPr lang="ru-RU" sz="3600" dirty="0" smtClean="0"/>
            </a:br>
            <a:r>
              <a:rPr lang="ru-RU" sz="3600" dirty="0" smtClean="0"/>
              <a:t>(по теории РА)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43050"/>
            <a:ext cx="8472518" cy="4286280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solidFill>
                  <a:srgbClr val="FF0000"/>
                </a:solidFill>
              </a:rPr>
              <a:t>максима одобрения</a:t>
            </a:r>
            <a:r>
              <a:rPr lang="ru-RU" dirty="0" smtClean="0"/>
              <a:t>: увеличивайте одобрение других, уменьшайте их </a:t>
            </a:r>
            <a:r>
              <a:rPr lang="ru-RU" dirty="0" smtClean="0"/>
              <a:t>порицание, </a:t>
            </a:r>
            <a:r>
              <a:rPr lang="ru-RU" dirty="0" smtClean="0"/>
              <a:t>но не стоит его переводить в лесть;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максима скромности</a:t>
            </a:r>
            <a:r>
              <a:rPr lang="ru-RU" dirty="0" smtClean="0"/>
              <a:t>: меньше хвалите себя, больше порицайте. Скромность предполагает «отведение» похвалы или </a:t>
            </a:r>
            <a:r>
              <a:rPr lang="ru-RU" dirty="0" smtClean="0"/>
              <a:t>комплимента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максима симпатии</a:t>
            </a:r>
            <a:r>
              <a:rPr lang="ru-RU" dirty="0" smtClean="0"/>
              <a:t>: увеличивайте симпатии между собой и партнером, уменьшайте </a:t>
            </a:r>
            <a:r>
              <a:rPr lang="ru-RU" dirty="0" smtClean="0"/>
              <a:t>антипатии.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Цели диалогической речи: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4824426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algn="just"/>
            <a:r>
              <a:rPr lang="ru-RU" dirty="0" smtClean="0"/>
              <a:t>убеждение</a:t>
            </a:r>
            <a:r>
              <a:rPr lang="ru-RU" dirty="0" smtClean="0"/>
              <a:t>, </a:t>
            </a:r>
            <a:endParaRPr lang="ru-RU" dirty="0" smtClean="0"/>
          </a:p>
          <a:p>
            <a:pPr algn="just"/>
            <a:r>
              <a:rPr lang="ru-RU" dirty="0" smtClean="0"/>
              <a:t>получение </a:t>
            </a:r>
            <a:r>
              <a:rPr lang="ru-RU" dirty="0" smtClean="0"/>
              <a:t>максимума информации по теме общения либо о собеседнике, </a:t>
            </a:r>
            <a:endParaRPr lang="ru-RU" dirty="0" smtClean="0"/>
          </a:p>
          <a:p>
            <a:pPr algn="just"/>
            <a:r>
              <a:rPr lang="ru-RU" dirty="0" smtClean="0"/>
              <a:t>налаживание </a:t>
            </a:r>
            <a:r>
              <a:rPr lang="ru-RU" dirty="0" smtClean="0"/>
              <a:t>контакта с будущим клиентом, </a:t>
            </a:r>
            <a:endParaRPr lang="ru-RU" dirty="0" smtClean="0"/>
          </a:p>
          <a:p>
            <a:pPr algn="just"/>
            <a:r>
              <a:rPr lang="ru-RU" dirty="0" smtClean="0"/>
              <a:t>речевое </a:t>
            </a:r>
            <a:r>
              <a:rPr lang="ru-RU" dirty="0" smtClean="0"/>
              <a:t>тестирование, </a:t>
            </a:r>
            <a:endParaRPr lang="ru-RU" dirty="0" smtClean="0"/>
          </a:p>
          <a:p>
            <a:pPr algn="just"/>
            <a:r>
              <a:rPr lang="ru-RU" dirty="0" smtClean="0"/>
              <a:t>позитивная </a:t>
            </a:r>
            <a:r>
              <a:rPr lang="ru-RU" dirty="0" err="1" smtClean="0"/>
              <a:t>самопрезентация</a:t>
            </a:r>
            <a:r>
              <a:rPr lang="ru-RU" dirty="0" smtClean="0"/>
              <a:t>.</a:t>
            </a: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Основные тактики и стратегии </a:t>
            </a:r>
            <a:r>
              <a:rPr lang="ru-RU" sz="2800" dirty="0" smtClean="0"/>
              <a:t>общения</a:t>
            </a:r>
            <a:br>
              <a:rPr lang="ru-RU" sz="2800" dirty="0" smtClean="0"/>
            </a:br>
            <a:r>
              <a:rPr lang="ru-RU" sz="2800" dirty="0" smtClean="0"/>
              <a:t>(по теории «ЯС»)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«Перевоплощение»: </a:t>
            </a:r>
            <a:r>
              <a:rPr lang="ru-RU" dirty="0" smtClean="0"/>
              <a:t>искусственное установление разрыва в знаниях с собеседником, перевоплощение в </a:t>
            </a:r>
            <a:r>
              <a:rPr lang="ru-RU" dirty="0" smtClean="0"/>
              <a:t>другие амплуа;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«Обобщение»: </a:t>
            </a:r>
            <a:r>
              <a:rPr lang="ru-RU" dirty="0" smtClean="0"/>
              <a:t>прием, используемый для демонстрации того, что неблагоприятная </a:t>
            </a:r>
            <a:r>
              <a:rPr lang="ru-RU" dirty="0" smtClean="0"/>
              <a:t>информация </a:t>
            </a:r>
            <a:r>
              <a:rPr lang="ru-RU" dirty="0" smtClean="0"/>
              <a:t>не просто «случайна» или «исключительна», а типична </a:t>
            </a:r>
            <a:r>
              <a:rPr lang="ru-RU" dirty="0" smtClean="0"/>
              <a:t>(«</a:t>
            </a:r>
            <a:r>
              <a:rPr lang="ru-RU" dirty="0" smtClean="0"/>
              <a:t>И так всегда», «С этим сталкиваешься на каждом шагу», «Это без конца повторяется</a:t>
            </a:r>
            <a:r>
              <a:rPr lang="ru-RU" dirty="0" smtClean="0"/>
              <a:t>»);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Основные тактики и стратегии общения</a:t>
            </a:r>
            <a:br>
              <a:rPr lang="ru-RU" sz="3200" dirty="0" smtClean="0"/>
            </a:br>
            <a:r>
              <a:rPr lang="ru-RU" sz="3200" dirty="0" smtClean="0"/>
              <a:t>(по теории «ЯС»)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«Приведение примера</a:t>
            </a:r>
            <a:r>
              <a:rPr lang="ru-RU" dirty="0" smtClean="0"/>
              <a:t>»: тактика, показывающая, что общее мнение основано на конкретных фактах </a:t>
            </a:r>
            <a:r>
              <a:rPr lang="ru-RU" dirty="0" smtClean="0"/>
              <a:t>(«</a:t>
            </a:r>
            <a:r>
              <a:rPr lang="ru-RU" dirty="0" smtClean="0"/>
              <a:t>Например, на прошлой неделе», «Возьмите нашего </a:t>
            </a:r>
            <a:r>
              <a:rPr lang="ru-RU" dirty="0" smtClean="0"/>
              <a:t>коллегу. </a:t>
            </a:r>
            <a:r>
              <a:rPr lang="ru-RU" dirty="0" smtClean="0"/>
              <a:t>Он</a:t>
            </a:r>
            <a:r>
              <a:rPr lang="ru-RU" dirty="0" smtClean="0"/>
              <a:t>...»);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«Усиление», или «Утрирование</a:t>
            </a:r>
            <a:r>
              <a:rPr lang="ru-RU" dirty="0" smtClean="0"/>
              <a:t>»: тактика направлена на лучший или более эффективный контроль за вниманием слушающего («привлечение внимания»), на улучшение </a:t>
            </a:r>
            <a:r>
              <a:rPr lang="ru-RU" dirty="0" smtClean="0"/>
              <a:t>неблагоприятной </a:t>
            </a:r>
            <a:r>
              <a:rPr lang="ru-RU" dirty="0" smtClean="0"/>
              <a:t>информации, подчеркивание субъективной </a:t>
            </a:r>
            <a:r>
              <a:rPr lang="ru-RU" dirty="0" err="1" smtClean="0"/>
              <a:t>макроинформации</a:t>
            </a:r>
            <a:r>
              <a:rPr lang="ru-RU" dirty="0" smtClean="0"/>
              <a:t>;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Основные тактики и стратегии общения</a:t>
            </a:r>
            <a:br>
              <a:rPr lang="ru-RU" sz="3200" dirty="0" smtClean="0"/>
            </a:br>
            <a:r>
              <a:rPr lang="ru-RU" sz="3200" dirty="0" smtClean="0"/>
              <a:t>(по теории «ЯС»)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  </a:t>
            </a:r>
            <a:r>
              <a:rPr lang="ru-RU" dirty="0" smtClean="0">
                <a:solidFill>
                  <a:srgbClr val="FF0000"/>
                </a:solidFill>
              </a:rPr>
              <a:t>«Уступка»:  </a:t>
            </a:r>
            <a:r>
              <a:rPr lang="ru-RU" dirty="0" smtClean="0"/>
              <a:t>дает возможность для условного обобщения даже в случае привлечения противоречивых примеров либо позволяет продемонстрировать реальную или воображаемую терпимость и </a:t>
            </a:r>
            <a:r>
              <a:rPr lang="ru-RU" dirty="0" smtClean="0"/>
              <a:t>сочувствие;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«Сдвиг»: </a:t>
            </a:r>
            <a:r>
              <a:rPr lang="ru-RU" dirty="0" smtClean="0"/>
              <a:t>тактика стратегии положительной </a:t>
            </a:r>
            <a:r>
              <a:rPr lang="ru-RU" dirty="0" err="1" smtClean="0"/>
              <a:t>самопрезентации</a:t>
            </a:r>
            <a:r>
              <a:rPr lang="ru-RU" dirty="0" smtClean="0"/>
              <a:t>; </a:t>
            </a:r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1516</TotalTime>
  <Words>727</Words>
  <Application>Microsoft Office PowerPoint</Application>
  <PresentationFormat>Экран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Современные направления теории коммуникации</vt:lpstr>
      <vt:lpstr>Основные тактики и стратегии общения  (по теории РД)</vt:lpstr>
      <vt:lpstr>Основные тактики и стратегии общения  (по теории РД)</vt:lpstr>
      <vt:lpstr>Основные тактики и стратегии общения (по теории РА)</vt:lpstr>
      <vt:lpstr>   Основные тактики и стратегии общения (по теории РА)</vt:lpstr>
      <vt:lpstr>Цели диалогической речи:</vt:lpstr>
      <vt:lpstr>Основные тактики и стратегии общения (по теории «ЯС»)</vt:lpstr>
      <vt:lpstr>Основные тактики и стратегии общения (по теории «ЯС»)</vt:lpstr>
      <vt:lpstr>Основные тактики и стратегии общения (по теории «ЯС»)</vt:lpstr>
      <vt:lpstr>Основные тактики и стратегии общения (по теории «ЯС»)</vt:lpstr>
      <vt:lpstr>Основные тактики и стратегии общения (по теории «ЯС»)</vt:lpstr>
      <vt:lpstr>Основные тактики и стратегии общения (по теории «ЯС»)</vt:lpstr>
    </vt:vector>
  </TitlesOfParts>
  <Company>KGEU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исторические этапы и тенденции развития мировой философии</dc:title>
  <dc:creator>FILOSOFY</dc:creator>
  <cp:lastModifiedBy>Admin</cp:lastModifiedBy>
  <cp:revision>195</cp:revision>
  <dcterms:created xsi:type="dcterms:W3CDTF">2009-09-09T07:55:03Z</dcterms:created>
  <dcterms:modified xsi:type="dcterms:W3CDTF">2024-05-19T09:53:58Z</dcterms:modified>
</cp:coreProperties>
</file>