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6" r:id="rId2"/>
    <p:sldId id="259" r:id="rId3"/>
    <p:sldId id="260" r:id="rId4"/>
    <p:sldId id="277" r:id="rId5"/>
    <p:sldId id="278" r:id="rId6"/>
    <p:sldId id="279" r:id="rId7"/>
    <p:sldId id="280" r:id="rId8"/>
    <p:sldId id="281" r:id="rId9"/>
    <p:sldId id="282" r:id="rId10"/>
    <p:sldId id="261" r:id="rId11"/>
    <p:sldId id="262" r:id="rId12"/>
    <p:sldId id="263" r:id="rId13"/>
    <p:sldId id="283" r:id="rId14"/>
    <p:sldId id="284" r:id="rId15"/>
    <p:sldId id="285" r:id="rId16"/>
    <p:sldId id="286" r:id="rId17"/>
    <p:sldId id="264" r:id="rId18"/>
    <p:sldId id="267" r:id="rId19"/>
    <p:sldId id="268" r:id="rId20"/>
    <p:sldId id="269" r:id="rId21"/>
    <p:sldId id="270" r:id="rId22"/>
    <p:sldId id="287" r:id="rId23"/>
    <p:sldId id="288" r:id="rId24"/>
    <p:sldId id="298" r:id="rId25"/>
    <p:sldId id="293" r:id="rId26"/>
    <p:sldId id="291" r:id="rId27"/>
    <p:sldId id="295" r:id="rId28"/>
    <p:sldId id="292" r:id="rId29"/>
    <p:sldId id="290" r:id="rId30"/>
    <p:sldId id="296" r:id="rId31"/>
    <p:sldId id="297" r:id="rId32"/>
    <p:sldId id="294" r:id="rId33"/>
    <p:sldId id="300" r:id="rId34"/>
    <p:sldId id="302" r:id="rId35"/>
    <p:sldId id="299" r:id="rId36"/>
    <p:sldId id="301" r:id="rId37"/>
    <p:sldId id="305" r:id="rId38"/>
    <p:sldId id="303" r:id="rId39"/>
    <p:sldId id="304" r:id="rId40"/>
    <p:sldId id="309" r:id="rId41"/>
    <p:sldId id="306" r:id="rId42"/>
    <p:sldId id="307" r:id="rId43"/>
    <p:sldId id="308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1" r:id="rId55"/>
    <p:sldId id="320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5" r:id="rId69"/>
    <p:sldId id="334" r:id="rId70"/>
    <p:sldId id="337" r:id="rId71"/>
    <p:sldId id="336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403" y="-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B41F6-5829-4833-BD08-C4A6603BE2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AE56AB2-E8F2-451B-9D80-7C8B93F1B2BB}">
      <dgm:prSet/>
      <dgm:spPr/>
      <dgm:t>
        <a:bodyPr/>
        <a:lstStyle/>
        <a:p>
          <a:pPr rtl="0"/>
          <a:r>
            <a:rPr lang="ru-RU" smtClean="0"/>
            <a:t>– константы;</a:t>
          </a:r>
          <a:endParaRPr lang="ru-RU"/>
        </a:p>
      </dgm:t>
    </dgm:pt>
    <dgm:pt modelId="{88E73BB4-8457-4130-9BEF-F0B8401D734E}" type="parTrans" cxnId="{0CD5B891-7B41-4B22-9C81-F0B40C15D962}">
      <dgm:prSet/>
      <dgm:spPr/>
      <dgm:t>
        <a:bodyPr/>
        <a:lstStyle/>
        <a:p>
          <a:endParaRPr lang="ru-RU"/>
        </a:p>
      </dgm:t>
    </dgm:pt>
    <dgm:pt modelId="{3B5DCA7B-998A-4D01-990F-C9097817E8A9}" type="sibTrans" cxnId="{0CD5B891-7B41-4B22-9C81-F0B40C15D962}">
      <dgm:prSet/>
      <dgm:spPr/>
      <dgm:t>
        <a:bodyPr/>
        <a:lstStyle/>
        <a:p>
          <a:endParaRPr lang="ru-RU"/>
        </a:p>
      </dgm:t>
    </dgm:pt>
    <dgm:pt modelId="{5D65FE08-3ED9-4890-B60C-76AF55734FEB}">
      <dgm:prSet/>
      <dgm:spPr/>
      <dgm:t>
        <a:bodyPr/>
        <a:lstStyle/>
        <a:p>
          <a:pPr rtl="0"/>
          <a:r>
            <a:rPr lang="ru-RU" smtClean="0"/>
            <a:t>– переменные;</a:t>
          </a:r>
          <a:endParaRPr lang="ru-RU"/>
        </a:p>
      </dgm:t>
    </dgm:pt>
    <dgm:pt modelId="{0805CEBA-4478-4C2F-BEBB-BE65C6768598}" type="parTrans" cxnId="{3B732E13-80D3-4EAD-AAC9-8D9233286BB6}">
      <dgm:prSet/>
      <dgm:spPr/>
      <dgm:t>
        <a:bodyPr/>
        <a:lstStyle/>
        <a:p>
          <a:endParaRPr lang="ru-RU"/>
        </a:p>
      </dgm:t>
    </dgm:pt>
    <dgm:pt modelId="{75E781CB-F2D4-4A8D-A528-CFD60E3D1FD2}" type="sibTrans" cxnId="{3B732E13-80D3-4EAD-AAC9-8D9233286BB6}">
      <dgm:prSet/>
      <dgm:spPr/>
      <dgm:t>
        <a:bodyPr/>
        <a:lstStyle/>
        <a:p>
          <a:endParaRPr lang="ru-RU"/>
        </a:p>
      </dgm:t>
    </dgm:pt>
    <dgm:pt modelId="{440E257F-B478-43E6-B425-659F9A0CABE1}">
      <dgm:prSet/>
      <dgm:spPr/>
      <dgm:t>
        <a:bodyPr/>
        <a:lstStyle/>
        <a:p>
          <a:pPr rtl="0"/>
          <a:r>
            <a:rPr lang="ru-RU" smtClean="0"/>
            <a:t>– знаки операций;</a:t>
          </a:r>
          <a:endParaRPr lang="ru-RU"/>
        </a:p>
      </dgm:t>
    </dgm:pt>
    <dgm:pt modelId="{99B8DE64-0CDD-40CE-95C1-035B944871BB}" type="parTrans" cxnId="{B2EEB31B-4081-43E0-96A6-9894024AEC9D}">
      <dgm:prSet/>
      <dgm:spPr/>
      <dgm:t>
        <a:bodyPr/>
        <a:lstStyle/>
        <a:p>
          <a:endParaRPr lang="ru-RU"/>
        </a:p>
      </dgm:t>
    </dgm:pt>
    <dgm:pt modelId="{E676999D-CB8B-4DBA-8769-507A37563E55}" type="sibTrans" cxnId="{B2EEB31B-4081-43E0-96A6-9894024AEC9D}">
      <dgm:prSet/>
      <dgm:spPr/>
      <dgm:t>
        <a:bodyPr/>
        <a:lstStyle/>
        <a:p>
          <a:endParaRPr lang="ru-RU"/>
        </a:p>
      </dgm:t>
    </dgm:pt>
    <dgm:pt modelId="{3E7C59F5-ECD7-4E0C-94D8-D77F32A8B7C8}">
      <dgm:prSet/>
      <dgm:spPr/>
      <dgm:t>
        <a:bodyPr/>
        <a:lstStyle/>
        <a:p>
          <a:pPr rtl="0"/>
          <a:r>
            <a:rPr lang="ru-RU" smtClean="0"/>
            <a:t>– элементы массива;</a:t>
          </a:r>
          <a:endParaRPr lang="ru-RU"/>
        </a:p>
      </dgm:t>
    </dgm:pt>
    <dgm:pt modelId="{8480499F-7C27-4D71-9BBE-713E9B709B34}" type="parTrans" cxnId="{12EA4139-157F-4710-927E-4C7459106077}">
      <dgm:prSet/>
      <dgm:spPr/>
      <dgm:t>
        <a:bodyPr/>
        <a:lstStyle/>
        <a:p>
          <a:endParaRPr lang="ru-RU"/>
        </a:p>
      </dgm:t>
    </dgm:pt>
    <dgm:pt modelId="{959CDA6C-620A-4F39-8AFF-ECD92D8E3354}" type="sibTrans" cxnId="{12EA4139-157F-4710-927E-4C7459106077}">
      <dgm:prSet/>
      <dgm:spPr/>
      <dgm:t>
        <a:bodyPr/>
        <a:lstStyle/>
        <a:p>
          <a:endParaRPr lang="ru-RU"/>
        </a:p>
      </dgm:t>
    </dgm:pt>
    <dgm:pt modelId="{6F581921-D881-4DE2-9E2E-11D95CFA27B1}">
      <dgm:prSet/>
      <dgm:spPr/>
      <dgm:t>
        <a:bodyPr/>
        <a:lstStyle/>
        <a:p>
          <a:pPr rtl="0"/>
          <a:r>
            <a:rPr lang="ru-RU" smtClean="0"/>
            <a:t>– функции.</a:t>
          </a:r>
          <a:endParaRPr lang="ru-RU"/>
        </a:p>
      </dgm:t>
    </dgm:pt>
    <dgm:pt modelId="{E0000CD4-F1D5-4A31-A7CD-0F62BC838525}" type="parTrans" cxnId="{A69D43C1-723E-4322-A47D-A2748561ECC9}">
      <dgm:prSet/>
      <dgm:spPr/>
      <dgm:t>
        <a:bodyPr/>
        <a:lstStyle/>
        <a:p>
          <a:endParaRPr lang="ru-RU"/>
        </a:p>
      </dgm:t>
    </dgm:pt>
    <dgm:pt modelId="{469828F2-5976-479F-AA85-A927CED91630}" type="sibTrans" cxnId="{A69D43C1-723E-4322-A47D-A2748561ECC9}">
      <dgm:prSet/>
      <dgm:spPr/>
      <dgm:t>
        <a:bodyPr/>
        <a:lstStyle/>
        <a:p>
          <a:endParaRPr lang="ru-RU"/>
        </a:p>
      </dgm:t>
    </dgm:pt>
    <dgm:pt modelId="{3FA9F53F-E18B-416E-A9A8-E44BE1EEE6C5}" type="pres">
      <dgm:prSet presAssocID="{F00B41F6-5829-4833-BD08-C4A6603BE2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67FF56-E2D0-41DC-B513-44444EF4524A}" type="pres">
      <dgm:prSet presAssocID="{6AE56AB2-E8F2-451B-9D80-7C8B93F1B2BB}" presName="parentLin" presStyleCnt="0"/>
      <dgm:spPr/>
    </dgm:pt>
    <dgm:pt modelId="{C2817187-6CED-4663-8E83-3B7F4A752C94}" type="pres">
      <dgm:prSet presAssocID="{6AE56AB2-E8F2-451B-9D80-7C8B93F1B2B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B1363E1-0C27-4637-A985-67A1C762AD72}" type="pres">
      <dgm:prSet presAssocID="{6AE56AB2-E8F2-451B-9D80-7C8B93F1B2B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EA45D-5CAE-435D-9752-5FF10C5555A5}" type="pres">
      <dgm:prSet presAssocID="{6AE56AB2-E8F2-451B-9D80-7C8B93F1B2BB}" presName="negativeSpace" presStyleCnt="0"/>
      <dgm:spPr/>
    </dgm:pt>
    <dgm:pt modelId="{A5F8C78E-B6BB-4B97-B5A0-5641A41506F5}" type="pres">
      <dgm:prSet presAssocID="{6AE56AB2-E8F2-451B-9D80-7C8B93F1B2BB}" presName="childText" presStyleLbl="conFgAcc1" presStyleIdx="0" presStyleCnt="5">
        <dgm:presLayoutVars>
          <dgm:bulletEnabled val="1"/>
        </dgm:presLayoutVars>
      </dgm:prSet>
      <dgm:spPr/>
    </dgm:pt>
    <dgm:pt modelId="{9D765AC8-2B6E-4BC5-AAC2-AAD26CC2D578}" type="pres">
      <dgm:prSet presAssocID="{3B5DCA7B-998A-4D01-990F-C9097817E8A9}" presName="spaceBetweenRectangles" presStyleCnt="0"/>
      <dgm:spPr/>
    </dgm:pt>
    <dgm:pt modelId="{B18B756D-60C0-45F0-BFA9-02C27DAFA447}" type="pres">
      <dgm:prSet presAssocID="{5D65FE08-3ED9-4890-B60C-76AF55734FEB}" presName="parentLin" presStyleCnt="0"/>
      <dgm:spPr/>
    </dgm:pt>
    <dgm:pt modelId="{27ED7333-6BAF-4BB5-87E4-A73E9429052E}" type="pres">
      <dgm:prSet presAssocID="{5D65FE08-3ED9-4890-B60C-76AF55734FE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A32ECE4-9AAB-4E28-8012-2A0F2B948BDE}" type="pres">
      <dgm:prSet presAssocID="{5D65FE08-3ED9-4890-B60C-76AF55734FE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6A4F3-868A-43B8-8ADB-12C0635C51B6}" type="pres">
      <dgm:prSet presAssocID="{5D65FE08-3ED9-4890-B60C-76AF55734FEB}" presName="negativeSpace" presStyleCnt="0"/>
      <dgm:spPr/>
    </dgm:pt>
    <dgm:pt modelId="{40318F94-DB17-479F-8E69-8C265A088130}" type="pres">
      <dgm:prSet presAssocID="{5D65FE08-3ED9-4890-B60C-76AF55734FEB}" presName="childText" presStyleLbl="conFgAcc1" presStyleIdx="1" presStyleCnt="5">
        <dgm:presLayoutVars>
          <dgm:bulletEnabled val="1"/>
        </dgm:presLayoutVars>
      </dgm:prSet>
      <dgm:spPr/>
    </dgm:pt>
    <dgm:pt modelId="{749026E8-92AA-40F0-ACC0-DC19D68AA5B2}" type="pres">
      <dgm:prSet presAssocID="{75E781CB-F2D4-4A8D-A528-CFD60E3D1FD2}" presName="spaceBetweenRectangles" presStyleCnt="0"/>
      <dgm:spPr/>
    </dgm:pt>
    <dgm:pt modelId="{994521C1-D3F4-472C-A863-E19E0ABE6634}" type="pres">
      <dgm:prSet presAssocID="{440E257F-B478-43E6-B425-659F9A0CABE1}" presName="parentLin" presStyleCnt="0"/>
      <dgm:spPr/>
    </dgm:pt>
    <dgm:pt modelId="{1240921F-6EBF-47B4-AEF2-70F170F9FAC4}" type="pres">
      <dgm:prSet presAssocID="{440E257F-B478-43E6-B425-659F9A0CABE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04C8C6E-0B59-4E29-B59B-AE85D19C7443}" type="pres">
      <dgm:prSet presAssocID="{440E257F-B478-43E6-B425-659F9A0CABE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41DEB-6A37-4E4D-989A-878CB825230A}" type="pres">
      <dgm:prSet presAssocID="{440E257F-B478-43E6-B425-659F9A0CABE1}" presName="negativeSpace" presStyleCnt="0"/>
      <dgm:spPr/>
    </dgm:pt>
    <dgm:pt modelId="{032C3C43-5B5E-4CF0-B81E-C874CB01F852}" type="pres">
      <dgm:prSet presAssocID="{440E257F-B478-43E6-B425-659F9A0CABE1}" presName="childText" presStyleLbl="conFgAcc1" presStyleIdx="2" presStyleCnt="5">
        <dgm:presLayoutVars>
          <dgm:bulletEnabled val="1"/>
        </dgm:presLayoutVars>
      </dgm:prSet>
      <dgm:spPr/>
    </dgm:pt>
    <dgm:pt modelId="{8A39BDF7-F5E5-4C8A-94DE-13FFACF900CB}" type="pres">
      <dgm:prSet presAssocID="{E676999D-CB8B-4DBA-8769-507A37563E55}" presName="spaceBetweenRectangles" presStyleCnt="0"/>
      <dgm:spPr/>
    </dgm:pt>
    <dgm:pt modelId="{FF78B862-A220-4725-9F80-A00EA15356A1}" type="pres">
      <dgm:prSet presAssocID="{3E7C59F5-ECD7-4E0C-94D8-D77F32A8B7C8}" presName="parentLin" presStyleCnt="0"/>
      <dgm:spPr/>
    </dgm:pt>
    <dgm:pt modelId="{CDD1D241-EF81-4645-A6BF-4473AA20B012}" type="pres">
      <dgm:prSet presAssocID="{3E7C59F5-ECD7-4E0C-94D8-D77F32A8B7C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B346211-7683-4EC4-919B-5241D8FC8370}" type="pres">
      <dgm:prSet presAssocID="{3E7C59F5-ECD7-4E0C-94D8-D77F32A8B7C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19DB7-2525-4BBC-B1A5-D12741B94B34}" type="pres">
      <dgm:prSet presAssocID="{3E7C59F5-ECD7-4E0C-94D8-D77F32A8B7C8}" presName="negativeSpace" presStyleCnt="0"/>
      <dgm:spPr/>
    </dgm:pt>
    <dgm:pt modelId="{118F4948-9D9D-4095-A784-08A023817483}" type="pres">
      <dgm:prSet presAssocID="{3E7C59F5-ECD7-4E0C-94D8-D77F32A8B7C8}" presName="childText" presStyleLbl="conFgAcc1" presStyleIdx="3" presStyleCnt="5">
        <dgm:presLayoutVars>
          <dgm:bulletEnabled val="1"/>
        </dgm:presLayoutVars>
      </dgm:prSet>
      <dgm:spPr/>
    </dgm:pt>
    <dgm:pt modelId="{6813900B-3651-467C-B046-966042877FB1}" type="pres">
      <dgm:prSet presAssocID="{959CDA6C-620A-4F39-8AFF-ECD92D8E3354}" presName="spaceBetweenRectangles" presStyleCnt="0"/>
      <dgm:spPr/>
    </dgm:pt>
    <dgm:pt modelId="{91D64FC6-BFE4-4C91-AEF0-1C056FA551D9}" type="pres">
      <dgm:prSet presAssocID="{6F581921-D881-4DE2-9E2E-11D95CFA27B1}" presName="parentLin" presStyleCnt="0"/>
      <dgm:spPr/>
    </dgm:pt>
    <dgm:pt modelId="{3C21FC31-9431-4ABF-A44B-77176CFED3BF}" type="pres">
      <dgm:prSet presAssocID="{6F581921-D881-4DE2-9E2E-11D95CFA27B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95B7F56-F941-40B7-ACC8-1E8F186C6333}" type="pres">
      <dgm:prSet presAssocID="{6F581921-D881-4DE2-9E2E-11D95CFA27B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99433-ADD5-4340-A7A1-D4A737847F20}" type="pres">
      <dgm:prSet presAssocID="{6F581921-D881-4DE2-9E2E-11D95CFA27B1}" presName="negativeSpace" presStyleCnt="0"/>
      <dgm:spPr/>
    </dgm:pt>
    <dgm:pt modelId="{BEF67F82-D2A4-41FC-ABC2-8475BE4D6D92}" type="pres">
      <dgm:prSet presAssocID="{6F581921-D881-4DE2-9E2E-11D95CFA27B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914ED68-F6B7-4D19-93DB-8CAD24EC33F8}" type="presOf" srcId="{440E257F-B478-43E6-B425-659F9A0CABE1}" destId="{D04C8C6E-0B59-4E29-B59B-AE85D19C7443}" srcOrd="1" destOrd="0" presId="urn:microsoft.com/office/officeart/2005/8/layout/list1"/>
    <dgm:cxn modelId="{3B732E13-80D3-4EAD-AAC9-8D9233286BB6}" srcId="{F00B41F6-5829-4833-BD08-C4A6603BE264}" destId="{5D65FE08-3ED9-4890-B60C-76AF55734FEB}" srcOrd="1" destOrd="0" parTransId="{0805CEBA-4478-4C2F-BEBB-BE65C6768598}" sibTransId="{75E781CB-F2D4-4A8D-A528-CFD60E3D1FD2}"/>
    <dgm:cxn modelId="{CD8186DE-095E-46F1-894A-5A0297738771}" type="presOf" srcId="{3E7C59F5-ECD7-4E0C-94D8-D77F32A8B7C8}" destId="{CDD1D241-EF81-4645-A6BF-4473AA20B012}" srcOrd="0" destOrd="0" presId="urn:microsoft.com/office/officeart/2005/8/layout/list1"/>
    <dgm:cxn modelId="{8AC09242-A3CF-4D1F-8F27-847FEFAD9DED}" type="presOf" srcId="{F00B41F6-5829-4833-BD08-C4A6603BE264}" destId="{3FA9F53F-E18B-416E-A9A8-E44BE1EEE6C5}" srcOrd="0" destOrd="0" presId="urn:microsoft.com/office/officeart/2005/8/layout/list1"/>
    <dgm:cxn modelId="{B2EEB31B-4081-43E0-96A6-9894024AEC9D}" srcId="{F00B41F6-5829-4833-BD08-C4A6603BE264}" destId="{440E257F-B478-43E6-B425-659F9A0CABE1}" srcOrd="2" destOrd="0" parTransId="{99B8DE64-0CDD-40CE-95C1-035B944871BB}" sibTransId="{E676999D-CB8B-4DBA-8769-507A37563E55}"/>
    <dgm:cxn modelId="{0CD5B891-7B41-4B22-9C81-F0B40C15D962}" srcId="{F00B41F6-5829-4833-BD08-C4A6603BE264}" destId="{6AE56AB2-E8F2-451B-9D80-7C8B93F1B2BB}" srcOrd="0" destOrd="0" parTransId="{88E73BB4-8457-4130-9BEF-F0B8401D734E}" sibTransId="{3B5DCA7B-998A-4D01-990F-C9097817E8A9}"/>
    <dgm:cxn modelId="{D8E2B57A-A5F0-4332-BFA0-B7D32C4B3589}" type="presOf" srcId="{6AE56AB2-E8F2-451B-9D80-7C8B93F1B2BB}" destId="{0B1363E1-0C27-4637-A985-67A1C762AD72}" srcOrd="1" destOrd="0" presId="urn:microsoft.com/office/officeart/2005/8/layout/list1"/>
    <dgm:cxn modelId="{9F8F0873-7A4B-4FDA-ACB8-DF5F46D23D05}" type="presOf" srcId="{440E257F-B478-43E6-B425-659F9A0CABE1}" destId="{1240921F-6EBF-47B4-AEF2-70F170F9FAC4}" srcOrd="0" destOrd="0" presId="urn:microsoft.com/office/officeart/2005/8/layout/list1"/>
    <dgm:cxn modelId="{A69D43C1-723E-4322-A47D-A2748561ECC9}" srcId="{F00B41F6-5829-4833-BD08-C4A6603BE264}" destId="{6F581921-D881-4DE2-9E2E-11D95CFA27B1}" srcOrd="4" destOrd="0" parTransId="{E0000CD4-F1D5-4A31-A7CD-0F62BC838525}" sibTransId="{469828F2-5976-479F-AA85-A927CED91630}"/>
    <dgm:cxn modelId="{E591DA5E-2705-4349-BD22-0B2A273DE6A7}" type="presOf" srcId="{5D65FE08-3ED9-4890-B60C-76AF55734FEB}" destId="{5A32ECE4-9AAB-4E28-8012-2A0F2B948BDE}" srcOrd="1" destOrd="0" presId="urn:microsoft.com/office/officeart/2005/8/layout/list1"/>
    <dgm:cxn modelId="{A3AD7AE6-456F-4655-9A71-73ADB78E32BE}" type="presOf" srcId="{3E7C59F5-ECD7-4E0C-94D8-D77F32A8B7C8}" destId="{DB346211-7683-4EC4-919B-5241D8FC8370}" srcOrd="1" destOrd="0" presId="urn:microsoft.com/office/officeart/2005/8/layout/list1"/>
    <dgm:cxn modelId="{12EA4139-157F-4710-927E-4C7459106077}" srcId="{F00B41F6-5829-4833-BD08-C4A6603BE264}" destId="{3E7C59F5-ECD7-4E0C-94D8-D77F32A8B7C8}" srcOrd="3" destOrd="0" parTransId="{8480499F-7C27-4D71-9BBE-713E9B709B34}" sibTransId="{959CDA6C-620A-4F39-8AFF-ECD92D8E3354}"/>
    <dgm:cxn modelId="{F73549FC-AF84-45C7-BF9C-D5D16ABD9481}" type="presOf" srcId="{6F581921-D881-4DE2-9E2E-11D95CFA27B1}" destId="{3C21FC31-9431-4ABF-A44B-77176CFED3BF}" srcOrd="0" destOrd="0" presId="urn:microsoft.com/office/officeart/2005/8/layout/list1"/>
    <dgm:cxn modelId="{876CBCDE-DA00-4977-8AB4-3C9D3E6460F2}" type="presOf" srcId="{5D65FE08-3ED9-4890-B60C-76AF55734FEB}" destId="{27ED7333-6BAF-4BB5-87E4-A73E9429052E}" srcOrd="0" destOrd="0" presId="urn:microsoft.com/office/officeart/2005/8/layout/list1"/>
    <dgm:cxn modelId="{522B5100-34D7-4051-BC0E-3FD59B6D6DB4}" type="presOf" srcId="{6AE56AB2-E8F2-451B-9D80-7C8B93F1B2BB}" destId="{C2817187-6CED-4663-8E83-3B7F4A752C94}" srcOrd="0" destOrd="0" presId="urn:microsoft.com/office/officeart/2005/8/layout/list1"/>
    <dgm:cxn modelId="{6039C151-646F-45EE-B426-C385971DD17F}" type="presOf" srcId="{6F581921-D881-4DE2-9E2E-11D95CFA27B1}" destId="{795B7F56-F941-40B7-ACC8-1E8F186C6333}" srcOrd="1" destOrd="0" presId="urn:microsoft.com/office/officeart/2005/8/layout/list1"/>
    <dgm:cxn modelId="{511F8A42-0E53-4F1E-BEC9-0DB532CE59CE}" type="presParOf" srcId="{3FA9F53F-E18B-416E-A9A8-E44BE1EEE6C5}" destId="{5967FF56-E2D0-41DC-B513-44444EF4524A}" srcOrd="0" destOrd="0" presId="urn:microsoft.com/office/officeart/2005/8/layout/list1"/>
    <dgm:cxn modelId="{3BAEF935-EC2C-452D-9048-28FF5E72C6A4}" type="presParOf" srcId="{5967FF56-E2D0-41DC-B513-44444EF4524A}" destId="{C2817187-6CED-4663-8E83-3B7F4A752C94}" srcOrd="0" destOrd="0" presId="urn:microsoft.com/office/officeart/2005/8/layout/list1"/>
    <dgm:cxn modelId="{7E424BD5-960B-481C-A1CF-CF9DC384262A}" type="presParOf" srcId="{5967FF56-E2D0-41DC-B513-44444EF4524A}" destId="{0B1363E1-0C27-4637-A985-67A1C762AD72}" srcOrd="1" destOrd="0" presId="urn:microsoft.com/office/officeart/2005/8/layout/list1"/>
    <dgm:cxn modelId="{E64DFF70-EC83-4445-B9C8-BB1010E4DA05}" type="presParOf" srcId="{3FA9F53F-E18B-416E-A9A8-E44BE1EEE6C5}" destId="{497EA45D-5CAE-435D-9752-5FF10C5555A5}" srcOrd="1" destOrd="0" presId="urn:microsoft.com/office/officeart/2005/8/layout/list1"/>
    <dgm:cxn modelId="{7CDDC757-5B48-4C8F-A585-124BAD2EF927}" type="presParOf" srcId="{3FA9F53F-E18B-416E-A9A8-E44BE1EEE6C5}" destId="{A5F8C78E-B6BB-4B97-B5A0-5641A41506F5}" srcOrd="2" destOrd="0" presId="urn:microsoft.com/office/officeart/2005/8/layout/list1"/>
    <dgm:cxn modelId="{A59DDB12-58D6-47C9-ABA4-71068CD5957E}" type="presParOf" srcId="{3FA9F53F-E18B-416E-A9A8-E44BE1EEE6C5}" destId="{9D765AC8-2B6E-4BC5-AAC2-AAD26CC2D578}" srcOrd="3" destOrd="0" presId="urn:microsoft.com/office/officeart/2005/8/layout/list1"/>
    <dgm:cxn modelId="{38100E6A-2383-4B0A-9879-D7082F8C7742}" type="presParOf" srcId="{3FA9F53F-E18B-416E-A9A8-E44BE1EEE6C5}" destId="{B18B756D-60C0-45F0-BFA9-02C27DAFA447}" srcOrd="4" destOrd="0" presId="urn:microsoft.com/office/officeart/2005/8/layout/list1"/>
    <dgm:cxn modelId="{BABE2A69-9F42-432A-8498-130784A2A300}" type="presParOf" srcId="{B18B756D-60C0-45F0-BFA9-02C27DAFA447}" destId="{27ED7333-6BAF-4BB5-87E4-A73E9429052E}" srcOrd="0" destOrd="0" presId="urn:microsoft.com/office/officeart/2005/8/layout/list1"/>
    <dgm:cxn modelId="{88771BE5-E0BF-49C0-A1A2-BCDCDDE8254C}" type="presParOf" srcId="{B18B756D-60C0-45F0-BFA9-02C27DAFA447}" destId="{5A32ECE4-9AAB-4E28-8012-2A0F2B948BDE}" srcOrd="1" destOrd="0" presId="urn:microsoft.com/office/officeart/2005/8/layout/list1"/>
    <dgm:cxn modelId="{2DE48723-EBA9-42BB-8296-BA800F7CBF56}" type="presParOf" srcId="{3FA9F53F-E18B-416E-A9A8-E44BE1EEE6C5}" destId="{D496A4F3-868A-43B8-8ADB-12C0635C51B6}" srcOrd="5" destOrd="0" presId="urn:microsoft.com/office/officeart/2005/8/layout/list1"/>
    <dgm:cxn modelId="{49D80A4B-947C-441F-A39C-0D86E1CBC49C}" type="presParOf" srcId="{3FA9F53F-E18B-416E-A9A8-E44BE1EEE6C5}" destId="{40318F94-DB17-479F-8E69-8C265A088130}" srcOrd="6" destOrd="0" presId="urn:microsoft.com/office/officeart/2005/8/layout/list1"/>
    <dgm:cxn modelId="{B0CE0451-6A08-4559-B59B-7437B64940CD}" type="presParOf" srcId="{3FA9F53F-E18B-416E-A9A8-E44BE1EEE6C5}" destId="{749026E8-92AA-40F0-ACC0-DC19D68AA5B2}" srcOrd="7" destOrd="0" presId="urn:microsoft.com/office/officeart/2005/8/layout/list1"/>
    <dgm:cxn modelId="{D139D16E-2D09-47BA-A17B-51BA9F466E63}" type="presParOf" srcId="{3FA9F53F-E18B-416E-A9A8-E44BE1EEE6C5}" destId="{994521C1-D3F4-472C-A863-E19E0ABE6634}" srcOrd="8" destOrd="0" presId="urn:microsoft.com/office/officeart/2005/8/layout/list1"/>
    <dgm:cxn modelId="{6C90752F-4860-42BD-9EF5-6384E6E67371}" type="presParOf" srcId="{994521C1-D3F4-472C-A863-E19E0ABE6634}" destId="{1240921F-6EBF-47B4-AEF2-70F170F9FAC4}" srcOrd="0" destOrd="0" presId="urn:microsoft.com/office/officeart/2005/8/layout/list1"/>
    <dgm:cxn modelId="{7A452FE1-3CAC-491F-BF5E-58241D508DF7}" type="presParOf" srcId="{994521C1-D3F4-472C-A863-E19E0ABE6634}" destId="{D04C8C6E-0B59-4E29-B59B-AE85D19C7443}" srcOrd="1" destOrd="0" presId="urn:microsoft.com/office/officeart/2005/8/layout/list1"/>
    <dgm:cxn modelId="{4859DDF4-EFD7-4A0C-B6B7-531BC84F9F40}" type="presParOf" srcId="{3FA9F53F-E18B-416E-A9A8-E44BE1EEE6C5}" destId="{32941DEB-6A37-4E4D-989A-878CB825230A}" srcOrd="9" destOrd="0" presId="urn:microsoft.com/office/officeart/2005/8/layout/list1"/>
    <dgm:cxn modelId="{5385913E-4119-4D08-B284-D663ADFC7B82}" type="presParOf" srcId="{3FA9F53F-E18B-416E-A9A8-E44BE1EEE6C5}" destId="{032C3C43-5B5E-4CF0-B81E-C874CB01F852}" srcOrd="10" destOrd="0" presId="urn:microsoft.com/office/officeart/2005/8/layout/list1"/>
    <dgm:cxn modelId="{D88FBE5C-C993-4B57-97AE-08845A92EFB3}" type="presParOf" srcId="{3FA9F53F-E18B-416E-A9A8-E44BE1EEE6C5}" destId="{8A39BDF7-F5E5-4C8A-94DE-13FFACF900CB}" srcOrd="11" destOrd="0" presId="urn:microsoft.com/office/officeart/2005/8/layout/list1"/>
    <dgm:cxn modelId="{6F78C64C-92EF-4161-88A7-48B018A41710}" type="presParOf" srcId="{3FA9F53F-E18B-416E-A9A8-E44BE1EEE6C5}" destId="{FF78B862-A220-4725-9F80-A00EA15356A1}" srcOrd="12" destOrd="0" presId="urn:microsoft.com/office/officeart/2005/8/layout/list1"/>
    <dgm:cxn modelId="{7A6F50A4-2A1B-4697-9240-1A7E942EA6EA}" type="presParOf" srcId="{FF78B862-A220-4725-9F80-A00EA15356A1}" destId="{CDD1D241-EF81-4645-A6BF-4473AA20B012}" srcOrd="0" destOrd="0" presId="urn:microsoft.com/office/officeart/2005/8/layout/list1"/>
    <dgm:cxn modelId="{99A2784A-8354-44FF-AC70-48450D2B6EAB}" type="presParOf" srcId="{FF78B862-A220-4725-9F80-A00EA15356A1}" destId="{DB346211-7683-4EC4-919B-5241D8FC8370}" srcOrd="1" destOrd="0" presId="urn:microsoft.com/office/officeart/2005/8/layout/list1"/>
    <dgm:cxn modelId="{E7D58B14-1C99-4F58-80E7-0115CEDFDD95}" type="presParOf" srcId="{3FA9F53F-E18B-416E-A9A8-E44BE1EEE6C5}" destId="{47219DB7-2525-4BBC-B1A5-D12741B94B34}" srcOrd="13" destOrd="0" presId="urn:microsoft.com/office/officeart/2005/8/layout/list1"/>
    <dgm:cxn modelId="{E45AE4B7-C6B2-4400-95D2-35F50E22B1D3}" type="presParOf" srcId="{3FA9F53F-E18B-416E-A9A8-E44BE1EEE6C5}" destId="{118F4948-9D9D-4095-A784-08A023817483}" srcOrd="14" destOrd="0" presId="urn:microsoft.com/office/officeart/2005/8/layout/list1"/>
    <dgm:cxn modelId="{3A5FC01B-C783-4128-9CE0-D3DB55765148}" type="presParOf" srcId="{3FA9F53F-E18B-416E-A9A8-E44BE1EEE6C5}" destId="{6813900B-3651-467C-B046-966042877FB1}" srcOrd="15" destOrd="0" presId="urn:microsoft.com/office/officeart/2005/8/layout/list1"/>
    <dgm:cxn modelId="{25378FAB-A53B-4B5A-9FCE-15699188AA86}" type="presParOf" srcId="{3FA9F53F-E18B-416E-A9A8-E44BE1EEE6C5}" destId="{91D64FC6-BFE4-4C91-AEF0-1C056FA551D9}" srcOrd="16" destOrd="0" presId="urn:microsoft.com/office/officeart/2005/8/layout/list1"/>
    <dgm:cxn modelId="{7C4F5AAA-BA7E-4D13-8BB9-195187BCC17C}" type="presParOf" srcId="{91D64FC6-BFE4-4C91-AEF0-1C056FA551D9}" destId="{3C21FC31-9431-4ABF-A44B-77176CFED3BF}" srcOrd="0" destOrd="0" presId="urn:microsoft.com/office/officeart/2005/8/layout/list1"/>
    <dgm:cxn modelId="{B2327FE4-2F29-4A52-B965-26796C5E6F1E}" type="presParOf" srcId="{91D64FC6-BFE4-4C91-AEF0-1C056FA551D9}" destId="{795B7F56-F941-40B7-ACC8-1E8F186C6333}" srcOrd="1" destOrd="0" presId="urn:microsoft.com/office/officeart/2005/8/layout/list1"/>
    <dgm:cxn modelId="{E47F0B61-30CA-4959-B97C-53B8899D4BA9}" type="presParOf" srcId="{3FA9F53F-E18B-416E-A9A8-E44BE1EEE6C5}" destId="{AD199433-ADD5-4340-A7A1-D4A737847F20}" srcOrd="17" destOrd="0" presId="urn:microsoft.com/office/officeart/2005/8/layout/list1"/>
    <dgm:cxn modelId="{D1550511-D60D-4E85-8F04-0643CC0FCE35}" type="presParOf" srcId="{3FA9F53F-E18B-416E-A9A8-E44BE1EEE6C5}" destId="{BEF67F82-D2A4-41FC-ABC2-8475BE4D6D9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8C78E-B6BB-4B97-B5A0-5641A41506F5}">
      <dsp:nvSpPr>
        <dsp:cNvPr id="0" name=""/>
        <dsp:cNvSpPr/>
      </dsp:nvSpPr>
      <dsp:spPr>
        <a:xfrm>
          <a:off x="0" y="361523"/>
          <a:ext cx="82809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363E1-0C27-4637-A985-67A1C762AD72}">
      <dsp:nvSpPr>
        <dsp:cNvPr id="0" name=""/>
        <dsp:cNvSpPr/>
      </dsp:nvSpPr>
      <dsp:spPr>
        <a:xfrm>
          <a:off x="414046" y="51563"/>
          <a:ext cx="579664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– константы;</a:t>
          </a:r>
          <a:endParaRPr lang="ru-RU" sz="2100" kern="1200"/>
        </a:p>
      </dsp:txBody>
      <dsp:txXfrm>
        <a:off x="444308" y="81825"/>
        <a:ext cx="5736120" cy="559396"/>
      </dsp:txXfrm>
    </dsp:sp>
    <dsp:sp modelId="{40318F94-DB17-479F-8E69-8C265A088130}">
      <dsp:nvSpPr>
        <dsp:cNvPr id="0" name=""/>
        <dsp:cNvSpPr/>
      </dsp:nvSpPr>
      <dsp:spPr>
        <a:xfrm>
          <a:off x="0" y="1314083"/>
          <a:ext cx="82809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2ECE4-9AAB-4E28-8012-2A0F2B948BDE}">
      <dsp:nvSpPr>
        <dsp:cNvPr id="0" name=""/>
        <dsp:cNvSpPr/>
      </dsp:nvSpPr>
      <dsp:spPr>
        <a:xfrm>
          <a:off x="414046" y="1004123"/>
          <a:ext cx="579664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– переменные;</a:t>
          </a:r>
          <a:endParaRPr lang="ru-RU" sz="2100" kern="1200"/>
        </a:p>
      </dsp:txBody>
      <dsp:txXfrm>
        <a:off x="444308" y="1034385"/>
        <a:ext cx="5736120" cy="559396"/>
      </dsp:txXfrm>
    </dsp:sp>
    <dsp:sp modelId="{032C3C43-5B5E-4CF0-B81E-C874CB01F852}">
      <dsp:nvSpPr>
        <dsp:cNvPr id="0" name=""/>
        <dsp:cNvSpPr/>
      </dsp:nvSpPr>
      <dsp:spPr>
        <a:xfrm>
          <a:off x="0" y="2266644"/>
          <a:ext cx="82809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C8C6E-0B59-4E29-B59B-AE85D19C7443}">
      <dsp:nvSpPr>
        <dsp:cNvPr id="0" name=""/>
        <dsp:cNvSpPr/>
      </dsp:nvSpPr>
      <dsp:spPr>
        <a:xfrm>
          <a:off x="414046" y="1956683"/>
          <a:ext cx="579664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– знаки операций;</a:t>
          </a:r>
          <a:endParaRPr lang="ru-RU" sz="2100" kern="1200"/>
        </a:p>
      </dsp:txBody>
      <dsp:txXfrm>
        <a:off x="444308" y="1986945"/>
        <a:ext cx="5736120" cy="559396"/>
      </dsp:txXfrm>
    </dsp:sp>
    <dsp:sp modelId="{118F4948-9D9D-4095-A784-08A023817483}">
      <dsp:nvSpPr>
        <dsp:cNvPr id="0" name=""/>
        <dsp:cNvSpPr/>
      </dsp:nvSpPr>
      <dsp:spPr>
        <a:xfrm>
          <a:off x="0" y="3219204"/>
          <a:ext cx="82809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46211-7683-4EC4-919B-5241D8FC8370}">
      <dsp:nvSpPr>
        <dsp:cNvPr id="0" name=""/>
        <dsp:cNvSpPr/>
      </dsp:nvSpPr>
      <dsp:spPr>
        <a:xfrm>
          <a:off x="414046" y="2909244"/>
          <a:ext cx="579664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– элементы массива;</a:t>
          </a:r>
          <a:endParaRPr lang="ru-RU" sz="2100" kern="1200"/>
        </a:p>
      </dsp:txBody>
      <dsp:txXfrm>
        <a:off x="444308" y="2939506"/>
        <a:ext cx="5736120" cy="559396"/>
      </dsp:txXfrm>
    </dsp:sp>
    <dsp:sp modelId="{BEF67F82-D2A4-41FC-ABC2-8475BE4D6D92}">
      <dsp:nvSpPr>
        <dsp:cNvPr id="0" name=""/>
        <dsp:cNvSpPr/>
      </dsp:nvSpPr>
      <dsp:spPr>
        <a:xfrm>
          <a:off x="0" y="4171764"/>
          <a:ext cx="828092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B7F56-F941-40B7-ACC8-1E8F186C6333}">
      <dsp:nvSpPr>
        <dsp:cNvPr id="0" name=""/>
        <dsp:cNvSpPr/>
      </dsp:nvSpPr>
      <dsp:spPr>
        <a:xfrm>
          <a:off x="414046" y="3861804"/>
          <a:ext cx="579664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– функции.</a:t>
          </a:r>
          <a:endParaRPr lang="ru-RU" sz="2100" kern="1200"/>
        </a:p>
      </dsp:txBody>
      <dsp:txXfrm>
        <a:off x="444308" y="3892066"/>
        <a:ext cx="5736120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C3FCF-FC4C-491B-9949-44EB1A5377D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5E8E0-0793-4242-BCE1-8F458E6DB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7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5E8E0-0793-4242-BCE1-8F458E6DB6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79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5E8E0-0793-4242-BCE1-8F458E6DB6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7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5E8E0-0793-4242-BCE1-8F458E6DB6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7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5E8E0-0793-4242-BCE1-8F458E6DB6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79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5E8E0-0793-4242-BCE1-8F458E6DB64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5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5E8E0-0793-4242-BCE1-8F458E6DB64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54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5E8E0-0793-4242-BCE1-8F458E6DB64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5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B07FF68-592B-45B2-BE44-8E80C35E1D3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543800" cy="1524000"/>
          </a:xfrm>
        </p:spPr>
        <p:txBody>
          <a:bodyPr/>
          <a:lstStyle/>
          <a:p>
            <a:r>
              <a:rPr lang="ru-RU" sz="5400" dirty="0"/>
              <a:t>ПРОГРАММИРОВАНИЕ НА ЯЗЫКЕ QUICKBASIC, VISUAL BASIC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Хабибрахмманова</a:t>
            </a:r>
            <a:r>
              <a:rPr lang="ru-RU" dirty="0" smtClean="0"/>
              <a:t> Алсу Ил </a:t>
            </a:r>
            <a:r>
              <a:rPr lang="ru-RU" dirty="0" err="1" smtClean="0"/>
              <a:t>ьгамовна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3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/>
              <a:t>– имя переменной должно начинаться с буквы алфавита (</a:t>
            </a:r>
            <a:r>
              <a:rPr lang="ru-RU" dirty="0" smtClean="0"/>
              <a:t>допускается </a:t>
            </a:r>
            <a:r>
              <a:rPr lang="ru-RU" dirty="0"/>
              <a:t>только латиница);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– после первой буквы имени переменной может стоять </a:t>
            </a:r>
            <a:r>
              <a:rPr lang="ru-RU" dirty="0" smtClean="0"/>
              <a:t>любая комбинация </a:t>
            </a:r>
            <a:r>
              <a:rPr lang="ru-RU" dirty="0"/>
              <a:t>цифр, букв или символов подчеркивания (_);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– имена переменных не могут содержать пробелы, точку (.) </a:t>
            </a:r>
            <a:r>
              <a:rPr lang="ru-RU" dirty="0" smtClean="0"/>
              <a:t>или любой </a:t>
            </a:r>
            <a:r>
              <a:rPr lang="ru-RU" dirty="0"/>
              <a:t>другой символ, который используется для обозначения </a:t>
            </a:r>
            <a:r>
              <a:rPr lang="ru-RU" dirty="0" smtClean="0"/>
              <a:t>математических </a:t>
            </a:r>
            <a:r>
              <a:rPr lang="ru-RU" dirty="0"/>
              <a:t>операций и операций сравнения (=, +, - , /и так далее);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– имена переменных не могут превышать 255 символов;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– имя переменной </a:t>
            </a:r>
            <a:r>
              <a:rPr lang="ru-RU" i="1" dirty="0"/>
              <a:t>не может дублировать </a:t>
            </a:r>
            <a:r>
              <a:rPr lang="ru-RU" dirty="0"/>
              <a:t>определенные ключе-</a:t>
            </a:r>
          </a:p>
          <a:p>
            <a:pPr marL="0" indent="0" algn="just">
              <a:buNone/>
            </a:pPr>
            <a:r>
              <a:rPr lang="ru-RU" dirty="0"/>
              <a:t>вые слова;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– имя переменной должно быть уникальным в рамках его </a:t>
            </a:r>
            <a:r>
              <a:rPr lang="ru-RU" i="1" dirty="0" smtClean="0"/>
              <a:t>области </a:t>
            </a:r>
            <a:r>
              <a:rPr lang="ru-RU" i="1" dirty="0"/>
              <a:t>действия</a:t>
            </a:r>
            <a:r>
              <a:rPr lang="ru-RU" dirty="0"/>
              <a:t>, то есть имя переменной должно быть уникальным в </a:t>
            </a:r>
            <a:r>
              <a:rPr lang="ru-RU" dirty="0" smtClean="0"/>
              <a:t>пределах процедуры </a:t>
            </a:r>
            <a:r>
              <a:rPr lang="ru-RU" dirty="0"/>
              <a:t>или модуля, в котором она объявляется.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>
            <a:noAutofit/>
          </a:bodyPr>
          <a:lstStyle/>
          <a:p>
            <a:r>
              <a:rPr lang="ru-RU" sz="3200" dirty="0"/>
              <a:t>При выборе имени переменной необходимо соблюдать </a:t>
            </a:r>
            <a:r>
              <a:rPr lang="ru-RU" sz="3200" dirty="0" smtClean="0"/>
              <a:t>следующие правила</a:t>
            </a:r>
            <a:r>
              <a:rPr lang="ru-RU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375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89654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Для явного объявления переменной и ее типа используется </a:t>
            </a:r>
            <a:r>
              <a:rPr lang="ru-RU" dirty="0" smtClean="0">
                <a:solidFill>
                  <a:schemeClr val="tx1"/>
                </a:solidFill>
              </a:rPr>
              <a:t>оператор </a:t>
            </a:r>
            <a:r>
              <a:rPr lang="en-US" b="1" i="1" dirty="0" smtClean="0">
                <a:solidFill>
                  <a:schemeClr val="tx1"/>
                </a:solidFill>
              </a:rPr>
              <a:t>Dim</a:t>
            </a:r>
            <a:r>
              <a:rPr lang="en-US" b="1" i="1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который в общем случае имеет следующий формат: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Dim </a:t>
            </a:r>
            <a:r>
              <a:rPr lang="en-US" b="1" dirty="0" err="1">
                <a:solidFill>
                  <a:schemeClr val="tx1"/>
                </a:solidFill>
              </a:rPr>
              <a:t>name_l</a:t>
            </a:r>
            <a:r>
              <a:rPr lang="en-US" b="1" dirty="0">
                <a:solidFill>
                  <a:schemeClr val="tx1"/>
                </a:solidFill>
              </a:rPr>
              <a:t> As </a:t>
            </a:r>
            <a:r>
              <a:rPr lang="en-US" b="1" dirty="0" err="1">
                <a:solidFill>
                  <a:schemeClr val="tx1"/>
                </a:solidFill>
              </a:rPr>
              <a:t>type_l</a:t>
            </a:r>
            <a:r>
              <a:rPr lang="en-US" b="1" dirty="0">
                <a:solidFill>
                  <a:schemeClr val="tx1"/>
                </a:solidFill>
              </a:rPr>
              <a:t>, name_2 As type_2, ...</a:t>
            </a:r>
          </a:p>
          <a:p>
            <a:pPr marL="0" indent="0" algn="just">
              <a:buNone/>
            </a:pPr>
            <a:endParaRPr lang="ru-RU" b="1" i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Примеры </a:t>
            </a:r>
            <a:r>
              <a:rPr lang="ru-RU" dirty="0">
                <a:solidFill>
                  <a:schemeClr val="tx1"/>
                </a:solidFill>
              </a:rPr>
              <a:t>правильного синтаксиса для объявлений типа переменных:</a:t>
            </a:r>
          </a:p>
          <a:p>
            <a:pPr marL="0" indent="0" algn="just">
              <a:buNone/>
            </a:pPr>
            <a:r>
              <a:rPr lang="en-US" b="1" i="1" dirty="0">
                <a:solidFill>
                  <a:schemeClr val="tx1"/>
                </a:solidFill>
              </a:rPr>
              <a:t>Dim Price As Currency</a:t>
            </a:r>
          </a:p>
          <a:p>
            <a:pPr marL="0" indent="0" algn="just">
              <a:buNone/>
            </a:pPr>
            <a:r>
              <a:rPr lang="en-US" b="1" i="1" dirty="0">
                <a:solidFill>
                  <a:schemeClr val="tx1"/>
                </a:solidFill>
              </a:rPr>
              <a:t>Dim </a:t>
            </a:r>
            <a:r>
              <a:rPr lang="en-US" b="1" i="1" dirty="0" err="1">
                <a:solidFill>
                  <a:schemeClr val="tx1"/>
                </a:solidFill>
              </a:rPr>
              <a:t>DataPlata</a:t>
            </a:r>
            <a:r>
              <a:rPr lang="en-US" b="1" i="1" dirty="0">
                <a:solidFill>
                  <a:schemeClr val="tx1"/>
                </a:solidFill>
              </a:rPr>
              <a:t> As Date</a:t>
            </a:r>
          </a:p>
          <a:p>
            <a:pPr marL="0" indent="0" algn="just">
              <a:buNone/>
            </a:pPr>
            <a:r>
              <a:rPr lang="en-US" b="1" i="1" dirty="0">
                <a:solidFill>
                  <a:schemeClr val="tx1"/>
                </a:solidFill>
              </a:rPr>
              <a:t>Dim Message As String</a:t>
            </a:r>
          </a:p>
          <a:p>
            <a:pPr marL="0" indent="0" algn="just">
              <a:buNone/>
            </a:pPr>
            <a:r>
              <a:rPr lang="en-US" b="1" i="1" dirty="0">
                <a:solidFill>
                  <a:schemeClr val="tx1"/>
                </a:solidFill>
              </a:rPr>
              <a:t>Dim Counter As Integer</a:t>
            </a:r>
          </a:p>
          <a:p>
            <a:pPr marL="0" indent="0" algn="just">
              <a:buNone/>
            </a:pPr>
            <a:r>
              <a:rPr lang="en-US" b="1" i="1" dirty="0">
                <a:solidFill>
                  <a:schemeClr val="tx1"/>
                </a:solidFill>
              </a:rPr>
              <a:t>Dim Profit As Single, Gross As Currency, Message As String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неявном объявлении тип переменной задается добавлением </a:t>
            </a:r>
            <a:r>
              <a:rPr lang="ru-RU" dirty="0" smtClean="0">
                <a:solidFill>
                  <a:schemeClr val="tx1"/>
                </a:solidFill>
              </a:rPr>
              <a:t>символа </a:t>
            </a:r>
            <a:r>
              <a:rPr lang="ru-RU" dirty="0">
                <a:solidFill>
                  <a:schemeClr val="tx1"/>
                </a:solidFill>
              </a:rPr>
              <a:t>определения типа в конец имени </a:t>
            </a:r>
            <a:r>
              <a:rPr lang="ru-RU" dirty="0" smtClean="0">
                <a:solidFill>
                  <a:schemeClr val="tx1"/>
                </a:solidFill>
              </a:rPr>
              <a:t>переменной, </a:t>
            </a:r>
            <a:r>
              <a:rPr lang="ru-RU" dirty="0">
                <a:solidFill>
                  <a:schemeClr val="tx1"/>
                </a:solidFill>
              </a:rPr>
              <a:t>например:</a:t>
            </a:r>
          </a:p>
          <a:p>
            <a:pPr marL="0" indent="0" algn="just">
              <a:buNone/>
            </a:pPr>
            <a:r>
              <a:rPr lang="en-US" b="1" i="1" dirty="0" err="1">
                <a:solidFill>
                  <a:schemeClr val="tx1"/>
                </a:solidFill>
              </a:rPr>
              <a:t>MyVar</a:t>
            </a:r>
            <a:r>
              <a:rPr lang="en-US" b="1" i="1" dirty="0">
                <a:solidFill>
                  <a:schemeClr val="tx1"/>
                </a:solidFill>
              </a:rPr>
              <a:t>% = 25</a:t>
            </a:r>
          </a:p>
          <a:p>
            <a:pPr marL="0" indent="0" algn="just">
              <a:buNone/>
            </a:pPr>
            <a:r>
              <a:rPr lang="en-US" b="1" i="1" dirty="0" err="1">
                <a:solidFill>
                  <a:schemeClr val="tx1"/>
                </a:solidFill>
              </a:rPr>
              <a:t>CelsiusTemp</a:t>
            </a:r>
            <a:r>
              <a:rPr lang="en-US" b="1" i="1" dirty="0">
                <a:solidFill>
                  <a:schemeClr val="tx1"/>
                </a:solidFill>
              </a:rPr>
              <a:t>! = 15,35</a:t>
            </a:r>
          </a:p>
          <a:p>
            <a:pPr marL="0" indent="0" algn="just">
              <a:buNone/>
            </a:pPr>
            <a:r>
              <a:rPr lang="en-US" b="1" i="1" dirty="0">
                <a:solidFill>
                  <a:schemeClr val="tx1"/>
                </a:solidFill>
              </a:rPr>
              <a:t>Title$ = "Excel"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>
            <a:noAutofit/>
          </a:bodyPr>
          <a:lstStyle/>
          <a:p>
            <a:r>
              <a:rPr lang="ru-RU" sz="3200" dirty="0"/>
              <a:t>Задание типа данных переменной</a:t>
            </a:r>
          </a:p>
        </p:txBody>
      </p:sp>
    </p:spTree>
    <p:extLst>
      <p:ext uri="{BB962C8B-B14F-4D97-AF65-F5344CB8AC3E}">
        <p14:creationId xmlns:p14="http://schemas.microsoft.com/office/powerpoint/2010/main" val="46738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396044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Интерактивная процедура </a:t>
            </a:r>
            <a:r>
              <a:rPr lang="ru-RU" dirty="0">
                <a:solidFill>
                  <a:schemeClr val="tx1"/>
                </a:solidFill>
              </a:rPr>
              <a:t>– это процедура, обменивающаяся </a:t>
            </a:r>
            <a:r>
              <a:rPr lang="ru-RU" dirty="0" smtClean="0">
                <a:solidFill>
                  <a:schemeClr val="tx1"/>
                </a:solidFill>
              </a:rPr>
              <a:t>информацией с </a:t>
            </a:r>
            <a:r>
              <a:rPr lang="ru-RU" dirty="0">
                <a:solidFill>
                  <a:schemeClr val="tx1"/>
                </a:solidFill>
              </a:rPr>
              <a:t>пользователем, то есть процедура взаимодействует с пользователем, </a:t>
            </a:r>
            <a:r>
              <a:rPr lang="ru-RU" dirty="0" smtClean="0">
                <a:solidFill>
                  <a:schemeClr val="tx1"/>
                </a:solidFill>
              </a:rPr>
              <a:t>отображая </a:t>
            </a:r>
            <a:r>
              <a:rPr lang="ru-RU" dirty="0">
                <a:solidFill>
                  <a:schemeClr val="tx1"/>
                </a:solidFill>
              </a:rPr>
              <a:t>сообщения и получая ввод.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20080"/>
          </a:xfrm>
        </p:spPr>
        <p:txBody>
          <a:bodyPr>
            <a:noAutofit/>
          </a:bodyPr>
          <a:lstStyle/>
          <a:p>
            <a:r>
              <a:rPr lang="ru-RU" sz="3200" dirty="0"/>
              <a:t>Ввод информации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2862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70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136904" cy="410445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Ввод данных в программе осуществляется при помощи </a:t>
            </a:r>
            <a:r>
              <a:rPr lang="ru-RU" dirty="0" smtClean="0"/>
              <a:t>оператора присваивания</a:t>
            </a:r>
            <a:r>
              <a:rPr lang="ru-RU" dirty="0"/>
              <a:t>. Оператор присваивания определяется </a:t>
            </a:r>
            <a:r>
              <a:rPr lang="ru-RU" dirty="0" smtClean="0"/>
              <a:t>знаком присваивания </a:t>
            </a:r>
            <a:r>
              <a:rPr lang="ru-RU" dirty="0"/>
              <a:t>=, слева от которого располагается </a:t>
            </a:r>
            <a:r>
              <a:rPr lang="ru-RU" dirty="0" smtClean="0"/>
              <a:t>идентификатор переменной</a:t>
            </a:r>
            <a:r>
              <a:rPr lang="ru-RU" dirty="0"/>
              <a:t>, а справа – некоторое выражение. </a:t>
            </a:r>
            <a:endParaRPr lang="ru-RU" dirty="0" smtClean="0"/>
          </a:p>
          <a:p>
            <a:endParaRPr lang="ru-RU" i="1" dirty="0"/>
          </a:p>
          <a:p>
            <a:r>
              <a:rPr lang="ru-RU" i="1" dirty="0" smtClean="0"/>
              <a:t>Пример</a:t>
            </a:r>
            <a:r>
              <a:rPr lang="ru-RU" dirty="0"/>
              <a:t>: </a:t>
            </a:r>
            <a:r>
              <a:rPr lang="ru-RU" dirty="0" smtClean="0"/>
              <a:t>х = 3</a:t>
            </a:r>
            <a:r>
              <a:rPr lang="ru-RU" dirty="0"/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20080"/>
          </a:xfrm>
        </p:spPr>
        <p:txBody>
          <a:bodyPr>
            <a:noAutofit/>
          </a:bodyPr>
          <a:lstStyle/>
          <a:p>
            <a:r>
              <a:rPr lang="ru-RU" sz="3200" dirty="0"/>
              <a:t>Ввод данных в 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67998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5400600" cy="49685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Для ввода данных в диалоговом окне используется </a:t>
            </a:r>
            <a:r>
              <a:rPr lang="ru-RU" dirty="0" smtClean="0"/>
              <a:t>функция </a:t>
            </a:r>
            <a:r>
              <a:rPr lang="ru-RU" b="1" dirty="0" err="1" smtClean="0"/>
              <a:t>InputBox</a:t>
            </a:r>
            <a:r>
              <a:rPr lang="ru-RU" b="1" dirty="0"/>
              <a:t>. </a:t>
            </a:r>
            <a:r>
              <a:rPr lang="ru-RU" dirty="0"/>
              <a:t>Функция </a:t>
            </a:r>
            <a:r>
              <a:rPr lang="ru-RU" dirty="0" err="1"/>
              <a:t>InputBox</a:t>
            </a:r>
            <a:r>
              <a:rPr lang="ru-RU" dirty="0"/>
              <a:t> выводит на экран диалоговое </a:t>
            </a:r>
            <a:r>
              <a:rPr lang="ru-RU" dirty="0" smtClean="0"/>
              <a:t>окно, содержащее </a:t>
            </a:r>
            <a:r>
              <a:rPr lang="ru-RU" dirty="0"/>
              <a:t>сообщение и поле ввода, устанавливает режим </a:t>
            </a:r>
            <a:r>
              <a:rPr lang="ru-RU" dirty="0" smtClean="0"/>
              <a:t>ожидания ввода </a:t>
            </a:r>
            <a:r>
              <a:rPr lang="ru-RU" dirty="0"/>
              <a:t>текста пользователем или нажатия кнопки, а затем </a:t>
            </a:r>
            <a:r>
              <a:rPr lang="ru-RU" dirty="0" smtClean="0"/>
              <a:t>возвращает строковое </a:t>
            </a:r>
            <a:r>
              <a:rPr lang="ru-RU" dirty="0"/>
              <a:t>значение, содержащее текст, введенный в поле.</a:t>
            </a:r>
          </a:p>
          <a:p>
            <a:pPr algn="just"/>
            <a:endParaRPr lang="ru-RU" dirty="0" smtClean="0"/>
          </a:p>
          <a:p>
            <a:pPr algn="ctr"/>
            <a:r>
              <a:rPr lang="ru-RU" b="1" i="1" dirty="0" smtClean="0"/>
              <a:t>Пример</a:t>
            </a:r>
            <a:r>
              <a:rPr lang="ru-RU" b="1" i="1" dirty="0"/>
              <a:t>: </a:t>
            </a:r>
            <a:r>
              <a:rPr lang="ru-RU" b="1" i="1" dirty="0" smtClean="0"/>
              <a:t>х = </a:t>
            </a:r>
            <a:r>
              <a:rPr lang="ru-RU" b="1" i="1" dirty="0" err="1" smtClean="0"/>
              <a:t>Val</a:t>
            </a:r>
            <a:r>
              <a:rPr lang="ru-RU" b="1" i="1" dirty="0" smtClean="0"/>
              <a:t>(</a:t>
            </a:r>
            <a:r>
              <a:rPr lang="ru-RU" b="1" i="1" dirty="0" err="1" smtClean="0"/>
              <a:t>InputBox</a:t>
            </a:r>
            <a:r>
              <a:rPr lang="ru-RU" b="1" i="1" dirty="0" smtClean="0"/>
              <a:t> (“</a:t>
            </a:r>
            <a:r>
              <a:rPr lang="ru-RU" b="1" i="1" dirty="0"/>
              <a:t>Введите х”, “Ввод х”))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Функция </a:t>
            </a:r>
            <a:r>
              <a:rPr lang="ru-RU" dirty="0" err="1"/>
              <a:t>Val</a:t>
            </a:r>
            <a:r>
              <a:rPr lang="ru-RU" dirty="0"/>
              <a:t> возвращает числа, </a:t>
            </a:r>
            <a:r>
              <a:rPr lang="ru-RU" dirty="0" smtClean="0"/>
              <a:t>содержащиеся </a:t>
            </a:r>
            <a:r>
              <a:rPr lang="ru-RU" dirty="0"/>
              <a:t>в строке, </a:t>
            </a:r>
            <a:r>
              <a:rPr lang="ru-RU" dirty="0" smtClean="0"/>
              <a:t>как числовое </a:t>
            </a:r>
            <a:r>
              <a:rPr lang="ru-RU" dirty="0"/>
              <a:t>значение соответствующего типа.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20080"/>
          </a:xfrm>
        </p:spPr>
        <p:txBody>
          <a:bodyPr>
            <a:noAutofit/>
          </a:bodyPr>
          <a:lstStyle/>
          <a:p>
            <a:r>
              <a:rPr lang="ru-RU" sz="3200" b="1" dirty="0"/>
              <a:t>Ввод данных в диалоговом окне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315910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81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7704856" cy="2520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Для ввода данных из ячеек таблицы используется </a:t>
            </a:r>
            <a:r>
              <a:rPr lang="ru-RU" dirty="0" smtClean="0">
                <a:solidFill>
                  <a:schemeClr val="tx1"/>
                </a:solidFill>
              </a:rPr>
              <a:t>следующая инструкция: 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ИмяПеременной</a:t>
            </a:r>
            <a:r>
              <a:rPr lang="ru-RU" b="1" dirty="0" smtClean="0">
                <a:solidFill>
                  <a:schemeClr val="tx1"/>
                </a:solidFill>
              </a:rPr>
              <a:t> = </a:t>
            </a:r>
            <a:r>
              <a:rPr lang="ru-RU" b="1" dirty="0" err="1" smtClean="0">
                <a:solidFill>
                  <a:schemeClr val="tx1"/>
                </a:solidFill>
              </a:rPr>
              <a:t>Worksheets</a:t>
            </a:r>
            <a:r>
              <a:rPr lang="ru-RU" b="1" dirty="0" smtClean="0">
                <a:solidFill>
                  <a:schemeClr val="tx1"/>
                </a:solidFill>
              </a:rPr>
              <a:t> (“</a:t>
            </a:r>
            <a:r>
              <a:rPr lang="ru-RU" b="1" dirty="0">
                <a:solidFill>
                  <a:schemeClr val="tx1"/>
                </a:solidFill>
              </a:rPr>
              <a:t>Имя Листа</a:t>
            </a:r>
            <a:r>
              <a:rPr lang="ru-RU" b="1" dirty="0" smtClean="0">
                <a:solidFill>
                  <a:schemeClr val="tx1"/>
                </a:solidFill>
              </a:rPr>
              <a:t>”). </a:t>
            </a:r>
            <a:r>
              <a:rPr lang="ru-RU" b="1" dirty="0" err="1" smtClean="0">
                <a:solidFill>
                  <a:schemeClr val="tx1"/>
                </a:solidFill>
              </a:rPr>
              <a:t>Range</a:t>
            </a:r>
            <a:r>
              <a:rPr lang="ru-RU" b="1" dirty="0">
                <a:solidFill>
                  <a:schemeClr val="tx1"/>
                </a:solidFill>
              </a:rPr>
              <a:t>(“Адрес </a:t>
            </a:r>
            <a:r>
              <a:rPr lang="ru-RU" b="1" dirty="0" smtClean="0">
                <a:solidFill>
                  <a:schemeClr val="tx1"/>
                </a:solidFill>
              </a:rPr>
              <a:t>или имя </a:t>
            </a:r>
            <a:r>
              <a:rPr lang="ru-RU" b="1" dirty="0">
                <a:solidFill>
                  <a:schemeClr val="tx1"/>
                </a:solidFill>
              </a:rPr>
              <a:t>ячейки”).</a:t>
            </a:r>
            <a:r>
              <a:rPr lang="ru-RU" b="1" dirty="0" err="1">
                <a:solidFill>
                  <a:schemeClr val="tx1"/>
                </a:solidFill>
              </a:rPr>
              <a:t>Value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Пример </a:t>
            </a:r>
            <a:r>
              <a:rPr lang="ru-RU" dirty="0">
                <a:solidFill>
                  <a:schemeClr val="tx1"/>
                </a:solidFill>
              </a:rPr>
              <a:t>1: </a:t>
            </a:r>
            <a:r>
              <a:rPr lang="ru-RU" b="1" i="1" dirty="0" smtClean="0">
                <a:solidFill>
                  <a:schemeClr val="tx1"/>
                </a:solidFill>
              </a:rPr>
              <a:t>х = </a:t>
            </a:r>
            <a:r>
              <a:rPr lang="ru-RU" b="1" i="1" dirty="0" err="1">
                <a:solidFill>
                  <a:schemeClr val="tx1"/>
                </a:solidFill>
              </a:rPr>
              <a:t>Worksheets</a:t>
            </a:r>
            <a:r>
              <a:rPr lang="ru-RU" b="1" i="1" dirty="0">
                <a:solidFill>
                  <a:schemeClr val="tx1"/>
                </a:solidFill>
              </a:rPr>
              <a:t>(“Лист1”).</a:t>
            </a:r>
            <a:r>
              <a:rPr lang="ru-RU" b="1" i="1" dirty="0" err="1">
                <a:solidFill>
                  <a:schemeClr val="tx1"/>
                </a:solidFill>
              </a:rPr>
              <a:t>Range</a:t>
            </a:r>
            <a:r>
              <a:rPr lang="ru-RU" b="1" i="1" dirty="0">
                <a:solidFill>
                  <a:schemeClr val="tx1"/>
                </a:solidFill>
              </a:rPr>
              <a:t>(“А2”).</a:t>
            </a:r>
            <a:r>
              <a:rPr lang="ru-RU" b="1" i="1" dirty="0" err="1">
                <a:solidFill>
                  <a:schemeClr val="tx1"/>
                </a:solidFill>
              </a:rPr>
              <a:t>Value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3035" y="548680"/>
            <a:ext cx="8568952" cy="720080"/>
          </a:xfrm>
        </p:spPr>
        <p:txBody>
          <a:bodyPr>
            <a:noAutofit/>
          </a:bodyPr>
          <a:lstStyle/>
          <a:p>
            <a:r>
              <a:rPr lang="ru-RU" sz="3200" b="1" dirty="0"/>
              <a:t>Ввод данных из ячеек таблицы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47511" y="4005064"/>
            <a:ext cx="4210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With Worksheets</a:t>
            </a:r>
            <a:r>
              <a:rPr lang="en-US" sz="2400" b="1" dirty="0" smtClean="0"/>
              <a:t>(“</a:t>
            </a:r>
            <a:r>
              <a:rPr lang="ru-RU" sz="2400" b="1" dirty="0" smtClean="0"/>
              <a:t>Лист</a:t>
            </a:r>
            <a:r>
              <a:rPr lang="en-US" sz="2400" b="1" dirty="0" smtClean="0"/>
              <a:t>1</a:t>
            </a:r>
            <a:r>
              <a:rPr lang="en-US" sz="2400" b="1" dirty="0"/>
              <a:t>”)</a:t>
            </a:r>
          </a:p>
          <a:p>
            <a:r>
              <a:rPr lang="en-US" sz="2400" b="1" dirty="0"/>
              <a:t>а=.Range</a:t>
            </a:r>
            <a:r>
              <a:rPr lang="en-US" sz="2400" b="1" dirty="0" smtClean="0"/>
              <a:t>(“</a:t>
            </a:r>
            <a:r>
              <a:rPr lang="ru-RU" sz="2400" b="1" dirty="0" smtClean="0"/>
              <a:t>А1</a:t>
            </a:r>
            <a:r>
              <a:rPr lang="en-US" sz="2400" b="1" dirty="0" smtClean="0"/>
              <a:t>”).</a:t>
            </a:r>
            <a:r>
              <a:rPr lang="en-US" sz="2400" b="1" dirty="0"/>
              <a:t>Value</a:t>
            </a:r>
          </a:p>
          <a:p>
            <a:r>
              <a:rPr lang="en-US" sz="2400" b="1" dirty="0"/>
              <a:t>b=.Range</a:t>
            </a:r>
            <a:r>
              <a:rPr lang="en-US" sz="2400" b="1" dirty="0" smtClean="0"/>
              <a:t>(“</a:t>
            </a:r>
            <a:r>
              <a:rPr lang="ru-RU" sz="2400" b="1" dirty="0" smtClean="0"/>
              <a:t>В1</a:t>
            </a:r>
            <a:r>
              <a:rPr lang="en-US" sz="2400" b="1" dirty="0" smtClean="0"/>
              <a:t>”).</a:t>
            </a:r>
            <a:r>
              <a:rPr lang="en-US" sz="2400" b="1" dirty="0"/>
              <a:t>Value</a:t>
            </a:r>
          </a:p>
          <a:p>
            <a:r>
              <a:rPr lang="en-US" sz="2400" b="1" dirty="0"/>
              <a:t>c=.Range</a:t>
            </a:r>
            <a:r>
              <a:rPr lang="en-US" sz="2400" b="1" dirty="0" smtClean="0"/>
              <a:t>(“</a:t>
            </a:r>
            <a:r>
              <a:rPr lang="ru-RU" sz="2400" b="1" dirty="0" smtClean="0"/>
              <a:t>С1</a:t>
            </a:r>
            <a:r>
              <a:rPr lang="en-US" sz="2400" b="1" dirty="0" smtClean="0"/>
              <a:t>”).</a:t>
            </a:r>
            <a:r>
              <a:rPr lang="en-US" sz="2400" b="1" dirty="0"/>
              <a:t>Value</a:t>
            </a:r>
          </a:p>
          <a:p>
            <a:r>
              <a:rPr lang="en-US" sz="2400" b="1" dirty="0"/>
              <a:t>End With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38430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With</a:t>
            </a:r>
            <a:r>
              <a:rPr lang="ru-RU" sz="2400" b="1" dirty="0"/>
              <a:t> Элемент_1</a:t>
            </a:r>
          </a:p>
          <a:p>
            <a:r>
              <a:rPr lang="ru-RU" sz="2400" b="1" dirty="0"/>
              <a:t>Элемент_2</a:t>
            </a:r>
          </a:p>
          <a:p>
            <a:r>
              <a:rPr lang="ru-RU" sz="2400" b="1" dirty="0"/>
              <a:t>Элемент_3</a:t>
            </a:r>
          </a:p>
          <a:p>
            <a:r>
              <a:rPr lang="ru-RU" sz="2400" b="1" dirty="0" err="1"/>
              <a:t>End</a:t>
            </a:r>
            <a:r>
              <a:rPr lang="ru-RU" sz="2400" b="1" dirty="0"/>
              <a:t> </a:t>
            </a:r>
            <a:r>
              <a:rPr lang="ru-RU" sz="2400" b="1" dirty="0" err="1"/>
              <a:t>With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63060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424936" cy="21602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i="1" dirty="0">
                <a:latin typeface="Times New Roman,Italic"/>
              </a:rPr>
              <a:t>Вывод результата </a:t>
            </a:r>
            <a:r>
              <a:rPr lang="ru-RU" dirty="0"/>
              <a:t>можно организовать командами </a:t>
            </a:r>
            <a:r>
              <a:rPr lang="ru-RU" b="1" dirty="0" err="1"/>
              <a:t>MsgBox</a:t>
            </a:r>
            <a:r>
              <a:rPr lang="ru-RU" b="1" dirty="0"/>
              <a:t> </a:t>
            </a:r>
            <a:r>
              <a:rPr lang="ru-RU" dirty="0"/>
              <a:t>(вывод </a:t>
            </a:r>
            <a:r>
              <a:rPr lang="ru-RU" dirty="0" smtClean="0"/>
              <a:t>ответа </a:t>
            </a:r>
            <a:r>
              <a:rPr lang="ru-RU" dirty="0"/>
              <a:t>в диалоговом окне) и </a:t>
            </a:r>
            <a:r>
              <a:rPr lang="ru-RU" b="1" dirty="0" err="1"/>
              <a:t>Cells</a:t>
            </a:r>
            <a:r>
              <a:rPr lang="ru-RU" b="1" dirty="0"/>
              <a:t> </a:t>
            </a:r>
            <a:r>
              <a:rPr lang="ru-RU" dirty="0"/>
              <a:t>(вывод ответа в рабочий лист </a:t>
            </a:r>
            <a:r>
              <a:rPr lang="ru-RU" dirty="0" err="1"/>
              <a:t>Excel</a:t>
            </a:r>
            <a:r>
              <a:rPr lang="ru-RU" dirty="0"/>
              <a:t>) </a:t>
            </a:r>
            <a:r>
              <a:rPr lang="ru-RU" dirty="0" smtClean="0"/>
              <a:t>Оператор </a:t>
            </a:r>
            <a:r>
              <a:rPr lang="ru-RU" b="1" dirty="0" err="1"/>
              <a:t>MsgBox</a:t>
            </a:r>
            <a:r>
              <a:rPr lang="ru-RU" b="1" dirty="0"/>
              <a:t> </a:t>
            </a:r>
            <a:r>
              <a:rPr lang="ru-RU" dirty="0"/>
              <a:t>является простейшей формой </a:t>
            </a:r>
            <a:r>
              <a:rPr lang="ru-RU" i="1" dirty="0">
                <a:latin typeface="Times New Roman,Italic"/>
              </a:rPr>
              <a:t>экранного вывода</a:t>
            </a:r>
            <a:r>
              <a:rPr lang="ru-RU" dirty="0"/>
              <a:t>, которую </a:t>
            </a:r>
            <a:r>
              <a:rPr lang="ru-RU" dirty="0" smtClean="0"/>
              <a:t>можно включать </a:t>
            </a:r>
            <a:r>
              <a:rPr lang="ru-RU" dirty="0"/>
              <a:t>в процедуры </a:t>
            </a:r>
            <a:r>
              <a:rPr lang="en-US" dirty="0"/>
              <a:t>VBA</a:t>
            </a:r>
            <a:r>
              <a:rPr lang="en-US" dirty="0" smtClean="0"/>
              <a:t>.</a:t>
            </a:r>
            <a:endParaRPr lang="ru-RU" dirty="0" smtClean="0"/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Пример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en-US" i="1" dirty="0" err="1">
                <a:solidFill>
                  <a:schemeClr val="tx1"/>
                </a:solidFill>
              </a:rPr>
              <a:t>MsgBox</a:t>
            </a:r>
            <a:r>
              <a:rPr lang="en-US" i="1" dirty="0">
                <a:solidFill>
                  <a:schemeClr val="tx1"/>
                </a:solidFill>
              </a:rPr>
              <a:t> "z=" &amp; z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20080"/>
          </a:xfrm>
        </p:spPr>
        <p:txBody>
          <a:bodyPr>
            <a:noAutofit/>
          </a:bodyPr>
          <a:lstStyle/>
          <a:p>
            <a:r>
              <a:rPr lang="ru-RU" sz="3200" dirty="0"/>
              <a:t>Вывод данных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47894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305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Для вывода данных в ячейки таблицы используется </a:t>
            </a:r>
            <a:r>
              <a:rPr lang="ru-RU" dirty="0" smtClean="0"/>
              <a:t>следующая инструкция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en-US" sz="2200" b="1" dirty="0"/>
              <a:t>Worksheets</a:t>
            </a:r>
            <a:r>
              <a:rPr lang="en-US" sz="2200" b="1" dirty="0">
                <a:latin typeface="Times New Roman,Bold"/>
              </a:rPr>
              <a:t>(“</a:t>
            </a:r>
            <a:r>
              <a:rPr lang="ru-RU" sz="2200" b="1" dirty="0" err="1">
                <a:latin typeface="Times New Roman,Bold"/>
              </a:rPr>
              <a:t>Имя_Листа</a:t>
            </a:r>
            <a:r>
              <a:rPr lang="ru-RU" sz="2200" b="1" dirty="0">
                <a:latin typeface="Times New Roman,Bold"/>
              </a:rPr>
              <a:t>”).</a:t>
            </a:r>
            <a:r>
              <a:rPr lang="en-US" sz="2200" b="1" dirty="0"/>
              <a:t>Range</a:t>
            </a:r>
            <a:r>
              <a:rPr lang="en-US" sz="2200" b="1" dirty="0">
                <a:latin typeface="Times New Roman,Bold"/>
              </a:rPr>
              <a:t>(“</a:t>
            </a:r>
            <a:r>
              <a:rPr lang="ru-RU" sz="2200" b="1" dirty="0" err="1">
                <a:latin typeface="Times New Roman,Bold"/>
              </a:rPr>
              <a:t>Адрес_или_имя_ячейки</a:t>
            </a:r>
            <a:r>
              <a:rPr lang="ru-RU" sz="2200" b="1" dirty="0" smtClean="0">
                <a:latin typeface="Times New Roman,Bold"/>
              </a:rPr>
              <a:t>”).</a:t>
            </a:r>
            <a:r>
              <a:rPr lang="en-US" sz="2200" b="1" dirty="0" smtClean="0"/>
              <a:t>Value</a:t>
            </a:r>
            <a:r>
              <a:rPr lang="en-US" sz="2200" b="1" dirty="0">
                <a:latin typeface="Times New Roman,Bold"/>
              </a:rPr>
              <a:t>= </a:t>
            </a:r>
            <a:r>
              <a:rPr lang="ru-RU" sz="2200" b="1" dirty="0" err="1">
                <a:latin typeface="Times New Roman,Bold"/>
              </a:rPr>
              <a:t>ИмяПеременной</a:t>
            </a:r>
            <a:endParaRPr lang="ru-RU" sz="2200" b="1" dirty="0">
              <a:latin typeface="Times New Roman,Bold"/>
            </a:endParaRPr>
          </a:p>
          <a:p>
            <a:pPr marL="0" indent="0">
              <a:buNone/>
            </a:pPr>
            <a:endParaRPr lang="ru-RU" i="1" dirty="0" smtClean="0">
              <a:latin typeface="Times New Roman,Italic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,Italic"/>
              </a:rPr>
              <a:t>Пример </a:t>
            </a:r>
            <a:r>
              <a:rPr lang="ru-RU" i="1" dirty="0">
                <a:latin typeface="Times New Roman,Italic"/>
              </a:rPr>
              <a:t>1: </a:t>
            </a:r>
            <a:r>
              <a:rPr lang="ru-RU" b="1" dirty="0" err="1"/>
              <a:t>Worksheets</a:t>
            </a:r>
            <a:r>
              <a:rPr lang="ru-RU" b="1" dirty="0">
                <a:latin typeface="Times New Roman,Bold"/>
              </a:rPr>
              <a:t>(“Лист1”).</a:t>
            </a:r>
            <a:r>
              <a:rPr lang="ru-RU" b="1" dirty="0" err="1"/>
              <a:t>Range</a:t>
            </a:r>
            <a:r>
              <a:rPr lang="ru-RU" b="1" dirty="0">
                <a:latin typeface="Times New Roman,Bold"/>
              </a:rPr>
              <a:t>(“А2”).</a:t>
            </a:r>
            <a:r>
              <a:rPr lang="ru-RU" b="1" dirty="0" err="1" smtClean="0"/>
              <a:t>Value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,Bold"/>
              </a:rPr>
              <a:t>= х</a:t>
            </a:r>
            <a:endParaRPr lang="ru-RU" b="1" dirty="0">
              <a:latin typeface="Times New Roman,Bold"/>
            </a:endParaRPr>
          </a:p>
          <a:p>
            <a:pPr marL="0" indent="0">
              <a:buNone/>
            </a:pPr>
            <a:endParaRPr lang="ru-RU" i="1" dirty="0" smtClean="0">
              <a:latin typeface="Times New Roman,Italic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,Italic"/>
              </a:rPr>
              <a:t>Пример 2:</a:t>
            </a:r>
            <a:endParaRPr lang="ru-RU" b="1" dirty="0" smtClean="0">
              <a:latin typeface="Times New Roman,Bold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,Bold"/>
              </a:rPr>
              <a:t>With </a:t>
            </a:r>
            <a:r>
              <a:rPr lang="en-US" b="1" dirty="0">
                <a:latin typeface="Times New Roman,Bold"/>
              </a:rPr>
              <a:t>Worksheets</a:t>
            </a:r>
            <a:r>
              <a:rPr lang="en-US" b="1" dirty="0" smtClean="0">
                <a:latin typeface="Times New Roman,Bold"/>
              </a:rPr>
              <a:t>(“</a:t>
            </a:r>
            <a:r>
              <a:rPr lang="ru-RU" b="1" dirty="0" smtClean="0">
                <a:latin typeface="Times New Roman,Bold"/>
              </a:rPr>
              <a:t>Лист1</a:t>
            </a:r>
            <a:r>
              <a:rPr lang="ru-RU" b="1" dirty="0">
                <a:latin typeface="Times New Roman,Bold"/>
              </a:rPr>
              <a:t>”)</a:t>
            </a:r>
          </a:p>
          <a:p>
            <a:pPr marL="0" indent="0">
              <a:buNone/>
            </a:pPr>
            <a:r>
              <a:rPr lang="en-US" b="1" dirty="0">
                <a:latin typeface="Times New Roman,Bold"/>
              </a:rPr>
              <a:t>.Range(“A1”).Value= </a:t>
            </a:r>
            <a:r>
              <a:rPr lang="ru-RU" b="1" dirty="0">
                <a:latin typeface="Times New Roman,Bold"/>
              </a:rPr>
              <a:t>а</a:t>
            </a:r>
          </a:p>
          <a:p>
            <a:pPr marL="0" indent="0">
              <a:buNone/>
            </a:pPr>
            <a:r>
              <a:rPr lang="en-US" b="1" dirty="0">
                <a:latin typeface="Times New Roman,Bold"/>
              </a:rPr>
              <a:t>.Range(“A2”).Value= b</a:t>
            </a:r>
          </a:p>
          <a:p>
            <a:pPr marL="0" indent="0">
              <a:buNone/>
            </a:pPr>
            <a:r>
              <a:rPr lang="en-US" b="1" dirty="0">
                <a:latin typeface="Times New Roman,Bold"/>
              </a:rPr>
              <a:t>.Range(“A3”).Value= c</a:t>
            </a:r>
          </a:p>
          <a:p>
            <a:pPr marL="0" indent="0">
              <a:buNone/>
            </a:pPr>
            <a:r>
              <a:rPr lang="en-US" b="1" dirty="0"/>
              <a:t>End With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20080"/>
          </a:xfrm>
        </p:spPr>
        <p:txBody>
          <a:bodyPr>
            <a:noAutofit/>
          </a:bodyPr>
          <a:lstStyle/>
          <a:p>
            <a:r>
              <a:rPr lang="ru-RU" sz="3200" dirty="0"/>
              <a:t>Вывод данных</a:t>
            </a:r>
          </a:p>
        </p:txBody>
      </p:sp>
    </p:spTree>
    <p:extLst>
      <p:ext uri="{BB962C8B-B14F-4D97-AF65-F5344CB8AC3E}">
        <p14:creationId xmlns:p14="http://schemas.microsoft.com/office/powerpoint/2010/main" val="23470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792088"/>
          </a:xfrm>
        </p:spPr>
        <p:txBody>
          <a:bodyPr>
            <a:noAutofit/>
          </a:bodyPr>
          <a:lstStyle/>
          <a:p>
            <a:r>
              <a:rPr lang="ru-RU" sz="3200" b="1" dirty="0"/>
              <a:t>Стандартные функции</a:t>
            </a:r>
            <a:endParaRPr lang="ru-R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7920880" cy="528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0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>
            <a:noAutofit/>
          </a:bodyPr>
          <a:lstStyle/>
          <a:p>
            <a:r>
              <a:rPr lang="ru-RU" sz="2800" dirty="0"/>
              <a:t>Порядок вычисления выражений. Запись математических </a:t>
            </a:r>
            <a:r>
              <a:rPr lang="ru-RU" sz="2800" dirty="0" smtClean="0"/>
              <a:t>выражений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838065"/>
              </p:ext>
            </p:extLst>
          </p:nvPr>
        </p:nvGraphicFramePr>
        <p:xfrm>
          <a:off x="395536" y="1484784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4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VBA </a:t>
            </a:r>
            <a:r>
              <a:rPr lang="en-US" sz="3600" dirty="0"/>
              <a:t>(Visual Basic for Application) – </a:t>
            </a:r>
            <a:r>
              <a:rPr lang="ru-RU" sz="3600" dirty="0"/>
              <a:t>это язык программирования, </a:t>
            </a:r>
            <a:r>
              <a:rPr lang="ru-RU" sz="3600" dirty="0" smtClean="0"/>
              <a:t>поддерживаемый </a:t>
            </a:r>
            <a:r>
              <a:rPr lang="ru-RU" sz="3600" dirty="0"/>
              <a:t>всеми приложениями пакета </a:t>
            </a:r>
            <a:r>
              <a:rPr lang="ru-RU" sz="3600" dirty="0" err="1"/>
              <a:t>Microsoft</a:t>
            </a:r>
            <a:r>
              <a:rPr lang="ru-RU" sz="3600" dirty="0"/>
              <a:t> </a:t>
            </a:r>
            <a:r>
              <a:rPr lang="ru-RU" sz="3600" dirty="0" err="1"/>
              <a:t>Office</a:t>
            </a:r>
            <a:r>
              <a:rPr lang="ru-RU" sz="3600" dirty="0"/>
              <a:t>, в состав </a:t>
            </a:r>
            <a:r>
              <a:rPr lang="ru-RU" sz="3600" dirty="0" smtClean="0"/>
              <a:t>которого входят </a:t>
            </a:r>
            <a:r>
              <a:rPr lang="ru-RU" sz="3600" dirty="0"/>
              <a:t>такие популярные приложения, как </a:t>
            </a:r>
            <a:r>
              <a:rPr lang="ru-RU" sz="3600" dirty="0" err="1"/>
              <a:t>Microsoft</a:t>
            </a:r>
            <a:r>
              <a:rPr lang="ru-RU" sz="3600" dirty="0"/>
              <a:t> </a:t>
            </a:r>
            <a:r>
              <a:rPr lang="ru-RU" sz="3600" dirty="0" err="1"/>
              <a:t>Access</a:t>
            </a:r>
            <a:r>
              <a:rPr lang="ru-RU" sz="3600" dirty="0"/>
              <a:t>, </a:t>
            </a:r>
            <a:r>
              <a:rPr lang="ru-RU" sz="3600" dirty="0" err="1"/>
              <a:t>Microsoft</a:t>
            </a:r>
            <a:r>
              <a:rPr lang="ru-RU" sz="3600" dirty="0"/>
              <a:t> </a:t>
            </a:r>
            <a:r>
              <a:rPr lang="ru-RU" sz="3600" dirty="0" err="1" smtClean="0"/>
              <a:t>Excel</a:t>
            </a:r>
            <a:r>
              <a:rPr lang="ru-RU" sz="3600" dirty="0" smtClean="0"/>
              <a:t>, </a:t>
            </a:r>
            <a:r>
              <a:rPr lang="en-US" sz="3600" dirty="0" smtClean="0"/>
              <a:t>Microsoft </a:t>
            </a:r>
            <a:r>
              <a:rPr lang="en-US" sz="3600" dirty="0"/>
              <a:t>PowerPoint, Microsoft Word и </a:t>
            </a:r>
            <a:r>
              <a:rPr lang="en-US" sz="3600" dirty="0" err="1"/>
              <a:t>др</a:t>
            </a:r>
            <a:r>
              <a:rPr lang="en-US" sz="3600" dirty="0"/>
              <a:t>.</a:t>
            </a:r>
            <a:endParaRPr lang="ru-RU" sz="3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6864" cy="864096"/>
          </a:xfrm>
        </p:spPr>
        <p:txBody>
          <a:bodyPr>
            <a:noAutofit/>
          </a:bodyPr>
          <a:lstStyle/>
          <a:p>
            <a:r>
              <a:rPr lang="ru-RU" sz="4000" dirty="0"/>
              <a:t>Язык программирования </a:t>
            </a:r>
            <a:r>
              <a:rPr lang="en-US" sz="4000" dirty="0"/>
              <a:t>VBA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01773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3" y="332656"/>
            <a:ext cx="8568952" cy="504056"/>
          </a:xfrm>
        </p:spPr>
        <p:txBody>
          <a:bodyPr>
            <a:noAutofit/>
          </a:bodyPr>
          <a:lstStyle/>
          <a:p>
            <a:r>
              <a:rPr lang="ru-RU" sz="3200" dirty="0"/>
              <a:t>Иерархия операторов/операций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764704"/>
            <a:ext cx="669674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Примеры записи некоторых арифметических операций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1394"/>
            <a:ext cx="3966534" cy="456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51394"/>
            <a:ext cx="4456778" cy="4569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5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Примеры записи некоторых арифметических операций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5"/>
            <a:ext cx="3528392" cy="4711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5"/>
            <a:ext cx="4849763" cy="4711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Примеры записи некоторых арифметических операций</a:t>
            </a:r>
            <a:endParaRPr lang="ru-RU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721942" cy="229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78" y="1553602"/>
            <a:ext cx="4176464" cy="2285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5341"/>
            <a:ext cx="3721942" cy="1543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54" y="3825341"/>
            <a:ext cx="4126930" cy="1513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66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Линейные алгоритмы используют для решения относительно </a:t>
            </a:r>
            <a:r>
              <a:rPr lang="ru-RU" dirty="0" smtClean="0">
                <a:solidFill>
                  <a:schemeClr val="tx1"/>
                </a:solidFill>
              </a:rPr>
              <a:t>простых задач</a:t>
            </a:r>
            <a:r>
              <a:rPr lang="ru-RU" dirty="0">
                <a:solidFill>
                  <a:schemeClr val="tx1"/>
                </a:solidFill>
              </a:rPr>
              <a:t>, не требующих разветвляющихся или циклических вычислений. </a:t>
            </a:r>
            <a:r>
              <a:rPr lang="ru-RU" dirty="0" smtClean="0">
                <a:solidFill>
                  <a:schemeClr val="tx1"/>
                </a:solidFill>
              </a:rPr>
              <a:t>Такими </a:t>
            </a:r>
            <a:r>
              <a:rPr lang="ru-RU" dirty="0">
                <a:solidFill>
                  <a:schemeClr val="tx1"/>
                </a:solidFill>
              </a:rPr>
              <a:t>задачами являются расчеты математических формул, ввод и вывод </a:t>
            </a:r>
            <a:r>
              <a:rPr lang="ru-RU" dirty="0" smtClean="0">
                <a:solidFill>
                  <a:schemeClr val="tx1"/>
                </a:solidFill>
              </a:rPr>
              <a:t>информации</a:t>
            </a:r>
            <a:r>
              <a:rPr lang="ru-RU" dirty="0">
                <a:solidFill>
                  <a:schemeClr val="tx1"/>
                </a:solidFill>
              </a:rPr>
              <a:t>, некоторые действия с файлами. Линейные алгоритмы </a:t>
            </a:r>
            <a:r>
              <a:rPr lang="ru-RU" dirty="0" smtClean="0">
                <a:solidFill>
                  <a:schemeClr val="tx1"/>
                </a:solidFill>
              </a:rPr>
              <a:t>объединяет то</a:t>
            </a:r>
            <a:r>
              <a:rPr lang="ru-RU" dirty="0">
                <a:solidFill>
                  <a:schemeClr val="tx1"/>
                </a:solidFill>
              </a:rPr>
              <a:t>, что вычисления в них проходят последовательно, шаг за шагом, </a:t>
            </a:r>
            <a:r>
              <a:rPr lang="ru-RU" dirty="0" err="1">
                <a:solidFill>
                  <a:schemeClr val="tx1"/>
                </a:solidFill>
              </a:rPr>
              <a:t>oт</a:t>
            </a:r>
            <a:r>
              <a:rPr lang="ru-RU" dirty="0">
                <a:solidFill>
                  <a:schemeClr val="tx1"/>
                </a:solidFill>
              </a:rPr>
              <a:t> начала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к концу (сверху вниз по блок-схеме).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Простейшая программа решения математического примера имеет </a:t>
            </a:r>
            <a:r>
              <a:rPr lang="ru-RU" dirty="0" smtClean="0">
                <a:solidFill>
                  <a:schemeClr val="tx1"/>
                </a:solidFill>
              </a:rPr>
              <a:t>три основных </a:t>
            </a:r>
            <a:r>
              <a:rPr lang="ru-RU" dirty="0">
                <a:solidFill>
                  <a:schemeClr val="tx1"/>
                </a:solidFill>
              </a:rPr>
              <a:t>действия: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задание </a:t>
            </a:r>
            <a:r>
              <a:rPr lang="ru-RU" dirty="0">
                <a:solidFill>
                  <a:schemeClr val="tx1"/>
                </a:solidFill>
              </a:rPr>
              <a:t>типа переменных,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ввод </a:t>
            </a:r>
            <a:r>
              <a:rPr lang="ru-RU" dirty="0">
                <a:solidFill>
                  <a:schemeClr val="tx1"/>
                </a:solidFill>
              </a:rPr>
              <a:t>данных,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расчет выражения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вывод </a:t>
            </a:r>
            <a:r>
              <a:rPr lang="ru-RU" dirty="0">
                <a:solidFill>
                  <a:schemeClr val="tx1"/>
                </a:solidFill>
              </a:rPr>
              <a:t>результата.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20080"/>
          </a:xfrm>
        </p:spPr>
        <p:txBody>
          <a:bodyPr>
            <a:noAutofit/>
          </a:bodyPr>
          <a:lstStyle/>
          <a:p>
            <a:r>
              <a:rPr lang="ru-RU" sz="3200" dirty="0"/>
              <a:t>Линейные алгоритмы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32342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20080"/>
          </a:xfrm>
        </p:spPr>
        <p:txBody>
          <a:bodyPr>
            <a:noAutofit/>
          </a:bodyPr>
          <a:lstStyle/>
          <a:p>
            <a:r>
              <a:rPr lang="ru-RU" sz="3200" dirty="0"/>
              <a:t>Линейные алгоритмы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76872"/>
            <a:ext cx="586199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268760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Пример 1</a:t>
            </a:r>
          </a:p>
          <a:p>
            <a:r>
              <a:rPr lang="ru-RU" sz="2800" dirty="0"/>
              <a:t>Найти значение функции z</a:t>
            </a:r>
          </a:p>
        </p:txBody>
      </p:sp>
    </p:spTree>
    <p:extLst>
      <p:ext uri="{BB962C8B-B14F-4D97-AF65-F5344CB8AC3E}">
        <p14:creationId xmlns:p14="http://schemas.microsoft.com/office/powerpoint/2010/main" val="167862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20080"/>
          </a:xfrm>
        </p:spPr>
        <p:txBody>
          <a:bodyPr>
            <a:noAutofit/>
          </a:bodyPr>
          <a:lstStyle/>
          <a:p>
            <a:r>
              <a:rPr lang="ru-RU" sz="3200" dirty="0"/>
              <a:t>Линейные алгоритмы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08912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Sub </a:t>
            </a:r>
            <a:r>
              <a:rPr lang="ru-RU" b="1" dirty="0"/>
              <a:t>Линейные1()</a:t>
            </a:r>
          </a:p>
          <a:p>
            <a:pPr marL="0" indent="0">
              <a:buNone/>
            </a:pPr>
            <a:r>
              <a:rPr lang="en-US" b="1" dirty="0"/>
              <a:t>a = Val(</a:t>
            </a:r>
            <a:r>
              <a:rPr lang="en-US" b="1" dirty="0" err="1"/>
              <a:t>InputBox</a:t>
            </a:r>
            <a:r>
              <a:rPr lang="en-US" b="1" dirty="0"/>
              <a:t>("</a:t>
            </a:r>
            <a:r>
              <a:rPr lang="ru-RU" b="1" dirty="0"/>
              <a:t>Введите </a:t>
            </a:r>
            <a:r>
              <a:rPr lang="en-US" b="1" dirty="0"/>
              <a:t>a", "</a:t>
            </a:r>
            <a:r>
              <a:rPr lang="ru-RU" b="1" dirty="0"/>
              <a:t>Ввод </a:t>
            </a:r>
            <a:r>
              <a:rPr lang="en-US" b="1" dirty="0"/>
              <a:t>a")) </a:t>
            </a:r>
            <a:r>
              <a:rPr lang="ru-RU" b="1" dirty="0" smtClean="0"/>
              <a:t> </a:t>
            </a:r>
            <a:r>
              <a:rPr lang="en-US" i="1" dirty="0" smtClean="0"/>
              <a:t>'</a:t>
            </a:r>
            <a:r>
              <a:rPr lang="ru-RU" i="1" dirty="0"/>
              <a:t>Ввод данных </a:t>
            </a:r>
            <a:r>
              <a:rPr lang="ru-RU" i="1" dirty="0" smtClean="0"/>
              <a:t>в диалоговом </a:t>
            </a:r>
            <a:r>
              <a:rPr lang="ru-RU" i="1" dirty="0"/>
              <a:t>окне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y </a:t>
            </a:r>
            <a:r>
              <a:rPr lang="en-US" b="1" dirty="0"/>
              <a:t>= 2 / </a:t>
            </a:r>
            <a:r>
              <a:rPr lang="en-US" b="1" dirty="0" smtClean="0"/>
              <a:t>3</a:t>
            </a:r>
            <a:r>
              <a:rPr lang="ru-RU" b="1" dirty="0" smtClean="0"/>
              <a:t> </a:t>
            </a:r>
            <a:r>
              <a:rPr lang="en-US" i="1" dirty="0" smtClean="0"/>
              <a:t>'</a:t>
            </a:r>
            <a:r>
              <a:rPr lang="ru-RU" i="1" dirty="0"/>
              <a:t>Ввод данных в </a:t>
            </a:r>
            <a:r>
              <a:rPr lang="ru-RU" i="1" dirty="0" smtClean="0"/>
              <a:t>программе</a:t>
            </a:r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r>
              <a:rPr lang="en-US" b="1" dirty="0"/>
              <a:t>z = </a:t>
            </a:r>
            <a:r>
              <a:rPr lang="en-US" b="1" dirty="0" err="1"/>
              <a:t>Exp</a:t>
            </a:r>
            <a:r>
              <a:rPr lang="en-US" b="1" dirty="0"/>
              <a:t>(Sin(y) ^ 3) + a ^ (1 / 3) * Log(</a:t>
            </a:r>
            <a:r>
              <a:rPr lang="en-US" b="1" dirty="0" err="1"/>
              <a:t>Atn</a:t>
            </a:r>
            <a:r>
              <a:rPr lang="en-US" b="1" dirty="0"/>
              <a:t>(a * y))</a:t>
            </a:r>
          </a:p>
          <a:p>
            <a:pPr marL="0" indent="0">
              <a:buNone/>
            </a:pPr>
            <a:r>
              <a:rPr lang="en-US" b="1" dirty="0" err="1"/>
              <a:t>MsgBox</a:t>
            </a:r>
            <a:r>
              <a:rPr lang="en-US" b="1" dirty="0"/>
              <a:t> "z=" &amp; z </a:t>
            </a:r>
            <a:r>
              <a:rPr lang="ru-RU" b="1" dirty="0" smtClean="0"/>
              <a:t> </a:t>
            </a:r>
            <a:r>
              <a:rPr lang="en-US" i="1" dirty="0" smtClean="0"/>
              <a:t>'</a:t>
            </a:r>
            <a:r>
              <a:rPr lang="ru-RU" i="1" dirty="0"/>
              <a:t>Вывод результата в диалоговом окне</a:t>
            </a:r>
          </a:p>
          <a:p>
            <a:pPr marL="0" indent="0">
              <a:buNone/>
            </a:pPr>
            <a:r>
              <a:rPr lang="en-US" b="1" dirty="0"/>
              <a:t>End Sub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88789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20080"/>
          </a:xfrm>
        </p:spPr>
        <p:txBody>
          <a:bodyPr>
            <a:noAutofit/>
          </a:bodyPr>
          <a:lstStyle/>
          <a:p>
            <a:r>
              <a:rPr lang="ru-RU" sz="3200" dirty="0"/>
              <a:t>Линейные алгоритмы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268760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Пример 2</a:t>
            </a:r>
          </a:p>
          <a:p>
            <a:r>
              <a:rPr lang="ru-RU" sz="2800" b="1" dirty="0"/>
              <a:t>Найти значение </a:t>
            </a:r>
            <a:r>
              <a:rPr lang="ru-RU" sz="2800" b="1" dirty="0" smtClean="0"/>
              <a:t>функции g</a:t>
            </a:r>
            <a:endParaRPr lang="ru-RU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5"/>
            <a:ext cx="6696744" cy="98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48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20080"/>
          </a:xfrm>
        </p:spPr>
        <p:txBody>
          <a:bodyPr>
            <a:noAutofit/>
          </a:bodyPr>
          <a:lstStyle/>
          <a:p>
            <a:r>
              <a:rPr lang="ru-RU" sz="3200" dirty="0"/>
              <a:t>Линейные алгоритмы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08912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Sub </a:t>
            </a:r>
            <a:r>
              <a:rPr lang="ru-RU" b="1" dirty="0"/>
              <a:t>Линейные2()</a:t>
            </a:r>
          </a:p>
          <a:p>
            <a:pPr marL="0" indent="0">
              <a:buNone/>
            </a:pPr>
            <a:r>
              <a:rPr lang="en-US" b="1" dirty="0"/>
              <a:t>y = Val(</a:t>
            </a:r>
            <a:r>
              <a:rPr lang="en-US" b="1" dirty="0" err="1"/>
              <a:t>InputBox</a:t>
            </a:r>
            <a:r>
              <a:rPr lang="en-US" b="1" dirty="0"/>
              <a:t>("</a:t>
            </a:r>
            <a:r>
              <a:rPr lang="ru-RU" b="1" dirty="0"/>
              <a:t>Введите </a:t>
            </a:r>
            <a:r>
              <a:rPr lang="en-US" b="1" dirty="0"/>
              <a:t>y", "</a:t>
            </a:r>
            <a:r>
              <a:rPr lang="ru-RU" b="1" dirty="0"/>
              <a:t>Ввод </a:t>
            </a:r>
            <a:r>
              <a:rPr lang="en-US" b="1" dirty="0"/>
              <a:t>y")) </a:t>
            </a:r>
            <a:r>
              <a:rPr lang="en-US" i="1" dirty="0"/>
              <a:t>'</a:t>
            </a:r>
            <a:r>
              <a:rPr lang="ru-RU" i="1" dirty="0"/>
              <a:t>Ввод данных в </a:t>
            </a:r>
            <a:r>
              <a:rPr lang="ru-RU" i="1" dirty="0" smtClean="0"/>
              <a:t>диалоговом окне</a:t>
            </a:r>
            <a:endParaRPr lang="ru-RU" i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x </a:t>
            </a:r>
            <a:r>
              <a:rPr lang="en-US" b="1" dirty="0"/>
              <a:t>= Log(2</a:t>
            </a:r>
            <a:r>
              <a:rPr lang="en-US" b="1" dirty="0" smtClean="0"/>
              <a:t>)</a:t>
            </a:r>
            <a:r>
              <a:rPr lang="en-US" i="1" dirty="0"/>
              <a:t> '</a:t>
            </a:r>
            <a:r>
              <a:rPr lang="ru-RU" i="1" dirty="0"/>
              <a:t>Ввод данных в программе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 = x ^ (1 / 3) * Tan(Abs(x + 1) * (x - </a:t>
            </a:r>
            <a:r>
              <a:rPr lang="en-US" b="1" dirty="0" err="1"/>
              <a:t>Exp</a:t>
            </a:r>
            <a:r>
              <a:rPr lang="en-US" b="1" dirty="0"/>
              <a:t>(-x))) + (Cos(3.1416 / y)) ^ 2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b="1" dirty="0" err="1" smtClean="0"/>
              <a:t>MsgBox</a:t>
            </a:r>
            <a:r>
              <a:rPr lang="en-US" b="1" dirty="0" smtClean="0"/>
              <a:t> </a:t>
            </a:r>
            <a:r>
              <a:rPr lang="en-US" b="1" dirty="0"/>
              <a:t>"g=" &amp; g </a:t>
            </a:r>
            <a:r>
              <a:rPr lang="en-US" i="1" dirty="0"/>
              <a:t>'</a:t>
            </a:r>
            <a:r>
              <a:rPr lang="ru-RU" i="1" dirty="0"/>
              <a:t>Вывод результата в диалоговом окне</a:t>
            </a:r>
          </a:p>
          <a:p>
            <a:pPr marL="0" indent="0">
              <a:buNone/>
            </a:pPr>
            <a:r>
              <a:rPr lang="en-US" b="1" dirty="0"/>
              <a:t>End Sub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88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20080"/>
          </a:xfrm>
        </p:spPr>
        <p:txBody>
          <a:bodyPr>
            <a:noAutofit/>
          </a:bodyPr>
          <a:lstStyle/>
          <a:p>
            <a:r>
              <a:rPr lang="ru-RU" sz="3200" dirty="0"/>
              <a:t>Линейные алгоритмы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3354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 3</a:t>
            </a:r>
          </a:p>
          <a:p>
            <a:r>
              <a:rPr lang="ru-RU" sz="2800" b="1" dirty="0"/>
              <a:t>Вычислить значение функции при х = </a:t>
            </a:r>
            <a:r>
              <a:rPr lang="ru-RU" sz="2800" b="1" dirty="0" smtClean="0"/>
              <a:t>45</a:t>
            </a:r>
            <a:r>
              <a:rPr lang="ru-RU" sz="2800" b="1" dirty="0"/>
              <a:t>˚ </a:t>
            </a:r>
            <a:r>
              <a:rPr lang="ru-RU" sz="2800" b="1" dirty="0" smtClean="0"/>
              <a:t>с объявлением типа </a:t>
            </a:r>
            <a:r>
              <a:rPr lang="ru-RU" sz="2800" b="1" dirty="0"/>
              <a:t>данных </a:t>
            </a:r>
            <a:r>
              <a:rPr lang="ru-RU" sz="2800" b="1" dirty="0" smtClean="0"/>
              <a:t>переменной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8250" y="254856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744416" cy="171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9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64096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Синтаксис и семантика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" y="116632"/>
            <a:ext cx="8786161" cy="660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396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20080"/>
          </a:xfrm>
        </p:spPr>
        <p:txBody>
          <a:bodyPr>
            <a:noAutofit/>
          </a:bodyPr>
          <a:lstStyle/>
          <a:p>
            <a:r>
              <a:rPr lang="ru-RU" sz="3200" dirty="0"/>
              <a:t>Линейные алгоритмы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08912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14564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33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720080"/>
          </a:xfrm>
        </p:spPr>
        <p:txBody>
          <a:bodyPr>
            <a:noAutofit/>
          </a:bodyPr>
          <a:lstStyle/>
          <a:p>
            <a:r>
              <a:rPr lang="ru-RU" sz="3200" dirty="0"/>
              <a:t>Линейные алгоритмы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9808" y="1052736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 4</a:t>
            </a:r>
          </a:p>
          <a:p>
            <a:r>
              <a:rPr lang="ru-RU" sz="2400" b="1" dirty="0"/>
              <a:t>Вычислить значение </a:t>
            </a:r>
            <a:r>
              <a:rPr lang="ru-RU" sz="2400" b="1" dirty="0" smtClean="0"/>
              <a:t>формулы при различных значениях переменной х. Значения переменной х вводить в градусах.</a:t>
            </a:r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8250" y="254856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36912"/>
            <a:ext cx="551138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120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7760"/>
            <a:ext cx="8352928" cy="636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441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375634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65" y="3068960"/>
            <a:ext cx="57089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072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/>
              <a:t>Разветвляющиеся вычислительные процессы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8250" y="254856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1" y="1154820"/>
            <a:ext cx="8907471" cy="529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632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720080"/>
          </a:xfrm>
        </p:spPr>
        <p:txBody>
          <a:bodyPr>
            <a:noAutofit/>
          </a:bodyPr>
          <a:lstStyle/>
          <a:p>
            <a:r>
              <a:rPr lang="ru-RU" sz="2800" dirty="0"/>
              <a:t>Разветвляющиеся вычислительные процессы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2" y="1290022"/>
            <a:ext cx="828092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Пример 1: Найти </a:t>
            </a:r>
            <a:r>
              <a:rPr lang="ru-RU" b="1" dirty="0" smtClean="0"/>
              <a:t>у</a:t>
            </a:r>
          </a:p>
          <a:p>
            <a:pPr marL="0" indent="0" algn="just">
              <a:buNone/>
            </a:pP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839234"/>
            <a:ext cx="8086423" cy="20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110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/>
              <a:t>Разветвляющиеся вычислительные процессы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8250" y="254856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2034"/>
            <a:ext cx="6768752" cy="537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508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720080"/>
          </a:xfrm>
        </p:spPr>
        <p:txBody>
          <a:bodyPr>
            <a:noAutofit/>
          </a:bodyPr>
          <a:lstStyle/>
          <a:p>
            <a:r>
              <a:rPr lang="ru-RU" sz="2800" dirty="0"/>
              <a:t>Разветвляющиеся вычислительные процессы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2" y="1290022"/>
            <a:ext cx="828092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08720"/>
            <a:ext cx="383404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564904"/>
            <a:ext cx="4513201" cy="35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524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720080"/>
          </a:xfrm>
        </p:spPr>
        <p:txBody>
          <a:bodyPr>
            <a:noAutofit/>
          </a:bodyPr>
          <a:lstStyle/>
          <a:p>
            <a:r>
              <a:rPr lang="ru-RU" sz="2800" dirty="0"/>
              <a:t>Разветвляющиеся вычислительные процессы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2" y="1290022"/>
            <a:ext cx="828092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8824"/>
            <a:ext cx="8465908" cy="295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97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/>
              <a:t>Разветвляющиеся вычислительные процессы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8250" y="254856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7344816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70567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47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864096"/>
          </a:xfrm>
        </p:spPr>
        <p:txBody>
          <a:bodyPr>
            <a:noAutofit/>
          </a:bodyPr>
          <a:lstStyle/>
          <a:p>
            <a:r>
              <a:rPr lang="ru-RU" sz="3200" dirty="0"/>
              <a:t>Панели инструментов редактора VBA (Командные кнопки)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92899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0154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9650"/>
            <a:ext cx="9015412" cy="40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196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/>
              <a:t>Разветвляющиеся вычислительные процессы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81152"/>
            <a:ext cx="7488832" cy="449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5038"/>
            <a:ext cx="741682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467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4857" y="656564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Логические выражения, логические операции и операции отношения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8250" y="254856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52084" cy="349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3720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4857" y="656564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Логические функции языка </a:t>
            </a:r>
            <a:r>
              <a:rPr lang="en-US" sz="3200" dirty="0" smtClean="0"/>
              <a:t>VBA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8250" y="254856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0406"/>
            <a:ext cx="6408712" cy="470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934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4857" y="656564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Логические функции языка </a:t>
            </a:r>
            <a:r>
              <a:rPr lang="en-US" sz="3200" dirty="0" smtClean="0"/>
              <a:t>VBA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8250" y="254856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28800"/>
            <a:ext cx="819603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913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4857" y="656564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Логические функции языка </a:t>
            </a:r>
            <a:r>
              <a:rPr lang="en-US" sz="3200" dirty="0" smtClean="0"/>
              <a:t>VBA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8250" y="254856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272808" cy="461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139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4857" y="656564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Циклические вычисления 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8250" y="254856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920880" cy="517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961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4857" y="656564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Циклические вычисления 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8250" y="254856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744700" cy="104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194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Циклические вычисления 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8250" y="254856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6408712" cy="1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720767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8980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Циклические вычисления 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8250" y="254856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0" y="1556792"/>
            <a:ext cx="801602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473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/>
              <a:t>О</a:t>
            </a:r>
            <a:r>
              <a:rPr lang="ru-RU" sz="3200" dirty="0" smtClean="0"/>
              <a:t>ператор неопределенного цикла </a:t>
            </a:r>
            <a:r>
              <a:rPr lang="en-US" sz="3200" dirty="0" smtClean="0"/>
              <a:t>Do. . . Loop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8250" y="254856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88945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49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864096"/>
          </a:xfrm>
        </p:spPr>
        <p:txBody>
          <a:bodyPr>
            <a:noAutofit/>
          </a:bodyPr>
          <a:lstStyle/>
          <a:p>
            <a:r>
              <a:rPr lang="ru-RU" sz="3200" dirty="0"/>
              <a:t>Панели инструментов редактора VBA (Командные кнопки)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92899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" y="1814371"/>
            <a:ext cx="8959104" cy="506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5361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92480" cy="720080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636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3948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92480" cy="720080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471686" cy="33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489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Типовые задачи с использованием цикла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01510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271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943161"/>
            <a:ext cx="6120681" cy="145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81443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212109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Табулирование функции одной переменной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558856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212109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Табулирование функции двух переменных</a:t>
            </a:r>
            <a:endParaRPr lang="ru-RU" sz="3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636349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8" y="2276872"/>
            <a:ext cx="5760862" cy="383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904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Типовые задачи с использованием цикла</a:t>
            </a:r>
            <a:endParaRPr lang="ru-RU" sz="32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6954121" cy="358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34076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Вычисления суммы. Вычисление конечной  суммы сводится к </a:t>
            </a:r>
            <a:r>
              <a:rPr lang="ru-RU" dirty="0" err="1" smtClean="0"/>
              <a:t>к</a:t>
            </a:r>
            <a:r>
              <a:rPr lang="ru-RU" dirty="0" smtClean="0"/>
              <a:t> нахождению суммы заданного количества слагаемых: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8986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Вычислить сумму ряда </a:t>
            </a:r>
            <a:r>
              <a:rPr lang="en-US" sz="3200" dirty="0" smtClean="0"/>
              <a:t>N</a:t>
            </a:r>
            <a:r>
              <a:rPr lang="ru-RU" sz="3200" dirty="0" smtClean="0"/>
              <a:t> натуральных чисел с объявлением типа переменных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4865" y="1979151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313194" cy="337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2655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89248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Блок-схемы вычисления суммы и произведения натуральных чисел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35" y="1700808"/>
            <a:ext cx="7272808" cy="423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8540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04856" cy="504056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Цикл с условием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72285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72408"/>
            <a:ext cx="7690320" cy="20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7877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04856" cy="504056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Цикл с условием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46389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864096"/>
          </a:xfrm>
        </p:spPr>
        <p:txBody>
          <a:bodyPr>
            <a:noAutofit/>
          </a:bodyPr>
          <a:lstStyle/>
          <a:p>
            <a:r>
              <a:rPr lang="ru-RU" sz="3200" dirty="0"/>
              <a:t>Панели инструментов редактора VBA (Командные кнопки)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92899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" y="1821228"/>
            <a:ext cx="8982075" cy="304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" y="4327727"/>
            <a:ext cx="9039225" cy="201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6193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8685" y="476672"/>
            <a:ext cx="7704856" cy="504056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Реккурентные</a:t>
            </a:r>
            <a:r>
              <a:rPr lang="ru-RU" sz="3200" dirty="0" smtClean="0"/>
              <a:t> формулы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" y="1484784"/>
            <a:ext cx="8778717" cy="24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9408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8685" y="476672"/>
            <a:ext cx="7704856" cy="504056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Реккурентные</a:t>
            </a:r>
            <a:r>
              <a:rPr lang="ru-RU" sz="3200" dirty="0" smtClean="0"/>
              <a:t> формулы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392488" cy="185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82360"/>
            <a:ext cx="46005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8093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8685" y="476672"/>
            <a:ext cx="7704856" cy="504056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Реккурентные</a:t>
            </a:r>
            <a:r>
              <a:rPr lang="ru-RU" sz="3200" dirty="0" smtClean="0"/>
              <a:t> формулы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392488" cy="185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82360"/>
            <a:ext cx="46005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529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8685" y="476672"/>
            <a:ext cx="7704856" cy="504056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Реккурентные</a:t>
            </a:r>
            <a:r>
              <a:rPr lang="ru-RU" sz="3200" dirty="0" smtClean="0"/>
              <a:t> формулы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01851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8103"/>
            <a:ext cx="8018518" cy="287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026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8685" y="476672"/>
            <a:ext cx="7704856" cy="504056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Реккурентные</a:t>
            </a:r>
            <a:r>
              <a:rPr lang="ru-RU" sz="3200" dirty="0" smtClean="0"/>
              <a:t> формулы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7560840" cy="491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3978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8685" y="476672"/>
            <a:ext cx="7704856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Массивы переменных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7" y="1340768"/>
            <a:ext cx="8429968" cy="303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7" y="4058297"/>
            <a:ext cx="8415511" cy="25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2523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8685" y="476672"/>
            <a:ext cx="7704856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Одномерные м</a:t>
            </a:r>
            <a:r>
              <a:rPr lang="ru-RU" sz="3200" dirty="0" smtClean="0"/>
              <a:t>ассивы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6855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5373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8685" y="476672"/>
            <a:ext cx="7704856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Одномерные массивы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7543800" cy="3886200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96752"/>
            <a:ext cx="576064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581128"/>
            <a:ext cx="6715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0872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8685" y="476672"/>
            <a:ext cx="7704856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Двумерные м</a:t>
            </a:r>
            <a:r>
              <a:rPr lang="ru-RU" sz="3200" dirty="0" smtClean="0"/>
              <a:t>ассивы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814590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7208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8685" y="476672"/>
            <a:ext cx="7704856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Дву</a:t>
            </a:r>
            <a:r>
              <a:rPr lang="ru-RU" sz="3200" dirty="0" smtClean="0"/>
              <a:t>мерные массивы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7543800" cy="3886200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8725"/>
            <a:ext cx="77343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7734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41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12255" cy="1080120"/>
          </a:xfrm>
        </p:spPr>
        <p:txBody>
          <a:bodyPr>
            <a:noAutofit/>
          </a:bodyPr>
          <a:lstStyle/>
          <a:p>
            <a:r>
              <a:rPr lang="ru-RU" sz="3200" b="1" dirty="0"/>
              <a:t>Типы данных </a:t>
            </a:r>
            <a:r>
              <a:rPr lang="ru-RU" sz="3200" b="1" dirty="0" err="1"/>
              <a:t>Visual</a:t>
            </a:r>
            <a:r>
              <a:rPr lang="ru-RU" sz="3200" b="1" dirty="0"/>
              <a:t> </a:t>
            </a:r>
            <a:r>
              <a:rPr lang="ru-RU" sz="3200" b="1" dirty="0" err="1"/>
              <a:t>Basic</a:t>
            </a:r>
            <a:r>
              <a:rPr lang="ru-RU" sz="3200" b="1" dirty="0"/>
              <a:t>, </a:t>
            </a:r>
            <a:r>
              <a:rPr lang="ru-RU" sz="3200" b="1" dirty="0" smtClean="0"/>
              <a:t> переменные </a:t>
            </a:r>
            <a:r>
              <a:rPr lang="ru-RU" sz="3200" b="1" dirty="0"/>
              <a:t>и константы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2" y="1340767"/>
            <a:ext cx="7754354" cy="539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569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8685" y="476672"/>
            <a:ext cx="7704856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Двумерные м</a:t>
            </a:r>
            <a:r>
              <a:rPr lang="ru-RU" sz="3200" dirty="0" smtClean="0"/>
              <a:t>ассивы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57278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9749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8685" y="476672"/>
            <a:ext cx="7704856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Дву</a:t>
            </a:r>
            <a:r>
              <a:rPr lang="ru-RU" sz="3200" dirty="0" smtClean="0"/>
              <a:t>мерные массивы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7543800" cy="3886200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74390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1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12255" cy="1080120"/>
          </a:xfrm>
        </p:spPr>
        <p:txBody>
          <a:bodyPr>
            <a:noAutofit/>
          </a:bodyPr>
          <a:lstStyle/>
          <a:p>
            <a:r>
              <a:rPr lang="ru-RU" sz="3200" b="1" dirty="0"/>
              <a:t>Типы данных </a:t>
            </a:r>
            <a:r>
              <a:rPr lang="ru-RU" sz="3200" b="1" dirty="0" err="1"/>
              <a:t>Visual</a:t>
            </a:r>
            <a:r>
              <a:rPr lang="ru-RU" sz="3200" b="1" dirty="0"/>
              <a:t> </a:t>
            </a:r>
            <a:r>
              <a:rPr lang="ru-RU" sz="3200" b="1" dirty="0" err="1"/>
              <a:t>Basic</a:t>
            </a:r>
            <a:r>
              <a:rPr lang="ru-RU" sz="3200" b="1" dirty="0"/>
              <a:t>, </a:t>
            </a:r>
            <a:r>
              <a:rPr lang="ru-RU" sz="3200" b="1" dirty="0" smtClean="0"/>
              <a:t> переменные </a:t>
            </a:r>
            <a:r>
              <a:rPr lang="ru-RU" sz="3200" b="1" dirty="0"/>
              <a:t>и константы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776864" cy="542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36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12255" cy="1080120"/>
          </a:xfrm>
        </p:spPr>
        <p:txBody>
          <a:bodyPr>
            <a:noAutofit/>
          </a:bodyPr>
          <a:lstStyle/>
          <a:p>
            <a:r>
              <a:rPr lang="ru-RU" sz="3200" b="1" dirty="0"/>
              <a:t>Типы данных </a:t>
            </a:r>
            <a:r>
              <a:rPr lang="ru-RU" sz="3200" b="1" dirty="0" err="1"/>
              <a:t>Visual</a:t>
            </a:r>
            <a:r>
              <a:rPr lang="ru-RU" sz="3200" b="1" dirty="0"/>
              <a:t> </a:t>
            </a:r>
            <a:r>
              <a:rPr lang="ru-RU" sz="3200" b="1" dirty="0" err="1"/>
              <a:t>Basic</a:t>
            </a:r>
            <a:r>
              <a:rPr lang="ru-RU" sz="3200" b="1" dirty="0"/>
              <a:t>, </a:t>
            </a:r>
            <a:r>
              <a:rPr lang="ru-RU" sz="3200" b="1" dirty="0" smtClean="0"/>
              <a:t> переменные </a:t>
            </a:r>
            <a:r>
              <a:rPr lang="ru-RU" sz="3200" b="1" dirty="0"/>
              <a:t>и константы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3963"/>
            <a:ext cx="828092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8136904" cy="59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531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380</TotalTime>
  <Words>1150</Words>
  <Application>Microsoft Office PowerPoint</Application>
  <PresentationFormat>Экран (4:3)</PresentationFormat>
  <Paragraphs>171</Paragraphs>
  <Slides>71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NewsPrint</vt:lpstr>
      <vt:lpstr>ПРОГРАММИРОВАНИЕ НА ЯЗЫКЕ QUICKBASIC, VISUAL BASIC</vt:lpstr>
      <vt:lpstr>Язык программирования VBA</vt:lpstr>
      <vt:lpstr>Синтаксис и семантика</vt:lpstr>
      <vt:lpstr>Панели инструментов редактора VBA (Командные кнопки)</vt:lpstr>
      <vt:lpstr>Панели инструментов редактора VBA (Командные кнопки)</vt:lpstr>
      <vt:lpstr>Панели инструментов редактора VBA (Командные кнопки)</vt:lpstr>
      <vt:lpstr>Типы данных Visual Basic,  переменные и константы</vt:lpstr>
      <vt:lpstr>Типы данных Visual Basic,  переменные и константы</vt:lpstr>
      <vt:lpstr>Типы данных Visual Basic,  переменные и константы</vt:lpstr>
      <vt:lpstr>При выборе имени переменной необходимо соблюдать следующие правила:</vt:lpstr>
      <vt:lpstr>Задание типа данных переменной</vt:lpstr>
      <vt:lpstr>Ввод информации</vt:lpstr>
      <vt:lpstr>Ввод данных в программе</vt:lpstr>
      <vt:lpstr>Ввод данных в диалоговом окне</vt:lpstr>
      <vt:lpstr>Ввод данных из ячеек таблицы</vt:lpstr>
      <vt:lpstr>Вывод данных</vt:lpstr>
      <vt:lpstr>Вывод данных</vt:lpstr>
      <vt:lpstr>Стандартные функции</vt:lpstr>
      <vt:lpstr>Порядок вычисления выражений. Запись математических выражений</vt:lpstr>
      <vt:lpstr>Иерархия операторов/операций</vt:lpstr>
      <vt:lpstr>Примеры записи некоторых арифметических операций</vt:lpstr>
      <vt:lpstr>Примеры записи некоторых арифметических операций</vt:lpstr>
      <vt:lpstr>Примеры записи некоторых арифметических операций</vt:lpstr>
      <vt:lpstr>Линейные алгоритмы</vt:lpstr>
      <vt:lpstr>Линейные алгоритмы</vt:lpstr>
      <vt:lpstr>Линейные алгоритмы</vt:lpstr>
      <vt:lpstr>Линейные алгоритмы</vt:lpstr>
      <vt:lpstr>Линейные алгоритмы</vt:lpstr>
      <vt:lpstr>Линейные алгоритмы</vt:lpstr>
      <vt:lpstr>Линейные алгоритмы</vt:lpstr>
      <vt:lpstr>Линейные алгоритмы</vt:lpstr>
      <vt:lpstr>Презентация PowerPoint</vt:lpstr>
      <vt:lpstr>Презентация PowerPoint</vt:lpstr>
      <vt:lpstr>Разветвляющиеся вычислительные процессы</vt:lpstr>
      <vt:lpstr>Разветвляющиеся вычислительные процессы</vt:lpstr>
      <vt:lpstr>Разветвляющиеся вычислительные процессы</vt:lpstr>
      <vt:lpstr>Разветвляющиеся вычислительные процессы</vt:lpstr>
      <vt:lpstr>Разветвляющиеся вычислительные процессы</vt:lpstr>
      <vt:lpstr>Разветвляющиеся вычислительные процессы</vt:lpstr>
      <vt:lpstr>Разветвляющиеся вычислительные процессы</vt:lpstr>
      <vt:lpstr>Логические выражения, логические операции и операции отношения</vt:lpstr>
      <vt:lpstr>Логические функции языка VBA</vt:lpstr>
      <vt:lpstr>Логические функции языка VBA</vt:lpstr>
      <vt:lpstr>Логические функции языка VBA</vt:lpstr>
      <vt:lpstr>Циклические вычисления </vt:lpstr>
      <vt:lpstr>Циклические вычисления </vt:lpstr>
      <vt:lpstr>Циклические вычисления </vt:lpstr>
      <vt:lpstr>Циклические вычисления </vt:lpstr>
      <vt:lpstr>Оператор неопределенного цикла Do. . . Loop</vt:lpstr>
      <vt:lpstr>Презентация PowerPoint</vt:lpstr>
      <vt:lpstr>Презентация PowerPoint</vt:lpstr>
      <vt:lpstr>Типовые задачи с использованием цикла</vt:lpstr>
      <vt:lpstr>Табулирование функции одной переменной</vt:lpstr>
      <vt:lpstr>Табулирование функции двух переменных</vt:lpstr>
      <vt:lpstr>Типовые задачи с использованием цикла</vt:lpstr>
      <vt:lpstr>Вычислить сумму ряда N натуральных чисел с объявлением типа переменных</vt:lpstr>
      <vt:lpstr>Блок-схемы вычисления суммы и произведения натуральных чисел</vt:lpstr>
      <vt:lpstr>Цикл с условием</vt:lpstr>
      <vt:lpstr>Цикл с условием</vt:lpstr>
      <vt:lpstr>Реккурентные формулы</vt:lpstr>
      <vt:lpstr>Реккурентные формулы</vt:lpstr>
      <vt:lpstr>Реккурентные формулы</vt:lpstr>
      <vt:lpstr>Реккурентные формулы</vt:lpstr>
      <vt:lpstr>Реккурентные формулы</vt:lpstr>
      <vt:lpstr>Массивы переменных</vt:lpstr>
      <vt:lpstr>Одномерные массивы</vt:lpstr>
      <vt:lpstr>Одномерные массивы</vt:lpstr>
      <vt:lpstr>Двумерные массивы</vt:lpstr>
      <vt:lpstr>Двумерные массивы</vt:lpstr>
      <vt:lpstr>Двумерные массивы</vt:lpstr>
      <vt:lpstr>Двумерные массивы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ЯЗЫКИ ПРОГРАММИРОВАНИЯ</dc:title>
  <dc:creator>1</dc:creator>
  <cp:lastModifiedBy>1</cp:lastModifiedBy>
  <cp:revision>29</cp:revision>
  <dcterms:created xsi:type="dcterms:W3CDTF">2019-11-21T13:31:30Z</dcterms:created>
  <dcterms:modified xsi:type="dcterms:W3CDTF">2019-12-12T09:54:30Z</dcterms:modified>
</cp:coreProperties>
</file>