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7" r:id="rId5"/>
    <p:sldId id="258"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23.11.2023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23.11.2023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23.11.2023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23.11.2023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23.11.2023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628800"/>
            <a:ext cx="7632848" cy="3000821"/>
          </a:xfrm>
          <a:prstGeom prst="rect">
            <a:avLst/>
          </a:prstGeom>
        </p:spPr>
        <p:txBody>
          <a:bodyPr wrap="square">
            <a:spAutoFit/>
          </a:bodyPr>
          <a:lstStyle/>
          <a:p>
            <a:pPr>
              <a:lnSpc>
                <a:spcPct val="150000"/>
              </a:lnSpc>
            </a:pPr>
            <a:r>
              <a:rPr lang="ru-RU" b="1" dirty="0">
                <a:latin typeface="Times New Roman" pitchFamily="18" charset="0"/>
                <a:cs typeface="Times New Roman" pitchFamily="18" charset="0"/>
              </a:rPr>
              <a:t>Тема: Чрезвычайные ситуации техногенного происхождения</a:t>
            </a:r>
          </a:p>
          <a:p>
            <a:pPr>
              <a:lnSpc>
                <a:spcPct val="150000"/>
              </a:lnSpc>
            </a:pPr>
            <a:r>
              <a:rPr lang="ru-RU" b="1" dirty="0">
                <a:latin typeface="Times New Roman" pitchFamily="18" charset="0"/>
                <a:cs typeface="Times New Roman" pitchFamily="18" charset="0"/>
              </a:rPr>
              <a:t>Цель занятия: </a:t>
            </a:r>
            <a:r>
              <a:rPr lang="ru-RU" dirty="0" smtClean="0">
                <a:latin typeface="Times New Roman" pitchFamily="18" charset="0"/>
                <a:cs typeface="Times New Roman" pitchFamily="18" charset="0"/>
              </a:rPr>
              <a:t>ознакомиться </a:t>
            </a:r>
            <a:r>
              <a:rPr lang="ru-RU" dirty="0">
                <a:latin typeface="Times New Roman" pitchFamily="18" charset="0"/>
                <a:cs typeface="Times New Roman" pitchFamily="18" charset="0"/>
              </a:rPr>
              <a:t>с ЧС техногенного происхождения</a:t>
            </a:r>
          </a:p>
          <a:p>
            <a:pPr>
              <a:lnSpc>
                <a:spcPct val="150000"/>
              </a:lnSpc>
            </a:pPr>
            <a:r>
              <a:rPr lang="ru-RU" b="1" dirty="0">
                <a:latin typeface="Times New Roman" pitchFamily="18" charset="0"/>
                <a:cs typeface="Times New Roman" pitchFamily="18" charset="0"/>
              </a:rPr>
              <a:t>Учебные вопросы:</a:t>
            </a:r>
          </a:p>
          <a:p>
            <a:pPr>
              <a:lnSpc>
                <a:spcPct val="150000"/>
              </a:lnSpc>
            </a:pPr>
            <a:endParaRPr lang="ru-RU" dirty="0">
              <a:latin typeface="Times New Roman" pitchFamily="18" charset="0"/>
              <a:cs typeface="Times New Roman" pitchFamily="18" charset="0"/>
            </a:endParaRPr>
          </a:p>
          <a:p>
            <a:pPr>
              <a:lnSpc>
                <a:spcPct val="150000"/>
              </a:lnSpc>
            </a:pPr>
            <a:r>
              <a:rPr lang="ru-RU" dirty="0">
                <a:latin typeface="Times New Roman" pitchFamily="18" charset="0"/>
                <a:cs typeface="Times New Roman" pitchFamily="18" charset="0"/>
              </a:rPr>
              <a:t>1. Источники ЧС техногенного характера. </a:t>
            </a:r>
          </a:p>
          <a:p>
            <a:pPr>
              <a:lnSpc>
                <a:spcPct val="150000"/>
              </a:lnSpc>
            </a:pPr>
            <a:r>
              <a:rPr lang="ru-RU" dirty="0">
                <a:latin typeface="Times New Roman" pitchFamily="18" charset="0"/>
                <a:cs typeface="Times New Roman" pitchFamily="18" charset="0"/>
              </a:rPr>
              <a:t>2. Основное поражающие факторы ЧС техногенного характера.</a:t>
            </a:r>
          </a:p>
          <a:p>
            <a:pPr>
              <a:lnSpc>
                <a:spcPct val="150000"/>
              </a:lnSpc>
            </a:pPr>
            <a:r>
              <a:rPr lang="ru-RU" dirty="0">
                <a:latin typeface="Times New Roman" pitchFamily="18" charset="0"/>
                <a:cs typeface="Times New Roman" pitchFamily="18" charset="0"/>
              </a:rPr>
              <a:t>3. Виды системы безопасности объекта защиты. </a:t>
            </a:r>
          </a:p>
        </p:txBody>
      </p:sp>
    </p:spTree>
    <p:extLst>
      <p:ext uri="{BB962C8B-B14F-4D97-AF65-F5344CB8AC3E}">
        <p14:creationId xmlns:p14="http://schemas.microsoft.com/office/powerpoint/2010/main" val="29937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3838"/>
            <a:ext cx="9753600" cy="730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817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3838"/>
            <a:ext cx="9753600" cy="730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496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124744"/>
            <a:ext cx="7632848" cy="4524315"/>
          </a:xfrm>
          <a:prstGeom prst="rect">
            <a:avLst/>
          </a:prstGeom>
        </p:spPr>
        <p:txBody>
          <a:bodyPr wrap="square">
            <a:spAutoFit/>
          </a:bodyPr>
          <a:lstStyle/>
          <a:p>
            <a:pPr indent="457200" algn="just"/>
            <a:r>
              <a:rPr lang="ru-RU" b="1" dirty="0">
                <a:latin typeface="Times New Roman" pitchFamily="18" charset="0"/>
                <a:cs typeface="Times New Roman" pitchFamily="18" charset="0"/>
              </a:rPr>
              <a:t>По физиологическому действию на организм ОХВ делят на шесть групп:</a:t>
            </a:r>
          </a:p>
          <a:p>
            <a:pPr indent="457200" algn="just"/>
            <a:r>
              <a:rPr lang="ru-RU" dirty="0">
                <a:latin typeface="Times New Roman" pitchFamily="18" charset="0"/>
                <a:cs typeface="Times New Roman" pitchFamily="18" charset="0"/>
              </a:rPr>
              <a:t>1) с преимущественно удушающим действием (хлор, фосген);</a:t>
            </a:r>
          </a:p>
          <a:p>
            <a:pPr indent="457200" algn="just"/>
            <a:r>
              <a:rPr lang="ru-RU" dirty="0">
                <a:latin typeface="Times New Roman" pitchFamily="18" charset="0"/>
                <a:cs typeface="Times New Roman" pitchFamily="18" charset="0"/>
              </a:rPr>
              <a:t>2) преимущественно </a:t>
            </a:r>
            <a:r>
              <a:rPr lang="ru-RU" dirty="0" err="1">
                <a:latin typeface="Times New Roman" pitchFamily="18" charset="0"/>
                <a:cs typeface="Times New Roman" pitchFamily="18" charset="0"/>
              </a:rPr>
              <a:t>общеядовитым</a:t>
            </a:r>
            <a:r>
              <a:rPr lang="ru-RU" dirty="0">
                <a:latin typeface="Times New Roman" pitchFamily="18" charset="0"/>
                <a:cs typeface="Times New Roman" pitchFamily="18" charset="0"/>
              </a:rPr>
              <a:t> действием (цианистый водород, оксид углерода);</a:t>
            </a:r>
          </a:p>
          <a:p>
            <a:pPr indent="457200" algn="just"/>
            <a:r>
              <a:rPr lang="ru-RU" dirty="0">
                <a:latin typeface="Times New Roman" pitchFamily="18" charset="0"/>
                <a:cs typeface="Times New Roman" pitchFamily="18" charset="0"/>
              </a:rPr>
              <a:t>3) обладающие удушающим и </a:t>
            </a:r>
            <a:r>
              <a:rPr lang="ru-RU" dirty="0" err="1">
                <a:latin typeface="Times New Roman" pitchFamily="18" charset="0"/>
                <a:cs typeface="Times New Roman" pitchFamily="18" charset="0"/>
              </a:rPr>
              <a:t>общеядовитым</a:t>
            </a:r>
            <a:r>
              <a:rPr lang="ru-RU" dirty="0">
                <a:latin typeface="Times New Roman" pitchFamily="18" charset="0"/>
                <a:cs typeface="Times New Roman" pitchFamily="18" charset="0"/>
              </a:rPr>
              <a:t> действием (акрилонитрил, сернистый ангидрид, фтористый водород);</a:t>
            </a:r>
          </a:p>
          <a:p>
            <a:pPr indent="457200" algn="just"/>
            <a:r>
              <a:rPr lang="ru-RU" dirty="0">
                <a:latin typeface="Times New Roman" pitchFamily="18" charset="0"/>
                <a:cs typeface="Times New Roman" pitchFamily="18" charset="0"/>
              </a:rPr>
              <a:t>4) </a:t>
            </a:r>
            <a:r>
              <a:rPr lang="ru-RU" dirty="0" err="1">
                <a:latin typeface="Times New Roman" pitchFamily="18" charset="0"/>
                <a:cs typeface="Times New Roman" pitchFamily="18" charset="0"/>
              </a:rPr>
              <a:t>нейротропного</a:t>
            </a:r>
            <a:r>
              <a:rPr lang="ru-RU" dirty="0">
                <a:latin typeface="Times New Roman" pitchFamily="18" charset="0"/>
                <a:cs typeface="Times New Roman" pitchFamily="18" charset="0"/>
              </a:rPr>
              <a:t> действия, нарушающие генерацию и передачу нервных импульсов (сероуглерод, фосфорорганические соединения);</a:t>
            </a:r>
          </a:p>
          <a:p>
            <a:pPr indent="457200" algn="just"/>
            <a:r>
              <a:rPr lang="ru-RU" dirty="0">
                <a:latin typeface="Times New Roman" pitchFamily="18" charset="0"/>
                <a:cs typeface="Times New Roman" pitchFamily="18" charset="0"/>
              </a:rPr>
              <a:t>5) обладающие удушающим и </a:t>
            </a:r>
            <a:r>
              <a:rPr lang="ru-RU" dirty="0" err="1">
                <a:latin typeface="Times New Roman" pitchFamily="18" charset="0"/>
                <a:cs typeface="Times New Roman" pitchFamily="18" charset="0"/>
              </a:rPr>
              <a:t>нейротропным</a:t>
            </a:r>
            <a:r>
              <a:rPr lang="ru-RU" dirty="0">
                <a:latin typeface="Times New Roman" pitchFamily="18" charset="0"/>
                <a:cs typeface="Times New Roman" pitchFamily="18" charset="0"/>
              </a:rPr>
              <a:t> действием (аммиак, </a:t>
            </a:r>
            <a:r>
              <a:rPr lang="ru-RU" dirty="0" err="1">
                <a:latin typeface="Times New Roman" pitchFamily="18" charset="0"/>
                <a:cs typeface="Times New Roman" pitchFamily="18" charset="0"/>
              </a:rPr>
              <a:t>гептил</a:t>
            </a:r>
            <a:r>
              <a:rPr lang="ru-RU" dirty="0">
                <a:latin typeface="Times New Roman" pitchFamily="18" charset="0"/>
                <a:cs typeface="Times New Roman" pitchFamily="18" charset="0"/>
              </a:rPr>
              <a:t>);</a:t>
            </a:r>
          </a:p>
          <a:p>
            <a:pPr indent="457200" algn="just"/>
            <a:r>
              <a:rPr lang="ru-RU" dirty="0">
                <a:latin typeface="Times New Roman" pitchFamily="18" charset="0"/>
                <a:cs typeface="Times New Roman" pitchFamily="18" charset="0"/>
              </a:rPr>
              <a:t>6) метаболического действия, нарушающие обмен веществ в организме (окись этилена, </a:t>
            </a:r>
            <a:r>
              <a:rPr lang="ru-RU" dirty="0" err="1">
                <a:latin typeface="Times New Roman" pitchFamily="18" charset="0"/>
                <a:cs typeface="Times New Roman" pitchFamily="18" charset="0"/>
              </a:rPr>
              <a:t>диоксин</a:t>
            </a:r>
            <a:r>
              <a:rPr lang="ru-RU" dirty="0">
                <a:latin typeface="Times New Roman" pitchFamily="18" charset="0"/>
                <a:cs typeface="Times New Roman" pitchFamily="18" charset="0"/>
              </a:rPr>
              <a:t>, дихлорэтан).</a:t>
            </a:r>
          </a:p>
          <a:p>
            <a:pPr indent="457200" algn="just"/>
            <a:r>
              <a:rPr lang="ru-RU" b="1" dirty="0">
                <a:latin typeface="Times New Roman" pitchFamily="18" charset="0"/>
                <a:cs typeface="Times New Roman" pitchFamily="18" charset="0"/>
              </a:rPr>
              <a:t>Поражающим фактором </a:t>
            </a:r>
            <a:r>
              <a:rPr lang="ru-RU" dirty="0">
                <a:latin typeface="Times New Roman" pitchFamily="18" charset="0"/>
                <a:cs typeface="Times New Roman" pitchFamily="18" charset="0"/>
              </a:rPr>
              <a:t>аварии с выбросом (выливом) ОХВ как источника ЧС техногенного характера является его </a:t>
            </a:r>
            <a:r>
              <a:rPr lang="ru-RU" b="1" dirty="0">
                <a:latin typeface="Times New Roman" pitchFamily="18" charset="0"/>
                <a:cs typeface="Times New Roman" pitchFamily="18" charset="0"/>
              </a:rPr>
              <a:t>токсическое действие на организм человека, а параметром – токсичность (ядовитость). </a:t>
            </a:r>
          </a:p>
        </p:txBody>
      </p:sp>
    </p:spTree>
    <p:extLst>
      <p:ext uri="{BB962C8B-B14F-4D97-AF65-F5344CB8AC3E}">
        <p14:creationId xmlns:p14="http://schemas.microsoft.com/office/powerpoint/2010/main" val="1592726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3838"/>
            <a:ext cx="9753600" cy="730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905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3838"/>
            <a:ext cx="9753600" cy="730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495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3838"/>
            <a:ext cx="9753600" cy="730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552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3838"/>
            <a:ext cx="9753600" cy="730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740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8756" y="1268760"/>
            <a:ext cx="7704856" cy="4247317"/>
          </a:xfrm>
          <a:prstGeom prst="rect">
            <a:avLst/>
          </a:prstGeom>
        </p:spPr>
        <p:txBody>
          <a:bodyPr wrap="square">
            <a:spAutoFit/>
          </a:bodyPr>
          <a:lstStyle/>
          <a:p>
            <a:pPr indent="457200" algn="just"/>
            <a:r>
              <a:rPr lang="ru-RU" dirty="0">
                <a:latin typeface="Times New Roman" pitchFamily="18" charset="0"/>
                <a:cs typeface="Times New Roman" pitchFamily="18" charset="0"/>
              </a:rPr>
              <a:t>Чрезвычайные ситуации при авариях с выбросом РВ в основном связаны с обширным заражением (загрязнением) местности и расположенных на ней объектов этими веществами. На следе распространения радиоактивного облака, образовавшегося при аварии на АЭС, выделяют пять зон радиоактивного заражения:</a:t>
            </a:r>
          </a:p>
          <a:p>
            <a:pPr indent="457200" algn="just"/>
            <a:r>
              <a:rPr lang="ru-RU" dirty="0">
                <a:latin typeface="Times New Roman" pitchFamily="18" charset="0"/>
                <a:cs typeface="Times New Roman" pitchFamily="18" charset="0"/>
              </a:rPr>
              <a:t>•	М – зона радиационной опасности (на карты, планы, схемы наносится красным цветом);</a:t>
            </a:r>
          </a:p>
          <a:p>
            <a:pPr indent="457200" algn="just"/>
            <a:r>
              <a:rPr lang="ru-RU" dirty="0">
                <a:latin typeface="Times New Roman" pitchFamily="18" charset="0"/>
                <a:cs typeface="Times New Roman" pitchFamily="18" charset="0"/>
              </a:rPr>
              <a:t>•	А – зона умеренного заражения (наносится синим цветом);</a:t>
            </a:r>
          </a:p>
          <a:p>
            <a:pPr indent="457200" algn="just"/>
            <a:r>
              <a:rPr lang="ru-RU" dirty="0">
                <a:latin typeface="Times New Roman" pitchFamily="18" charset="0"/>
                <a:cs typeface="Times New Roman" pitchFamily="18" charset="0"/>
              </a:rPr>
              <a:t>•	Б – зона сильного заражения (наносится зеленым цветом);</a:t>
            </a:r>
          </a:p>
          <a:p>
            <a:pPr indent="457200" algn="just"/>
            <a:r>
              <a:rPr lang="ru-RU" dirty="0">
                <a:latin typeface="Times New Roman" pitchFamily="18" charset="0"/>
                <a:cs typeface="Times New Roman" pitchFamily="18" charset="0"/>
              </a:rPr>
              <a:t>•	В – зона опасного заражения (наносится коричневым цветом);</a:t>
            </a:r>
          </a:p>
          <a:p>
            <a:pPr indent="457200" algn="just"/>
            <a:r>
              <a:rPr lang="ru-RU" dirty="0">
                <a:latin typeface="Times New Roman" pitchFamily="18" charset="0"/>
                <a:cs typeface="Times New Roman" pitchFamily="18" charset="0"/>
              </a:rPr>
              <a:t>•	Г – зона чрезвычайно опасного заражения (наносится черным цветом).</a:t>
            </a:r>
          </a:p>
          <a:p>
            <a:pPr indent="457200" algn="just"/>
            <a:r>
              <a:rPr lang="ru-RU" dirty="0">
                <a:latin typeface="Times New Roman" pitchFamily="18" charset="0"/>
                <a:cs typeface="Times New Roman" pitchFamily="18" charset="0"/>
              </a:rPr>
              <a:t>Зоны заражения (загрязнений) характеризуются дозой облучения за первый год после аварии и мощностью дозы излучения на границах зон на 1 ч после аварии</a:t>
            </a:r>
          </a:p>
        </p:txBody>
      </p:sp>
    </p:spTree>
    <p:extLst>
      <p:ext uri="{BB962C8B-B14F-4D97-AF65-F5344CB8AC3E}">
        <p14:creationId xmlns:p14="http://schemas.microsoft.com/office/powerpoint/2010/main" val="385658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92696"/>
            <a:ext cx="7704856" cy="4801314"/>
          </a:xfrm>
          <a:prstGeom prst="rect">
            <a:avLst/>
          </a:prstGeom>
        </p:spPr>
        <p:txBody>
          <a:bodyPr wrap="square">
            <a:spAutoFit/>
          </a:bodyPr>
          <a:lstStyle/>
          <a:p>
            <a:pPr indent="457200" algn="just"/>
            <a:r>
              <a:rPr lang="ru-RU" b="1" dirty="0">
                <a:latin typeface="Times New Roman" pitchFamily="18" charset="0"/>
                <a:cs typeface="Times New Roman" pitchFamily="18" charset="0"/>
              </a:rPr>
              <a:t>3. Виды системы безопасности объекта защиты.  </a:t>
            </a:r>
            <a:endParaRPr lang="ru-RU" b="1" dirty="0" smtClean="0">
              <a:latin typeface="Times New Roman" pitchFamily="18" charset="0"/>
              <a:cs typeface="Times New Roman" pitchFamily="18" charset="0"/>
            </a:endParaRPr>
          </a:p>
          <a:p>
            <a:pPr indent="457200" algn="just"/>
            <a:endParaRPr lang="ru-RU" dirty="0">
              <a:latin typeface="Times New Roman" pitchFamily="18" charset="0"/>
              <a:cs typeface="Times New Roman" pitchFamily="18" charset="0"/>
            </a:endParaRPr>
          </a:p>
          <a:p>
            <a:pPr indent="457200" algn="just"/>
            <a:r>
              <a:rPr lang="ru-RU" dirty="0">
                <a:latin typeface="Times New Roman" pitchFamily="18" charset="0"/>
                <a:cs typeface="Times New Roman" pitchFamily="18" charset="0"/>
              </a:rPr>
              <a:t>Системы безопасности по объектам защиты делятся на следующие основные виды:</a:t>
            </a:r>
          </a:p>
          <a:p>
            <a:pPr indent="457200" algn="just"/>
            <a:r>
              <a:rPr lang="ru-RU" dirty="0">
                <a:latin typeface="Times New Roman" pitchFamily="18" charset="0"/>
                <a:cs typeface="Times New Roman" pitchFamily="18" charset="0"/>
              </a:rPr>
              <a:t>1) система личной и коллективной безопасности человека в процессе его жизнедеятельности;</a:t>
            </a:r>
          </a:p>
          <a:p>
            <a:pPr indent="457200" algn="just"/>
            <a:r>
              <a:rPr lang="ru-RU" dirty="0">
                <a:latin typeface="Times New Roman" pitchFamily="18" charset="0"/>
                <a:cs typeface="Times New Roman" pitchFamily="18" charset="0"/>
              </a:rPr>
              <a:t>2) система охраны природной среды (биосферы);</a:t>
            </a:r>
          </a:p>
          <a:p>
            <a:pPr indent="457200" algn="just"/>
            <a:r>
              <a:rPr lang="ru-RU" dirty="0">
                <a:latin typeface="Times New Roman" pitchFamily="18" charset="0"/>
                <a:cs typeface="Times New Roman" pitchFamily="18" charset="0"/>
              </a:rPr>
              <a:t>3) система государственной безопасности;</a:t>
            </a:r>
          </a:p>
          <a:p>
            <a:pPr indent="457200" algn="just"/>
            <a:r>
              <a:rPr lang="ru-RU" dirty="0">
                <a:latin typeface="Times New Roman" pitchFamily="18" charset="0"/>
                <a:cs typeface="Times New Roman" pitchFamily="18" charset="0"/>
              </a:rPr>
              <a:t>4) система глобальной безопасности.</a:t>
            </a:r>
          </a:p>
          <a:p>
            <a:pPr indent="457200" algn="just"/>
            <a:r>
              <a:rPr lang="ru-RU" dirty="0">
                <a:latin typeface="Times New Roman" pitchFamily="18" charset="0"/>
                <a:cs typeface="Times New Roman" pitchFamily="18" charset="0"/>
              </a:rPr>
              <a:t>До недавнего времени усилия многих стран по уменьшению опасности стихийных бедствий были направлены на ликвидацию последствий природных явлений, оказание помощи пострадавшим, организацию спасательных работ, предоставление материальных, технических и медицинских услуг, поставку продуктов питания и т.д</a:t>
            </a:r>
            <a:r>
              <a:rPr lang="ru-RU" dirty="0" smtClean="0">
                <a:latin typeface="Times New Roman" pitchFamily="18" charset="0"/>
                <a:cs typeface="Times New Roman" pitchFamily="18" charset="0"/>
              </a:rPr>
              <a:t>.</a:t>
            </a:r>
          </a:p>
          <a:p>
            <a:pPr indent="457200" algn="just"/>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Однако необратимый рост числа катастрофических событий и связанного с ними ущерба выдвигает в качестве приоритетной новую задачу – предупреждение природных катастроф.</a:t>
            </a:r>
          </a:p>
        </p:txBody>
      </p:sp>
    </p:spTree>
    <p:extLst>
      <p:ext uri="{BB962C8B-B14F-4D97-AF65-F5344CB8AC3E}">
        <p14:creationId xmlns:p14="http://schemas.microsoft.com/office/powerpoint/2010/main" val="703686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764704"/>
            <a:ext cx="7632848" cy="5493812"/>
          </a:xfrm>
          <a:prstGeom prst="rect">
            <a:avLst/>
          </a:prstGeom>
        </p:spPr>
        <p:txBody>
          <a:bodyPr wrap="square">
            <a:spAutoFit/>
          </a:bodyPr>
          <a:lstStyle/>
          <a:p>
            <a:pPr indent="457200" algn="just">
              <a:lnSpc>
                <a:spcPct val="150000"/>
              </a:lnSpc>
            </a:pPr>
            <a:r>
              <a:rPr lang="ru-RU" b="1" dirty="0">
                <a:latin typeface="Times New Roman" pitchFamily="18" charset="0"/>
                <a:cs typeface="Times New Roman" pitchFamily="18" charset="0"/>
              </a:rPr>
              <a:t>Следует отметить</a:t>
            </a:r>
            <a:r>
              <a:rPr lang="ru-RU" dirty="0">
                <a:latin typeface="Times New Roman" pitchFamily="18" charset="0"/>
                <a:cs typeface="Times New Roman" pitchFamily="18" charset="0"/>
              </a:rPr>
              <a:t>, что в большинстве случаев природные опасности не поддаются регулированию. Человек не может приостановить или изменить ход эволюционных трансформаций и управлять такими явлениями, как землетрясения, извержения вулканов, изменение климата и др. Человек может только прогнозировать развитие природных явлений и в некоторых случаях оказывать влияние на их динамику. Некоторые природные опасности (наводнения, эрозия, оползни, сели) теоретически являются управляемыми, но практическая реализация этой возможности на региональном, тем более глобальном уровне не представляется возможной.</a:t>
            </a:r>
          </a:p>
          <a:p>
            <a:pPr indent="457200" algn="just">
              <a:lnSpc>
                <a:spcPct val="150000"/>
              </a:lnSpc>
            </a:pP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В наибольшей степени поддаются управлению </a:t>
            </a:r>
            <a:r>
              <a:rPr lang="ru-RU" b="1" dirty="0" err="1">
                <a:latin typeface="Times New Roman" pitchFamily="18" charset="0"/>
                <a:cs typeface="Times New Roman" pitchFamily="18" charset="0"/>
              </a:rPr>
              <a:t>техногенно</a:t>
            </a:r>
            <a:r>
              <a:rPr lang="ru-RU" b="1" dirty="0">
                <a:latin typeface="Times New Roman" pitchFamily="18" charset="0"/>
                <a:cs typeface="Times New Roman" pitchFamily="18" charset="0"/>
              </a:rPr>
              <a:t>-природные опасности,</a:t>
            </a:r>
            <a:r>
              <a:rPr lang="ru-RU" dirty="0">
                <a:latin typeface="Times New Roman" pitchFamily="18" charset="0"/>
                <a:cs typeface="Times New Roman" pitchFamily="18" charset="0"/>
              </a:rPr>
              <a:t> поскольку они создаются самим человеком и являются управляемыми через регулирование хозяйственной деятельности </a:t>
            </a:r>
            <a:r>
              <a:rPr lang="ru-RU" dirty="0" smtClean="0">
                <a:latin typeface="Times New Roman" pitchFamily="18" charset="0"/>
                <a:cs typeface="Times New Roman" pitchFamily="18" charset="0"/>
              </a:rPr>
              <a:t>людей.</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921283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3838"/>
            <a:ext cx="9753600" cy="730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229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3838"/>
            <a:ext cx="9753600" cy="730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428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859340"/>
            <a:ext cx="7704856" cy="3416320"/>
          </a:xfrm>
          <a:prstGeom prst="rect">
            <a:avLst/>
          </a:prstGeom>
        </p:spPr>
        <p:txBody>
          <a:bodyPr wrap="square">
            <a:spAutoFit/>
          </a:bodyPr>
          <a:lstStyle/>
          <a:p>
            <a:pPr>
              <a:lnSpc>
                <a:spcPct val="150000"/>
              </a:lnSpc>
            </a:pPr>
            <a:r>
              <a:rPr lang="ru-RU" b="1" dirty="0">
                <a:latin typeface="Times New Roman" pitchFamily="18" charset="0"/>
                <a:cs typeface="Times New Roman" pitchFamily="18" charset="0"/>
              </a:rPr>
              <a:t>Контрольные вопросы по лекции:</a:t>
            </a:r>
          </a:p>
          <a:p>
            <a:pPr>
              <a:lnSpc>
                <a:spcPct val="150000"/>
              </a:lnSpc>
            </a:pPr>
            <a:r>
              <a:rPr lang="ru-RU" dirty="0">
                <a:latin typeface="Times New Roman" pitchFamily="18" charset="0"/>
                <a:cs typeface="Times New Roman" pitchFamily="18" charset="0"/>
              </a:rPr>
              <a:t>1. Источники ЧС техногенного характера.</a:t>
            </a:r>
          </a:p>
          <a:p>
            <a:pPr>
              <a:lnSpc>
                <a:spcPct val="150000"/>
              </a:lnSpc>
            </a:pPr>
            <a:r>
              <a:rPr lang="ru-RU" dirty="0">
                <a:latin typeface="Times New Roman" pitchFamily="18" charset="0"/>
                <a:cs typeface="Times New Roman" pitchFamily="18" charset="0"/>
              </a:rPr>
              <a:t>2. Взрывы и пожары. </a:t>
            </a:r>
          </a:p>
          <a:p>
            <a:pPr>
              <a:lnSpc>
                <a:spcPct val="150000"/>
              </a:lnSpc>
            </a:pPr>
            <a:r>
              <a:rPr lang="ru-RU" dirty="0">
                <a:latin typeface="Times New Roman" pitchFamily="18" charset="0"/>
                <a:cs typeface="Times New Roman" pitchFamily="18" charset="0"/>
              </a:rPr>
              <a:t>3. Аварии с выбросом (выливом) опасных химических веществ. </a:t>
            </a:r>
          </a:p>
          <a:p>
            <a:pPr>
              <a:lnSpc>
                <a:spcPct val="150000"/>
              </a:lnSpc>
            </a:pPr>
            <a:r>
              <a:rPr lang="ru-RU" dirty="0">
                <a:latin typeface="Times New Roman" pitchFamily="18" charset="0"/>
                <a:cs typeface="Times New Roman" pitchFamily="18" charset="0"/>
              </a:rPr>
              <a:t>4. Аварии с выбросом радиоактивных веществ. </a:t>
            </a:r>
          </a:p>
          <a:p>
            <a:pPr>
              <a:lnSpc>
                <a:spcPct val="150000"/>
              </a:lnSpc>
            </a:pPr>
            <a:r>
              <a:rPr lang="ru-RU" dirty="0">
                <a:latin typeface="Times New Roman" pitchFamily="18" charset="0"/>
                <a:cs typeface="Times New Roman" pitchFamily="18" charset="0"/>
              </a:rPr>
              <a:t>5. Основные причины роста количества и масштаба ЧС техногенного характера.</a:t>
            </a:r>
          </a:p>
          <a:p>
            <a:pPr>
              <a:lnSpc>
                <a:spcPct val="150000"/>
              </a:lnSpc>
            </a:pPr>
            <a:r>
              <a:rPr lang="ru-RU" dirty="0">
                <a:latin typeface="Times New Roman" pitchFamily="18" charset="0"/>
                <a:cs typeface="Times New Roman" pitchFamily="18" charset="0"/>
              </a:rPr>
              <a:t>6. Виды системы безопасности объекта защиты. </a:t>
            </a:r>
          </a:p>
        </p:txBody>
      </p:sp>
    </p:spTree>
    <p:extLst>
      <p:ext uri="{BB962C8B-B14F-4D97-AF65-F5344CB8AC3E}">
        <p14:creationId xmlns:p14="http://schemas.microsoft.com/office/powerpoint/2010/main" val="3581468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3838"/>
            <a:ext cx="9753600" cy="730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541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0"/>
            <a:ext cx="7632848" cy="6186309"/>
          </a:xfrm>
          <a:prstGeom prst="rect">
            <a:avLst/>
          </a:prstGeom>
        </p:spPr>
        <p:txBody>
          <a:bodyPr wrap="square">
            <a:spAutoFit/>
          </a:bodyPr>
          <a:lstStyle/>
          <a:p>
            <a:pPr indent="457200" algn="ctr"/>
            <a:r>
              <a:rPr lang="ru-RU" b="1" dirty="0">
                <a:latin typeface="Times New Roman" pitchFamily="18" charset="0"/>
                <a:cs typeface="Times New Roman" pitchFamily="18" charset="0"/>
              </a:rPr>
              <a:t>1. Источники ЧС техногенного характера. </a:t>
            </a:r>
          </a:p>
          <a:p>
            <a:pPr indent="457200" algn="just"/>
            <a:r>
              <a:rPr lang="ru-RU" dirty="0" smtClean="0">
                <a:latin typeface="Times New Roman" pitchFamily="18" charset="0"/>
                <a:cs typeface="Times New Roman" pitchFamily="18" charset="0"/>
              </a:rPr>
              <a:t>Источниками ЧС </a:t>
            </a:r>
            <a:r>
              <a:rPr lang="ru-RU" dirty="0">
                <a:latin typeface="Times New Roman" pitchFamily="18" charset="0"/>
                <a:cs typeface="Times New Roman" pitchFamily="18" charset="0"/>
              </a:rPr>
              <a:t>являются следующие опасные происшествия:</a:t>
            </a:r>
          </a:p>
          <a:p>
            <a:pPr indent="457200" algn="just"/>
            <a:r>
              <a:rPr lang="ru-RU" b="1" dirty="0">
                <a:latin typeface="Times New Roman" pitchFamily="18" charset="0"/>
                <a:cs typeface="Times New Roman" pitchFamily="18" charset="0"/>
              </a:rPr>
              <a:t>1) транспортные аварии (катастрофы) </a:t>
            </a:r>
            <a:r>
              <a:rPr lang="ru-RU" dirty="0">
                <a:latin typeface="Times New Roman" pitchFamily="18" charset="0"/>
                <a:cs typeface="Times New Roman" pitchFamily="18" charset="0"/>
              </a:rPr>
              <a:t>– крушения и аварии грузовых и пассажирских поездов; аварии грузовых и пассажирских судов; авиационные катастрофы; крупные автомобильные катастрофы; аварии на магистральных трубопроводах, </a:t>
            </a:r>
            <a:r>
              <a:rPr lang="ru-RU" dirty="0" err="1">
                <a:latin typeface="Times New Roman" pitchFamily="18" charset="0"/>
                <a:cs typeface="Times New Roman" pitchFamily="18" charset="0"/>
              </a:rPr>
              <a:t>внутрипромысловых</a:t>
            </a:r>
            <a:r>
              <a:rPr lang="ru-RU" dirty="0">
                <a:latin typeface="Times New Roman" pitchFamily="18" charset="0"/>
                <a:cs typeface="Times New Roman" pitchFamily="18" charset="0"/>
              </a:rPr>
              <a:t> нефтепроводах;</a:t>
            </a:r>
          </a:p>
          <a:p>
            <a:pPr indent="457200" algn="just"/>
            <a:r>
              <a:rPr lang="ru-RU" b="1" dirty="0">
                <a:latin typeface="Times New Roman" pitchFamily="18" charset="0"/>
                <a:cs typeface="Times New Roman" pitchFamily="18" charset="0"/>
              </a:rPr>
              <a:t>2) пожары и взрывы </a:t>
            </a:r>
            <a:r>
              <a:rPr lang="ru-RU" dirty="0">
                <a:latin typeface="Times New Roman" pitchFamily="18" charset="0"/>
                <a:cs typeface="Times New Roman" pitchFamily="18" charset="0"/>
              </a:rPr>
              <a:t>в зданиях, на коммуникациях и технологическом оборудовании промышленных объектов; в зданиях и сооружениях жилого, социально-бытового и культурного назначения; в шахтах, подземных и горных выработках и др.;</a:t>
            </a:r>
          </a:p>
          <a:p>
            <a:pPr indent="457200" algn="just"/>
            <a:r>
              <a:rPr lang="ru-RU" b="1" dirty="0">
                <a:latin typeface="Times New Roman" pitchFamily="18" charset="0"/>
                <a:cs typeface="Times New Roman" pitchFamily="18" charset="0"/>
              </a:rPr>
              <a:t>3) аварии с выбросом ОХВ </a:t>
            </a:r>
            <a:r>
              <a:rPr lang="ru-RU" dirty="0">
                <a:latin typeface="Times New Roman" pitchFamily="18" charset="0"/>
                <a:cs typeface="Times New Roman" pitchFamily="18" charset="0"/>
              </a:rPr>
              <a:t>при их производстве; переработке; хранении; транспортировке; образовании и распространении в процессе химических реакций, начавшихся в результате аварии, и т.д.;</a:t>
            </a:r>
          </a:p>
          <a:p>
            <a:pPr indent="457200" algn="just"/>
            <a:r>
              <a:rPr lang="ru-RU" b="1" dirty="0">
                <a:latin typeface="Times New Roman" pitchFamily="18" charset="0"/>
                <a:cs typeface="Times New Roman" pitchFamily="18" charset="0"/>
              </a:rPr>
              <a:t>4) аварии с выбросом радиоактивных веществ </a:t>
            </a:r>
            <a:r>
              <a:rPr lang="ru-RU" dirty="0">
                <a:latin typeface="Times New Roman" pitchFamily="18" charset="0"/>
                <a:cs typeface="Times New Roman" pitchFamily="18" charset="0"/>
              </a:rPr>
              <a:t>на АЭС, атомных энергетических установках производственного и исследовательского назначения с выбросом (угрозой выброса) радиоактивных веществ; аварии с выбросом (угрозой выброса) радиоактивных веществ на предприятиях ядерного топливного цикла; аварии транспортных средств и космических аппаратов с ядерными установками или грузом радиоактивных веществ на борту; аварии при промышленных или испытательных ядерных взрывах с выбросом (угрозой выброса) радиоактивных веществ; аварии с ядерными боеприпасами в местах их эксплуатации;</a:t>
            </a:r>
          </a:p>
        </p:txBody>
      </p:sp>
    </p:spTree>
    <p:extLst>
      <p:ext uri="{BB962C8B-B14F-4D97-AF65-F5344CB8AC3E}">
        <p14:creationId xmlns:p14="http://schemas.microsoft.com/office/powerpoint/2010/main" val="45724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20688"/>
            <a:ext cx="7704856" cy="5078313"/>
          </a:xfrm>
          <a:prstGeom prst="rect">
            <a:avLst/>
          </a:prstGeom>
        </p:spPr>
        <p:txBody>
          <a:bodyPr wrap="square">
            <a:spAutoFit/>
          </a:bodyPr>
          <a:lstStyle/>
          <a:p>
            <a:pPr indent="457200" algn="just"/>
            <a:r>
              <a:rPr lang="ru-RU" b="1" dirty="0">
                <a:latin typeface="Times New Roman" pitchFamily="18" charset="0"/>
                <a:cs typeface="Times New Roman" pitchFamily="18" charset="0"/>
              </a:rPr>
              <a:t>5) аварии с выбросом биологически опасных веществ </a:t>
            </a:r>
            <a:r>
              <a:rPr lang="ru-RU" dirty="0">
                <a:latin typeface="Times New Roman" pitchFamily="18" charset="0"/>
                <a:cs typeface="Times New Roman" pitchFamily="18" charset="0"/>
              </a:rPr>
              <a:t>на предприятиях, научно-исследовательских учреждениях и др.;</a:t>
            </a:r>
          </a:p>
          <a:p>
            <a:pPr indent="457200" algn="just"/>
            <a:r>
              <a:rPr lang="ru-RU" b="1" dirty="0">
                <a:latin typeface="Times New Roman" pitchFamily="18" charset="0"/>
                <a:cs typeface="Times New Roman" pitchFamily="18" charset="0"/>
              </a:rPr>
              <a:t>6) внезапное обрушение </a:t>
            </a:r>
            <a:r>
              <a:rPr lang="ru-RU" dirty="0">
                <a:latin typeface="Times New Roman" pitchFamily="18" charset="0"/>
                <a:cs typeface="Times New Roman" pitchFamily="18" charset="0"/>
              </a:rPr>
              <a:t>зданий и сооружений производственных; жилого, социально-бытового и культурного назначения; являющихся элементами транспортных коммуникаций;</a:t>
            </a:r>
          </a:p>
          <a:p>
            <a:pPr indent="457200" algn="just"/>
            <a:r>
              <a:rPr lang="ru-RU" b="1" dirty="0">
                <a:latin typeface="Times New Roman" pitchFamily="18" charset="0"/>
                <a:cs typeface="Times New Roman" pitchFamily="18" charset="0"/>
              </a:rPr>
              <a:t>7) аварии в топливно-энергетическом комплексе и в гражданской (неатомной) энергетике </a:t>
            </a:r>
            <a:r>
              <a:rPr lang="ru-RU" dirty="0">
                <a:latin typeface="Times New Roman" pitchFamily="18" charset="0"/>
                <a:cs typeface="Times New Roman" pitchFamily="18" charset="0"/>
              </a:rPr>
              <a:t>– на производстве, на трассе трубопровода и т.д.;</a:t>
            </a:r>
          </a:p>
          <a:p>
            <a:pPr indent="457200" algn="just"/>
            <a:r>
              <a:rPr lang="ru-RU" b="1" dirty="0">
                <a:latin typeface="Times New Roman" pitchFamily="18" charset="0"/>
                <a:cs typeface="Times New Roman" pitchFamily="18" charset="0"/>
              </a:rPr>
              <a:t>8) аварии на коммунальных системах жизнеобеспечения </a:t>
            </a:r>
            <a:r>
              <a:rPr lang="ru-RU" dirty="0">
                <a:latin typeface="Times New Roman" pitchFamily="18" charset="0"/>
                <a:cs typeface="Times New Roman" pitchFamily="18" charset="0"/>
              </a:rPr>
              <a:t>– в канализационных системах с массовым выбросом загрязняющих веществ; на тепловых сетях в холодное время года; на электроэнергетических системах с долговременным перерывом в электроснабжении и т.д.;</a:t>
            </a:r>
          </a:p>
          <a:p>
            <a:pPr indent="457200" algn="just"/>
            <a:r>
              <a:rPr lang="ru-RU" b="1" dirty="0">
                <a:latin typeface="Times New Roman" pitchFamily="18" charset="0"/>
                <a:cs typeface="Times New Roman" pitchFamily="18" charset="0"/>
              </a:rPr>
              <a:t>9) аварии на очистных сооружениях</a:t>
            </a:r>
            <a:r>
              <a:rPr lang="ru-RU" dirty="0">
                <a:latin typeface="Times New Roman" pitchFamily="18" charset="0"/>
                <a:cs typeface="Times New Roman" pitchFamily="18" charset="0"/>
              </a:rPr>
              <a:t> – сточных вод промышленных предприятий; промышленных газов;</a:t>
            </a:r>
          </a:p>
          <a:p>
            <a:pPr indent="457200" algn="just"/>
            <a:r>
              <a:rPr lang="ru-RU" b="1" dirty="0">
                <a:latin typeface="Times New Roman" pitchFamily="18" charset="0"/>
                <a:cs typeface="Times New Roman" pitchFamily="18" charset="0"/>
              </a:rPr>
              <a:t>10) гидродинамические аварии </a:t>
            </a:r>
            <a:r>
              <a:rPr lang="ru-RU" dirty="0">
                <a:latin typeface="Times New Roman" pitchFamily="18" charset="0"/>
                <a:cs typeface="Times New Roman" pitchFamily="18" charset="0"/>
              </a:rPr>
              <a:t>– прорывы плотин (дамб, шлюзов, перемычек и т.д.) с образованием волн прорыва и катастрофических затоплений; прорывы с образованием прорывного паводка; порывы, повлекшие смыв плодородных почв или отложение наносов на обширных территориях.</a:t>
            </a:r>
          </a:p>
        </p:txBody>
      </p:sp>
    </p:spTree>
    <p:extLst>
      <p:ext uri="{BB962C8B-B14F-4D97-AF65-F5344CB8AC3E}">
        <p14:creationId xmlns:p14="http://schemas.microsoft.com/office/powerpoint/2010/main" val="102655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332656"/>
            <a:ext cx="7704856" cy="6463308"/>
          </a:xfrm>
          <a:prstGeom prst="rect">
            <a:avLst/>
          </a:prstGeom>
        </p:spPr>
        <p:txBody>
          <a:bodyPr wrap="square">
            <a:spAutoFit/>
          </a:bodyPr>
          <a:lstStyle/>
          <a:p>
            <a:pPr indent="457200" algn="just"/>
            <a:r>
              <a:rPr lang="ru-RU" b="1" dirty="0">
                <a:latin typeface="Times New Roman" pitchFamily="18" charset="0"/>
                <a:cs typeface="Times New Roman" pitchFamily="18" charset="0"/>
              </a:rPr>
              <a:t>2. Основное поражающие факторы ЧС техногенного характера</a:t>
            </a:r>
            <a:r>
              <a:rPr lang="ru-RU" dirty="0">
                <a:latin typeface="Times New Roman" pitchFamily="18" charset="0"/>
                <a:cs typeface="Times New Roman" pitchFamily="18" charset="0"/>
              </a:rPr>
              <a:t>.</a:t>
            </a:r>
          </a:p>
          <a:p>
            <a:pPr indent="457200" algn="just"/>
            <a:r>
              <a:rPr lang="ru-RU" dirty="0">
                <a:latin typeface="Times New Roman" pitchFamily="18" charset="0"/>
                <a:cs typeface="Times New Roman" pitchFamily="18" charset="0"/>
              </a:rPr>
              <a:t>Рассмотрим основное поражающее воздействие ЧС техногенного характера.</a:t>
            </a:r>
          </a:p>
          <a:p>
            <a:pPr indent="457200" algn="just"/>
            <a:r>
              <a:rPr lang="ru-RU" b="1" dirty="0">
                <a:latin typeface="Times New Roman" pitchFamily="18" charset="0"/>
                <a:cs typeface="Times New Roman" pitchFamily="18" charset="0"/>
              </a:rPr>
              <a:t>Взрывы и пожары. </a:t>
            </a:r>
            <a:r>
              <a:rPr lang="ru-RU" dirty="0">
                <a:latin typeface="Times New Roman" pitchFamily="18" charset="0"/>
                <a:cs typeface="Times New Roman" pitchFamily="18" charset="0"/>
              </a:rPr>
              <a:t>Пожары зданий и сооружений производственного, жилого, социально-бытового и культурного назначения остаются самым распространенным бедствием. Зачастую пожары являются причиной гибели значительного числа людей и больших материальных ущербов. В России наиболее часто пожары происходят на предприятиях химической, нефтехимической и нефтеперерабатывающей промышленности, а также на объектах жилого и социально-бытового назначения. При этом основное количество пожаров (до 85%) приходится на склады товарно-материальных ценностей, предприятий торговли и сферы услуг.</a:t>
            </a:r>
          </a:p>
          <a:p>
            <a:pPr indent="457200" algn="just"/>
            <a:r>
              <a:rPr lang="ru-RU" dirty="0">
                <a:latin typeface="Times New Roman" pitchFamily="18" charset="0"/>
                <a:cs typeface="Times New Roman" pitchFamily="18" charset="0"/>
              </a:rPr>
              <a:t>Взрываться могут взрывчатые вещества (ВВ), </a:t>
            </a:r>
            <a:r>
              <a:rPr lang="ru-RU" dirty="0" err="1">
                <a:latin typeface="Times New Roman" pitchFamily="18" charset="0"/>
                <a:cs typeface="Times New Roman" pitchFamily="18" charset="0"/>
              </a:rPr>
              <a:t>газовоздушные</a:t>
            </a:r>
            <a:r>
              <a:rPr lang="ru-RU" dirty="0">
                <a:latin typeface="Times New Roman" pitchFamily="18" charset="0"/>
                <a:cs typeface="Times New Roman" pitchFamily="18" charset="0"/>
              </a:rPr>
              <a:t> (ГВС) и пылевоздушные смеси (ПВС). При этом ВВ и ГВС взрываются как в закрытых помещениях, так и на открытой местности. ПВС взрываются, как правило, в закрытых помещениях (в цехах, на складах).</a:t>
            </a:r>
          </a:p>
          <a:p>
            <a:pPr indent="457200" algn="just"/>
            <a:r>
              <a:rPr lang="ru-RU" dirty="0" err="1">
                <a:latin typeface="Times New Roman" pitchFamily="18" charset="0"/>
                <a:cs typeface="Times New Roman" pitchFamily="18" charset="0"/>
              </a:rPr>
              <a:t>Газовоздушные</a:t>
            </a:r>
            <a:r>
              <a:rPr lang="ru-RU" dirty="0">
                <a:latin typeface="Times New Roman" pitchFamily="18" charset="0"/>
                <a:cs typeface="Times New Roman" pitchFamily="18" charset="0"/>
              </a:rPr>
              <a:t> смеси возникают при утечке газов или паров легковоспламеняющихся жидкостей (ЛВЖ) в технологических линиях, хранилищах или при их разрушении. Они могут образовываться также в емкостях после их освобождения (слива), в резервуарах, газгольдерах, танкерах для транспортировки нефтепродуктов и т.д. Взрывы горючих смесей с воздухом с тяжелыми последствиями происходят на шахтах, в быту.</a:t>
            </a:r>
          </a:p>
        </p:txBody>
      </p:sp>
    </p:spTree>
    <p:extLst>
      <p:ext uri="{BB962C8B-B14F-4D97-AF65-F5344CB8AC3E}">
        <p14:creationId xmlns:p14="http://schemas.microsoft.com/office/powerpoint/2010/main" val="219638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3838"/>
            <a:ext cx="9753600" cy="730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196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5916" y="1340768"/>
            <a:ext cx="7632848" cy="3416320"/>
          </a:xfrm>
          <a:prstGeom prst="rect">
            <a:avLst/>
          </a:prstGeom>
        </p:spPr>
        <p:txBody>
          <a:bodyPr wrap="square">
            <a:spAutoFit/>
          </a:bodyPr>
          <a:lstStyle/>
          <a:p>
            <a:pPr indent="457200" algn="just"/>
            <a:r>
              <a:rPr lang="ru-RU" b="1" dirty="0">
                <a:latin typeface="Times New Roman" pitchFamily="18" charset="0"/>
                <a:cs typeface="Times New Roman" pitchFamily="18" charset="0"/>
              </a:rPr>
              <a:t>Основными поражающими факторами взрыва являются </a:t>
            </a:r>
            <a:r>
              <a:rPr lang="ru-RU" dirty="0">
                <a:latin typeface="Times New Roman" pitchFamily="18" charset="0"/>
                <a:cs typeface="Times New Roman" pitchFamily="18" charset="0"/>
              </a:rPr>
              <a:t>воздушная ударная волна и осколочные поля. </a:t>
            </a:r>
            <a:endParaRPr lang="ru-RU" dirty="0" smtClean="0">
              <a:latin typeface="Times New Roman" pitchFamily="18" charset="0"/>
              <a:cs typeface="Times New Roman" pitchFamily="18" charset="0"/>
            </a:endParaRPr>
          </a:p>
          <a:p>
            <a:pPr indent="457200" algn="just"/>
            <a:r>
              <a:rPr lang="ru-RU" b="1" dirty="0" smtClean="0">
                <a:latin typeface="Times New Roman" pitchFamily="18" charset="0"/>
                <a:cs typeface="Times New Roman" pitchFamily="18" charset="0"/>
              </a:rPr>
              <a:t>Воздушная </a:t>
            </a:r>
            <a:r>
              <a:rPr lang="ru-RU" b="1" dirty="0">
                <a:latin typeface="Times New Roman" pitchFamily="18" charset="0"/>
                <a:cs typeface="Times New Roman" pitchFamily="18" charset="0"/>
              </a:rPr>
              <a:t>ударная волна </a:t>
            </a:r>
            <a:r>
              <a:rPr lang="ru-RU" dirty="0">
                <a:latin typeface="Times New Roman" pitchFamily="18" charset="0"/>
                <a:cs typeface="Times New Roman" pitchFamily="18" charset="0"/>
              </a:rPr>
              <a:t>– это сильное сжатие воздуха, распространяющееся во все стороны от центра взрыва с большой, часто сверхзвуковой, скоростью. Передней границей воздушной ударной волны является ее фронт. Ее основным параметром считают избыточное давление на фронте (</a:t>
            </a:r>
            <a:r>
              <a:rPr lang="ru-RU" dirty="0" err="1">
                <a:latin typeface="Times New Roman" pitchFamily="18" charset="0"/>
                <a:cs typeface="Times New Roman" pitchFamily="18" charset="0"/>
              </a:rPr>
              <a:t>ΔΡф</a:t>
            </a:r>
            <a:r>
              <a:rPr lang="ru-RU" dirty="0">
                <a:latin typeface="Times New Roman" pitchFamily="18" charset="0"/>
                <a:cs typeface="Times New Roman" pitchFamily="18" charset="0"/>
              </a:rPr>
              <a:t>), намного превышающее атмосферное. Осколочные поля это разлетающиеся фрагменты разорвавшихся боеприпасов, емкостей. Их основными параметрами являются количество и энергия осколков.</a:t>
            </a:r>
          </a:p>
          <a:p>
            <a:pPr indent="457200" algn="just"/>
            <a:r>
              <a:rPr lang="ru-RU" b="1" dirty="0">
                <a:latin typeface="Times New Roman" pitchFamily="18" charset="0"/>
                <a:cs typeface="Times New Roman" pitchFamily="18" charset="0"/>
              </a:rPr>
              <a:t>Поражающими факторами пожара являются </a:t>
            </a:r>
            <a:r>
              <a:rPr lang="ru-RU" dirty="0">
                <a:latin typeface="Times New Roman" pitchFamily="18" charset="0"/>
                <a:cs typeface="Times New Roman" pitchFamily="18" charset="0"/>
              </a:rPr>
              <a:t>тепловое излучение (параметр – величина теплового потока) и токсичные продукты горения (параметр – их концентрация).</a:t>
            </a:r>
          </a:p>
        </p:txBody>
      </p:sp>
    </p:spTree>
    <p:extLst>
      <p:ext uri="{BB962C8B-B14F-4D97-AF65-F5344CB8AC3E}">
        <p14:creationId xmlns:p14="http://schemas.microsoft.com/office/powerpoint/2010/main" val="601410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3838"/>
            <a:ext cx="9753600" cy="730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47451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1162</Words>
  <Application>Microsoft Office PowerPoint</Application>
  <PresentationFormat>Экран (4:3)</PresentationFormat>
  <Paragraphs>60</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Эйсер</dc:creator>
  <cp:lastModifiedBy>Эйсер</cp:lastModifiedBy>
  <cp:revision>20</cp:revision>
  <dcterms:created xsi:type="dcterms:W3CDTF">2023-11-23T12:41:04Z</dcterms:created>
  <dcterms:modified xsi:type="dcterms:W3CDTF">2023-11-23T13:13:23Z</dcterms:modified>
</cp:coreProperties>
</file>