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61" r:id="rId6"/>
    <p:sldId id="260" r:id="rId7"/>
    <p:sldId id="259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46034-187C-4138-9323-D4DB3E294D5F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C413FB-CA7D-4DE3-8634-56842B46CB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geu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591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ФГБОУ ВПО «Казанский государственный энергетический университет»</a:t>
            </a:r>
          </a:p>
        </p:txBody>
      </p:sp>
      <p:grpSp>
        <p:nvGrpSpPr>
          <p:cNvPr id="2051" name="Группа 9"/>
          <p:cNvGrpSpPr>
            <a:grpSpLocks/>
          </p:cNvGrpSpPr>
          <p:nvPr/>
        </p:nvGrpSpPr>
        <p:grpSpPr bwMode="auto">
          <a:xfrm>
            <a:off x="7500938" y="144463"/>
            <a:ext cx="1403350" cy="1284287"/>
            <a:chOff x="7371658" y="144370"/>
            <a:chExt cx="1532654" cy="1895797"/>
          </a:xfrm>
        </p:grpSpPr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69912"/>
              <a:ext cx="1523985" cy="3702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  <a:cs typeface="Arial" charset="0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516063"/>
            <a:ext cx="2309813" cy="42402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2541588" y="5240338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entury Schoolbook"/>
                <a:cs typeface="Arial" pitchFamily="34" charset="0"/>
              </a:rPr>
              <a:t>Институт теплоэнергетики (ИТЭ)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6096000" y="5240338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г. Казань, </a:t>
            </a: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Красносельская ул., 51</a:t>
            </a:r>
          </a:p>
          <a:p>
            <a:pPr eaLnBrk="1" hangingPunct="1"/>
            <a:r>
              <a:rPr lang="en-US" sz="1600">
                <a:solidFill>
                  <a:srgbClr val="002060"/>
                </a:solidFill>
                <a:latin typeface="Century Schoolbook"/>
                <a:cs typeface="Arial" pitchFamily="34" charset="0"/>
                <a:hlinkClick r:id="rId4"/>
              </a:rPr>
              <a:t>www.kgeu.ru</a:t>
            </a:r>
            <a:endParaRPr lang="en-US" sz="1600">
              <a:solidFill>
                <a:srgbClr val="002060"/>
              </a:solidFill>
              <a:latin typeface="Century Schoolbook"/>
              <a:cs typeface="Arial" pitchFamily="34" charset="0"/>
            </a:endParaRP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Тел: (843) 519-43-53</a:t>
            </a:r>
          </a:p>
          <a:p>
            <a:pPr eaLnBrk="1" hangingPunct="1"/>
            <a:endParaRPr lang="ru-RU" sz="1600">
              <a:solidFill>
                <a:srgbClr val="FFFFFF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649093" y="2492896"/>
            <a:ext cx="6494907" cy="9233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Калайда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М.Л. Д.б.н., профессор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Зав.Кафедрой «Водные биоресурсы и </a:t>
            </a: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аквакультура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1800" b="1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kalayda</a:t>
            </a:r>
            <a:r>
              <a:rPr lang="ru-RU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@mail.ru</a:t>
            </a:r>
            <a:endParaRPr lang="ru-RU" sz="1800" b="1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40"/>
            <a:ext cx="8712967" cy="6552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600" b="1" dirty="0"/>
              <a:t>Биотехнологические особенности рыбоводного процесса.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посадки 1шт/100м3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плодовитость самки от 30 до 50 мальков. При оптимальной температуре период между родами от 16-24 мес.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норма кормления взрослой особи 2 кг при 24-27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Половозрелость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длине самцов 2-2,9м, самки при 2,5-3,5 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2,5 лет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производить 100 мальков в год.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потребуется: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100/50=2 половозрелые самки в год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созревании раз в 2 года потребуется 4 самки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 самки потребуется 2 самца.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ежегодной замен 2 производителей в год и выживаемости мальков 100% в хозяйстве предусматривается содержание 4 мальков и 4 годовалых рыб для ремонта.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 на продажу выставляется ежегодно 92 малька.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содержания маточного поголовья, для самцов потребуется: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2*6м3  = 12 м3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самок  4*6м3  = 24 м3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ремонта 4*6м3  = 24 м3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мальков 100*3м3=300м2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для спаривания: 4*6м3  = 24 м3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9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552728"/>
          </a:xfrm>
        </p:spPr>
        <p:txBody>
          <a:bodyPr/>
          <a:lstStyle/>
          <a:p>
            <a:pPr algn="ctr"/>
            <a:r>
              <a:rPr lang="ru-RU" sz="1800" b="1" dirty="0"/>
              <a:t>Кормление: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питания. Тигровая акула  неразборчива  в еде, эта акула пожирает крабов, лангустов, двустворчатых и брюхоногих моллюсков, кальмаров, самых разнообразных рыб (в том числе других акул и скатов), морских птиц, змей, млекопитающих и черепах, панцири которых она легко рассекает мощными зубами, и вообще любую доступную добычу. Широкие мощные челюсти в сочетании с острыми крупными зубами позволяют тигровой акуле охотиться на крупную добычу.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2кг*10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особей= 20 кг корма в сутки или 7300кг в год.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мальков: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0,5кг*100=50кг корма в сутки или 1500кг в месяц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океанариума.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Klubnichka\Pictures\2014-05-11 17.31.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3" y="3861436"/>
            <a:ext cx="3923566" cy="286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1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4807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работы океанариума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продажу ежегодно выставляется 92 малька-9 200 000 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малек-100 000 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акула – 630 000 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билета в океанариум-1 000 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людей в год составляет-70 000 человек.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помещения площадью от 500 м^2 в г. Казань на 1 год: 2 900 000 х 12= 35 000 000 руб.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одной взрослой особи тигровой акулы – 630 000 шт.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630 000 х 10 = 6 300 000 р.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– 150 000 р/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 – 125 000 р/месс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коммуникационных сооружений, систем и сетей – 90 000 р/месс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обслуживающий персонал – 80 000 р/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человека)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(150 000 + 125 000 + 90 000 + 80 000 х 3) х 12 = 7 260 000 р/год (на зарплату)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1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Корм: оптовая цена за кг- 260 руб.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2кг*10 взрослых особей= 20 кг корма в сутки или 7300кг в год.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7 300 х 260 = 1 898 000 р/год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мальков: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0,5кг*100=50кг корма в сутки или 1500кг в месяц, 18 000кг в год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18 000 х 260 = 4 680 000 р/год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1 898 000 + 4 680 000 = 6 578 000 (руб. за весь корм)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= выручка – производственные затраты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= продажа мальков акулы + продажа билетов на посещение океанариума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= 9 200 000 + 70 000 000 = 79 200 000 р/год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затраты = аренда + зарплата сотрудникам + корм акулам + 10 взрослых особей тигровой акулы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затраты = 35 000 000 + 7 260 000 + 6 578 000 + 6 300 000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произв. затраты = 55 138 000 р/год.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= 79 200 000 – 55 138 000 = 24 062 000 р/год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3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8640"/>
            <a:ext cx="8712968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затраты на оборудование:</a:t>
            </a:r>
          </a:p>
          <a:p>
            <a:pPr marL="0" indent="0">
              <a:buNone/>
            </a:pPr>
            <a:r>
              <a:rPr lang="ru-RU" dirty="0"/>
              <a:t>1) Основной резервуар океанариума (главный танк 400м3) – 9 200 000</a:t>
            </a:r>
          </a:p>
          <a:p>
            <a:pPr marL="0" indent="0">
              <a:buNone/>
            </a:pPr>
            <a:r>
              <a:rPr lang="ru-RU" dirty="0"/>
              <a:t>2) Резервуар запаса морской воды (дополнительный танк 200м3) – 5 200 000</a:t>
            </a:r>
          </a:p>
          <a:p>
            <a:pPr marL="0" indent="0">
              <a:buNone/>
            </a:pPr>
            <a:r>
              <a:rPr lang="ru-RU" dirty="0"/>
              <a:t>3) Трубопроводы раздачи воды – 3 100 000</a:t>
            </a:r>
          </a:p>
          <a:p>
            <a:pPr marL="0" indent="0">
              <a:buNone/>
            </a:pPr>
            <a:r>
              <a:rPr lang="ru-RU" dirty="0"/>
              <a:t>4) Насосы – 3 700 000</a:t>
            </a:r>
          </a:p>
          <a:p>
            <a:pPr marL="0" indent="0">
              <a:buNone/>
            </a:pPr>
            <a:r>
              <a:rPr lang="ru-RU" dirty="0"/>
              <a:t>5) Песчано-гравийные фильтры – 4 300 000</a:t>
            </a:r>
          </a:p>
          <a:p>
            <a:pPr marL="0" indent="0">
              <a:buNone/>
            </a:pPr>
            <a:r>
              <a:rPr lang="ru-RU" dirty="0"/>
              <a:t>6) Циркуляционные насосы – 3 900 000</a:t>
            </a:r>
          </a:p>
          <a:p>
            <a:pPr marL="0" indent="0">
              <a:buNone/>
            </a:pPr>
            <a:r>
              <a:rPr lang="ru-RU" dirty="0"/>
              <a:t>7) Уравнительная камера – 1 800 000</a:t>
            </a:r>
          </a:p>
          <a:p>
            <a:pPr marL="0" indent="0">
              <a:buNone/>
            </a:pPr>
            <a:r>
              <a:rPr lang="ru-RU" dirty="0"/>
              <a:t>8) Камера дегазации – 2 100 000</a:t>
            </a:r>
          </a:p>
          <a:p>
            <a:pPr marL="0" indent="0">
              <a:buNone/>
            </a:pPr>
            <a:r>
              <a:rPr lang="ru-RU" dirty="0"/>
              <a:t>9) Воздушный компрессор – 1 900 000</a:t>
            </a:r>
          </a:p>
          <a:p>
            <a:pPr marL="0" indent="0">
              <a:buNone/>
            </a:pPr>
            <a:r>
              <a:rPr lang="ru-RU" dirty="0"/>
              <a:t>10) Генератор озона – 2 700 000</a:t>
            </a:r>
          </a:p>
          <a:p>
            <a:pPr marL="0" indent="0">
              <a:buNone/>
            </a:pPr>
            <a:r>
              <a:rPr lang="ru-RU" dirty="0"/>
              <a:t>11) Автоматическая система подогрева воды – 1 300 000</a:t>
            </a:r>
          </a:p>
          <a:p>
            <a:pPr marL="0" indent="0">
              <a:buNone/>
            </a:pPr>
            <a:r>
              <a:rPr lang="ru-RU" dirty="0"/>
              <a:t>12) Бетонная камера сточных вод – 7 300 000</a:t>
            </a:r>
          </a:p>
          <a:p>
            <a:pPr marL="0" indent="0">
              <a:buNone/>
            </a:pPr>
            <a:r>
              <a:rPr lang="ru-RU" dirty="0"/>
              <a:t>13) Буферная емкость – 2 400 000</a:t>
            </a:r>
          </a:p>
          <a:p>
            <a:pPr marL="0" indent="0">
              <a:buNone/>
            </a:pPr>
            <a:r>
              <a:rPr lang="ru-RU" dirty="0"/>
              <a:t>14) Биологический фильтр со спец. наполнителем – 2 900 000</a:t>
            </a:r>
          </a:p>
          <a:p>
            <a:pPr marL="0" indent="0">
              <a:buNone/>
            </a:pPr>
            <a:r>
              <a:rPr lang="ru-RU" dirty="0"/>
              <a:t>15) Вихревые песочные фильтры – 1 300 000</a:t>
            </a:r>
          </a:p>
          <a:p>
            <a:pPr marL="0" indent="0">
              <a:buNone/>
            </a:pPr>
            <a:r>
              <a:rPr lang="ru-RU" dirty="0"/>
              <a:t>16) Локальный озоновый генератор – 1 700 000</a:t>
            </a:r>
          </a:p>
          <a:p>
            <a:pPr marL="0" indent="0">
              <a:buNone/>
            </a:pPr>
            <a:r>
              <a:rPr lang="ru-RU" dirty="0"/>
              <a:t>17) Контроллер кислотности – 900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0" indent="0">
              <a:buNone/>
            </a:pPr>
            <a:r>
              <a:rPr lang="ru-RU" dirty="0"/>
              <a:t>18) Ультрафиолетовый стерилизатор – 700 000</a:t>
            </a:r>
          </a:p>
          <a:p>
            <a:pPr marL="0" indent="0">
              <a:buNone/>
            </a:pPr>
            <a:r>
              <a:rPr lang="ru-RU" dirty="0"/>
              <a:t>19) Система аквариумного освещения – 3 100 000</a:t>
            </a:r>
          </a:p>
          <a:p>
            <a:pPr marL="0" indent="0">
              <a:buNone/>
            </a:pPr>
            <a:r>
              <a:rPr lang="ru-RU" dirty="0"/>
              <a:t>20) Акриловые смотровые панели и элементы тоннеля – 5 300 000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784975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 Движущаяся дорожка – 2 500 000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22) Аудио сопровождение – 1 700 000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23) Компьютерное оснащение экспозиций – 3 100 000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24) Элементы справочной информации – 500 000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 Искусственный ландшафт, скалы, деревья – 1 700 000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капитальных затрат:  74 300 000 р.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Окупаемость океанариума = капитальные затраты / прибыль: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74 300 000 / 24 062 000 = 3.09 лет ~ 3 года.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 океанариума = прибыль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кап.затраты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24 062 000 / 74 300 000 = 0.324 %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6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6552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Уникальность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океанариума состоит в том, что здесь удалось собрать эксклюзивную коллекцию редких видов рыб ,например: тигровых акул. Океанариум ведет научно-просветительскую работу - это, в первую очередь, увлекательные и познавательные экскурсии для посетителей любого возраста, а также занимательные уроки для школьников.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аквариум, объемом 400м3, открывает экспозицию «Моря и океаны». В тоннеле, которого чувствуешь себя словно в подводном царстве, наблюдая, как прямо над головой кружат  тигровые акулы. Декорации океанариума выполнена в виде подводного мира.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Тигровые акулы часто плавают вместе – за это наши водолазы называют их «сладкой парочкой». Вы сможет стать свидетелем захватывающего шоу «Кормление акул».</a:t>
            </a:r>
          </a:p>
        </p:txBody>
      </p:sp>
    </p:spTree>
    <p:extLst>
      <p:ext uri="{BB962C8B-B14F-4D97-AF65-F5344CB8AC3E}">
        <p14:creationId xmlns:p14="http://schemas.microsoft.com/office/powerpoint/2010/main" val="195349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5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944816" cy="4176463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Практическая работа 4. Примерный расчет </a:t>
            </a:r>
            <a:r>
              <a:rPr lang="ru-RU" sz="4000" dirty="0">
                <a:solidFill>
                  <a:schemeClr val="tx1"/>
                </a:solidFill>
              </a:rPr>
              <a:t>океанариума по выращиванию и содержанию тигровых </a:t>
            </a:r>
            <a:r>
              <a:rPr lang="ru-RU" sz="4000" dirty="0" smtClean="0">
                <a:solidFill>
                  <a:schemeClr val="tx1"/>
                </a:solidFill>
              </a:rPr>
              <a:t>акул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sz="2300" b="1" dirty="0">
                <a:solidFill>
                  <a:schemeClr val="tx1"/>
                </a:solidFill>
              </a:rPr>
              <a:t> </a:t>
            </a:r>
            <a:endParaRPr lang="ru-RU" sz="23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88640"/>
            <a:ext cx="7776864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современная и высокопродуктивная отрасль народного хозяйства, которая обеспечивает поступление на внешние и внутренние рынки рыбы и морепродуктов.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общую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рыбопродукцию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 индустриальное товарное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марикультура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направлений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 очевидны. Короткий цикл выращивания товарной рыбы, содержание ее на всех этапах рыбоводного процесса на незначительных площадях при высоких плотностях посадки обеспечивают сохранность рыбы и повышают выход товарной продукции. Решение иной проблемы - проблемы экономного использования вторичного сырья достигается за счет установок с замкнутым циклом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поэтому исследователи попытались проникнуть за кулисы акульей жизни путём наблюдения за этой мудрой рыбой в искусственно созданных условиях: аквариумах и океанариумах. </a:t>
            </a:r>
          </a:p>
        </p:txBody>
      </p:sp>
    </p:spTree>
    <p:extLst>
      <p:ext uri="{BB962C8B-B14F-4D97-AF65-F5344CB8AC3E}">
        <p14:creationId xmlns:p14="http://schemas.microsoft.com/office/powerpoint/2010/main" val="115634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3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научно-просветительное учреждение, музей живой морской природы.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«океанариум» французского происхождения. Его значение пока не совсем четко определено. Он может включать два типа океанографических учреждений разной конструкции: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Парки морских млекопитающих;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публичные морские аквариумы.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в океанариумах имеется несколько бассейнов различного объёма. В небольших океанариумах содержат мелких рыб и беспозвоночных, а для наблюдения за их обитателями одну из боковых стенок делают прозрачной. В крупные океанариумы помещают больших рыб, черепах, ластоногих, сирен, китообразных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Океанариум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Mall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ОАЭ, Дубай 2012г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03017"/>
            <a:ext cx="2740968" cy="36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4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7" y="188640"/>
            <a:ext cx="705678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ОКЕАНАРИУМА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Океанариум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экспозицию состоящую из систем малых и больших бассейнов с морской или пресной водой, оснащенных комплексом специализированного инженерного оборудования для содержания морских животных. В зоне инженерного обеспечения океанариума располагаются помещения для систем жизнеобеспечения и поддержания экспозиций, резервуары приготовления и хранения морской и пресной воды, агрегатное оборудование, помещения водоподготовки.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429240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1" y="260648"/>
            <a:ext cx="7344816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 ВОДЫ ОКЕАНАРИУМА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Соленость вод- химическая особенность природной воды, обусловленная соединением оснований (К,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другим) с сильными кислотами (SO4, С1 и другими). Различают первую, вторую и третью соленость.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Вода - одно из самых необычных химических соединений со сложными особенностями. Нужно знать эти особенности и уметь регулировать их, потому что от температуры, активной реакции, жесткости и солености воды, от концентрации растворенных в ней газов и отходов жизнедеятельности водных организмов зависят здоровье и жизнь населения океанариума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ис.2)р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82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332656"/>
            <a:ext cx="7344815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Карантинный отсек.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отсек океанариума обеспечивает здоровье и благополучие его обитателей. Соответствующие аквариумы, системы жизнеобеспечения и оборудование необходимы не только для успешного выращивания и обеспечения нормальной жизнедеятельности видов, но и для обитания «резервных» рыб, а также для восстановления обитателей после перенесенных заболеваний. Можно также создать специальные отсеки для выращивания живых кораллов и разведения видов.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4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856983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объекта выращивания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Galeocerdo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cuvier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отряда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кархаринообразных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Carcharhiniformes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).Тигровая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акула один из наиболее широко распространенных и крупных видов, обитает в тропических и субтропических водах всех океанов. Наибольшая измеренная длина этой акулы 4,8 м. Обычные размеры составляют 3,6-4,5 м, причем вес при длине около 4 м достигает 585 кг. Тигровая акула имеет большие, грубо зазубренные зубы. У молодых экземпляров, длиной до 1,5-1,8 м, на спине и боках имеются на сером фоне темно-коричневые пятна, сливающиеся в косые или поперечные полосы.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возрастом эти пятна постепенно исчезают, дольше сохраняясь на хвостовом стебле. Эта акула яйцеживородящая и очень плодовита. Самка приносит 30-50 и даже 80 детенышей. Рождающаяся молодь имеет небольшие размеры всего 45-48 см.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0140"/>
            <a:ext cx="2810553" cy="204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7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856983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Galeocerdo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cuvier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отряда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кархаринообразных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Carcharhiniformes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0" y="1196752"/>
            <a:ext cx="7789358" cy="567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4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1491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Калайда М.Л. Д.б.н., профессор Зав.Кафедрой «Водные биоресурсы и аквакультура» kalayda4@mail.ru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«КАЗАНСКИЙ ГОСУДАРСТВЕННЫЙ ЭНЕРГЕТИЧЕСКИЙ УНИВЕРСИТЕТ» (ФГБОУ ВПО «КГЭУ») Институт теплоэнергетики (ИТЭ) Кафедра «Водные биоресурсы и аквакультура» (ВБА)</dc:title>
  <dc:creator>Klubnichka</dc:creator>
  <cp:lastModifiedBy>130</cp:lastModifiedBy>
  <cp:revision>8</cp:revision>
  <dcterms:created xsi:type="dcterms:W3CDTF">2014-05-12T14:47:01Z</dcterms:created>
  <dcterms:modified xsi:type="dcterms:W3CDTF">2020-05-19T12:34:31Z</dcterms:modified>
</cp:coreProperties>
</file>