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4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774C0-1276-4F3A-8272-99D2E391F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89A81F-27B0-4751-A9FB-F9D221702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A105F-0369-42A9-B3B2-91A3962C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8F487A-EDFC-4F38-A9C6-3874D963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BC90BD-37B8-464D-AE45-92A64984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7E7792-36C9-4DDA-BD5D-638D42D1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B31736-5F05-4986-B1D8-04DB3B91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C21A2-31E9-4114-B4A1-FF13A2CF1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C1CB30-6F82-43BE-A1CA-DD2B67C55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21B9BC-AC1E-4F11-BBA8-3ED57751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91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2FF523B-3EFE-402B-9878-83711B6C3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E45F07-B1C5-456C-BD04-6C50DE404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E2642-D19B-46F6-8095-08A6E43D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32E849-8984-4C51-8177-05EDCCFA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44D90-4177-4B25-B46E-F339BACA6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2E8FB-CDFD-45F0-A427-DBF141B7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34500A-7A9A-499D-B0F0-180012D02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A55938-2CD4-42A9-8283-5C2C7EFB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66FA1C-EDD3-4B39-BDBF-4EEE795D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DC8081-FEAA-4C0B-98A5-91C6CD792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9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A5851-F7CE-46C3-BDA4-A505BCFB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55BC71-7B83-4FEE-B473-A9E5F4468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6D6231-EE45-41F0-A462-98C5395C3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A7A809-219C-4BB6-B644-8E997ABF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E8D2B-66F8-472A-88EC-6BB82DE7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73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E1D31-5E50-4B95-85D7-D9F8ABC50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E4BCA2-ECD1-49D9-BC53-9C6CC7452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90C869-C551-4A9D-894A-07262BD61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E3099-73BC-45E9-9E0B-FCDE15384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F47BC4-6B93-4433-A767-25F2BE99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544EF1-153A-4BFC-9723-D0DBC8F0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38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2163C-ACC5-4492-A0FE-1D167D74A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6A449F-F342-4048-95AF-44E59C183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840DB3-A388-42AD-9C7F-9B61DFBD6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5FBCB3-B89F-427D-9263-53C133971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C780BF-E63A-40C1-98DD-8D0C752CF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4D68F26-586A-4A1C-B55D-E44AD6C0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117E37-C2C7-4959-B35B-8A0815D6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26B7B25-8EB6-4355-8036-B8EA1DBC9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0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AA567-AED8-48F3-9DE0-23017A9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09D47F-8619-497E-8197-CC8AB52D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ED137C-47CF-41F6-A3A7-AE0F74FB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2569BE4-B554-4EBD-BE85-A1B2B8F9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08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2B8FC8-56DB-4112-8268-EB1608A1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A9EAC52-99E6-4FA7-BA43-67FABE38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6CF376-3144-413F-8128-360B5B29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98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1296F-F43F-4D05-B15C-9B3ABD85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7D094F-C34A-4FB4-9C3E-7C670E887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F3C09E-159C-44DC-8460-D0C5B1EE3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886C91-2032-4955-B0B8-04D296967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D99DC4-5E14-42BE-8000-64F41D589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3B4036-34E7-4E63-A5E1-D08E5D7F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97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3A10D-2BDB-42FB-A085-138A7D0B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2D4CBC3-66C0-4F43-8893-0C0DDFB8C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22E070-12E2-4A37-A042-DBD437B11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5E698B-6C31-46AE-BC07-549DB57F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D42EFC-5B59-458B-AFE6-69A7F2D75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BE139A-1E48-4E21-814D-DA0CCE37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7CEDCE-9405-479E-BDD0-6EA11E35D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B98572-05AC-41D4-9DF5-0D1C0AC8F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AB4F9F-47D9-48B8-95E0-4785AF7B8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12EF7-CA8B-40E2-B1FE-C6E4A97FE8B5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4D63BA-9E29-4BC8-9BF0-49A907017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ED0C1C-B848-4C99-9807-E1B56EC2B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AEC35-79B7-43E5-8C26-648B60DD2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6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85188-B0B7-4E2A-8F52-6EBCE2BC5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/>
              <a:t>Официально-деловой стиль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BA0224-AEF8-4553-B9D2-4E1E12114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3680" y="3840480"/>
            <a:ext cx="4196080" cy="2905760"/>
          </a:xfrm>
          <a:noFill/>
        </p:spPr>
        <p:txBody>
          <a:bodyPr/>
          <a:lstStyle/>
          <a:p>
            <a:pPr algn="r"/>
            <a:r>
              <a:rPr lang="ru-RU" dirty="0" smtClean="0"/>
              <a:t> </a:t>
            </a:r>
            <a:endParaRPr lang="ru-RU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84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8B281C-8D11-46D6-A345-4586DA8BA9A4}"/>
              </a:ext>
            </a:extLst>
          </p:cNvPr>
          <p:cNvSpPr txBox="1"/>
          <p:nvPr/>
        </p:nvSpPr>
        <p:spPr>
          <a:xfrm>
            <a:off x="609600" y="3220720"/>
            <a:ext cx="1092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16000" y="30196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Официально-деловой стиль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hr-HR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стиль, который обслуживает правовую и административно-общественную сферы деятельности. Он используется при написании документов, деловых бумаг и писем в государственных учреждениях, суде, а также в разных видах делового устного общения.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30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Подстили</a:t>
            </a:r>
            <a:r>
              <a:rPr lang="ru-RU" dirty="0" smtClean="0"/>
              <a:t> ОДС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ru-RU" sz="3600" dirty="0"/>
              <a:t>Законодательный ( конституция, кодекс, свод законов)</a:t>
            </a:r>
          </a:p>
          <a:p>
            <a:pPr marL="342900" indent="-342900">
              <a:buAutoNum type="arabicParenR"/>
            </a:pPr>
            <a:r>
              <a:rPr lang="ru-RU" sz="3600" dirty="0"/>
              <a:t>Дипломатический ( меморандум, коммюнике, нота, деловое письмо)</a:t>
            </a:r>
          </a:p>
          <a:p>
            <a:pPr marL="342900" indent="-342900">
              <a:buAutoNum type="arabicParenR"/>
            </a:pPr>
            <a:r>
              <a:rPr lang="ru-RU" sz="3600" dirty="0" err="1" smtClean="0"/>
              <a:t>Канцеляр</a:t>
            </a:r>
            <a:r>
              <a:rPr lang="de-DE" sz="3600" dirty="0" smtClean="0"/>
              <a:t>c</a:t>
            </a:r>
            <a:r>
              <a:rPr lang="ru-RU" sz="3600" dirty="0" smtClean="0"/>
              <a:t>ко-административный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7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C542C-1B1B-415B-BC8D-D6651C04B9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Стилевые черты официально-делового стиля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1A0F9E-2A84-4AEE-9C47-E023A1C6E829}"/>
              </a:ext>
            </a:extLst>
          </p:cNvPr>
          <p:cNvSpPr txBox="1"/>
          <p:nvPr/>
        </p:nvSpPr>
        <p:spPr>
          <a:xfrm flipH="1">
            <a:off x="614679" y="1690688"/>
            <a:ext cx="1148588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Для </a:t>
            </a:r>
            <a:r>
              <a:rPr lang="ru-RU" sz="3200" dirty="0"/>
              <a:t>всех </a:t>
            </a:r>
            <a:r>
              <a:rPr lang="ru-RU" sz="3200" dirty="0" err="1"/>
              <a:t>подстилей</a:t>
            </a:r>
            <a:r>
              <a:rPr lang="ru-RU" sz="3200" dirty="0"/>
              <a:t> характерно:</a:t>
            </a:r>
          </a:p>
          <a:p>
            <a:pPr marL="342900" indent="-342900">
              <a:buAutoNum type="arabicParenR"/>
            </a:pPr>
            <a:r>
              <a:rPr lang="ru-RU" sz="3200" dirty="0" err="1"/>
              <a:t>Стандартизованность</a:t>
            </a:r>
            <a:r>
              <a:rPr lang="ru-RU" sz="3200" dirty="0"/>
              <a:t> </a:t>
            </a:r>
          </a:p>
          <a:p>
            <a:pPr marL="342900" indent="-342900">
              <a:buAutoNum type="arabicParenR"/>
            </a:pPr>
            <a:r>
              <a:rPr lang="ru-RU" sz="3200" dirty="0"/>
              <a:t>Канцеляризм</a:t>
            </a:r>
          </a:p>
          <a:p>
            <a:pPr marL="342900" indent="-342900">
              <a:buAutoNum type="arabicParenR"/>
            </a:pPr>
            <a:r>
              <a:rPr lang="ru-RU" sz="3200" dirty="0"/>
              <a:t>Точность</a:t>
            </a:r>
          </a:p>
          <a:p>
            <a:pPr marL="342900" indent="-342900">
              <a:buAutoNum type="arabicParenR"/>
            </a:pPr>
            <a:r>
              <a:rPr lang="ru-RU" sz="3200" dirty="0"/>
              <a:t>Строгость и официальность тона, отказ от разговорной и эмоционально-окрашенной лексики</a:t>
            </a:r>
          </a:p>
          <a:p>
            <a:pPr marL="342900" indent="-342900">
              <a:buAutoNum type="arabicParenR"/>
            </a:pPr>
            <a:r>
              <a:rPr lang="ru-RU" sz="3200" dirty="0"/>
              <a:t>Обобщенность</a:t>
            </a:r>
          </a:p>
          <a:p>
            <a:pPr marL="342900" indent="-342900">
              <a:buAutoNum type="arabicParenR"/>
            </a:pPr>
            <a:r>
              <a:rPr lang="ru-RU" sz="3200" dirty="0"/>
              <a:t>Грамматическая усложненность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106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4129D-7CAB-4785-B61E-17FD8EFF558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Документы делятся на 3 группы: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E90A4B-C85E-4102-9A2B-AECDA6F1EDC6}"/>
              </a:ext>
            </a:extLst>
          </p:cNvPr>
          <p:cNvSpPr txBox="1"/>
          <p:nvPr/>
        </p:nvSpPr>
        <p:spPr>
          <a:xfrm rot="10800000" flipV="1">
            <a:off x="701040" y="1924368"/>
            <a:ext cx="107899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800" dirty="0"/>
              <a:t>Организационно- распределительные  ( закон, положение, постановление, приказ, устав)</a:t>
            </a:r>
          </a:p>
          <a:p>
            <a:pPr marL="342900" indent="-342900">
              <a:buAutoNum type="arabicParenR"/>
            </a:pPr>
            <a:r>
              <a:rPr lang="ru-RU" sz="2800" dirty="0"/>
              <a:t>Информационно- справочные ( акт, деловое письмо, план, отчет, справка)</a:t>
            </a:r>
          </a:p>
          <a:p>
            <a:pPr marL="342900" indent="-342900">
              <a:buAutoNum type="arabicParenR"/>
            </a:pPr>
            <a:r>
              <a:rPr lang="ru-RU" sz="2800" dirty="0"/>
              <a:t>Частные деловые бумаги ( автобиография, резюме, доверенности, заявления, счета, расписки, характеристики)</a:t>
            </a:r>
          </a:p>
          <a:p>
            <a:r>
              <a:rPr lang="ru-RU" sz="2800" dirty="0"/>
              <a:t>Некоторые тексты Официально-делового стиля не относятся к документам ( например: кулинарный рецепт)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67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1C038-5A6F-461B-9E29-A66D17FFD6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Лексические особенности ОДС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6E1768-A2AC-4550-AB5B-613C2AFC897C}"/>
              </a:ext>
            </a:extLst>
          </p:cNvPr>
          <p:cNvSpPr txBox="1"/>
          <p:nvPr/>
        </p:nvSpPr>
        <p:spPr>
          <a:xfrm>
            <a:off x="924560" y="1690688"/>
            <a:ext cx="106375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3200" dirty="0"/>
              <a:t>Термины ( юридические, экономические, профессиональные)</a:t>
            </a:r>
          </a:p>
          <a:p>
            <a:pPr marL="342900" indent="-342900">
              <a:buAutoNum type="arabicParenR"/>
            </a:pPr>
            <a:r>
              <a:rPr lang="ru-RU" sz="3200" dirty="0"/>
              <a:t>Имена людей ( ФИО)</a:t>
            </a:r>
          </a:p>
          <a:p>
            <a:pPr marL="342900" indent="-342900">
              <a:buAutoNum type="arabicParenR"/>
            </a:pPr>
            <a:r>
              <a:rPr lang="ru-RU" sz="3200" dirty="0"/>
              <a:t>Номенклатурная лексика ( названия предприятий, организаций )</a:t>
            </a:r>
          </a:p>
          <a:p>
            <a:pPr marL="342900" indent="-342900">
              <a:buAutoNum type="arabicParenR"/>
            </a:pPr>
            <a:r>
              <a:rPr lang="ru-RU" sz="3200" dirty="0"/>
              <a:t>Аббревиатуры</a:t>
            </a:r>
          </a:p>
          <a:p>
            <a:pPr marL="342900" indent="-342900">
              <a:buAutoNum type="arabicParenR"/>
            </a:pPr>
            <a:r>
              <a:rPr lang="ru-RU" sz="3200" dirty="0"/>
              <a:t>Цифровые данные ( денежные суммы, номера домов )</a:t>
            </a:r>
          </a:p>
          <a:p>
            <a:pPr marL="342900" indent="-342900">
              <a:buAutoNum type="arabicParenR"/>
            </a:pPr>
            <a:r>
              <a:rPr lang="ru-RU" sz="3200" dirty="0"/>
              <a:t>Канцеляризмы ( договор вступает в силу)</a:t>
            </a:r>
          </a:p>
          <a:p>
            <a:pPr marL="342900" indent="-342900">
              <a:buAutoNum type="arabicParenR"/>
            </a:pPr>
            <a:r>
              <a:rPr lang="ru-RU" sz="3200" dirty="0"/>
              <a:t>Родовые понятия ( комната, зал – помещение)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28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Морфологические особенности ОДС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 глаголов в инфинитиве</a:t>
            </a:r>
          </a:p>
          <a:p>
            <a:r>
              <a:rPr lang="ru-RU" dirty="0" smtClean="0"/>
              <a:t>Глаголы без местоимений</a:t>
            </a:r>
          </a:p>
          <a:p>
            <a:r>
              <a:rPr lang="ru-RU" dirty="0" smtClean="0"/>
              <a:t>Пассивные конструкции</a:t>
            </a:r>
          </a:p>
          <a:p>
            <a:r>
              <a:rPr lang="ru-RU" dirty="0" smtClean="0"/>
              <a:t>Отглагольные существительные</a:t>
            </a:r>
          </a:p>
          <a:p>
            <a:r>
              <a:rPr lang="ru-RU" dirty="0" smtClean="0"/>
              <a:t>Сложные предлоги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02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C1F71-922C-4F04-8820-90F275E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Синтаксические особенности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AB0D26-9C76-412A-9EDD-3AEF396CF267}"/>
              </a:ext>
            </a:extLst>
          </p:cNvPr>
          <p:cNvSpPr txBox="1"/>
          <p:nvPr/>
        </p:nvSpPr>
        <p:spPr>
          <a:xfrm>
            <a:off x="711200" y="1690688"/>
            <a:ext cx="109626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hr-HR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потребление простых предложений с однородными членами, причем ряды этих однородных членов могут быть весьма распростран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ё</a:t>
            </a:r>
            <a:r>
              <a:rPr lang="hr-HR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нными (до 8–10)</a:t>
            </a:r>
            <a:endParaRPr lang="ru-RU" sz="28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аличие пассивных конструкций (</a:t>
            </a:r>
            <a:r>
              <a:rPr lang="hr-HR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платежи вносятся в указанное время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анизывание родительного падежа, т.е. употребление цепочки имен существительных в родительном падеже: (</a:t>
            </a:r>
            <a:r>
              <a:rPr lang="hr-HR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деятельности органов налоговой полиции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…)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реобладание сложных предложений, в особенности сложноподчин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ё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нных, с придаточными условными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45405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299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Официально-деловой стиль</vt:lpstr>
      <vt:lpstr>Официально-деловой стиль- это стиль, который обслуживает правовую и административно-общественную сферы деятельности. Он используется при написании документов, деловых бумаг и писем в государственных учреждениях, суде, а также в разных видах делового устного общения. </vt:lpstr>
      <vt:lpstr>Подстили ОДС</vt:lpstr>
      <vt:lpstr>Стилевые черты официально-делового стиля</vt:lpstr>
      <vt:lpstr>Документы делятся на 3 группы:</vt:lpstr>
      <vt:lpstr>Лексические особенности ОДС</vt:lpstr>
      <vt:lpstr>Морфологические особенности ОДС</vt:lpstr>
      <vt:lpstr>Синтаксические особенности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Официально-деловой стиль</dc:title>
  <dc:creator>Оля Сурикова</dc:creator>
  <cp:lastModifiedBy>Пользователь</cp:lastModifiedBy>
  <cp:revision>12</cp:revision>
  <dcterms:created xsi:type="dcterms:W3CDTF">2021-05-15T08:57:52Z</dcterms:created>
  <dcterms:modified xsi:type="dcterms:W3CDTF">2022-10-16T16:43:11Z</dcterms:modified>
</cp:coreProperties>
</file>