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95A60-8BED-4BA3-A204-318CDBC4FA6D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7AB8F-B35A-44D9-B759-1F452B2AB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7AB8F-B35A-44D9-B759-1F452B2ABBA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27.06.2008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64331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Защита окружающей среды на предприятиях электроэнергетики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06450"/>
            <a:ext cx="91440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Вихревые пылеуловители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15018" y="1071546"/>
            <a:ext cx="3328982" cy="498317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Вихревые пылеуловители (ВПУ) - это аппараты центробежного действия для очистки газов от пыли. Отличительная особенность ВПУ - высокая степень очистки газов от тончайших фракций (&lt;3...5 мкм) пыли. Существует две основные разновидности ВПУ: сопловой (рис.6, </a:t>
            </a:r>
            <a:r>
              <a:rPr lang="ru-RU" i="1" dirty="0" smtClean="0"/>
              <a:t>а</a:t>
            </a:r>
            <a:r>
              <a:rPr lang="ru-RU" dirty="0" smtClean="0"/>
              <a:t>) и лопаточный (рис.6, </a:t>
            </a:r>
            <a:r>
              <a:rPr lang="ru-RU" i="1" dirty="0" smtClean="0"/>
              <a:t>б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0" y="1000108"/>
          <a:ext cx="5939913" cy="3429000"/>
        </p:xfrm>
        <a:graphic>
          <a:graphicData uri="http://schemas.openxmlformats.org/presentationml/2006/ole">
            <p:oleObj spid="_x0000_s22529" name="Picture" r:id="rId3" imgW="5305044" imgH="3055620" progId="Word.Picture.8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-214346" y="4429132"/>
          <a:ext cx="6096000" cy="9093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Рис.6. Вихревые пылеуловители: сопловой (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) и лопаточный (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0340" marR="180340" marT="180340" marB="1803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Отражательные инерционные пылеуловители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15074" y="1071546"/>
            <a:ext cx="2471726" cy="5572164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 smtClean="0"/>
              <a:t>Отражательные инерционные пылеуловители - это аппараты для выделения пыли из газового потока, в которых происходит изменение направления газового потока. Сталкиваясь с каким-нибудь телом, обтекая его, частицы пыли или капли, обладающие большей инерцией, ударяются о поверхность тела и оседают на ней. Некоторые типы отражательных пылеуловителей приведены на рис.7.</a:t>
            </a:r>
          </a:p>
          <a:p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214282" y="1285860"/>
          <a:ext cx="6500858" cy="2801088"/>
        </p:xfrm>
        <a:graphic>
          <a:graphicData uri="http://schemas.openxmlformats.org/presentationml/2006/ole">
            <p:oleObj spid="_x0000_s23553" name="Picture" r:id="rId3" imgW="5305044" imgH="2287524" progId="Word.Picture.8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4714884"/>
          <a:ext cx="6096000" cy="133604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907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Рис.7. Отражательные инерционные пылеуловители:</a:t>
                      </a:r>
                      <a:endParaRPr lang="ru-RU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 - с перегородкой;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 - с плавным поворотом газового потока;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 - с расширяющимся конусом;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 - с боковым подводом газа; </a:t>
                      </a:r>
                    </a:p>
                  </a:txBody>
                  <a:tcPr marL="180340" marR="180340" marT="180340" marB="1803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Ротационные пылеуловители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43636" y="1600200"/>
            <a:ext cx="2543164" cy="452596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Ротационные пылеуловители - это аппараты для очистки газов от пыли, центробежного действия, которые одновременно с перемещением газов очищают его от фракций пыли крупнее 5 мкм. Конструктивная схема простейшего пылеуловителя ротационного типа представлена на рис.8.</a:t>
            </a:r>
          </a:p>
          <a:p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285852" y="642918"/>
          <a:ext cx="4143372" cy="4396188"/>
        </p:xfrm>
        <a:graphic>
          <a:graphicData uri="http://schemas.openxmlformats.org/presentationml/2006/ole">
            <p:oleObj spid="_x0000_s24577" name="Picture" r:id="rId3" imgW="2927604" imgH="3201924" progId="Word.Picture.8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14414" y="5162550"/>
          <a:ext cx="5072098" cy="1421130"/>
        </p:xfrm>
        <a:graphic>
          <a:graphicData uri="http://schemas.openxmlformats.org/drawingml/2006/table">
            <a:tbl>
              <a:tblPr/>
              <a:tblGrid>
                <a:gridCol w="507209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Рис.8. Пылеуловитель ротационного типа: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/>
                          <a:ea typeface="Times New Roman"/>
                          <a:cs typeface="Times New Roman"/>
                        </a:rPr>
                        <a:t>1 - </a:t>
                      </a:r>
                      <a:r>
                        <a:rPr lang="ru-RU" sz="1800" dirty="0" err="1">
                          <a:latin typeface="Arial"/>
                          <a:ea typeface="Times New Roman"/>
                          <a:cs typeface="Times New Roman"/>
                        </a:rPr>
                        <a:t>вентиляторное</a:t>
                      </a:r>
                      <a:r>
                        <a:rPr lang="ru-RU" sz="1800" dirty="0">
                          <a:latin typeface="Arial"/>
                          <a:ea typeface="Times New Roman"/>
                          <a:cs typeface="Times New Roman"/>
                        </a:rPr>
                        <a:t> колесо; 2 - кожух; 3 - </a:t>
                      </a:r>
                      <a:r>
                        <a:rPr lang="ru-RU" sz="1800" dirty="0" err="1">
                          <a:latin typeface="Arial"/>
                          <a:ea typeface="Times New Roman"/>
                          <a:cs typeface="Times New Roman"/>
                        </a:rPr>
                        <a:t>пылеприемное</a:t>
                      </a:r>
                      <a:r>
                        <a:rPr lang="ru-RU" sz="1800" dirty="0">
                          <a:latin typeface="Arial"/>
                          <a:ea typeface="Times New Roman"/>
                          <a:cs typeface="Times New Roman"/>
                        </a:rPr>
                        <a:t> отверстие; 4 - выхлопной патрубок</a:t>
                      </a:r>
                    </a:p>
                  </a:txBody>
                  <a:tcPr marL="180340" marR="180340" marT="161925" marB="161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Классификация способов сероочистки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dirty="0" smtClean="0"/>
              <a:t>абсорбционные, при которых сернистый ангидрид связывается химически в промывочной жидкости физическим путем посредством молекулярного притяжения (</a:t>
            </a:r>
            <a:r>
              <a:rPr lang="ru-RU" i="1" dirty="0" smtClean="0"/>
              <a:t>абсорбция</a:t>
            </a:r>
            <a:r>
              <a:rPr lang="ru-RU" dirty="0" smtClean="0"/>
              <a:t> – поглощение вещества из растворов или газов твердыми телами или жидкостями, которое происходит во всем объеме поглотителя – </a:t>
            </a:r>
            <a:r>
              <a:rPr lang="ru-RU" i="1" dirty="0" smtClean="0"/>
              <a:t>абсорбента</a:t>
            </a:r>
            <a:r>
              <a:rPr lang="ru-RU" dirty="0" smtClean="0"/>
              <a:t>), например, абсорбция на основе соединений аммиака (</a:t>
            </a:r>
            <a:r>
              <a:rPr lang="en-US" dirty="0" smtClean="0"/>
              <a:t>N</a:t>
            </a:r>
            <a:r>
              <a:rPr lang="ru-RU" dirty="0" smtClean="0"/>
              <a:t>Н</a:t>
            </a:r>
            <a:r>
              <a:rPr lang="ru-RU" baseline="-25000" dirty="0" smtClean="0"/>
              <a:t>3</a:t>
            </a:r>
            <a:r>
              <a:rPr lang="ru-RU" dirty="0" smtClean="0"/>
              <a:t>) к которым можно отнести процесс «</a:t>
            </a:r>
            <a:r>
              <a:rPr lang="en-US" dirty="0" smtClean="0"/>
              <a:t>IFP</a:t>
            </a:r>
            <a:r>
              <a:rPr lang="ru-RU" dirty="0" smtClean="0"/>
              <a:t>» (Французский институт нефти) по которому работает более 40 установок в мире (в том числе 10 в США), процесс </a:t>
            </a:r>
            <a:r>
              <a:rPr lang="en-US" dirty="0" smtClean="0"/>
              <a:t>Cominco</a:t>
            </a:r>
            <a:r>
              <a:rPr lang="ru-RU" dirty="0" smtClean="0"/>
              <a:t> (</a:t>
            </a:r>
            <a:r>
              <a:rPr lang="en-US" dirty="0" smtClean="0"/>
              <a:t>Cominco Engineering Services Limited</a:t>
            </a:r>
            <a:r>
              <a:rPr lang="ru-RU" dirty="0" smtClean="0"/>
              <a:t>), Британская Колумбия, Канада; процессы «</a:t>
            </a:r>
            <a:r>
              <a:rPr lang="ru-RU" dirty="0" err="1" smtClean="0"/>
              <a:t>Соксал</a:t>
            </a:r>
            <a:r>
              <a:rPr lang="ru-RU" dirty="0" smtClean="0"/>
              <a:t>», «</a:t>
            </a:r>
            <a:r>
              <a:rPr lang="ru-RU" dirty="0" err="1" smtClean="0"/>
              <a:t>Сульф-икс</a:t>
            </a:r>
            <a:r>
              <a:rPr lang="ru-RU" dirty="0" smtClean="0"/>
              <a:t>», США; процесс «</a:t>
            </a:r>
            <a:r>
              <a:rPr lang="en-US" dirty="0" err="1" smtClean="0"/>
              <a:t>Elsorb</a:t>
            </a:r>
            <a:r>
              <a:rPr lang="ru-RU" dirty="0" smtClean="0"/>
              <a:t>», Норвегия; процессы «</a:t>
            </a:r>
            <a:r>
              <a:rPr lang="en-US" dirty="0" smtClean="0"/>
              <a:t>E</a:t>
            </a:r>
            <a:r>
              <a:rPr lang="ru-RU" dirty="0" smtClean="0"/>
              <a:t>-</a:t>
            </a:r>
            <a:r>
              <a:rPr lang="en-US" dirty="0" smtClean="0"/>
              <a:t>SO</a:t>
            </a:r>
            <a:r>
              <a:rPr lang="en-US" baseline="-25000" dirty="0" smtClean="0"/>
              <a:t>X</a:t>
            </a:r>
            <a:r>
              <a:rPr lang="ru-RU" dirty="0" smtClean="0"/>
              <a:t>», «</a:t>
            </a:r>
            <a:r>
              <a:rPr lang="en-US" dirty="0" smtClean="0"/>
              <a:t>Lids</a:t>
            </a:r>
            <a:r>
              <a:rPr lang="ru-RU" dirty="0" smtClean="0"/>
              <a:t>», кампания </a:t>
            </a:r>
            <a:r>
              <a:rPr lang="ru-RU" dirty="0" err="1" smtClean="0"/>
              <a:t>Бабкок-Вилклкс</a:t>
            </a:r>
            <a:r>
              <a:rPr lang="ru-RU" dirty="0" smtClean="0"/>
              <a:t>, США [282] и др.;</a:t>
            </a:r>
          </a:p>
          <a:p>
            <a:pPr lvl="0"/>
            <a:r>
              <a:rPr lang="ru-RU" dirty="0" smtClean="0"/>
              <a:t>адсорбционные, при которых происходит связывание сернистого ангидрида с поверхностью твердого материала чисто физическими силами взаимодействия (</a:t>
            </a:r>
            <a:r>
              <a:rPr lang="ru-RU" i="1" dirty="0" smtClean="0"/>
              <a:t>адсорбция</a:t>
            </a:r>
            <a:r>
              <a:rPr lang="ru-RU" dirty="0" smtClean="0"/>
              <a:t> – поглощение вещества из растворов или газов твердыми телами или жидкостями, которое происходит только на поверхности поглотителя – </a:t>
            </a:r>
            <a:r>
              <a:rPr lang="ru-RU" i="1" dirty="0" smtClean="0"/>
              <a:t>адсорбента</a:t>
            </a:r>
            <a:r>
              <a:rPr lang="ru-RU" dirty="0" smtClean="0"/>
              <a:t>, например активированного угля);</a:t>
            </a:r>
          </a:p>
          <a:p>
            <a:pPr lvl="0"/>
            <a:r>
              <a:rPr lang="ru-RU" dirty="0" err="1" smtClean="0"/>
              <a:t>хемосорбционные</a:t>
            </a:r>
            <a:r>
              <a:rPr lang="ru-RU" dirty="0" smtClean="0"/>
              <a:t>, при которых происходит химическое связывание с твердым материалом.</a:t>
            </a:r>
          </a:p>
          <a:p>
            <a:r>
              <a:rPr lang="ru-RU" dirty="0" smtClean="0"/>
              <a:t>Вышеперечисленные способы можно разделить на мокрые и сухие в зависимости от того, в какой фазе происходит процесс связывания сернистого ангидрида.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Опытно-экспериментальная установка (ОЭУ) мокрого известнякового метода </a:t>
            </a:r>
            <a:r>
              <a:rPr lang="ru-RU" sz="2800" b="1" dirty="0" err="1" smtClean="0"/>
              <a:t>Губкинской</a:t>
            </a:r>
            <a:r>
              <a:rPr lang="ru-RU" sz="2800" b="1" dirty="0" smtClean="0"/>
              <a:t> ТЭЦ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6380" y="1385862"/>
            <a:ext cx="3857620" cy="5472138"/>
          </a:xfrm>
        </p:spPr>
        <p:txBody>
          <a:bodyPr>
            <a:normAutofit fontScale="47500" lnSpcReduction="20000"/>
          </a:bodyPr>
          <a:lstStyle/>
          <a:p>
            <a:pPr hangingPunct="0"/>
            <a:r>
              <a:rPr lang="ru-RU" dirty="0" smtClean="0"/>
              <a:t>За три года эксплуатации (1990…1993 гг.) число часов использования установки составило около 6000, максимальная длительность непрерывной работы – 30 суток.</a:t>
            </a:r>
          </a:p>
          <a:p>
            <a:pPr hangingPunct="0"/>
            <a:r>
              <a:rPr lang="ru-RU" dirty="0" smtClean="0"/>
              <a:t>	Данный период эксплуатации показал, что:</a:t>
            </a:r>
          </a:p>
          <a:p>
            <a:pPr lvl="0" hangingPunct="0"/>
            <a:r>
              <a:rPr lang="ru-RU" dirty="0" smtClean="0"/>
              <a:t>основное оборудование отделения приготовления известняковой суспензии работает надежно, что позволяет исключить из схемы некоторые элементы (мельницу мокрого помола, гидроциклоны и сборник известнякового </a:t>
            </a:r>
            <a:r>
              <a:rPr lang="ru-RU" dirty="0" err="1" smtClean="0"/>
              <a:t>ратсвора</a:t>
            </a:r>
            <a:r>
              <a:rPr lang="ru-RU" dirty="0" smtClean="0"/>
              <a:t>);</a:t>
            </a:r>
          </a:p>
          <a:p>
            <a:pPr lvl="0" hangingPunct="0"/>
            <a:r>
              <a:rPr lang="ru-RU" dirty="0" smtClean="0"/>
              <a:t>степень очистки дымовых газов от диоксида серы составляет 85…90%;</a:t>
            </a:r>
          </a:p>
          <a:p>
            <a:pPr lvl="0" hangingPunct="0"/>
            <a:r>
              <a:rPr lang="ru-RU" dirty="0" smtClean="0"/>
              <a:t>применение мазута для подсвета ингибирует процессы абсорбции и уменьшает степень очистки до 70%;</a:t>
            </a:r>
          </a:p>
          <a:p>
            <a:pPr lvl="0" hangingPunct="0"/>
            <a:r>
              <a:rPr lang="ru-RU" dirty="0" smtClean="0"/>
              <a:t>после 6000 часов работы 80% форсунок абсорберов вышли из строя;</a:t>
            </a:r>
          </a:p>
          <a:p>
            <a:pPr lvl="0" hangingPunct="0"/>
            <a:r>
              <a:rPr lang="ru-RU" dirty="0" smtClean="0"/>
              <a:t>отмечена ненадежная работа арматуры, соединительных трубок, регулирующей аппаратуры практически на всех участках установки;</a:t>
            </a:r>
          </a:p>
          <a:p>
            <a:pPr lvl="0" hangingPunct="0"/>
            <a:r>
              <a:rPr lang="ru-RU" dirty="0" smtClean="0"/>
              <a:t>высокий абразивный износ насосов-дозаторов.</a:t>
            </a:r>
          </a:p>
          <a:p>
            <a:endParaRPr lang="ru-RU" dirty="0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0" y="2071678"/>
          <a:ext cx="5048250" cy="2390775"/>
        </p:xfrm>
        <a:graphic>
          <a:graphicData uri="http://schemas.openxmlformats.org/presentationml/2006/ole">
            <p:oleObj spid="_x0000_s40962" name="Picture" r:id="rId3" imgW="5724144" imgH="2927604" progId="Word.Picture.8">
              <p:embed/>
            </p:oleObj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4572008"/>
          <a:ext cx="4786346" cy="2071678"/>
        </p:xfrm>
        <a:graphic>
          <a:graphicData uri="http://schemas.openxmlformats.org/drawingml/2006/table">
            <a:tbl>
              <a:tblPr/>
              <a:tblGrid>
                <a:gridCol w="4786346"/>
              </a:tblGrid>
              <a:tr h="2071678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Рис.1. схема опытно-экспериментальной установки 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Губкинской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ТЭЦ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1 – дымовые газы от котла; 2 – абсорбер первой ступени; 3 – абсорбер второй ступени; 4 – выход очищенных газов к дымовой трубе; 5, 6 – циркуляционные сборники; 7 – линия подачи известняковой суспензии; 8 – сгуститель пульпы; 9 – сборник сгущенной пульпы; 10 – автоклав; 11 – вакуумный фильтр; 12 – сушилка; 13 – гипс на склад</a:t>
                      </a:r>
                    </a:p>
                  </a:txBody>
                  <a:tcPr marL="180340" marR="180340" marT="191135" marB="1911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Дымовые трубы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4" y="1000108"/>
            <a:ext cx="3900486" cy="571504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С развитием энергетики дымовые трубы стали использоваться для рассеивания содержащихся в дымовых газах вредных примесей в атмосферном воздухе до допустимых концентраций. По мере повышения мощности электростанций и ухудшения качества топлива для обеспечения необходимого рассеивания потребовались трубы большой высоты  200, 300 м и более. Прогрессивным решением в отношении строительства высоких дымовых труб явилось применение монолитных железобетонных стволов, выдерживающих ветровые и весовые нагрузки. Железобетон, являясь прочным материалом, оказался не способным противостоять воздействию сернистых соединений, влаги и повышенной температуры дымовых газов. Поэтому возникла необходимость создания второй, внутренней оболочки, имеющей назначение ограждающей поверхности для агрессивных дымовых газов.</a:t>
            </a:r>
          </a:p>
          <a:p>
            <a:endParaRPr lang="ru-RU" dirty="0"/>
          </a:p>
        </p:txBody>
      </p:sp>
      <p:pic>
        <p:nvPicPr>
          <p:cNvPr id="45058" name="Picture 2" descr="C:\Users\Ильдар Айдарович\Desktop\Азамат\0_be6a_b526abd9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4857783" cy="3643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Сточные воды ТЭС и их очистка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Классификация сточных вод ТЭС</a:t>
            </a:r>
            <a:endParaRPr lang="en-US" b="1" dirty="0" smtClean="0"/>
          </a:p>
          <a:p>
            <a:r>
              <a:rPr lang="ru-RU" dirty="0" smtClean="0"/>
              <a:t>К сточным, или сбросным, водам кроме вод систем охлаждения относятся: сбросные воды систем </a:t>
            </a:r>
            <a:r>
              <a:rPr lang="ru-RU" dirty="0" err="1" smtClean="0"/>
              <a:t>гидрозолоулавливания</a:t>
            </a:r>
            <a:r>
              <a:rPr lang="ru-RU" dirty="0" smtClean="0"/>
              <a:t> (ГЗУ), отработавшие растворы после химических промывок теплосилового оборудования или его консервации: регенерационные и шламовые воды от водоочистительных (водоподготовительных) установок: </a:t>
            </a:r>
            <a:r>
              <a:rPr lang="ru-RU" dirty="0" err="1" smtClean="0"/>
              <a:t>нефтезагрязненные</a:t>
            </a:r>
            <a:r>
              <a:rPr lang="ru-RU" dirty="0" smtClean="0"/>
              <a:t> стоки, растворы и суспензии, возникающие при обмывах наружных поверхностей нагрева, главным образом воздухоподогревателей и водяных экономайзеров котлов, сжигающих сернистый мазут.</a:t>
            </a:r>
          </a:p>
          <a:p>
            <a:r>
              <a:rPr lang="ru-RU" dirty="0" smtClean="0"/>
              <a:t>Составы перечисленных стоков различны и определяются типом ТЭС и основного оборудования, ее мощностью, видом топлива, составом исходной воды, способом водоподготовки в основном производстве и, конечно, уровнем эксплуатации.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Обработка сбросных вод водоподготовительных установок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22"/>
            <a:ext cx="6043626" cy="5786478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Методы очистки сточных вод подразделяются на механические (физические), физико-химические, химические и биохимические.</a:t>
            </a:r>
          </a:p>
          <a:p>
            <a:r>
              <a:rPr lang="ru-RU" dirty="0" smtClean="0"/>
              <a:t>Непосредственное выделение примесей из сточных вод может быть осуществлено следующими путями (механические и физико-химические методы): </a:t>
            </a:r>
          </a:p>
          <a:p>
            <a:pPr lvl="0"/>
            <a:r>
              <a:rPr lang="ru-RU" dirty="0" smtClean="0"/>
              <a:t>механическое удаление крупных примесей (на решетках, сетках);</a:t>
            </a:r>
          </a:p>
          <a:p>
            <a:pPr lvl="0"/>
            <a:r>
              <a:rPr lang="ru-RU" dirty="0" err="1" smtClean="0"/>
              <a:t>микропроцеживание</a:t>
            </a:r>
            <a:r>
              <a:rPr lang="ru-RU" dirty="0" smtClean="0"/>
              <a:t> (мелкие сетки);</a:t>
            </a:r>
          </a:p>
          <a:p>
            <a:pPr lvl="0"/>
            <a:r>
              <a:rPr lang="ru-RU" dirty="0" smtClean="0"/>
              <a:t>отстаивание и осветление;</a:t>
            </a:r>
          </a:p>
          <a:p>
            <a:pPr lvl="0"/>
            <a:r>
              <a:rPr lang="ru-RU" dirty="0" smtClean="0"/>
              <a:t>применение гидроциклонов;</a:t>
            </a:r>
          </a:p>
          <a:p>
            <a:pPr lvl="0"/>
            <a:r>
              <a:rPr lang="ru-RU" dirty="0" smtClean="0"/>
              <a:t>центрифугирование;</a:t>
            </a:r>
          </a:p>
          <a:p>
            <a:pPr lvl="0"/>
            <a:r>
              <a:rPr lang="ru-RU" dirty="0" smtClean="0"/>
              <a:t>фильтрование;</a:t>
            </a:r>
          </a:p>
          <a:p>
            <a:pPr lvl="0"/>
            <a:r>
              <a:rPr lang="ru-RU" dirty="0" smtClean="0"/>
              <a:t>флотация;</a:t>
            </a:r>
          </a:p>
          <a:p>
            <a:pPr lvl="0"/>
            <a:r>
              <a:rPr lang="ru-RU" dirty="0" smtClean="0"/>
              <a:t>электрофорез;</a:t>
            </a:r>
          </a:p>
          <a:p>
            <a:pPr lvl="0"/>
            <a:r>
              <a:rPr lang="ru-RU" dirty="0" smtClean="0"/>
              <a:t>мембранные методы (обратный осмос, электродиализ).</a:t>
            </a:r>
          </a:p>
          <a:p>
            <a:r>
              <a:rPr lang="ru-RU" dirty="0" smtClean="0"/>
              <a:t>Выделение примесей с изменением фазового состояния воды или примеси (физико-химические методы):</a:t>
            </a:r>
          </a:p>
          <a:p>
            <a:pPr lvl="0"/>
            <a:r>
              <a:rPr lang="ru-RU" dirty="0" smtClean="0"/>
              <a:t>примесь - газовая фаза, вода—жидкая фаза (дегазация или отгонка с паром);</a:t>
            </a:r>
          </a:p>
          <a:p>
            <a:pPr lvl="0"/>
            <a:r>
              <a:rPr lang="ru-RU" dirty="0" smtClean="0"/>
              <a:t>примесь - жидкая или твердая фаза, вода - жидкая фаза (выпаривание);</a:t>
            </a:r>
          </a:p>
          <a:p>
            <a:pPr lvl="0"/>
            <a:r>
              <a:rPr lang="ru-RU" dirty="0" smtClean="0"/>
              <a:t>примесь и вода - две жидкие не смешивающиеся фазы (экстракция и </a:t>
            </a:r>
            <a:r>
              <a:rPr lang="ru-RU" dirty="0" err="1" smtClean="0"/>
              <a:t>коалесценция</a:t>
            </a:r>
            <a:r>
              <a:rPr lang="ru-RU" dirty="0" smtClean="0"/>
              <a:t>);</a:t>
            </a:r>
          </a:p>
          <a:p>
            <a:pPr lvl="0"/>
            <a:r>
              <a:rPr lang="ru-RU" dirty="0" smtClean="0"/>
              <a:t>примесь - твердая фаза, вода - твердая фаза (вымораживание);</a:t>
            </a:r>
          </a:p>
          <a:p>
            <a:pPr lvl="0"/>
            <a:r>
              <a:rPr lang="ru-RU" dirty="0" smtClean="0"/>
              <a:t>примесь - твердая фаза, вода - жидкая фаза (кристаллизация, сорбция, коагуляция).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857232"/>
            <a:ext cx="435768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3857628"/>
            <a:ext cx="428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Рис.1. Принципиальная схема установки для обезвоживания шлама продувки осветлителей:</a:t>
            </a:r>
            <a:endParaRPr lang="ru-RU" sz="1400" dirty="0" smtClean="0"/>
          </a:p>
          <a:p>
            <a:r>
              <a:rPr lang="ru-RU" sz="1400" dirty="0" smtClean="0"/>
              <a:t>1 - подвод шлама; 2 - осветленная вода на ВПУ; 3 -  техническая вода; 4 - воздух;</a:t>
            </a:r>
          </a:p>
          <a:p>
            <a:r>
              <a:rPr lang="ru-RU" sz="1400" dirty="0" smtClean="0"/>
              <a:t>5 - обезвоженный шлам; 6 - барабанно-вакуумный фильтр; 7 - воздуходувка; 8 - вакуум-насос; 9 - ресивер; 10 - бак постоянного уровня; 12 - насос; 12 - емкость; 13 - бункер для обезвоженного шлама</a:t>
            </a:r>
            <a:endParaRPr lang="ru-RU" sz="1400" dirty="0"/>
          </a:p>
        </p:txBody>
      </p:sp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5515" y="1214422"/>
            <a:ext cx="4308485" cy="148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143504" y="2714620"/>
          <a:ext cx="3762380" cy="1959864"/>
        </p:xfrm>
        <a:graphic>
          <a:graphicData uri="http://schemas.openxmlformats.org/drawingml/2006/table">
            <a:tbl>
              <a:tblPr/>
              <a:tblGrid>
                <a:gridCol w="3762380"/>
              </a:tblGrid>
              <a:tr h="1629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Рис.5. Схема типовой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нефтеловушки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1—сточная вода; 2— приемная камера; 3—отстойная зона: 4—очищенная вода; 5— вертикальные полупогруженные перегородки; 6—нефтесборные трубы; 7—пленка всплы­вших нефтепродуктов</a:t>
                      </a:r>
                    </a:p>
                  </a:txBody>
                  <a:tcPr marL="114935" marR="114935" marT="180340" marB="1803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Охрана окружающей среды от вредного воздействия АЭС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607223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На АЭС различают два основных потока газов, загрязненных радиоизотопами:</a:t>
            </a:r>
          </a:p>
          <a:p>
            <a:r>
              <a:rPr lang="ru-RU" dirty="0" smtClean="0"/>
              <a:t>• технологические газы, образующиеся при стационарном режиме работы оборудования и на стадиях перегрузки топлива в реактор;</a:t>
            </a:r>
          </a:p>
          <a:p>
            <a:r>
              <a:rPr lang="ru-RU" dirty="0" smtClean="0"/>
              <a:t>• вентиляционные газы, поступающие в атмосферу из помещений АЭС.</a:t>
            </a:r>
          </a:p>
          <a:p>
            <a:r>
              <a:rPr lang="ru-RU" dirty="0" smtClean="0"/>
              <a:t>Существует два способа очистки технологических газов:</a:t>
            </a:r>
          </a:p>
          <a:p>
            <a:r>
              <a:rPr lang="ru-RU" dirty="0" smtClean="0"/>
              <a:t>1) выдерживание газов в газгольдерах до тех пор, пока не произойдет естественный распад радиоактивных изотопов. После этого газы выбрасывают в атмосферу. Недостатком этого способа является необходимость длительного хранения больших количеств газов в газгольдерах;</a:t>
            </a:r>
          </a:p>
          <a:p>
            <a:r>
              <a:rPr lang="ru-RU" dirty="0" smtClean="0"/>
              <a:t>2) сорбция радиоактивных элементов на активированном угле или других сорбирующих материалах. Через какое-то время, когда произойдет распад на сорбенте радиоактивных элементов, газ выделяют в атмосферу, а сорбирующие материалы вновь используют в процессе.</a:t>
            </a:r>
          </a:p>
          <a:p>
            <a:r>
              <a:rPr lang="ru-RU" dirty="0" smtClean="0"/>
              <a:t>Вентиляционный воздух очищают на фильтрах. Наибольшее распространение получили фильтры, выполненные на основе тканевых материалов ФПП и ФПА. Они представляют собой слой ультратонких (1,5 — 2,5 мкм) волокон перхлорвинила, нанесенных на марлевую подкладку.</a:t>
            </a:r>
          </a:p>
          <a:p>
            <a:r>
              <a:rPr lang="ru-RU" dirty="0" smtClean="0"/>
              <a:t>Жидкими отходами АЭС являются кубовый остаток, образующийся при выпарке высокоминерализованных </a:t>
            </a:r>
            <a:r>
              <a:rPr lang="ru-RU" dirty="0" err="1" smtClean="0"/>
              <a:t>трапных</a:t>
            </a:r>
            <a:r>
              <a:rPr lang="ru-RU" dirty="0" smtClean="0"/>
              <a:t> вод и дезактивационных растворов, отработанные ионообменные смолы и </a:t>
            </a:r>
            <a:r>
              <a:rPr lang="ru-RU" dirty="0" err="1" smtClean="0"/>
              <a:t>дебалластные</a:t>
            </a:r>
            <a:r>
              <a:rPr lang="ru-RU" dirty="0" smtClean="0"/>
              <a:t> воды. Для очистки различных видов отработанных вод применяют традиционные методы очистки — ионный обмен, фильтрацию и выпаривание. Отработанные ионообменные смолы подлежат захоронению как радиоактивные отходы. Кубовый остаток </a:t>
            </a:r>
            <a:r>
              <a:rPr lang="ru-RU" dirty="0" err="1" smtClean="0"/>
              <a:t>битумируют</a:t>
            </a:r>
            <a:r>
              <a:rPr lang="ru-RU" dirty="0" smtClean="0"/>
              <a:t>, а потом передают на хранение.</a:t>
            </a:r>
          </a:p>
          <a:p>
            <a:r>
              <a:rPr lang="ru-RU" dirty="0" smtClean="0"/>
              <a:t>В настоящее время имеется 257 мест хранения и поверхностного захоронения радиоактивных отходов, на которых сосредоточено 405 </a:t>
            </a:r>
            <a:r>
              <a:rPr lang="ru-RU" dirty="0" err="1" smtClean="0"/>
              <a:t>млн</a:t>
            </a:r>
            <a:r>
              <a:rPr lang="ru-RU" dirty="0" smtClean="0"/>
              <a:t> м3 жидких и около 300 </a:t>
            </a:r>
            <a:r>
              <a:rPr lang="ru-RU" dirty="0" err="1" smtClean="0"/>
              <a:t>млн</a:t>
            </a:r>
            <a:r>
              <a:rPr lang="ru-RU" dirty="0" smtClean="0"/>
              <a:t> т твердых отходов, суммарная активность которых превышает 1000 </a:t>
            </a:r>
            <a:r>
              <a:rPr lang="ru-RU" dirty="0" err="1" smtClean="0"/>
              <a:t>млн</a:t>
            </a:r>
            <a:r>
              <a:rPr lang="ru-RU" dirty="0" smtClean="0"/>
              <a:t> Ки. Кроме того, в глубоких геологических формациях сосредоточено свыше 1,05 </a:t>
            </a:r>
            <a:r>
              <a:rPr lang="ru-RU" dirty="0" err="1" smtClean="0"/>
              <a:t>млрд</a:t>
            </a:r>
            <a:r>
              <a:rPr lang="ru-RU" dirty="0" smtClean="0"/>
              <a:t> Ки жидких отходов.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Влияние вредных выбросов электростанций на природу и человека</a:t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ea typeface="Times New Roman"/>
                <a:cs typeface="Times New Roman"/>
              </a:rPr>
              <a:t>Высокое содержание в атмосферном воздухе различных загрязнений неблагоприятно сказывается на всем комплексе живой природы. Отрицательное влияние загрязнений атмосферы выражается в ухудшении здоровья людей и животных, снижении урожайности сельскохозяйственных культур и продуктивности животных. Воздействию вредных веществ подвержены лесные угодья. Загрязнение атмосферы влияет на коррозионные процессы строительных конструкций, ускорение износа зданий и оборудования.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a typeface="Times New Roman"/>
                <a:cs typeface="Times New Roman"/>
              </a:rPr>
              <a:t>Выбросы золы и очистка от них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Зола представляет из себя твердые частицы негорючих элементов угля. В основном - это оксиды кремния (SiO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), железа (Fe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O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), алюминия (Аl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O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), магния (</a:t>
            </a:r>
            <a:r>
              <a:rPr lang="ru-RU" sz="1800" dirty="0" err="1" smtClean="0"/>
              <a:t>MgO</a:t>
            </a:r>
            <a:r>
              <a:rPr lang="ru-RU" sz="1800" dirty="0" smtClean="0"/>
              <a:t>), кальция (</a:t>
            </a:r>
            <a:r>
              <a:rPr lang="ru-RU" sz="1800" dirty="0" err="1" smtClean="0"/>
              <a:t>СаО</a:t>
            </a:r>
            <a:r>
              <a:rPr lang="ru-RU" sz="1800" dirty="0" smtClean="0"/>
              <a:t>), серы (SO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) и некоторые другие, в том числе незначительное количество мышьяка и тяжелых металлов (свинец, ванадий, хром, цинк). Для разных углей элементарный состав золы может значительно отличаться друг от друга. Например, в КАУ (в отличие от каменных углей Кузнецкого бассейна) окись кальция является одним из основных компонентов, но даже и для КАУ содержание </a:t>
            </a:r>
            <a:r>
              <a:rPr lang="ru-RU" sz="1800" dirty="0" err="1" smtClean="0"/>
              <a:t>СаО</a:t>
            </a:r>
            <a:r>
              <a:rPr lang="ru-RU" sz="1800" dirty="0" smtClean="0"/>
              <a:t> колеблется от 26 до 42,5% в зависимости от месторождения и разреза .</a:t>
            </a:r>
            <a:endParaRPr lang="ru-RU" sz="1800" dirty="0"/>
          </a:p>
        </p:txBody>
      </p:sp>
      <p:pic>
        <p:nvPicPr>
          <p:cNvPr id="2051" name="Picture 3" descr="C:\Users\Ильдар Айдарович\Desktop\Азамат\САМЫЙ ВАЖНЫЙ ДОКЛАД\101012_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286256"/>
            <a:ext cx="3643338" cy="2247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2071702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Times New Roman"/>
                <a:cs typeface="Times New Roman"/>
              </a:rPr>
              <a:t>Однако, основной параметр, характеризующий </a:t>
            </a:r>
            <a:r>
              <a:rPr lang="ru-RU" dirty="0" err="1" smtClean="0">
                <a:ea typeface="Times New Roman"/>
                <a:cs typeface="Times New Roman"/>
              </a:rPr>
              <a:t>золовые</a:t>
            </a:r>
            <a:r>
              <a:rPr lang="ru-RU" dirty="0" smtClean="0">
                <a:ea typeface="Times New Roman"/>
                <a:cs typeface="Times New Roman"/>
              </a:rPr>
              <a:t> частицы - это их размеры или дисперсность. Они колеблются в широких пределах - от десятых и сотых долей микрона до 100 мкм и более, и зависят от способа сжигания.</a:t>
            </a:r>
          </a:p>
          <a:p>
            <a:r>
              <a:rPr lang="ru-RU" dirty="0" smtClean="0">
                <a:ea typeface="Times New Roman"/>
                <a:cs typeface="Times New Roman"/>
              </a:rPr>
              <a:t>Следует отметить, что наибольшую опасность для человека представляют частицы размером 0,5...5 мкм, более крупные задерживаются в полости носа, более мелкие - выдыхаются. Содержание именно этого диапазона частиц в приземном слое атмосферы способствует возникновению у человека болезненных симптомов, вплоть до повышения смертности</a:t>
            </a:r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0" y="2214553"/>
          <a:ext cx="7072330" cy="4598181"/>
        </p:xfrm>
        <a:graphic>
          <a:graphicData uri="http://schemas.openxmlformats.org/presentationml/2006/ole">
            <p:oleObj spid="_x0000_s16385" name="Picture" r:id="rId3" imgW="6848947" imgH="2679826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321471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Наиболее распространенными методами сероочистки являются следующие:</a:t>
            </a:r>
          </a:p>
          <a:p>
            <a:pPr lvl="0"/>
            <a:r>
              <a:rPr lang="ru-RU" dirty="0" smtClean="0"/>
              <a:t>мокрый известняковый (известковый) способ [23, 34, 95, 101,103];</a:t>
            </a:r>
          </a:p>
          <a:p>
            <a:pPr lvl="0"/>
            <a:r>
              <a:rPr lang="ru-RU" dirty="0" err="1" smtClean="0"/>
              <a:t>мокро-сухой</a:t>
            </a:r>
            <a:r>
              <a:rPr lang="ru-RU" dirty="0" smtClean="0"/>
              <a:t> способ [6, 30, 34];</a:t>
            </a:r>
          </a:p>
          <a:p>
            <a:pPr lvl="0"/>
            <a:r>
              <a:rPr lang="ru-RU" dirty="0" smtClean="0"/>
              <a:t>магнезитовый циклический способ [10, 33];</a:t>
            </a:r>
          </a:p>
          <a:p>
            <a:pPr lvl="0"/>
            <a:r>
              <a:rPr lang="ru-RU" dirty="0" smtClean="0"/>
              <a:t>аммиачно-циклический способ [7, 78];</a:t>
            </a:r>
          </a:p>
          <a:p>
            <a:pPr lvl="0"/>
            <a:r>
              <a:rPr lang="ru-RU" dirty="0" smtClean="0"/>
              <a:t>сухой известняковый (аддитивный) способ [27, 34].</a:t>
            </a:r>
          </a:p>
          <a:p>
            <a:r>
              <a:rPr lang="ru-RU" dirty="0" smtClean="0"/>
              <a:t>	В их основе лежит использование реагента для связывания оксидов серы. В  качестве такого вещества чаще всего выступает известняк СаСО</a:t>
            </a:r>
            <a:r>
              <a:rPr lang="ru-RU" baseline="-25000" dirty="0" smtClean="0"/>
              <a:t>3</a:t>
            </a:r>
            <a:r>
              <a:rPr lang="ru-RU" dirty="0" smtClean="0"/>
              <a:t> (карбонат кальция) или известь </a:t>
            </a:r>
            <a:r>
              <a:rPr lang="ru-RU" dirty="0" err="1" smtClean="0"/>
              <a:t>Са</a:t>
            </a:r>
            <a:r>
              <a:rPr lang="ru-RU" dirty="0" smtClean="0"/>
              <a:t>(ОН)</a:t>
            </a:r>
            <a:r>
              <a:rPr lang="ru-RU" baseline="-25000" dirty="0" smtClean="0"/>
              <a:t>2</a:t>
            </a:r>
            <a:r>
              <a:rPr lang="ru-RU" dirty="0" smtClean="0"/>
              <a:t> (гидрат оксида кальция), так как они являются наиболее дешевыми щелочными реагентами. КПД </a:t>
            </a:r>
            <a:r>
              <a:rPr lang="ru-RU" dirty="0" err="1" smtClean="0"/>
              <a:t>сероподавления</a:t>
            </a:r>
            <a:r>
              <a:rPr lang="ru-RU" dirty="0" smtClean="0"/>
              <a:t> лежит в пределах 80...90% при разнице в затратах для “мокрых” способов (с учетом эксплуатационных издержек) на уровне 20%</a:t>
            </a:r>
          </a:p>
          <a:p>
            <a:endParaRPr lang="ru-RU" dirty="0"/>
          </a:p>
        </p:txBody>
      </p:sp>
      <p:pic>
        <p:nvPicPr>
          <p:cNvPr id="17410" name="Picture 2" descr="C:\Users\Ильдар Айдарович\Desktop\Азамат\САМЫЙ ВАЖНЫЙ ДОКЛАД\sostanj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500438"/>
            <a:ext cx="4494175" cy="3190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sz="3600" b="1" dirty="0" smtClean="0"/>
              <a:t>Типы и характеристики золоуловителей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 основным требованиям, предъявляемым к системам золоулавливания, относятся высокая эффективность и эксплуатационная надежность.</a:t>
            </a:r>
          </a:p>
          <a:p>
            <a:r>
              <a:rPr lang="ru-RU" dirty="0" smtClean="0"/>
              <a:t>На ТЭС применяются три типа золоуловителей: </a:t>
            </a:r>
          </a:p>
          <a:p>
            <a:pPr lvl="0"/>
            <a:r>
              <a:rPr lang="ru-RU" dirty="0" smtClean="0"/>
              <a:t>аппараты сухой инерционной очистки газов (жалюзийные золоуловители, циклоны, прямоточные циклоны, батарейные циклоны): </a:t>
            </a:r>
          </a:p>
          <a:p>
            <a:pPr lvl="0"/>
            <a:r>
              <a:rPr lang="ru-RU" dirty="0" smtClean="0"/>
              <a:t>аппараты мокрой очистки газов: </a:t>
            </a:r>
          </a:p>
          <a:p>
            <a:pPr lvl="0"/>
            <a:r>
              <a:rPr lang="ru-RU" dirty="0" smtClean="0"/>
              <a:t>электрофильтры.</a:t>
            </a:r>
          </a:p>
          <a:p>
            <a:r>
              <a:rPr lang="ru-RU" dirty="0" smtClean="0"/>
              <a:t>Каждый тип золоуловителя рассчитан на определенные условия работы. К ним относятся допустимая температура уходящих газов, возможность размещения на открытом воздухе и восприятия нагрузок от подводящих газоходов и площадок обслуживания, наличие необходимого количества воды для мокрых золоуловителей, система транспорта и использования золы.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Инерционные золоуловители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14942" y="714356"/>
            <a:ext cx="3429024" cy="5857916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В качестве инерционных (механических) золоуловителей наибольшее распространение получили циклоны, в которых осаждение твердых частиц происходит за счет центробежных сил при вращательном движении потока. Поступающий тангенциально через входной патрубок (рис.4, </a:t>
            </a:r>
            <a:r>
              <a:rPr lang="ru-RU" i="1" dirty="0" smtClean="0"/>
              <a:t>а</a:t>
            </a:r>
            <a:r>
              <a:rPr lang="ru-RU" dirty="0" smtClean="0"/>
              <a:t>) газ движется в канале, образованном наружной и внутренней цилиндрическими поверхностями циклона, где под действием центробежных сил происходит отделение пыли. Затем очищенный газ удаляется через внутренний цилиндр вверх, а осевшая на наружной стенке зола ссыпается под действием силы тяжести вниз в коническую воронку и далее в общий бункер.</a:t>
            </a:r>
          </a:p>
          <a:p>
            <a:endParaRPr lang="ru-RU" dirty="0" smtClean="0"/>
          </a:p>
          <a:p>
            <a:r>
              <a:rPr lang="ru-RU" b="1" dirty="0" smtClean="0"/>
              <a:t>Рис.4. Циклонные золоуловители:</a:t>
            </a:r>
            <a:endParaRPr lang="ru-RU" dirty="0" smtClean="0"/>
          </a:p>
          <a:p>
            <a:r>
              <a:rPr lang="ru-RU" i="1" dirty="0" smtClean="0"/>
              <a:t>а</a:t>
            </a:r>
            <a:r>
              <a:rPr lang="ru-RU" dirty="0" smtClean="0"/>
              <a:t> – принципиальная схема циклона; </a:t>
            </a:r>
            <a:r>
              <a:rPr lang="ru-RU" i="1" dirty="0" smtClean="0"/>
              <a:t>б</a:t>
            </a:r>
            <a:r>
              <a:rPr lang="ru-RU" dirty="0" smtClean="0"/>
              <a:t> – элемент батарейного циклона БЦУ типа “</a:t>
            </a:r>
            <a:r>
              <a:rPr lang="ru-RU" dirty="0" err="1" smtClean="0"/>
              <a:t>Энергоуголь</a:t>
            </a:r>
            <a:r>
              <a:rPr lang="ru-RU" dirty="0" smtClean="0"/>
              <a:t>”; </a:t>
            </a:r>
            <a:r>
              <a:rPr lang="ru-RU" i="1" dirty="0" smtClean="0"/>
              <a:t>в</a:t>
            </a:r>
            <a:r>
              <a:rPr lang="ru-RU" dirty="0" smtClean="0"/>
              <a:t> – батарейный циклон; 1 – входной патрубок запыленного газа; 2 – циклонный элемент; 3 – трубные доски; 4 – выходной патрубок очищенного газа; 5 – бункер для золы</a:t>
            </a:r>
          </a:p>
          <a:p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3929090" cy="5752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Прочие инерционные золоуловители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186766" cy="32861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Не так широко, как циклоны или батарейные циклоны применяются на ТЭС другие типы инерционных золоуловителей. Однако, в промышленной теплоэнергетике, металлургии, нефтегазовой промышленности, деревообрабатывающем производстве и некоторых других семейство циклонных пылеуловители представлено достаточно разнообразно. К ним относят:</a:t>
            </a:r>
          </a:p>
          <a:p>
            <a:pPr lvl="0"/>
            <a:r>
              <a:rPr lang="ru-RU" dirty="0" smtClean="0"/>
              <a:t>жалюзийные пылеуловители;</a:t>
            </a:r>
          </a:p>
          <a:p>
            <a:pPr lvl="0"/>
            <a:r>
              <a:rPr lang="ru-RU" dirty="0" smtClean="0"/>
              <a:t>вихревые пылеуловители;</a:t>
            </a:r>
          </a:p>
          <a:p>
            <a:pPr lvl="0"/>
            <a:r>
              <a:rPr lang="ru-RU" dirty="0" smtClean="0"/>
              <a:t>отражательные инерционные пылеуловители;</a:t>
            </a:r>
          </a:p>
          <a:p>
            <a:pPr lvl="0"/>
            <a:r>
              <a:rPr lang="ru-RU" dirty="0" smtClean="0"/>
              <a:t>ротационные пылеуловители.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Жалюзийные пылеуловители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29322" y="785794"/>
            <a:ext cx="2757478" cy="534036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Жалюзийные пылеуловители - это аппараты для очистки газов от пыли инерционного действия. Движущийся в газопроводе запыленный поток встречается с жалюзийной решеткой, состоящей из ряда наклонно установленных пластин, рис.5.</a:t>
            </a:r>
          </a:p>
          <a:p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214282" y="642918"/>
          <a:ext cx="5929322" cy="1763367"/>
        </p:xfrm>
        <a:graphic>
          <a:graphicData uri="http://schemas.openxmlformats.org/presentationml/2006/ole">
            <p:oleObj spid="_x0000_s19457" name="Picture" r:id="rId3" imgW="5125212" imgH="1525524" progId="Word.Picture.8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643182"/>
          <a:ext cx="6357950" cy="1000132"/>
        </p:xfrm>
        <a:graphic>
          <a:graphicData uri="http://schemas.openxmlformats.org/drawingml/2006/table">
            <a:tbl>
              <a:tblPr/>
              <a:tblGrid>
                <a:gridCol w="6357950"/>
              </a:tblGrid>
              <a:tr h="1000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Рис. 5. Схема действия жалюзийного пылеуловителя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0340" marR="180340" marT="180340" marB="1803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1989</Words>
  <PresentationFormat>Экран (4:3)</PresentationFormat>
  <Paragraphs>104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Picture</vt:lpstr>
      <vt:lpstr>Защита окружающей среды на предприятиях электроэнергетики </vt:lpstr>
      <vt:lpstr>Влияние вредных выбросов электростанций на природу и человека  </vt:lpstr>
      <vt:lpstr>Выбросы золы и очистка от них</vt:lpstr>
      <vt:lpstr>Слайд 4</vt:lpstr>
      <vt:lpstr>Слайд 5</vt:lpstr>
      <vt:lpstr> Типы и характеристики золоуловителей</vt:lpstr>
      <vt:lpstr>Инерционные золоуловители </vt:lpstr>
      <vt:lpstr>Прочие инерционные золоуловители </vt:lpstr>
      <vt:lpstr>Жалюзийные пылеуловители </vt:lpstr>
      <vt:lpstr>Вихревые пылеуловители </vt:lpstr>
      <vt:lpstr>Отражательные инерционные пылеуловители</vt:lpstr>
      <vt:lpstr>Ротационные пылеуловители </vt:lpstr>
      <vt:lpstr>Классификация способов сероочистки </vt:lpstr>
      <vt:lpstr>Опытно-экспериментальная установка (ОЭУ) мокрого известнякового метода Губкинской ТЭЦ</vt:lpstr>
      <vt:lpstr>Дымовые трубы</vt:lpstr>
      <vt:lpstr>Сточные воды ТЭС и их очистка </vt:lpstr>
      <vt:lpstr>Обработка сбросных вод водоподготовительных установок</vt:lpstr>
      <vt:lpstr>Слайд 18</vt:lpstr>
      <vt:lpstr>Охрана окружающей среды от вредного воздействия АЭС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Очистка от выбросов окружающей среды на предприятиях электроэнергетики.</dc:title>
  <dc:creator>Ильдар Айдарович</dc:creator>
  <cp:lastModifiedBy>Ольгерт</cp:lastModifiedBy>
  <cp:revision>26</cp:revision>
  <dcterms:created xsi:type="dcterms:W3CDTF">2013-12-01T13:57:49Z</dcterms:created>
  <dcterms:modified xsi:type="dcterms:W3CDTF">2008-06-26T22:24:42Z</dcterms:modified>
</cp:coreProperties>
</file>