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264" r:id="rId2"/>
    <p:sldMasterId id="2147486073" r:id="rId3"/>
    <p:sldMasterId id="2147486097" r:id="rId4"/>
    <p:sldMasterId id="2147486121" r:id="rId5"/>
  </p:sldMasterIdLst>
  <p:sldIdLst>
    <p:sldId id="266" r:id="rId6"/>
    <p:sldId id="501" r:id="rId7"/>
    <p:sldId id="524" r:id="rId8"/>
    <p:sldId id="531" r:id="rId9"/>
    <p:sldId id="534" r:id="rId10"/>
    <p:sldId id="536" r:id="rId11"/>
    <p:sldId id="535" r:id="rId12"/>
    <p:sldId id="537" r:id="rId13"/>
    <p:sldId id="539" r:id="rId14"/>
    <p:sldId id="538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6" r:id="rId31"/>
    <p:sldId id="555" r:id="rId32"/>
    <p:sldId id="557" r:id="rId33"/>
    <p:sldId id="558" r:id="rId34"/>
    <p:sldId id="559" r:id="rId35"/>
    <p:sldId id="560" r:id="rId36"/>
    <p:sldId id="561" r:id="rId37"/>
    <p:sldId id="563" r:id="rId38"/>
    <p:sldId id="562" r:id="rId39"/>
    <p:sldId id="533" r:id="rId40"/>
    <p:sldId id="489" r:id="rId41"/>
    <p:sldId id="504" r:id="rId42"/>
    <p:sldId id="490" r:id="rId43"/>
    <p:sldId id="512" r:id="rId44"/>
    <p:sldId id="506" r:id="rId45"/>
    <p:sldId id="483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9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928C-EB82-4FC6-98C3-D0154E97C19E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DA0C-C563-4539-A65B-8AE12CAD6B23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9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7E6A-91DE-4EBC-BBF5-611B708565F8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B156-8482-4E5D-BA1B-D08EFBC2F67C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7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2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3927-2CA8-46E7-ADEB-D175C8302BEA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8133-E974-4300-AE28-4429855B0C3E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3FF4-8D6B-4F89-BE4C-4D103CB677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BE8B-5F3B-4151-A5DB-2FF5E71752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5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B6B2-6F4D-407D-9E11-5EEF5B78F4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AF57-4EE8-419B-AD6A-B004D71D84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98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A07C-6992-469C-A5D8-E02344D2BF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B359-2E1E-46EC-89F8-B60CE292B6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CC96-B2B5-49CC-96B2-51762B5FD9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3866-A1AC-45BD-AED9-F408047DFF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8152-E714-4E91-8F1D-62137C37BB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75B8-0707-483B-AD64-389B4E2817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0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373C-D898-4B42-BC0A-E69A2E443B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8564-749E-470E-B180-DAADA12B4B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6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9FCB-DC1C-4305-BD4B-89DDDB1F2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74C2-AEBF-4BCA-A8CF-55E4D54FB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9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58BD-848C-4DAA-9C63-C0262471E5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E19E-12D5-425B-A673-A4D0246C21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E71D-737D-4873-B54B-826AFDAE271A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2D28-C00E-45F4-B64F-1B5C1CDACBB1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3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1D9E-01DA-4B16-B6F4-7C5DCF297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060D-174F-412A-8D5F-F588F2636F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16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1BD9-F9CA-40DD-83BE-249039D629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0D3C-D634-4709-81CE-86B1C08A2C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1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BE07-ABD4-4C61-BEB0-3A97993B97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B51B-36E6-41B9-908A-55A0E7EA3F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7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14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7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9C2D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8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01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36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7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2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4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8114-7161-44AA-9C40-5DD5DFEC60B2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E9E1-C004-429E-89BC-1429DD7ECCF8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7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77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6987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48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3/24/2020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69676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61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24.03.2020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52288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4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24.03.2020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15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6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5945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1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7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4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BC80-1BC4-44DC-9656-02E29C1632F8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5CC4-C9A6-4FB6-99E9-5F8F36EC2C71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71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61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24.03.2020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1475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ACCBF9"/>
                </a:solidFill>
              </a:rPr>
              <a:pPr/>
              <a:t>24.03.2020</a:t>
            </a:fld>
            <a:endParaRPr lang="ru-RU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5874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62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/>
                </a:solidFill>
              </a:rPr>
              <a:pPr/>
              <a:t>24.03.2020</a:t>
            </a:fld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242852"/>
                </a:solidFill>
              </a:rPr>
              <a:pPr/>
              <a:t>‹#›</a:t>
            </a:fld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22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ltGray">
          <a:xfrm>
            <a:off x="1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7E74C185-65D6-4DB3-B342-772AD0D6A5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ltGray">
          <a:xfrm>
            <a:off x="2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CCECFF"/>
              </a:solidFill>
              <a:latin typeface="Times New Roman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100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7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5216B-B915-4305-98DA-212F6A443A70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7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FA4F-BED2-425E-81B7-D6F67264289E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B5D47-A1D2-42F8-A462-042BFB26C39A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06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6FE3E-B206-4DB6-97ED-A664DBB806D1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5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4" y="2389192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389192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C233-82C5-42E9-92D4-B5EF163746B1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C95D-A88F-44C6-9B04-712B9F24BD17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16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22B06-C673-4DC9-81D7-69CCA14E154C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84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E1CD5-BD70-48A6-B103-6534B5062CBA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62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56BB5-15A0-4818-83E4-EA40D1359FC0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45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2D6A-F2E5-4CDB-9DCC-FB7B240F1C86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17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9F9D6-A669-4045-B8F9-AB0228C616B2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89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732F9-6F1A-4DC8-9167-44B9AEAE6FFB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3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41F662-87F3-46EC-BFD8-6FA963C1F5A1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6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54D2CF-150F-4315-8002-7EF7FA5C1ECE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6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CC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F1141F-FCB8-47C2-BAA8-42F856FA0A44}" type="slidenum">
              <a:rPr lang="ru-RU">
                <a:solidFill>
                  <a:srgbClr val="CCECFF"/>
                </a:solidFill>
              </a:rPr>
              <a:pPr/>
              <a:t>‹#›</a:t>
            </a:fld>
            <a:endParaRPr lang="ru-RU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8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1BC-94AC-4C15-85F1-2F3D7EE55BC0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0E18-4192-4FF7-86B7-D14BB6C4BEEE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3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F33C-3029-4F84-8A6F-4BF1F29C30CF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EEC7-EA6C-439A-97CF-0B785EF8B29A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8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6" y="446089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51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C800-31E4-4F76-BD53-0D1230C2F7FE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06C5-C602-472D-88F2-3996A73B9DF7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0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9" y="1436864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32"/>
          <p:cNvSpPr/>
          <p:nvPr/>
        </p:nvSpPr>
        <p:spPr>
          <a:xfrm>
            <a:off x="5650543" y="1411793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27"/>
          <p:cNvSpPr/>
          <p:nvPr/>
        </p:nvSpPr>
        <p:spPr>
          <a:xfrm>
            <a:off x="4718763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6132093" y="993077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33"/>
          <p:cNvSpPr/>
          <p:nvPr/>
        </p:nvSpPr>
        <p:spPr>
          <a:xfrm>
            <a:off x="5059598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34"/>
          <p:cNvSpPr/>
          <p:nvPr/>
        </p:nvSpPr>
        <p:spPr>
          <a:xfrm>
            <a:off x="6148802" y="1060597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4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4EC6-496B-4156-B1EC-107A71CC851F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3AA0-6CA9-4D43-A995-B23FF168737B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943382-F65C-4BBB-BEB5-6A82BCD53E43}" type="datetimeFigureOut">
              <a:rPr lang="ru-RU">
                <a:solidFill>
                  <a:srgbClr val="FF9000"/>
                </a:solidFill>
                <a:latin typeface="Century Schoolbook" pitchFamily="18" charset="0"/>
              </a:rPr>
              <a:pPr>
                <a:defRPr/>
              </a:pPr>
              <a:t>24.03.2020</a:t>
            </a:fld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2" y="5951542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42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AEE244-DEB3-4512-BBDC-7B7C83DE81AA}" type="slidenum">
              <a:rPr lang="ru-RU">
                <a:solidFill>
                  <a:srgbClr val="FF9000"/>
                </a:solidFill>
                <a:latin typeface="Century Schoolbook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9960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5E790-7468-4F18-9967-739DA2C6F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695C30-B654-46C2-BB90-4EE3A5B603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66" r:id="rId2"/>
    <p:sldLayoutId id="2147485267" r:id="rId3"/>
    <p:sldLayoutId id="2147485268" r:id="rId4"/>
    <p:sldLayoutId id="2147485269" r:id="rId5"/>
    <p:sldLayoutId id="2147485270" r:id="rId6"/>
    <p:sldLayoutId id="2147485271" r:id="rId7"/>
    <p:sldLayoutId id="2147485272" r:id="rId8"/>
    <p:sldLayoutId id="2147485273" r:id="rId9"/>
    <p:sldLayoutId id="2147485274" r:id="rId10"/>
    <p:sldLayoutId id="21474852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AF463A-BC7C-46EE-9F1E-7F377CCA4891}" type="datetimeFigureOut">
              <a:rPr lang="en-US" smtClean="0">
                <a:solidFill>
                  <a:srgbClr val="69676D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3/24/2020</a:t>
            </a:fld>
            <a:endParaRPr lang="en-US">
              <a:solidFill>
                <a:srgbClr val="69676D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9676D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83448D-3A78-4528-A469-B745A65DA480}" type="slidenum">
              <a:rPr lang="en-US" smtClean="0">
                <a:solidFill>
                  <a:srgbClr val="69676D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69676D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4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24.03.2020</a:t>
            </a:fld>
            <a:endParaRPr lang="ru-RU">
              <a:solidFill>
                <a:srgbClr val="242852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srgbClr val="242852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242852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1038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100" r:id="rId3"/>
    <p:sldLayoutId id="2147486101" r:id="rId4"/>
    <p:sldLayoutId id="2147486102" r:id="rId5"/>
    <p:sldLayoutId id="2147486103" r:id="rId6"/>
    <p:sldLayoutId id="2147486104" r:id="rId7"/>
    <p:sldLayoutId id="2147486105" r:id="rId8"/>
    <p:sldLayoutId id="2147486106" r:id="rId9"/>
    <p:sldLayoutId id="2147486107" r:id="rId10"/>
    <p:sldLayoutId id="2147486108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hangingPunct="0"/>
            <a:endParaRPr lang="ru-RU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hangingPunct="0"/>
            <a:endParaRPr lang="ru-RU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hangingPunct="0"/>
            <a:fld id="{4361A6E8-99A2-44A4-BAB3-30B241F280F7}" type="slidenum">
              <a:rPr lang="ru-RU">
                <a:solidFill>
                  <a:srgbClr val="CCECFF"/>
                </a:solidFill>
                <a:latin typeface="Times New Roman" pitchFamily="18" charset="-52"/>
              </a:rPr>
              <a:pPr eaLnBrk="0" hangingPunct="0"/>
              <a:t>‹#›</a:t>
            </a:fld>
            <a:endParaRPr lang="ru-RU">
              <a:solidFill>
                <a:srgbClr val="CCECFF"/>
              </a:solidFill>
              <a:latin typeface="Times New Roman" pitchFamily="18" charset="-52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gray">
          <a:xfrm>
            <a:off x="2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CCECFF"/>
              </a:solidFill>
              <a:latin typeface="Times New Roman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23780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122" r:id="rId1"/>
    <p:sldLayoutId id="2147486123" r:id="rId2"/>
    <p:sldLayoutId id="2147486124" r:id="rId3"/>
    <p:sldLayoutId id="2147486125" r:id="rId4"/>
    <p:sldLayoutId id="2147486126" r:id="rId5"/>
    <p:sldLayoutId id="2147486127" r:id="rId6"/>
    <p:sldLayoutId id="2147486128" r:id="rId7"/>
    <p:sldLayoutId id="2147486129" r:id="rId8"/>
    <p:sldLayoutId id="2147486130" r:id="rId9"/>
    <p:sldLayoutId id="2147486131" r:id="rId10"/>
    <p:sldLayoutId id="2147486132" r:id="rId11"/>
    <p:sldLayoutId id="2147486133" r:id="rId12"/>
    <p:sldLayoutId id="2147486134" r:id="rId13"/>
    <p:sldLayoutId id="214748613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107504" y="17012"/>
            <a:ext cx="72648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prstClr val="black"/>
                </a:solidFill>
              </a:rPr>
              <a:t>ФГБОУ </a:t>
            </a:r>
            <a:r>
              <a:rPr lang="ru-RU" sz="2800" dirty="0" smtClean="0">
                <a:solidFill>
                  <a:prstClr val="black"/>
                </a:solidFill>
              </a:rPr>
              <a:t>ВО </a:t>
            </a:r>
            <a:r>
              <a:rPr lang="ru-RU" sz="2800" dirty="0">
                <a:solidFill>
                  <a:prstClr val="black"/>
                </a:solidFill>
              </a:rPr>
              <a:t>«Казанский государственный энергетический университет»</a:t>
            </a:r>
          </a:p>
        </p:txBody>
      </p:sp>
      <p:grpSp>
        <p:nvGrpSpPr>
          <p:cNvPr id="3075" name="Группа 9"/>
          <p:cNvGrpSpPr>
            <a:grpSpLocks/>
          </p:cNvGrpSpPr>
          <p:nvPr/>
        </p:nvGrpSpPr>
        <p:grpSpPr bwMode="auto">
          <a:xfrm>
            <a:off x="7812866" y="81779"/>
            <a:ext cx="1085763" cy="1203226"/>
            <a:chOff x="7371658" y="144370"/>
            <a:chExt cx="1532654" cy="1895797"/>
          </a:xfrm>
        </p:grpSpPr>
        <p:pic>
          <p:nvPicPr>
            <p:cNvPr id="308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44370"/>
              <a:ext cx="1524000" cy="1524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71658" y="1670216"/>
              <a:ext cx="1524712" cy="3699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500" dirty="0">
                  <a:solidFill>
                    <a:srgbClr val="0066CC"/>
                  </a:solidFill>
                  <a:latin typeface="Times New Roman"/>
                </a:rPr>
                <a:t>КГЭУ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971119"/>
            <a:ext cx="1595650" cy="292919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629639" y="1310456"/>
            <a:ext cx="7514361" cy="1938992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Калайда</a:t>
            </a: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 М.Л.       </a:t>
            </a:r>
            <a:r>
              <a:rPr lang="ru-RU" sz="20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Д.б.н., профессор</a:t>
            </a:r>
            <a:br>
              <a:rPr lang="ru-RU" sz="20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ru-RU" sz="2400" b="1" cap="all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Зав.Кафедрой</a:t>
            </a:r>
            <a:r>
              <a:rPr lang="ru-RU" sz="24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 </a:t>
            </a:r>
            <a:br>
              <a:rPr lang="ru-RU" sz="24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ru-RU" sz="24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«Водные биоресурсы и </a:t>
            </a:r>
            <a:r>
              <a:rPr lang="ru-RU" sz="2400" b="1" cap="all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аквакультура</a:t>
            </a:r>
            <a:r>
              <a:rPr lang="ru-RU" sz="4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»</a:t>
            </a:r>
            <a:br>
              <a:rPr lang="ru-RU" sz="4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en-US" sz="2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kalayda</a:t>
            </a:r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4</a:t>
            </a:r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+mj-ea"/>
              </a:rPr>
              <a:t>@mail.ru</a:t>
            </a:r>
            <a:endParaRPr lang="ru-RU" sz="48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ea typeface="+mj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44813"/>
            <a:ext cx="8772120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Практика №2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Управление водными биоресурсами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Федеральный закон от 20 декабря 2004 г. № 166-ФЗ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"О рыболовстве и сохранении водных биологических ресурсов"</a:t>
            </a:r>
          </a:p>
          <a:p>
            <a:r>
              <a:rPr lang="ru-RU" sz="2400" dirty="0">
                <a:solidFill>
                  <a:schemeClr val="bg1"/>
                </a:solidFill>
              </a:rPr>
              <a:t>(с изменениями от 31 декабря 2005 г., 3 июня, 18, 29 декабря 2006 г., 20 апреля, 6 декабря 2007 г., 3 декабря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2008 г., 28 декабря 2010 г., 18 июля, 21 ноября, 6 декабря 2011 г.)</a:t>
            </a: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63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4133"/>
            <a:ext cx="85470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</a:t>
            </a:r>
            <a:r>
              <a:rPr lang="ru-RU" sz="2000" dirty="0"/>
              <a:t>. На основании и во исполнение настоящего Федерального закона, других федеральных законов </a:t>
            </a:r>
            <a:r>
              <a:rPr lang="ru-RU" sz="2000" dirty="0" smtClean="0"/>
              <a:t>и иных </a:t>
            </a:r>
            <a:r>
              <a:rPr lang="ru-RU" sz="2000" dirty="0"/>
              <a:t>нормативных правовых актов Российской Федерации, а также законов субъектов </a:t>
            </a:r>
            <a:r>
              <a:rPr lang="ru-RU" sz="2000" dirty="0" smtClean="0"/>
              <a:t>Российской Федерации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исполнительной власти субъектов Российской Федерации</a:t>
            </a:r>
            <a:r>
              <a:rPr lang="ru-RU" sz="2000" dirty="0"/>
              <a:t> в пределах </a:t>
            </a:r>
            <a:r>
              <a:rPr lang="ru-RU" sz="2000" dirty="0" smtClean="0"/>
              <a:t>своих полномочий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издавать нормативные правовые акты</a:t>
            </a:r>
            <a:r>
              <a:rPr lang="ru-RU" sz="2000" dirty="0"/>
              <a:t>, регулирующие отношения в </a:t>
            </a:r>
            <a:r>
              <a:rPr lang="ru-RU" sz="2000" dirty="0" smtClean="0"/>
              <a:t>области рыболовства </a:t>
            </a:r>
            <a:r>
              <a:rPr lang="ru-RU" sz="2000" dirty="0"/>
              <a:t>и сохранения водных биоресурсов.</a:t>
            </a:r>
          </a:p>
          <a:p>
            <a:r>
              <a:rPr lang="ru-RU" sz="2000" dirty="0"/>
              <a:t>6. На основании и во исполнение настоящего Федерального закона, других федеральных законов </a:t>
            </a:r>
            <a:r>
              <a:rPr lang="ru-RU" sz="2000" dirty="0" smtClean="0"/>
              <a:t>и иных </a:t>
            </a:r>
            <a:r>
              <a:rPr lang="ru-RU" sz="2000" dirty="0"/>
              <a:t>нормативных правовых актов Российской Федерации, а также законов и иных </a:t>
            </a:r>
            <a:r>
              <a:rPr lang="ru-RU" sz="2000" dirty="0" smtClean="0"/>
              <a:t>нормативных правовых </a:t>
            </a:r>
            <a:r>
              <a:rPr lang="ru-RU" sz="2000" dirty="0"/>
              <a:t>актов субъектов Российской Федерации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местного самоуправления </a:t>
            </a:r>
            <a:r>
              <a:rPr lang="ru-RU" sz="2000" dirty="0"/>
              <a:t>в пределах </a:t>
            </a:r>
            <a:r>
              <a:rPr lang="ru-RU" sz="2000" dirty="0" smtClean="0"/>
              <a:t>своих полномочий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издавать нормативные правовые акты</a:t>
            </a:r>
            <a:r>
              <a:rPr lang="ru-RU" sz="2000" dirty="0"/>
              <a:t>, регулирующие отношения в </a:t>
            </a:r>
            <a:r>
              <a:rPr lang="ru-RU" sz="2000" dirty="0" smtClean="0"/>
              <a:t>области рыболовства </a:t>
            </a:r>
            <a:r>
              <a:rPr lang="ru-RU" sz="2000" dirty="0"/>
              <a:t>и сохранения водных биоресурсов.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3. Законодательство о рыболовстве и сохранении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5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8884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международными договорами </a:t>
            </a:r>
            <a:r>
              <a:rPr lang="ru-RU" sz="2000" dirty="0"/>
              <a:t>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установлены иные правила</a:t>
            </a:r>
            <a:r>
              <a:rPr lang="ru-RU" sz="2000" dirty="0"/>
              <a:t>, чем те, которые предусмотрены </a:t>
            </a:r>
            <a:r>
              <a:rPr lang="ru-RU" sz="2000" dirty="0" smtClean="0"/>
              <a:t>законодательством о </a:t>
            </a:r>
            <a:r>
              <a:rPr lang="ru-RU" sz="2000" dirty="0"/>
              <a:t>рыболовстве и сохранении водных биоресурсов,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применяются правила этих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международных договоров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4. Международные договоры Российской Федерации в области рыболовства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сохранения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9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8884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Законодательством о рыболовстве и сохранении водных биоресурсов регулируются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отношения, возникающие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рыболовства и сохранения водных биоресурсов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2.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Договорные обязательства и иные отношения, связанные с оборотом водных биоресурсов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регулируются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гражданским законодательством</a:t>
            </a:r>
            <a:r>
              <a:rPr lang="ru-RU" sz="2000" dirty="0"/>
              <a:t>, если иное не установлено настоящим </a:t>
            </a:r>
            <a:r>
              <a:rPr lang="ru-RU" sz="2000" dirty="0" smtClean="0"/>
              <a:t>Федеральным законом</a:t>
            </a:r>
            <a:r>
              <a:rPr lang="ru-RU" sz="2000" dirty="0"/>
              <a:t>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5. Отношения, регулируемые законодательством о водных биоресурсах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5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983" y="1019637"/>
            <a:ext cx="87630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законодательства о рыболовстве и сохранении водных биоресурсов распространяется на</a:t>
            </a:r>
            <a:r>
              <a:rPr lang="ru-RU" sz="2000" dirty="0"/>
              <a:t>:</a:t>
            </a:r>
          </a:p>
          <a:p>
            <a:endParaRPr lang="ru-RU" sz="2000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воды </a:t>
            </a:r>
            <a:r>
              <a:rPr lang="ru-RU" sz="2000" dirty="0"/>
              <a:t>Российской Федерации, в том числе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морские воды</a:t>
            </a:r>
            <a:r>
              <a:rPr lang="ru-RU" sz="2000" dirty="0"/>
              <a:t>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, а также на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территориальное море Российской Федерации</a:t>
            </a:r>
            <a:r>
              <a:rPr lang="ru-RU" sz="2000" dirty="0"/>
              <a:t>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континентальный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шельф </a:t>
            </a:r>
            <a:r>
              <a:rPr lang="ru-RU" sz="2000" dirty="0" smtClean="0"/>
              <a:t>Российской </a:t>
            </a:r>
            <a:r>
              <a:rPr lang="ru-RU" sz="2000" dirty="0"/>
              <a:t>Федерации и </a:t>
            </a:r>
            <a:r>
              <a:rPr lang="ru-RU" sz="2000" dirty="0" smtClean="0"/>
              <a:t> исключительную </a:t>
            </a:r>
            <a:r>
              <a:rPr lang="ru-RU" sz="2000" dirty="0"/>
              <a:t>экономическую зону Российской Федерации;</a:t>
            </a:r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</a:t>
            </a:r>
            <a:r>
              <a:rPr lang="ru-RU" sz="2000" dirty="0"/>
              <a:t>, находящиеся в открытом водном пространстве вне пределов Российской </a:t>
            </a:r>
            <a:r>
              <a:rPr lang="ru-RU" sz="2000" dirty="0" smtClean="0"/>
              <a:t>Федерации, плавающие </a:t>
            </a:r>
            <a:r>
              <a:rPr lang="ru-RU" sz="2000" dirty="0"/>
              <a:t>под Государственным флагом Российской Федерации и приписанные к </a:t>
            </a:r>
            <a:r>
              <a:rPr lang="ru-RU" sz="2000" dirty="0" smtClean="0"/>
              <a:t>портам Российской </a:t>
            </a:r>
            <a:r>
              <a:rPr lang="ru-RU" sz="2000" dirty="0"/>
              <a:t>Федерации, если иное не предусмотрено международным договором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;</a:t>
            </a:r>
          </a:p>
          <a:p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сухопутную территорию </a:t>
            </a:r>
            <a:r>
              <a:rPr lang="ru-RU" sz="2000" dirty="0"/>
              <a:t>Российской Федерации, которая используется в целях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6. Сфера действия законодательства о рыболовстве и сохранении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8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Участниками отношений </a:t>
            </a:r>
            <a:r>
              <a:rPr lang="ru-RU" sz="2000" dirty="0"/>
              <a:t>в области рыболовства и сохранения водных биоресурсов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 Российская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Федерация, субъекты Российской Федерации, муниципальные образования, граждане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юридические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</a:t>
            </a:r>
            <a:r>
              <a:rPr lang="ru-RU" sz="2000" dirty="0"/>
              <a:t>а.</a:t>
            </a:r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имени Российской Федерации</a:t>
            </a:r>
            <a:r>
              <a:rPr lang="ru-RU" sz="2000" dirty="0"/>
              <a:t>, субъектов Российской Федерации и </a:t>
            </a:r>
            <a:r>
              <a:rPr lang="ru-RU" sz="2000" dirty="0" smtClean="0"/>
              <a:t>муниципальных образований </a:t>
            </a:r>
            <a:r>
              <a:rPr lang="ru-RU" sz="2000" dirty="0"/>
              <a:t>в отношениях в области рыболовства и сохранения водных биоресурсов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участвуют соответственно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государственной власти Российской Федерации, органы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власти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субъектов Российской Федерации, органы местного самоуправления в пределах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компетенции</a:t>
            </a:r>
            <a:r>
              <a:rPr lang="ru-RU" sz="2000" dirty="0"/>
              <a:t>, установленной нормативными правовыми актами, определяющими статус </a:t>
            </a:r>
            <a:r>
              <a:rPr lang="ru-RU" sz="2000" dirty="0" smtClean="0"/>
              <a:t>этих органов</a:t>
            </a:r>
            <a:r>
              <a:rPr lang="ru-RU" sz="2000" dirty="0"/>
              <a:t>.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 Участники отношений в области рыболовства и сохранения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8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На судах рыбопромыслового флота производство рыбной и иной продукции из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допускается при осуществлении промышленного рыболовства.</a:t>
            </a:r>
          </a:p>
          <a:p>
            <a:pPr algn="just"/>
            <a:r>
              <a:rPr lang="ru-RU" sz="2000" dirty="0"/>
              <a:t>2. Использование уловов водных биоресурсов, добытых (выловленных) при </a:t>
            </a:r>
            <a:r>
              <a:rPr lang="ru-RU" sz="2000" dirty="0" smtClean="0"/>
              <a:t>осуществлении прибрежного </a:t>
            </a:r>
            <a:r>
              <a:rPr lang="ru-RU" sz="2000" dirty="0"/>
              <a:t>рыболовства, осуществляется для производства рыбной и иной продукции из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на территориях прибрежных субъектов Российской Федерации.</a:t>
            </a:r>
          </a:p>
          <a:p>
            <a:pPr algn="just"/>
            <a:r>
              <a:rPr lang="ru-RU" sz="2000" dirty="0"/>
              <a:t>3. Использование уловов водных биоресурсов, добытых (выловленных) при осуществлении </a:t>
            </a:r>
            <a:r>
              <a:rPr lang="ru-RU" sz="2000" dirty="0" smtClean="0"/>
              <a:t>видов рыболовства</a:t>
            </a:r>
            <a:r>
              <a:rPr lang="ru-RU" sz="2000" dirty="0"/>
              <a:t>, не указанных в части 1 настоящей статьи, а также товарного рыбоводства, может</a:t>
            </a:r>
          </a:p>
          <a:p>
            <a:pPr algn="just"/>
            <a:r>
              <a:rPr lang="ru-RU" sz="2000" dirty="0"/>
              <a:t>осуществляться для производства рыбной и иной продукции из водных биоресурсов на </a:t>
            </a:r>
            <a:r>
              <a:rPr lang="ru-RU" sz="2000" dirty="0" smtClean="0"/>
              <a:t>территории любого </a:t>
            </a:r>
            <a:r>
              <a:rPr lang="ru-RU" sz="2000" dirty="0"/>
              <a:t>субъекта Российской </a:t>
            </a:r>
            <a:r>
              <a:rPr lang="ru-RU" sz="2000" dirty="0" smtClean="0"/>
              <a:t>Федерации</a:t>
            </a:r>
          </a:p>
          <a:p>
            <a:pPr algn="just"/>
            <a:r>
              <a:rPr lang="ru-RU" sz="2000" dirty="0"/>
              <a:t>4. Производство рыбной и иной продукции из водных биоресурсов осуществляется в соответствии </a:t>
            </a:r>
            <a:r>
              <a:rPr lang="ru-RU" sz="2000" dirty="0" smtClean="0"/>
              <a:t>с требованиями </a:t>
            </a:r>
            <a:r>
              <a:rPr lang="ru-RU" sz="2000" dirty="0"/>
              <a:t>технических регламентов.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7.1. Производство рыбной и иной продукции из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0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В целях развития рыбного хозяйства </a:t>
            </a:r>
            <a:r>
              <a:rPr lang="ru-RU" sz="2000" dirty="0" err="1"/>
              <a:t>рыбохозяйственные</a:t>
            </a:r>
            <a:r>
              <a:rPr lang="ru-RU" sz="2000" dirty="0"/>
              <a:t> мероприятия </a:t>
            </a:r>
            <a:r>
              <a:rPr lang="ru-RU" sz="2000" dirty="0" smtClean="0"/>
              <a:t>выполняются соответственно </a:t>
            </a:r>
            <a:r>
              <a:rPr lang="ru-RU" sz="2000" dirty="0"/>
              <a:t>органами государственной власти и органами местного самоуправления в </a:t>
            </a:r>
            <a:r>
              <a:rPr lang="ru-RU" sz="2000" dirty="0" smtClean="0"/>
              <a:t>пределах их </a:t>
            </a:r>
            <a:r>
              <a:rPr lang="ru-RU" sz="2000" dirty="0"/>
              <a:t>полномочий, а также лицами, осуществляющими рыболовство и товарное рыбоводство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настоящим Федеральным законом.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 Размещение заказов на выполнение работ, оказание услуг и поставки товаров в целях </a:t>
            </a:r>
            <a:r>
              <a:rPr lang="ru-RU" sz="2000" dirty="0" smtClean="0"/>
              <a:t>выполнения </a:t>
            </a:r>
            <a:r>
              <a:rPr lang="ru-RU" sz="2000" dirty="0" err="1" smtClean="0"/>
              <a:t>рыбохозяйственных</a:t>
            </a:r>
            <a:r>
              <a:rPr lang="ru-RU" sz="2000" dirty="0" smtClean="0"/>
              <a:t> </a:t>
            </a:r>
            <a:r>
              <a:rPr lang="ru-RU" sz="2000" dirty="0"/>
              <a:t>мероприятий для государственных или муниципальных нужд осуществляется в</a:t>
            </a:r>
          </a:p>
          <a:p>
            <a:pPr algn="just"/>
            <a:r>
              <a:rPr lang="ru-RU" sz="2000" dirty="0"/>
              <a:t>соответствии с Федеральным законом от 21 июля 2005 года № 94-ФЗ "О размещении заказов </a:t>
            </a:r>
            <a:r>
              <a:rPr lang="ru-RU" sz="2000" dirty="0" smtClean="0"/>
              <a:t>на поставки </a:t>
            </a:r>
            <a:r>
              <a:rPr lang="ru-RU" sz="2000" dirty="0"/>
              <a:t>товаров, выполнение работ, оказание услуг для государственных и муниципальных нужд".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7.2.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мероприятия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Научная деятельность в области рыболовства и сохранения водных биоресурсов осуществляется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Федеральным законом от 23 августа 1996 года № 127-ФЗ "О науке и государственной</a:t>
            </a:r>
          </a:p>
          <a:p>
            <a:pPr algn="just"/>
            <a:r>
              <a:rPr lang="ru-RU" sz="2000" dirty="0" smtClean="0"/>
              <a:t>научно -</a:t>
            </a:r>
            <a:r>
              <a:rPr lang="ru-RU" sz="2000" dirty="0"/>
              <a:t>технической политике" и настоящим Федеральным законом.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 Научная деятельность в области рыболовства и сохранения водных биоресурсов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как с изъятием, так и без изъятия водных биоресурсов из среды их обитания.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Научная деятельность в области рыболовства и сохранения водных биоресурсов </a:t>
            </a:r>
            <a:r>
              <a:rPr lang="ru-RU" sz="2000" dirty="0" smtClean="0"/>
              <a:t>для государственных </a:t>
            </a:r>
            <a:r>
              <a:rPr lang="ru-RU" sz="2000" dirty="0"/>
              <a:t>или муниципальных нужд осуществляется в соответствии с Федеральным законом</a:t>
            </a:r>
          </a:p>
          <a:p>
            <a:pPr algn="just"/>
            <a:r>
              <a:rPr lang="ru-RU" sz="2000" dirty="0"/>
              <a:t>от 21 июля 2005 года № 94-ФЗ "О размещении заказов на поставки товаров, выполнение работ</a:t>
            </a:r>
            <a:r>
              <a:rPr lang="ru-RU" sz="2000" dirty="0" smtClean="0"/>
              <a:t>, оказание </a:t>
            </a:r>
            <a:r>
              <a:rPr lang="ru-RU" sz="2000" dirty="0"/>
              <a:t>услуг для государственных и муниципальных нужд".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7.3. Научная деятельность в области рыболовства и сохранения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686997"/>
            <a:ext cx="87630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10. Право собственности на водные биоресурсы</a:t>
            </a:r>
          </a:p>
          <a:p>
            <a:pPr algn="just"/>
            <a:r>
              <a:rPr lang="ru-RU" sz="2000" dirty="0"/>
              <a:t>1. Водные биоресурсы находятся в федеральной собственности, за исключением </a:t>
            </a:r>
            <a:r>
              <a:rPr lang="ru-RU" sz="2000" dirty="0" smtClean="0"/>
              <a:t>случаев, предусмотренных </a:t>
            </a:r>
            <a:r>
              <a:rPr lang="ru-RU" sz="2000" dirty="0"/>
              <a:t>частью 2 настоящей статьи.</a:t>
            </a:r>
          </a:p>
          <a:p>
            <a:pPr algn="just"/>
            <a:r>
              <a:rPr lang="ru-RU" sz="2000" dirty="0"/>
              <a:t>2. Водные биоресурсы, обитающие в прудах, обводненных карьерах, могут находиться в </a:t>
            </a:r>
            <a:r>
              <a:rPr lang="ru-RU" sz="2000" dirty="0" smtClean="0"/>
              <a:t>федеральной собственности</a:t>
            </a:r>
            <a:r>
              <a:rPr lang="ru-RU" sz="2000" dirty="0"/>
              <a:t>, собственности субъектов Российской Федерации, муниципальной и частной</a:t>
            </a:r>
          </a:p>
          <a:p>
            <a:pPr algn="just"/>
            <a:r>
              <a:rPr lang="ru-RU" sz="2000" dirty="0"/>
              <a:t>собственности.</a:t>
            </a:r>
          </a:p>
          <a:p>
            <a:pPr algn="just"/>
            <a:r>
              <a:rPr lang="ru-RU" sz="2000" dirty="0"/>
              <a:t>3. Юридические лица и граждане, которые осуществляют рыболовство в порядке, </a:t>
            </a:r>
            <a:r>
              <a:rPr lang="ru-RU" sz="2000" dirty="0" smtClean="0"/>
              <a:t>предусмотренном настоящим </a:t>
            </a:r>
            <a:r>
              <a:rPr lang="ru-RU" sz="2000" dirty="0"/>
              <a:t>Федеральным законом, приобретают право собственности на добытые (выловленные)</a:t>
            </a:r>
          </a:p>
          <a:p>
            <a:pPr algn="just"/>
            <a:r>
              <a:rPr lang="ru-RU" sz="2000" dirty="0"/>
              <a:t>водные биоресурсы в соответствии с гражданским законодательством.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Право на добычу (вылов) водных биоресурсов</a:t>
            </a:r>
          </a:p>
          <a:p>
            <a:pPr algn="just"/>
            <a:r>
              <a:rPr lang="ru-RU" sz="2000" dirty="0"/>
              <a:t>Право на добычу (вылов) водных биоресурсов возникает по основаниям, </a:t>
            </a:r>
            <a:r>
              <a:rPr lang="ru-RU" sz="2000" dirty="0" smtClean="0"/>
              <a:t>предусмотренным настоящим </a:t>
            </a:r>
            <a:r>
              <a:rPr lang="ru-RU" sz="2000" dirty="0"/>
              <a:t>Федеральным законом.</a:t>
            </a:r>
          </a:p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12. Ограничения права на добычу (вылов) водных биоресурсов</a:t>
            </a:r>
          </a:p>
          <a:p>
            <a:pPr algn="just"/>
            <a:r>
              <a:rPr lang="ru-RU" sz="2000" dirty="0"/>
              <a:t>Право на добычу (вылов) водных биоресурсов может быть ограничено в соответствии </a:t>
            </a:r>
            <a:r>
              <a:rPr lang="ru-RU" sz="2000" dirty="0" smtClean="0"/>
              <a:t>с федеральными </a:t>
            </a:r>
            <a:r>
              <a:rPr lang="ru-RU" sz="2000" dirty="0"/>
              <a:t>законами и международными договорами Российской Федерации.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2. Права на водные биоресурсы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3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24744"/>
            <a:ext cx="8763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Право на добычу (вылов) водных биоресурсов прекращается:</a:t>
            </a:r>
          </a:p>
          <a:p>
            <a:pPr algn="just"/>
            <a:r>
              <a:rPr lang="ru-RU" sz="2000" dirty="0"/>
              <a:t>1) по истечении срока действия права на добычу (вылов) водных биоресурсов;</a:t>
            </a:r>
          </a:p>
          <a:p>
            <a:pPr algn="just"/>
            <a:r>
              <a:rPr lang="ru-RU" sz="2000" dirty="0"/>
              <a:t>2) по соглашению между лицом, которому предоставлены в пользование водные биоресурсы, </a:t>
            </a:r>
            <a:r>
              <a:rPr lang="ru-RU" sz="2000" dirty="0" smtClean="0"/>
              <a:t>и уполномоченным </a:t>
            </a:r>
            <a:r>
              <a:rPr lang="ru-RU" sz="2000" dirty="0"/>
              <a:t>органом государственной власти;</a:t>
            </a:r>
          </a:p>
          <a:p>
            <a:pPr algn="just"/>
            <a:r>
              <a:rPr lang="ru-RU" sz="2000" dirty="0"/>
              <a:t>3) при отказе лица, которому предоставлены в пользование водные биоресурсы, от права на </a:t>
            </a:r>
            <a:r>
              <a:rPr lang="ru-RU" sz="2000" dirty="0" smtClean="0"/>
              <a:t>добычу (</a:t>
            </a:r>
            <a:r>
              <a:rPr lang="ru-RU" sz="2000" dirty="0"/>
              <a:t>вылов) указанных водных биоресурсов;</a:t>
            </a:r>
          </a:p>
          <a:p>
            <a:pPr algn="just"/>
            <a:r>
              <a:rPr lang="ru-RU" sz="2000" dirty="0"/>
              <a:t>4) при ликвидации юридического лица или в связи со смертью гражданина, которым </a:t>
            </a:r>
            <a:r>
              <a:rPr lang="ru-RU" sz="2000" dirty="0" smtClean="0"/>
              <a:t>водные биоресурсы </a:t>
            </a:r>
            <a:r>
              <a:rPr lang="ru-RU" sz="2000" dirty="0"/>
              <a:t>были предоставлены в пользование;</a:t>
            </a:r>
          </a:p>
          <a:p>
            <a:pPr algn="just"/>
            <a:r>
              <a:rPr lang="ru-RU" sz="2000" dirty="0"/>
              <a:t>5) в иных случаях, предусмотренных Гражданским кодексом Российской Федерации и </a:t>
            </a:r>
            <a:r>
              <a:rPr lang="ru-RU" sz="2000" dirty="0" smtClean="0"/>
              <a:t>другими федеральными </a:t>
            </a:r>
            <a:r>
              <a:rPr lang="ru-RU" sz="2000" dirty="0"/>
              <a:t>законами.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Принудительное прекращение права на добычу (вылов) водных биоресурсов осуществляется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случаях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если:</a:t>
            </a:r>
          </a:p>
          <a:p>
            <a:pPr algn="just"/>
            <a:r>
              <a:rPr lang="ru-RU" sz="2000" dirty="0"/>
              <a:t>1) возникает необходимость использования водных объектов для государственных нужд;</a:t>
            </a:r>
          </a:p>
          <a:p>
            <a:pPr algn="just"/>
            <a:r>
              <a:rPr lang="ru-RU" sz="2000" dirty="0"/>
              <a:t>2) добыча (вылов) водных биоресурсов осуществляется в течение двух лет подряд в объеме </a:t>
            </a:r>
            <a:r>
              <a:rPr lang="ru-RU" sz="2000" dirty="0" smtClean="0"/>
              <a:t>менее пятидесяти </a:t>
            </a:r>
            <a:r>
              <a:rPr lang="ru-RU" sz="2000" dirty="0"/>
              <a:t>процентов промышленных квот и прибрежных квот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13. Прекращение права на добычу (вылов)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7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44" y="260648"/>
            <a:ext cx="9160968" cy="647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3345"/>
            <a:ext cx="2060958" cy="7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75" y="1041998"/>
            <a:ext cx="1773269" cy="101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44" y="980728"/>
            <a:ext cx="1826223" cy="80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81" y="3092044"/>
            <a:ext cx="1795842" cy="112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37312"/>
            <a:ext cx="5040560" cy="49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57891"/>
            <a:ext cx="1122040" cy="37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886745"/>
            <a:ext cx="2362852" cy="119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40" y="3296857"/>
            <a:ext cx="1737999" cy="55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51" y="4437112"/>
            <a:ext cx="1410049" cy="44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00" y="5010599"/>
            <a:ext cx="1943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349006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24744"/>
            <a:ext cx="8763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Принудительное прекращение права на добычу (вылов) водных биоресурсов осуществляется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случаях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если: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</a:t>
            </a:r>
            <a:r>
              <a:rPr lang="ru-RU" sz="2000" dirty="0"/>
              <a:t>, у которого имеется право на добычу (вылов) водных биоресурсов, в течение </a:t>
            </a:r>
            <a:r>
              <a:rPr lang="ru-RU" sz="2000" dirty="0" smtClean="0"/>
              <a:t>календарного года </a:t>
            </a:r>
            <a:r>
              <a:rPr lang="ru-RU" sz="2000" dirty="0"/>
              <a:t>два раза или более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нарушило правила рыболовства</a:t>
            </a:r>
            <a:r>
              <a:rPr lang="ru-RU" sz="2000" dirty="0"/>
              <a:t>, в результате чего был причинен </a:t>
            </a:r>
            <a:r>
              <a:rPr lang="ru-RU" sz="2000" dirty="0" smtClean="0"/>
              <a:t>крупный ущерб </a:t>
            </a:r>
            <a:r>
              <a:rPr lang="ru-RU" sz="2000" dirty="0"/>
              <a:t>водным биоресурсам, исчисляемый в соответствии со статьей 53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4)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</a:t>
            </a:r>
            <a:r>
              <a:rPr lang="ru-RU" sz="2000" dirty="0"/>
              <a:t>, у которого имеется право на добычу (вылов) водных биоресурсов,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осуществило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доставку уловов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 в морские порты Российской Федерации</a:t>
            </a:r>
            <a:r>
              <a:rPr lang="ru-RU" sz="2000" dirty="0"/>
              <a:t>, а также в случаях и </a:t>
            </a:r>
            <a:r>
              <a:rPr lang="ru-RU" sz="2000" dirty="0" smtClean="0"/>
              <a:t>порядке, определяемых </a:t>
            </a:r>
            <a:r>
              <a:rPr lang="ru-RU" sz="2000" dirty="0"/>
              <a:t>Правительством Российской Федерации, в иные места доставки в соответствии </a:t>
            </a:r>
            <a:r>
              <a:rPr lang="ru-RU" sz="2000" dirty="0" smtClean="0"/>
              <a:t>со статьей </a:t>
            </a:r>
            <a:r>
              <a:rPr lang="ru-RU" sz="2000" dirty="0"/>
              <a:t>19 настоящего Федерального закона;</a:t>
            </a:r>
          </a:p>
          <a:p>
            <a:pPr algn="just"/>
            <a:r>
              <a:rPr lang="ru-RU" sz="2000" dirty="0"/>
              <a:t>5)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</a:t>
            </a:r>
            <a:r>
              <a:rPr lang="ru-RU" sz="2000" dirty="0"/>
              <a:t>, у которого имеется право на добычу (вылов) водных биоресурсов, в течение </a:t>
            </a:r>
            <a:r>
              <a:rPr lang="ru-RU" sz="2000" dirty="0" smtClean="0"/>
              <a:t>календарного года </a:t>
            </a:r>
            <a:r>
              <a:rPr lang="ru-RU" sz="2000" dirty="0"/>
              <a:t>без проведения согласования в установленном порядке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осуществляло прекращение на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 восемь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более часов работы технических средств контроля</a:t>
            </a:r>
            <a:r>
              <a:rPr lang="ru-RU" sz="2000" dirty="0"/>
              <a:t>, предусмотренных статьей 19 настоящего</a:t>
            </a:r>
          </a:p>
          <a:p>
            <a:pPr algn="just"/>
            <a:r>
              <a:rPr lang="ru-RU" sz="2000" dirty="0"/>
              <a:t>Федерального закона.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13. Прекращение права на добычу (вылов)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6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847450"/>
            <a:ext cx="87630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определяются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гражданским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законодательством.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14.1. Защита конкуренции в области рыболовства и сохранения водных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биоресурсов</a:t>
            </a:r>
          </a:p>
          <a:p>
            <a:pPr algn="just"/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допускаются монополистическая деятельность </a:t>
            </a:r>
            <a:r>
              <a:rPr lang="ru-RU" sz="2000" dirty="0"/>
              <a:t>и недобросовестная конкуренция в </a:t>
            </a:r>
            <a:r>
              <a:rPr lang="ru-RU" sz="2000" dirty="0" smtClean="0"/>
              <a:t>области рыболовства </a:t>
            </a:r>
            <a:r>
              <a:rPr lang="ru-RU" sz="2000" dirty="0"/>
              <a:t>и сохранения водных биоресурсов.</a:t>
            </a:r>
          </a:p>
          <a:p>
            <a:pPr algn="just"/>
            <a:r>
              <a:rPr lang="ru-RU" sz="2000" dirty="0"/>
              <a:t>2. Федеральным органам исполнительной власти, органам государственной власти </a:t>
            </a:r>
            <a:r>
              <a:rPr lang="ru-RU" sz="2000" dirty="0" smtClean="0"/>
              <a:t>субъектов Российской </a:t>
            </a:r>
            <a:r>
              <a:rPr lang="ru-RU" sz="2000" dirty="0"/>
              <a:t>Федерации, органам местного самоуправления, а также осуществляющим </a:t>
            </a:r>
            <a:r>
              <a:rPr lang="ru-RU" sz="2000" dirty="0" smtClean="0"/>
              <a:t>функции указанных </a:t>
            </a:r>
            <a:r>
              <a:rPr lang="ru-RU" sz="2000" dirty="0"/>
              <a:t>органов организациям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</a:t>
            </a:r>
            <a:r>
              <a:rPr lang="ru-RU" sz="2000" dirty="0"/>
              <a:t>принимать акты и (или) осуществлять </a:t>
            </a:r>
            <a:r>
              <a:rPr lang="ru-RU" sz="2000" dirty="0" smtClean="0"/>
              <a:t>действия (</a:t>
            </a:r>
            <a:r>
              <a:rPr lang="ru-RU" sz="2000" dirty="0"/>
              <a:t>бездействие), заключать соглашения или осуществлять согласованные действия в области</a:t>
            </a:r>
          </a:p>
          <a:p>
            <a:pPr algn="just"/>
            <a:r>
              <a:rPr lang="ru-RU" sz="2000" dirty="0"/>
              <a:t>рыболовства и сохранения водных биоресурсов, которые приводят или могут привести </a:t>
            </a:r>
            <a:r>
              <a:rPr lang="ru-RU" sz="2000" dirty="0" smtClean="0"/>
              <a:t>к недопущению</a:t>
            </a:r>
            <a:r>
              <a:rPr lang="ru-RU" sz="2000" dirty="0"/>
              <a:t>, ограничению или устранению конкуренции, в том числе путем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выгодных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деятельности одним физическим лицам</a:t>
            </a:r>
            <a:r>
              <a:rPr lang="ru-RU" sz="2000" dirty="0"/>
              <a:t>, юридическим лицам по сравнению </a:t>
            </a:r>
            <a:r>
              <a:rPr lang="ru-RU" sz="2000" dirty="0" smtClean="0"/>
              <a:t>с другими </a:t>
            </a:r>
            <a:r>
              <a:rPr lang="ru-RU" sz="2000" dirty="0"/>
              <a:t>физическими лицами, юридическими лицами.</a:t>
            </a:r>
          </a:p>
          <a:p>
            <a:pPr algn="just"/>
            <a:r>
              <a:rPr lang="ru-RU" sz="2000" dirty="0"/>
              <a:t>3. Государственный контроль за экономической концентрацией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осуществляется в соответствии с Федеральным законом от 26 июля 2006 года </a:t>
            </a:r>
            <a:r>
              <a:rPr lang="ru-RU" sz="2000" dirty="0" smtClean="0"/>
              <a:t>№135-ФЗ </a:t>
            </a:r>
            <a:r>
              <a:rPr lang="ru-RU" sz="2000" dirty="0"/>
              <a:t>"О защите конкуренции".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14. Способы защиты права на добычу (вылов) водных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биоресурсов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8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Рыболовство осуществляется в отношении видов водных биоресурсов, добыча (вылов) которых </a:t>
            </a:r>
            <a:r>
              <a:rPr lang="ru-RU" sz="2000" dirty="0" smtClean="0"/>
              <a:t>не запрещена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2. Перечни видов водных биоресурсов, в отношении которых осуществляются </a:t>
            </a:r>
            <a:r>
              <a:rPr lang="ru-RU" sz="2000" dirty="0" smtClean="0"/>
              <a:t>промышленное рыболовство </a:t>
            </a:r>
            <a:r>
              <a:rPr lang="ru-RU" sz="2000" dirty="0"/>
              <a:t>и прибрежное рыболовство, утверждаются федеральным органом исполнительной</a:t>
            </a:r>
          </a:p>
          <a:p>
            <a:pPr algn="just"/>
            <a:r>
              <a:rPr lang="ru-RU" sz="2000" dirty="0"/>
              <a:t>власти в области рыболовства.</a:t>
            </a:r>
          </a:p>
          <a:p>
            <a:pPr algn="just"/>
            <a:r>
              <a:rPr lang="ru-RU" sz="2000" dirty="0"/>
              <a:t>3. Перечень особо ценных и ценных видов водных биоресурсов утверждается федеральным </a:t>
            </a:r>
            <a:r>
              <a:rPr lang="ru-RU" sz="2000" dirty="0" smtClean="0"/>
              <a:t>органом исполнительной </a:t>
            </a:r>
            <a:r>
              <a:rPr lang="ru-RU" sz="2000" dirty="0"/>
              <a:t>власти в области рыболовства.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15. Виды водных биоресурсов, в отношении которых осуществляется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184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2884"/>
            <a:ext cx="87630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Граждане и юридические лица могут осуществлять следующие виды рыболовства:</a:t>
            </a:r>
          </a:p>
          <a:p>
            <a:pPr algn="just"/>
            <a:r>
              <a:rPr lang="ru-RU" sz="2000" dirty="0"/>
              <a:t>1)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рыболовство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2)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прибрежное рыболовство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3)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в научно-исследовательских и контрольных целях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4)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в учебных и культурно-просветительских целях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5) рыболовство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товарного рыбоводства</a:t>
            </a:r>
            <a:r>
              <a:rPr lang="ru-RU" sz="2000" dirty="0"/>
              <a:t>, воспроизводства и акклиматизации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6)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любительское и спортивное рыболовство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7) рыболовство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обеспечения </a:t>
            </a:r>
            <a:r>
              <a:rPr lang="ru-RU" sz="2000" dirty="0"/>
              <a:t>ведения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традиционного образа жизни </a:t>
            </a:r>
            <a:r>
              <a:rPr lang="ru-RU" sz="2000" dirty="0"/>
              <a:t>и </a:t>
            </a:r>
            <a:r>
              <a:rPr lang="ru-RU" sz="2000" dirty="0" smtClean="0"/>
              <a:t>осуществления традиционной </a:t>
            </a:r>
            <a:r>
              <a:rPr lang="ru-RU" sz="2000" dirty="0"/>
              <a:t>хозяйственной деятельности коренных малочисленных народов Севера, Сибири </a:t>
            </a:r>
            <a:r>
              <a:rPr lang="ru-RU" sz="2000" dirty="0" smtClean="0"/>
              <a:t>и Дальнего </a:t>
            </a:r>
            <a:r>
              <a:rPr lang="ru-RU" sz="2000" dirty="0"/>
              <a:t>Востока Российской Федерации.</a:t>
            </a:r>
          </a:p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Водные биоресурсы могут использоваться для осуществления одного или нескольких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рыболовства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предусмотренных частью 1 настоящей статьи, если иное не установлено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федеральными законами.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16. Виды рыболовства</a:t>
            </a:r>
          </a:p>
        </p:txBody>
      </p:sp>
    </p:spTree>
    <p:extLst>
      <p:ext uri="{BB962C8B-B14F-4D97-AF65-F5344CB8AC3E}">
        <p14:creationId xmlns:p14="http://schemas.microsoft.com/office/powerpoint/2010/main" val="5029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2884"/>
            <a:ext cx="87630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</a:t>
            </a:r>
            <a:r>
              <a:rPr lang="ru-RU" sz="2000" dirty="0"/>
              <a:t>, представляющее собой предпринимательскую деятельность,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лицами</a:t>
            </a:r>
            <a:r>
              <a:rPr lang="ru-RU" sz="2000" dirty="0" smtClean="0"/>
              <a:t>, зарегистрированными </a:t>
            </a:r>
            <a:r>
              <a:rPr lang="ru-RU" sz="2000" dirty="0"/>
              <a:t>в Российской Федерации в соответствии с Федеральным законом от 8 </a:t>
            </a:r>
            <a:r>
              <a:rPr lang="ru-RU" sz="2000" dirty="0" smtClean="0"/>
              <a:t>августа 2001 </a:t>
            </a:r>
            <a:r>
              <a:rPr lang="ru-RU" sz="2000" dirty="0"/>
              <a:t>года № 129-ФЗ "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</a:t>
            </a:r>
            <a:r>
              <a:rPr lang="ru-RU" sz="2000" dirty="0"/>
              <a:t>осударственной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000" dirty="0"/>
              <a:t>егистрации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2000" dirty="0"/>
              <a:t>ридических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2000" dirty="0"/>
              <a:t>иц и индивидуальных</a:t>
            </a:r>
          </a:p>
          <a:p>
            <a:pPr algn="just"/>
            <a:r>
              <a:rPr lang="ru-RU" sz="2000" dirty="0"/>
              <a:t>предпринимателей".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</a:t>
            </a:r>
            <a:r>
              <a:rPr lang="ru-RU" sz="2000" dirty="0"/>
              <a:t>, представляющее собой предпринимательскую деятельность,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осуществлять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иностранным лицам </a:t>
            </a:r>
            <a:r>
              <a:rPr lang="ru-RU" sz="2000" dirty="0"/>
              <a:t>и указанным в части 3 настоящей статьи лицам с судов</a:t>
            </a:r>
            <a:r>
              <a:rPr lang="ru-RU" sz="2000" dirty="0" smtClean="0"/>
              <a:t>, принадлежащих </a:t>
            </a:r>
            <a:r>
              <a:rPr lang="ru-RU" sz="2000" dirty="0"/>
              <a:t>иностранным лицам, если иное не предусмотрено настоящим Федеральным </a:t>
            </a:r>
            <a:r>
              <a:rPr lang="ru-RU" sz="2000" dirty="0" smtClean="0"/>
              <a:t>законом и </a:t>
            </a:r>
            <a:r>
              <a:rPr lang="ru-RU" sz="2000" dirty="0"/>
              <a:t>другими федеральными законами.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осуществляется в отношении водных биоресурсов, общий допустимый улов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устанавливается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в отношении водных биоресурсов, общий допустимый улов которых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устанавливается</a:t>
            </a:r>
            <a:r>
              <a:rPr lang="ru-RU" sz="2000" dirty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6</a:t>
            </a:r>
            <a:r>
              <a:rPr lang="ru-RU" sz="2000" dirty="0"/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добычи (вылова) водных биоресурсов, общий допустимый улов которых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устанавливается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определяется по заявлению лица, у которого возникает право на добычу (вылов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водных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биоресурсов.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16. Виды рыболовства</a:t>
            </a:r>
          </a:p>
        </p:txBody>
      </p:sp>
    </p:spTree>
    <p:extLst>
      <p:ext uri="{BB962C8B-B14F-4D97-AF65-F5344CB8AC3E}">
        <p14:creationId xmlns:p14="http://schemas.microsoft.com/office/powerpoint/2010/main" val="38031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438" y="1052736"/>
            <a:ext cx="8763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бассейны включают в себя моря и озера с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бассейнами впадающих в них рек</a:t>
            </a:r>
            <a:r>
              <a:rPr lang="ru-RU" sz="2000" dirty="0"/>
              <a:t>, </a:t>
            </a:r>
            <a:r>
              <a:rPr lang="ru-RU" sz="2000" dirty="0" smtClean="0"/>
              <a:t>а также </a:t>
            </a:r>
            <a:r>
              <a:rPr lang="ru-RU" sz="2000" dirty="0"/>
              <a:t>иные водные объекты </a:t>
            </a:r>
            <a:r>
              <a:rPr lang="ru-RU" sz="2000" dirty="0" err="1"/>
              <a:t>рыбохозяйственного</a:t>
            </a:r>
            <a:r>
              <a:rPr lang="ru-RU" sz="2000" dirty="0"/>
              <a:t> значения.</a:t>
            </a:r>
          </a:p>
          <a:p>
            <a:pPr algn="just"/>
            <a:r>
              <a:rPr lang="ru-RU" sz="2000" dirty="0"/>
              <a:t>2.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Устанавливаются следующие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бассейны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sz="2000" dirty="0"/>
              <a:t>1) Азово-Черноморский;</a:t>
            </a:r>
          </a:p>
          <a:p>
            <a:pPr algn="just"/>
            <a:r>
              <a:rPr lang="ru-RU" sz="2000" dirty="0"/>
              <a:t>2) Байкальский;</a:t>
            </a:r>
          </a:p>
          <a:p>
            <a:pPr algn="just"/>
            <a:r>
              <a:rPr lang="ru-RU" sz="2000" dirty="0"/>
              <a:t>3) Волжско-Каспийский;</a:t>
            </a:r>
          </a:p>
          <a:p>
            <a:pPr algn="just"/>
            <a:r>
              <a:rPr lang="ru-RU" sz="2000" dirty="0"/>
              <a:t>4) Восточно-Сибирский; </a:t>
            </a:r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) Дальневосточный;</a:t>
            </a:r>
          </a:p>
          <a:p>
            <a:pPr algn="just"/>
            <a:r>
              <a:rPr lang="ru-RU" sz="2000" dirty="0"/>
              <a:t>6) Западно-Сибирский;</a:t>
            </a:r>
          </a:p>
          <a:p>
            <a:pPr algn="just"/>
            <a:r>
              <a:rPr lang="ru-RU" sz="2000" dirty="0"/>
              <a:t>7) Западный;</a:t>
            </a:r>
          </a:p>
          <a:p>
            <a:pPr algn="just"/>
            <a:r>
              <a:rPr lang="ru-RU" sz="2000" dirty="0"/>
              <a:t>8) Северный.</a:t>
            </a:r>
          </a:p>
          <a:p>
            <a:pPr algn="just"/>
            <a:r>
              <a:rPr lang="ru-RU" sz="2000" dirty="0"/>
              <a:t>3.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водным объектам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значения относятся водные объекты,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используются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могут быть использованы для добычи (вылова) водных биоресурсов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4.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 водных объектов </a:t>
            </a:r>
            <a:r>
              <a:rPr lang="ru-RU" sz="2000" dirty="0" err="1"/>
              <a:t>рыбохозяйственного</a:t>
            </a:r>
            <a:r>
              <a:rPr lang="ru-RU" sz="2000" dirty="0"/>
              <a:t> значения и особенности добычи (вылова)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обитающих в них,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устанавливаются федеральным органом исполнительной власти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рыболовства</a:t>
            </a:r>
            <a:r>
              <a:rPr lang="ru-RU" sz="2000" dirty="0" smtClean="0"/>
              <a:t>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17.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Рыбохозяйственные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бассейны и водные объекты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4847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515" y="908720"/>
            <a:ext cx="87630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Рыбопромысловый участок состоит из акватории водного объекта </a:t>
            </a:r>
            <a:r>
              <a:rPr lang="ru-RU" sz="2000" dirty="0" err="1"/>
              <a:t>рыбохозяйственного</a:t>
            </a:r>
            <a:r>
              <a:rPr lang="ru-RU" sz="2000" dirty="0"/>
              <a:t> </a:t>
            </a:r>
            <a:r>
              <a:rPr lang="ru-RU" sz="2000" dirty="0" smtClean="0"/>
              <a:t>значения или </a:t>
            </a:r>
            <a:r>
              <a:rPr lang="ru-RU" sz="2000" dirty="0"/>
              <a:t>ее части.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 Рыбопромысловый участок формируется в определенных границах для </a:t>
            </a:r>
            <a:r>
              <a:rPr lang="ru-RU" sz="2000" dirty="0" smtClean="0"/>
              <a:t>осуществления промышленного </a:t>
            </a:r>
            <a:r>
              <a:rPr lang="ru-RU" sz="2000" dirty="0"/>
              <a:t>рыболовства во внутренних водах Российской Федерации, за </a:t>
            </a:r>
            <a:r>
              <a:rPr lang="ru-RU" sz="2000" dirty="0" smtClean="0"/>
              <a:t>исключением внутренних </a:t>
            </a:r>
            <a:r>
              <a:rPr lang="ru-RU" sz="2000" dirty="0"/>
              <a:t>морских вод Российской Федерации (в пресноводных водных объектах), </a:t>
            </a:r>
            <a:r>
              <a:rPr lang="ru-RU" sz="2000" dirty="0" smtClean="0"/>
              <a:t>прибрежного рыболовства</a:t>
            </a:r>
            <a:r>
              <a:rPr lang="ru-RU" sz="2000" dirty="0"/>
              <a:t>, товарного рыбоводства, рыболовства в целях обеспечения ведения традиционного</a:t>
            </a:r>
          </a:p>
          <a:p>
            <a:pPr algn="just"/>
            <a:r>
              <a:rPr lang="ru-RU" sz="2000" dirty="0"/>
              <a:t>образа жизни и осуществления традиционной хозяйственной деятельности коренных </a:t>
            </a:r>
            <a:r>
              <a:rPr lang="ru-RU" sz="2000" dirty="0" smtClean="0"/>
              <a:t>малочисленных народов </a:t>
            </a:r>
            <a:r>
              <a:rPr lang="ru-RU" sz="2000" dirty="0"/>
              <a:t>Севера, Сибири и Дальнего Востока Российской Федерации, а также для </a:t>
            </a:r>
            <a:r>
              <a:rPr lang="ru-RU" sz="2000" dirty="0" smtClean="0"/>
              <a:t>организации любительского </a:t>
            </a:r>
            <a:r>
              <a:rPr lang="ru-RU" sz="2000" dirty="0"/>
              <a:t>и спортивного рыболовства. Границы рыбопромыслового участка определяются </a:t>
            </a:r>
            <a:r>
              <a:rPr lang="ru-RU" sz="2000" dirty="0" smtClean="0"/>
              <a:t>в порядке</a:t>
            </a:r>
            <a:r>
              <a:rPr lang="ru-RU" sz="2000" dirty="0"/>
              <a:t>, установленном федеральным органом исполнительной власти в области рыболовства.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</a:t>
            </a:r>
            <a:r>
              <a:rPr lang="ru-RU" sz="2000" dirty="0"/>
              <a:t>. Рыбопромысловый участок может использоваться в одной или нескольких из указанных целей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18. Рыбопромысловые участки</a:t>
            </a:r>
          </a:p>
        </p:txBody>
      </p:sp>
    </p:spTree>
    <p:extLst>
      <p:ext uri="{BB962C8B-B14F-4D97-AF65-F5344CB8AC3E}">
        <p14:creationId xmlns:p14="http://schemas.microsoft.com/office/powerpoint/2010/main" val="20265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</a:t>
            </a:r>
            <a:r>
              <a:rPr lang="ru-RU" sz="2000" dirty="0"/>
              <a:t>. Перечень рыбопромысловых участков, включающих в себя акватории внутренних вод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, в том числе внутренних морских вод Российской Федерации, и территориального </a:t>
            </a:r>
            <a:r>
              <a:rPr lang="ru-RU" sz="2000" dirty="0" smtClean="0"/>
              <a:t>моря Российской </a:t>
            </a:r>
            <a:r>
              <a:rPr lang="ru-RU" sz="2000" dirty="0"/>
              <a:t>Федерации, утверждается органом исполнительной власти субъекта Российской</a:t>
            </a:r>
          </a:p>
          <a:p>
            <a:pPr algn="just"/>
            <a:r>
              <a:rPr lang="ru-RU" sz="2000" dirty="0"/>
              <a:t>Федерации по согласованию с федеральным органом исполнительной власти в области рыболовства.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. Использование рыбопромыслового участка осуществляется в соответствии с законодательством </a:t>
            </a:r>
            <a:r>
              <a:rPr lang="ru-RU" sz="2000" dirty="0" smtClean="0"/>
              <a:t>о водных </a:t>
            </a:r>
            <a:r>
              <a:rPr lang="ru-RU" sz="2000" dirty="0"/>
              <a:t>биоресурсах и водным законодательством.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6</a:t>
            </a:r>
            <a:r>
              <a:rPr lang="ru-RU" sz="2000" dirty="0"/>
              <a:t>. Использование земельных участков для целей рыболовства осуществляется в соответствии </a:t>
            </a:r>
            <a:r>
              <a:rPr lang="ru-RU" sz="2000" dirty="0" smtClean="0"/>
              <a:t>с водным </a:t>
            </a:r>
            <a:r>
              <a:rPr lang="ru-RU" sz="2000" dirty="0"/>
              <a:t>законодательством и земельным законодательством.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18. Рыбопромысловые участки</a:t>
            </a:r>
          </a:p>
        </p:txBody>
      </p:sp>
    </p:spTree>
    <p:extLst>
      <p:ext uri="{BB962C8B-B14F-4D97-AF65-F5344CB8AC3E}">
        <p14:creationId xmlns:p14="http://schemas.microsoft.com/office/powerpoint/2010/main" val="3636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196752"/>
            <a:ext cx="84750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Промышленное рыболовство осуществляется юридическими лицами и </a:t>
            </a:r>
            <a:r>
              <a:rPr lang="ru-RU" sz="2000" dirty="0" smtClean="0"/>
              <a:t>индивидуальными предпринимателями </a:t>
            </a:r>
            <a:r>
              <a:rPr lang="ru-RU" sz="2000" dirty="0"/>
              <a:t>в соответствии с частями 3 и 4 статьи 16 настоящего Федерального закона </a:t>
            </a:r>
            <a:r>
              <a:rPr lang="ru-RU" sz="2000" dirty="0" smtClean="0"/>
              <a:t>с использованием </a:t>
            </a:r>
            <a:r>
              <a:rPr lang="ru-RU" sz="2000" dirty="0"/>
              <a:t>или без использования судов рыбопромыслового флота. Для осуществления</a:t>
            </a:r>
          </a:p>
          <a:p>
            <a:pPr algn="just"/>
            <a:r>
              <a:rPr lang="ru-RU" sz="2000" dirty="0"/>
              <a:t>промышленного рыболовства используются суда, которым предоставлено право плавания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которые оснащены техническими </a:t>
            </a:r>
            <a:r>
              <a:rPr lang="ru-RU" sz="2000" dirty="0" smtClean="0"/>
              <a:t>средствами контроля</a:t>
            </a:r>
            <a:r>
              <a:rPr lang="ru-RU" sz="2000" dirty="0"/>
              <a:t>, обеспечивающими постоянную автоматическую передачу информации о местоположении</a:t>
            </a:r>
          </a:p>
          <a:p>
            <a:pPr algn="just"/>
            <a:r>
              <a:rPr lang="ru-RU" sz="2000" dirty="0"/>
              <a:t>судна, и другими техническими средствами контроля. Технические средства контроля в </a:t>
            </a:r>
            <a:r>
              <a:rPr lang="ru-RU" sz="2000" dirty="0" smtClean="0"/>
              <a:t>обязательном порядке </a:t>
            </a:r>
            <a:r>
              <a:rPr lang="ru-RU" sz="2000" dirty="0"/>
              <a:t>устанавливаются на осуществляющие рыболовство самоходные суда с главным </a:t>
            </a:r>
            <a:r>
              <a:rPr lang="ru-RU" sz="2000" dirty="0" smtClean="0"/>
              <a:t>двигателем мощностью </a:t>
            </a:r>
            <a:r>
              <a:rPr lang="ru-RU" sz="2000" dirty="0"/>
              <a:t>более пятидесяти пяти киловатт и валовой вместимостью более восьмидесяти тонн.</a:t>
            </a:r>
          </a:p>
          <a:p>
            <a:pPr algn="just"/>
            <a:r>
              <a:rPr lang="ru-RU" sz="2000" dirty="0"/>
              <a:t>2. Порядок оснащения судов техническими средствами контроля и их виды </a:t>
            </a:r>
            <a:r>
              <a:rPr lang="ru-RU" sz="2000" dirty="0" smtClean="0"/>
              <a:t>устанавливаются федеральным </a:t>
            </a:r>
            <a:r>
              <a:rPr lang="ru-RU" sz="2000" dirty="0"/>
              <a:t>органом исполнительной власти в области рыболовства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25680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67" y="620688"/>
            <a:ext cx="8475043" cy="1948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Для осуществления промышленного рыболовства в отношении видов водных биоресурсов, </a:t>
            </a:r>
            <a:r>
              <a:rPr lang="ru-RU" sz="2000" dirty="0" smtClean="0"/>
              <a:t>общий допустимый </a:t>
            </a:r>
            <a:r>
              <a:rPr lang="ru-RU" sz="2000" dirty="0"/>
              <a:t>улов которых устанавливается, указанные водные биоресурсы предоставляются </a:t>
            </a:r>
            <a:r>
              <a:rPr lang="ru-RU" sz="2000" dirty="0" smtClean="0"/>
              <a:t>в пользование </a:t>
            </a:r>
            <a:r>
              <a:rPr lang="ru-RU" sz="2000" dirty="0"/>
              <a:t>на основании договоров, предусмотренных статьей 33.1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3.1. Для осуществления промышленного рыболовства в отношении видов водных биоресурсов</a:t>
            </a:r>
            <a:r>
              <a:rPr lang="ru-RU" sz="2000" dirty="0" smtClean="0"/>
              <a:t>, общий </a:t>
            </a:r>
            <a:r>
              <a:rPr lang="ru-RU" sz="2000" dirty="0"/>
              <a:t>допустимый улов которых не устанавливается, указанные водные </a:t>
            </a:r>
            <a:r>
              <a:rPr lang="ru-RU" sz="2000" dirty="0" err="1"/>
              <a:t>биоресурсыпредоставляются</a:t>
            </a:r>
            <a:r>
              <a:rPr lang="ru-RU" sz="2000" dirty="0"/>
              <a:t> в пользование на основании решений органов государственной власти или</a:t>
            </a:r>
          </a:p>
          <a:p>
            <a:pPr algn="just"/>
            <a:r>
              <a:rPr lang="ru-RU" sz="2000" dirty="0"/>
              <a:t>договоров, предусмотренных статьями 33.3 и 33.4 настоящего Федерального закона.</a:t>
            </a:r>
          </a:p>
          <a:p>
            <a:pPr algn="just"/>
            <a:r>
              <a:rPr lang="ru-RU" sz="2000" dirty="0"/>
              <a:t>3.2. Уловы водных биоресурсов, добытых (выловленных) при осуществлении </a:t>
            </a:r>
            <a:r>
              <a:rPr lang="ru-RU" sz="2000" dirty="0" smtClean="0"/>
              <a:t>промышленного рыболовства </a:t>
            </a:r>
            <a:r>
              <a:rPr lang="ru-RU" sz="2000" dirty="0"/>
              <a:t>во внутренних морских водах Российской Федерации,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Федерации, на континентальном шельфе Российской Федерации, в исключительной</a:t>
            </a:r>
          </a:p>
          <a:p>
            <a:pPr algn="just"/>
            <a:r>
              <a:rPr lang="ru-RU" sz="2000" dirty="0"/>
              <a:t>экономической зоне Российской Федерации,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в морские порты Российской Федерации или в случаях и порядке, </a:t>
            </a:r>
            <a:r>
              <a:rPr lang="ru-RU" sz="2000" dirty="0" smtClean="0"/>
              <a:t>определяемых Правительством </a:t>
            </a:r>
            <a:r>
              <a:rPr lang="ru-RU" sz="2000" dirty="0"/>
              <a:t>Российской Федерации, в иные места доставки. Уловы водных биоресурсов,</a:t>
            </a:r>
          </a:p>
          <a:p>
            <a:pPr algn="just"/>
            <a:r>
              <a:rPr lang="ru-RU" sz="2000" dirty="0"/>
              <a:t>добытых (выловленных) при осуществлении промышленного рыболовства в иных </a:t>
            </a:r>
            <a:r>
              <a:rPr lang="ru-RU" sz="2000" dirty="0" smtClean="0"/>
              <a:t>определенных Правительством </a:t>
            </a:r>
            <a:r>
              <a:rPr lang="ru-RU" sz="2000" dirty="0"/>
              <a:t>Российской Федерации районах,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на территорию, установленную Правительством Российской Федерации.</a:t>
            </a:r>
          </a:p>
          <a:p>
            <a:pPr algn="just"/>
            <a:r>
              <a:rPr lang="ru-RU" sz="2000" dirty="0"/>
              <a:t>3.3. Порядок доставки указанных в части 3.2 настоящей статьи уловов водных биоресурсов </a:t>
            </a:r>
            <a:r>
              <a:rPr lang="ru-RU" sz="2000" dirty="0" smtClean="0"/>
              <a:t>и произведенной </a:t>
            </a:r>
            <a:r>
              <a:rPr lang="ru-RU" sz="2000" dirty="0"/>
              <a:t>из них рыбной и иной продукции в морские порты Российской Федерации, а также </a:t>
            </a:r>
            <a:r>
              <a:rPr lang="ru-RU" sz="2000" dirty="0" smtClean="0"/>
              <a:t>в случаях </a:t>
            </a:r>
            <a:r>
              <a:rPr lang="ru-RU" sz="2000" dirty="0"/>
              <a:t>и порядке, определяемых Правительством Российской Федерации, в иные места </a:t>
            </a:r>
            <a:r>
              <a:rPr lang="ru-RU" sz="2000" dirty="0" smtClean="0"/>
              <a:t>доставки устанавливается </a:t>
            </a:r>
            <a:r>
              <a:rPr lang="ru-RU" sz="2000" dirty="0"/>
              <a:t>Правительством Российской Федерации.</a:t>
            </a:r>
          </a:p>
          <a:p>
            <a:pPr algn="just"/>
            <a:r>
              <a:rPr lang="ru-RU" sz="2000" dirty="0"/>
              <a:t>3.4. Лица, осуществляющие промышленное рыболовство и исполнившие свои обязанности</a:t>
            </a:r>
            <a:r>
              <a:rPr lang="ru-RU" sz="2000" dirty="0" smtClean="0"/>
              <a:t>, предусмотренные </a:t>
            </a:r>
            <a:r>
              <a:rPr lang="ru-RU" sz="2000" dirty="0"/>
              <a:t>договорами, на основании которых возникает право на добычу (вылов)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и разрешениями на добычу (вылов) водных биоресурсов, имеют преимущественное</a:t>
            </a:r>
          </a:p>
          <a:p>
            <a:pPr algn="just"/>
            <a:r>
              <a:rPr lang="ru-RU" sz="2000" dirty="0"/>
              <a:t>право на предоставление таким лицам водных биоресурсов, в пользование на новый срок.</a:t>
            </a:r>
          </a:p>
          <a:p>
            <a:pPr algn="just"/>
            <a:r>
              <a:rPr lang="ru-RU" sz="2000" dirty="0"/>
              <a:t>3.5. Реализация уловов водных биоресурсов, добытых (выловленных) при </a:t>
            </a:r>
            <a:r>
              <a:rPr lang="ru-RU" sz="2000" dirty="0" smtClean="0"/>
              <a:t>осуществлении промышленного </a:t>
            </a:r>
            <a:r>
              <a:rPr lang="ru-RU" sz="2000" dirty="0"/>
              <a:t>рыболовства, и произведенной из них рыбной и иной продукции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на организованных торгах в случаях и в порядке, которые </a:t>
            </a:r>
            <a:r>
              <a:rPr lang="ru-RU" sz="2000" dirty="0" smtClean="0"/>
              <a:t>установлены Правительством </a:t>
            </a:r>
            <a:r>
              <a:rPr lang="ru-RU" sz="2000" dirty="0"/>
              <a:t>Российской Федерации.</a:t>
            </a:r>
          </a:p>
          <a:p>
            <a:pPr algn="just"/>
            <a:r>
              <a:rPr lang="ru-RU" sz="2000" dirty="0"/>
              <a:t>4. Осуществление промышленного рыболовства индивидуальными предпринимателями </a:t>
            </a:r>
            <a:r>
              <a:rPr lang="ru-RU" sz="2000" dirty="0" smtClean="0"/>
              <a:t>и юридическими </a:t>
            </a:r>
            <a:r>
              <a:rPr lang="ru-RU" sz="2000" dirty="0"/>
              <a:t>лицами, зарегистрированными в Российской Федерации, в открытом море </a:t>
            </a:r>
            <a:r>
              <a:rPr lang="ru-RU" sz="2000" dirty="0" smtClean="0"/>
              <a:t>за пределами </a:t>
            </a:r>
            <a:r>
              <a:rPr lang="ru-RU" sz="2000" dirty="0"/>
              <a:t>территорий, на которые распространяется действие международных договоров</a:t>
            </a:r>
          </a:p>
          <a:p>
            <a:pPr algn="just"/>
            <a:r>
              <a:rPr lang="ru-RU" sz="2000" dirty="0"/>
              <a:t>Российской Федерации, с судов, плавающих под Государственным флагом Российской Федерации, </a:t>
            </a:r>
            <a:r>
              <a:rPr lang="ru-RU" sz="2000" dirty="0" smtClean="0"/>
              <a:t>не ограничивается</a:t>
            </a:r>
            <a:r>
              <a:rPr lang="ru-RU" sz="2000" dirty="0"/>
              <a:t>, за исключением:</a:t>
            </a:r>
          </a:p>
          <a:p>
            <a:pPr algn="just"/>
            <a:r>
              <a:rPr lang="ru-RU" sz="2000" dirty="0"/>
              <a:t>1) добычи (вылова) анадромных видов рыб, далеко мигрирующих видов рыб и других </a:t>
            </a:r>
            <a:r>
              <a:rPr lang="ru-RU" sz="2000" dirty="0" smtClean="0"/>
              <a:t>водных животных</a:t>
            </a:r>
            <a:r>
              <a:rPr lang="ru-RU" sz="2000" dirty="0"/>
              <a:t>, трансграничных видов рыб и других водных животных;</a:t>
            </a:r>
          </a:p>
          <a:p>
            <a:pPr algn="just"/>
            <a:r>
              <a:rPr lang="ru-RU" sz="2000" dirty="0"/>
              <a:t>2) случаев, если в целях сохранения водных биоресурсов их добыча (вылов) ограничивается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международными договорами Российской Федерации в области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</a:p>
          <a:p>
            <a:pPr algn="just"/>
            <a:r>
              <a:rPr lang="ru-RU" sz="2000" dirty="0"/>
              <a:t>5. Допускается осуществление промышленного рыболовства юридическими лицами </a:t>
            </a:r>
            <a:r>
              <a:rPr lang="ru-RU" sz="2000" dirty="0" smtClean="0"/>
              <a:t>и индивидуальными </a:t>
            </a:r>
            <a:r>
              <a:rPr lang="ru-RU" sz="2000" dirty="0"/>
              <a:t>предпринимателями, зарегистрированными в Российской Федерации, в </a:t>
            </a:r>
            <a:r>
              <a:rPr lang="ru-RU" sz="2000" dirty="0" smtClean="0"/>
              <a:t>районах действия </a:t>
            </a:r>
            <a:r>
              <a:rPr lang="ru-RU" sz="2000" dirty="0"/>
              <a:t>международных договоров 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за пределами континентального шельфа Российской Федерации </a:t>
            </a:r>
            <a:r>
              <a:rPr lang="ru-RU" sz="2000" dirty="0" smtClean="0"/>
              <a:t>и исключительной </a:t>
            </a:r>
            <a:r>
              <a:rPr lang="ru-RU" sz="2000" dirty="0"/>
              <a:t>экономической зоны Российской Федерации на судах, плавающих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принадлежащих указанным лицам на </a:t>
            </a:r>
            <a:r>
              <a:rPr lang="ru-RU" sz="2000" dirty="0" smtClean="0"/>
              <a:t>праве собственности</a:t>
            </a:r>
            <a:r>
              <a:rPr lang="ru-RU" sz="2000" dirty="0"/>
              <a:t>, или на судах, используемых на основании договоров фрахтования (</a:t>
            </a:r>
            <a:r>
              <a:rPr lang="ru-RU" sz="2000" dirty="0" err="1"/>
              <a:t>бербоут</a:t>
            </a:r>
            <a:r>
              <a:rPr lang="ru-RU" sz="2000" dirty="0"/>
              <a:t>-чартера и</a:t>
            </a:r>
          </a:p>
          <a:p>
            <a:pPr algn="just"/>
            <a:r>
              <a:rPr lang="ru-RU" sz="2000" dirty="0"/>
              <a:t>тайм-чартера), в том числе на судах, принадлежащих иностранным лицам.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40312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24" y="188640"/>
            <a:ext cx="854705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800" b="1" dirty="0" smtClean="0"/>
              <a:t>Задание 1</a:t>
            </a:r>
            <a:r>
              <a:rPr lang="ru-RU" sz="2000" b="1" dirty="0" smtClean="0"/>
              <a:t>) Изучите главу 1. Общие положения </a:t>
            </a:r>
          </a:p>
          <a:p>
            <a:endParaRPr lang="ru-RU" sz="2000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b="1" dirty="0"/>
              <a:t>водные биологические ресурсы (далее - водные биоресурсы) </a:t>
            </a:r>
            <a:r>
              <a:rPr lang="ru-RU" sz="2000" dirty="0"/>
              <a:t>- рыбы, водные </a:t>
            </a:r>
            <a:r>
              <a:rPr lang="ru-RU" sz="2000" dirty="0" smtClean="0"/>
              <a:t>беспозвоночные, водные </a:t>
            </a:r>
            <a:r>
              <a:rPr lang="ru-RU" sz="2000" dirty="0"/>
              <a:t>млекопитающие, водоросли, другие водные животные и растения, находящиеся в </a:t>
            </a:r>
            <a:r>
              <a:rPr lang="ru-RU" sz="2000" dirty="0" smtClean="0"/>
              <a:t>состоянии естественной </a:t>
            </a:r>
            <a:r>
              <a:rPr lang="ru-RU" sz="2000" dirty="0"/>
              <a:t>свободы;</a:t>
            </a:r>
          </a:p>
          <a:p>
            <a:r>
              <a:rPr lang="ru-RU" sz="2000" dirty="0"/>
              <a:t>2) </a:t>
            </a:r>
            <a:r>
              <a:rPr lang="ru-RU" sz="2000" b="1" dirty="0"/>
              <a:t>анадромные виды рыб </a:t>
            </a:r>
            <a:r>
              <a:rPr lang="ru-RU" sz="2000" dirty="0"/>
              <a:t>- виды рыб, воспроизводящихся в пресной воде водных объектов </a:t>
            </a:r>
            <a:r>
              <a:rPr lang="ru-RU" sz="2000" dirty="0" smtClean="0"/>
              <a:t>в Российской </a:t>
            </a:r>
            <a:r>
              <a:rPr lang="ru-RU" sz="2000" dirty="0"/>
              <a:t>Федерации, совершающих затем миграции в море для нагула и возвращающихся </a:t>
            </a:r>
            <a:r>
              <a:rPr lang="ru-RU" sz="2000" dirty="0" smtClean="0"/>
              <a:t>для нереста </a:t>
            </a:r>
            <a:r>
              <a:rPr lang="ru-RU" sz="2000" dirty="0"/>
              <a:t>в места своего воспроизведения;</a:t>
            </a:r>
          </a:p>
          <a:p>
            <a:r>
              <a:rPr lang="ru-RU" sz="2000" dirty="0"/>
              <a:t>3) </a:t>
            </a:r>
            <a:r>
              <a:rPr lang="ru-RU" sz="2000" b="1" dirty="0" err="1"/>
              <a:t>катадромные</a:t>
            </a:r>
            <a:r>
              <a:rPr lang="ru-RU" sz="2000" b="1" dirty="0"/>
              <a:t> виды рыб </a:t>
            </a:r>
            <a:r>
              <a:rPr lang="ru-RU" sz="2000" dirty="0"/>
              <a:t>- виды рыб, воспроизводящихся в море и проводящих большую </a:t>
            </a:r>
            <a:r>
              <a:rPr lang="ru-RU" sz="2000" dirty="0" smtClean="0"/>
              <a:t>часть своего </a:t>
            </a:r>
            <a:r>
              <a:rPr lang="ru-RU" sz="2000" dirty="0"/>
              <a:t>жизненного цикла во внутренних водах Российской Федерации и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Федерации;</a:t>
            </a:r>
          </a:p>
          <a:p>
            <a:r>
              <a:rPr lang="ru-RU" sz="2000" dirty="0"/>
              <a:t>4) </a:t>
            </a:r>
            <a:r>
              <a:rPr lang="ru-RU" sz="2000" b="1" dirty="0"/>
              <a:t>трансграничные виды рыб и других водных животных </a:t>
            </a:r>
            <a:r>
              <a:rPr lang="ru-RU" sz="2000" dirty="0"/>
              <a:t>- виды рыб и других водных животных</a:t>
            </a:r>
            <a:r>
              <a:rPr lang="ru-RU" sz="2000" dirty="0" smtClean="0"/>
              <a:t>, которые </a:t>
            </a:r>
            <a:r>
              <a:rPr lang="ru-RU" sz="2000" dirty="0"/>
              <a:t>воспроизводятся и проводят большую часть своего жизненного цикла в </a:t>
            </a:r>
            <a:r>
              <a:rPr lang="ru-RU" sz="2000" dirty="0" smtClean="0"/>
              <a:t>исключительной экономической </a:t>
            </a:r>
            <a:r>
              <a:rPr lang="ru-RU" sz="2000" dirty="0"/>
              <a:t>зоне Российской Федерации и могут временно мигрировать за пределы такой зоны </a:t>
            </a:r>
            <a:r>
              <a:rPr lang="ru-RU" sz="2000" dirty="0" smtClean="0"/>
              <a:t>и в </a:t>
            </a:r>
            <a:r>
              <a:rPr lang="ru-RU" sz="2000" dirty="0"/>
              <a:t>прилегающий к такой зоне район открытого моря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78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67" y="620688"/>
            <a:ext cx="8475043" cy="1948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Для осуществления промышленного рыболовства в отношении видов водных биоресурсов, </a:t>
            </a:r>
            <a:r>
              <a:rPr lang="ru-RU" sz="2000" dirty="0" smtClean="0"/>
              <a:t>общий допустимый </a:t>
            </a:r>
            <a:r>
              <a:rPr lang="ru-RU" sz="2000" dirty="0"/>
              <a:t>улов которых устанавливается, указанные водные биоресурсы предоставляются </a:t>
            </a:r>
            <a:r>
              <a:rPr lang="ru-RU" sz="2000" dirty="0" smtClean="0"/>
              <a:t>в пользование </a:t>
            </a:r>
            <a:r>
              <a:rPr lang="ru-RU" sz="2000" dirty="0"/>
              <a:t>на основании договоров, предусмотренных статьей 33.1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3.1</a:t>
            </a:r>
            <a:r>
              <a:rPr lang="ru-RU" sz="2000" dirty="0"/>
              <a:t>. Для осуществления промышленного рыболовства в отношении видов водных биоресурсов</a:t>
            </a:r>
            <a:r>
              <a:rPr lang="ru-RU" sz="2000" dirty="0" smtClean="0"/>
              <a:t>, общий </a:t>
            </a:r>
            <a:r>
              <a:rPr lang="ru-RU" sz="2000" dirty="0"/>
              <a:t>допустимый улов которых не устанавливается, указанные водные </a:t>
            </a:r>
            <a:r>
              <a:rPr lang="ru-RU" sz="2000" dirty="0" err="1"/>
              <a:t>биоресурсыпредоставляются</a:t>
            </a:r>
            <a:r>
              <a:rPr lang="ru-RU" sz="2000" dirty="0"/>
              <a:t> в пользование на основании решений органов государственной власти </a:t>
            </a:r>
            <a:r>
              <a:rPr lang="ru-RU" sz="2000" dirty="0" smtClean="0"/>
              <a:t>или договоров</a:t>
            </a:r>
            <a:r>
              <a:rPr lang="ru-RU" sz="2000" dirty="0"/>
              <a:t>, предусмотренных статьями 33.3 и 33.4 настоящего Федерального закона.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3.2</a:t>
            </a:r>
            <a:r>
              <a:rPr lang="ru-RU" sz="2000" dirty="0"/>
              <a:t>. Уловы водных биоресурсов, добытых (выловленных) при осуществлении </a:t>
            </a:r>
            <a:r>
              <a:rPr lang="ru-RU" sz="2000" dirty="0" smtClean="0"/>
              <a:t>промышленного рыболовства </a:t>
            </a:r>
            <a:r>
              <a:rPr lang="ru-RU" sz="2000" dirty="0"/>
              <a:t>во внутренних морских водах Российской Федерации,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Федерации, на континентальном шельфе Российской Федерации, в исключительной</a:t>
            </a:r>
          </a:p>
          <a:p>
            <a:pPr algn="just"/>
            <a:r>
              <a:rPr lang="ru-RU" sz="2000" dirty="0"/>
              <a:t>экономической зоне Российской Федерации,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в морские порты Российской Федерации или в случаях и порядке, </a:t>
            </a:r>
            <a:r>
              <a:rPr lang="ru-RU" sz="2000" dirty="0" smtClean="0"/>
              <a:t>определяемых Правительством </a:t>
            </a:r>
            <a:r>
              <a:rPr lang="ru-RU" sz="2000" dirty="0"/>
              <a:t>Российской Федерации, в иные места доставки. Уловы водных биоресурсов,</a:t>
            </a:r>
          </a:p>
          <a:p>
            <a:pPr algn="just"/>
            <a:r>
              <a:rPr lang="ru-RU" sz="2000" dirty="0"/>
              <a:t>добытых (выловленных) при осуществлении промышленного рыболовства в иных </a:t>
            </a:r>
            <a:r>
              <a:rPr lang="ru-RU" sz="2000" dirty="0" smtClean="0"/>
              <a:t>определенных Правительством </a:t>
            </a:r>
            <a:r>
              <a:rPr lang="ru-RU" sz="2000" dirty="0"/>
              <a:t>Российской Федерации районах,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на территорию, установленную Правительством Российской Федерации.</a:t>
            </a:r>
          </a:p>
          <a:p>
            <a:pPr algn="just"/>
            <a:r>
              <a:rPr lang="ru-RU" sz="2000" dirty="0"/>
              <a:t>3.3. Порядок доставки указанных в части 3.2 настоящей статьи уловов водных биоресурсов </a:t>
            </a:r>
            <a:r>
              <a:rPr lang="ru-RU" sz="2000" dirty="0" smtClean="0"/>
              <a:t>и произведенной </a:t>
            </a:r>
            <a:r>
              <a:rPr lang="ru-RU" sz="2000" dirty="0"/>
              <a:t>из них рыбной и иной продукции в морские порты Российской Федерации, а также </a:t>
            </a:r>
            <a:r>
              <a:rPr lang="ru-RU" sz="2000" dirty="0" smtClean="0"/>
              <a:t>в случаях </a:t>
            </a:r>
            <a:r>
              <a:rPr lang="ru-RU" sz="2000" dirty="0"/>
              <a:t>и порядке, определяемых Правительством Российской Федерации, в иные места </a:t>
            </a:r>
            <a:r>
              <a:rPr lang="ru-RU" sz="2000" dirty="0" smtClean="0"/>
              <a:t>доставки устанавливается </a:t>
            </a:r>
            <a:r>
              <a:rPr lang="ru-RU" sz="2000" dirty="0"/>
              <a:t>Правительством Российской Федерации.</a:t>
            </a:r>
          </a:p>
          <a:p>
            <a:pPr algn="just"/>
            <a:r>
              <a:rPr lang="ru-RU" sz="2000" dirty="0"/>
              <a:t>3.4. Лица, осуществляющие промышленное рыболовство и исполнившие свои обязанности</a:t>
            </a:r>
            <a:r>
              <a:rPr lang="ru-RU" sz="2000" dirty="0" smtClean="0"/>
              <a:t>, предусмотренные </a:t>
            </a:r>
            <a:r>
              <a:rPr lang="ru-RU" sz="2000" dirty="0"/>
              <a:t>договорами, на основании которых возникает право на добычу (вылов)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и разрешениями на добычу (вылов) водных биоресурсов, имеют преимущественное</a:t>
            </a:r>
          </a:p>
          <a:p>
            <a:pPr algn="just"/>
            <a:r>
              <a:rPr lang="ru-RU" sz="2000" dirty="0"/>
              <a:t>право на предоставление таким лицам водных биоресурсов, в пользование на новый срок.</a:t>
            </a:r>
          </a:p>
          <a:p>
            <a:pPr algn="just"/>
            <a:r>
              <a:rPr lang="ru-RU" sz="2000" dirty="0"/>
              <a:t>3.5. Реализация уловов водных биоресурсов, добытых (выловленных) при </a:t>
            </a:r>
            <a:r>
              <a:rPr lang="ru-RU" sz="2000" dirty="0" smtClean="0"/>
              <a:t>осуществлении промышленного </a:t>
            </a:r>
            <a:r>
              <a:rPr lang="ru-RU" sz="2000" dirty="0"/>
              <a:t>рыболовства, и произведенной из них рыбной и иной продукции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на организованных торгах в случаях и в порядке, которые </a:t>
            </a:r>
            <a:r>
              <a:rPr lang="ru-RU" sz="2000" dirty="0" smtClean="0"/>
              <a:t>установлены Правительством </a:t>
            </a:r>
            <a:r>
              <a:rPr lang="ru-RU" sz="2000" dirty="0"/>
              <a:t>Российской Федерации.</a:t>
            </a:r>
          </a:p>
          <a:p>
            <a:pPr algn="just"/>
            <a:r>
              <a:rPr lang="ru-RU" sz="2000" dirty="0"/>
              <a:t>4. Осуществление промышленного рыболовства индивидуальными предпринимателями </a:t>
            </a:r>
            <a:r>
              <a:rPr lang="ru-RU" sz="2000" dirty="0" smtClean="0"/>
              <a:t>и юридическими </a:t>
            </a:r>
            <a:r>
              <a:rPr lang="ru-RU" sz="2000" dirty="0"/>
              <a:t>лицами, зарегистрированными в Российской Федерации, в открытом море </a:t>
            </a:r>
            <a:r>
              <a:rPr lang="ru-RU" sz="2000" dirty="0" smtClean="0"/>
              <a:t>за пределами </a:t>
            </a:r>
            <a:r>
              <a:rPr lang="ru-RU" sz="2000" dirty="0"/>
              <a:t>территорий, на которые распространяется действие международных договоров</a:t>
            </a:r>
          </a:p>
          <a:p>
            <a:pPr algn="just"/>
            <a:r>
              <a:rPr lang="ru-RU" sz="2000" dirty="0"/>
              <a:t>Российской Федерации, с судов, плавающих под Государственным флагом Российской Федерации, </a:t>
            </a:r>
            <a:r>
              <a:rPr lang="ru-RU" sz="2000" dirty="0" smtClean="0"/>
              <a:t>не ограничивается</a:t>
            </a:r>
            <a:r>
              <a:rPr lang="ru-RU" sz="2000" dirty="0"/>
              <a:t>, за исключением:</a:t>
            </a:r>
          </a:p>
          <a:p>
            <a:pPr algn="just"/>
            <a:r>
              <a:rPr lang="ru-RU" sz="2000" dirty="0"/>
              <a:t>1) добычи (вылова) анадромных видов рыб, далеко мигрирующих видов рыб и других </a:t>
            </a:r>
            <a:r>
              <a:rPr lang="ru-RU" sz="2000" dirty="0" smtClean="0"/>
              <a:t>водных животных</a:t>
            </a:r>
            <a:r>
              <a:rPr lang="ru-RU" sz="2000" dirty="0"/>
              <a:t>, трансграничных видов рыб и других водных животных;</a:t>
            </a:r>
          </a:p>
          <a:p>
            <a:pPr algn="just"/>
            <a:r>
              <a:rPr lang="ru-RU" sz="2000" dirty="0"/>
              <a:t>2) случаев, если в целях сохранения водных биоресурсов их добыча (вылов) ограничивается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международными договорами Российской Федерации в области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</a:p>
          <a:p>
            <a:pPr algn="just"/>
            <a:r>
              <a:rPr lang="ru-RU" sz="2000" dirty="0"/>
              <a:t>5. Допускается осуществление промышленного рыболовства юридическими лицами </a:t>
            </a:r>
            <a:r>
              <a:rPr lang="ru-RU" sz="2000" dirty="0" smtClean="0"/>
              <a:t>и индивидуальными </a:t>
            </a:r>
            <a:r>
              <a:rPr lang="ru-RU" sz="2000" dirty="0"/>
              <a:t>предпринимателями, зарегистрированными в Российской Федерации, в </a:t>
            </a:r>
            <a:r>
              <a:rPr lang="ru-RU" sz="2000" dirty="0" smtClean="0"/>
              <a:t>районах действия </a:t>
            </a:r>
            <a:r>
              <a:rPr lang="ru-RU" sz="2000" dirty="0"/>
              <a:t>международных договоров 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за пределами континентального шельфа Российской Федерации </a:t>
            </a:r>
            <a:r>
              <a:rPr lang="ru-RU" sz="2000" dirty="0" smtClean="0"/>
              <a:t>и исключительной </a:t>
            </a:r>
            <a:r>
              <a:rPr lang="ru-RU" sz="2000" dirty="0"/>
              <a:t>экономической зоны Российской Федерации на судах, плавающих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принадлежащих указанным лицам на </a:t>
            </a:r>
            <a:r>
              <a:rPr lang="ru-RU" sz="2000" dirty="0" smtClean="0"/>
              <a:t>праве собственности</a:t>
            </a:r>
            <a:r>
              <a:rPr lang="ru-RU" sz="2000" dirty="0"/>
              <a:t>, или на судах, используемых на основании договоров фрахтования (</a:t>
            </a:r>
            <a:r>
              <a:rPr lang="ru-RU" sz="2000" dirty="0" err="1"/>
              <a:t>бербоут</a:t>
            </a:r>
            <a:r>
              <a:rPr lang="ru-RU" sz="2000" dirty="0"/>
              <a:t>-чартера и</a:t>
            </a:r>
          </a:p>
          <a:p>
            <a:pPr algn="just"/>
            <a:r>
              <a:rPr lang="ru-RU" sz="2000" dirty="0"/>
              <a:t>тайм-чартера), в том числе на судах, принадлежащих иностранным лицам.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38098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67" y="620688"/>
            <a:ext cx="847504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3</a:t>
            </a:r>
            <a:r>
              <a:rPr lang="ru-RU" sz="2000" dirty="0"/>
              <a:t>. Для осуществления промышленного рыболовства в отношении видов водных биоресурсов, </a:t>
            </a:r>
            <a:r>
              <a:rPr lang="ru-RU" sz="2000" dirty="0" smtClean="0"/>
              <a:t>общий допустимый </a:t>
            </a:r>
            <a:r>
              <a:rPr lang="ru-RU" sz="2000" dirty="0"/>
              <a:t>улов которых устанавливается, указанные водные биоресурсы предоставляются </a:t>
            </a:r>
            <a:r>
              <a:rPr lang="ru-RU" sz="2000" dirty="0" smtClean="0"/>
              <a:t>в пользование </a:t>
            </a:r>
            <a:r>
              <a:rPr lang="ru-RU" sz="2000" dirty="0"/>
              <a:t>на основании договоров, предусмотренных статьей 33.1 настоящего </a:t>
            </a:r>
            <a:r>
              <a:rPr lang="ru-RU" sz="2000" dirty="0" smtClean="0"/>
              <a:t>Федерального закона</a:t>
            </a:r>
            <a:r>
              <a:rPr lang="ru-RU" sz="2000" dirty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3.1</a:t>
            </a:r>
            <a:r>
              <a:rPr lang="ru-RU" sz="2000" dirty="0"/>
              <a:t>. Для осуществления промышленного рыболовства в отношении видов водных биоресурсов</a:t>
            </a:r>
            <a:r>
              <a:rPr lang="ru-RU" sz="2000" dirty="0" smtClean="0"/>
              <a:t>, общий </a:t>
            </a:r>
            <a:r>
              <a:rPr lang="ru-RU" sz="2000" dirty="0"/>
              <a:t>допустимый улов которых не устанавливается, указанные водные </a:t>
            </a:r>
            <a:r>
              <a:rPr lang="ru-RU" sz="2000" dirty="0" err="1"/>
              <a:t>биоресурсыпредоставляются</a:t>
            </a:r>
            <a:r>
              <a:rPr lang="ru-RU" sz="2000" dirty="0"/>
              <a:t> в пользование на основании решений органов государственной власти </a:t>
            </a:r>
            <a:r>
              <a:rPr lang="ru-RU" sz="2000" dirty="0" smtClean="0"/>
              <a:t>или договоров</a:t>
            </a:r>
            <a:r>
              <a:rPr lang="ru-RU" sz="2000" dirty="0"/>
              <a:t>, предусмотренных статьями 33.3 и 33.4 настоящего Федерального закона.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3.2</a:t>
            </a:r>
            <a:r>
              <a:rPr lang="ru-RU" sz="2000" dirty="0"/>
              <a:t>. Уловы водных биоресурсов, добытых (выловленных) при осуществлении </a:t>
            </a:r>
            <a:r>
              <a:rPr lang="ru-RU" sz="2000" dirty="0" smtClean="0"/>
              <a:t>промышленного рыболовства </a:t>
            </a:r>
            <a:r>
              <a:rPr lang="ru-RU" sz="2000" dirty="0"/>
              <a:t>во внутренних морских водах Российской Федерации, в территориальном </a:t>
            </a:r>
            <a:r>
              <a:rPr lang="ru-RU" sz="2000" dirty="0" smtClean="0"/>
              <a:t>море Российской </a:t>
            </a:r>
            <a:r>
              <a:rPr lang="ru-RU" sz="2000" dirty="0"/>
              <a:t>Федерации, на континентальном шельфе Российской Федерации, в исключительной</a:t>
            </a:r>
          </a:p>
          <a:p>
            <a:pPr algn="just"/>
            <a:r>
              <a:rPr lang="ru-RU" sz="2000" dirty="0"/>
              <a:t>экономической зоне Российской Федерации,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в морские порты Российской Федерации или в случаях и порядке, </a:t>
            </a:r>
            <a:r>
              <a:rPr lang="ru-RU" sz="2000" dirty="0" smtClean="0"/>
              <a:t>определяемых Правительством </a:t>
            </a:r>
            <a:r>
              <a:rPr lang="ru-RU" sz="2000" dirty="0"/>
              <a:t>Российской Федерации, в иные места доставки. </a:t>
            </a:r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9308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506718"/>
            <a:ext cx="89289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Уловы </a:t>
            </a:r>
            <a:r>
              <a:rPr lang="ru-RU" sz="2000" dirty="0"/>
              <a:t>водных </a:t>
            </a:r>
            <a:r>
              <a:rPr lang="ru-RU" sz="2000" dirty="0" smtClean="0"/>
              <a:t>биоресурсов, добытых </a:t>
            </a:r>
            <a:r>
              <a:rPr lang="ru-RU" sz="2000" dirty="0"/>
              <a:t>(выловленных) при осуществлении промышленного рыболовства в иных </a:t>
            </a:r>
            <a:r>
              <a:rPr lang="ru-RU" sz="2000" dirty="0" smtClean="0"/>
              <a:t>определенных Правительством </a:t>
            </a:r>
            <a:r>
              <a:rPr lang="ru-RU" sz="2000" dirty="0"/>
              <a:t>Российской Федерации районах, и произведенная из них рыбная и иная </a:t>
            </a:r>
            <a:r>
              <a:rPr lang="ru-RU" sz="2000" dirty="0" smtClean="0"/>
              <a:t>продукция подлежат </a:t>
            </a:r>
            <a:r>
              <a:rPr lang="ru-RU" sz="2000" dirty="0"/>
              <a:t>доставке на территорию, установленную Правительством Российской Федерации.</a:t>
            </a:r>
          </a:p>
          <a:p>
            <a:pPr algn="just"/>
            <a:r>
              <a:rPr lang="ru-RU" sz="2000" dirty="0"/>
              <a:t>3.3. Порядок доставки указанных в части 3.2 настоящей статьи уловов водных биоресурсов </a:t>
            </a:r>
            <a:r>
              <a:rPr lang="ru-RU" sz="2000" dirty="0" smtClean="0"/>
              <a:t>и произведенной </a:t>
            </a:r>
            <a:r>
              <a:rPr lang="ru-RU" sz="2000" dirty="0"/>
              <a:t>из них рыбной и иной продукции в морские порты Российской Федерации, а также </a:t>
            </a:r>
            <a:r>
              <a:rPr lang="ru-RU" sz="2000" dirty="0" smtClean="0"/>
              <a:t>в случаях </a:t>
            </a:r>
            <a:r>
              <a:rPr lang="ru-RU" sz="2000" dirty="0"/>
              <a:t>и порядке, определяемых Правительством Российской Федерации, в иные места </a:t>
            </a:r>
            <a:r>
              <a:rPr lang="ru-RU" sz="2000" dirty="0" smtClean="0"/>
              <a:t>доставки устанавливается </a:t>
            </a:r>
            <a:r>
              <a:rPr lang="ru-RU" sz="2000" dirty="0"/>
              <a:t>Правительством Российской Федерации.</a:t>
            </a:r>
          </a:p>
          <a:p>
            <a:pPr algn="just"/>
            <a:r>
              <a:rPr lang="ru-RU" sz="2000" dirty="0"/>
              <a:t>3.4. Лица, осуществляющие промышленное рыболовство и исполнившие свои обязанности</a:t>
            </a:r>
            <a:r>
              <a:rPr lang="ru-RU" sz="2000" dirty="0" smtClean="0"/>
              <a:t>, предусмотренные </a:t>
            </a:r>
            <a:r>
              <a:rPr lang="ru-RU" sz="2000" dirty="0"/>
              <a:t>договорами, на основании которых возникает право на добычу (вылов)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и разрешениями на добычу (вылов) водных биоресурсов, имеют преимущественное</a:t>
            </a:r>
          </a:p>
          <a:p>
            <a:pPr algn="just"/>
            <a:r>
              <a:rPr lang="ru-RU" sz="2000" dirty="0"/>
              <a:t>право на предоставление таким лицам водных биоресурсов, в пользование на новый срок.</a:t>
            </a:r>
          </a:p>
          <a:p>
            <a:pPr algn="just"/>
            <a:r>
              <a:rPr lang="ru-RU" sz="2000" dirty="0"/>
              <a:t>3.5. Реализация уловов водных биоресурсов, добытых (выловленных) при </a:t>
            </a:r>
            <a:r>
              <a:rPr lang="ru-RU" sz="2000" dirty="0" smtClean="0"/>
              <a:t>осуществлении промышленного </a:t>
            </a:r>
            <a:r>
              <a:rPr lang="ru-RU" sz="2000" dirty="0"/>
              <a:t>рыболовства, и произведенной из них рыбной и иной продукции </a:t>
            </a:r>
            <a:r>
              <a:rPr lang="ru-RU" sz="2000" dirty="0" smtClean="0"/>
              <a:t>может осуществляться </a:t>
            </a:r>
            <a:r>
              <a:rPr lang="ru-RU" sz="2000" dirty="0"/>
              <a:t>на организованных торгах в случаях и в порядке, которые </a:t>
            </a:r>
            <a:r>
              <a:rPr lang="ru-RU" sz="2000" dirty="0" smtClean="0"/>
              <a:t>установлены Правительством </a:t>
            </a:r>
            <a:r>
              <a:rPr lang="ru-RU" sz="2000" dirty="0"/>
              <a:t>Российской Федерации.</a:t>
            </a:r>
          </a:p>
          <a:p>
            <a:pPr algn="just"/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0108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69269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</a:t>
            </a:r>
            <a:r>
              <a:rPr lang="ru-RU" sz="2000" dirty="0"/>
              <a:t>. Осуществление промышленного рыболовства индивидуальными предпринимателями </a:t>
            </a:r>
            <a:r>
              <a:rPr lang="ru-RU" sz="2000" dirty="0" smtClean="0"/>
              <a:t>и юридическими </a:t>
            </a:r>
            <a:r>
              <a:rPr lang="ru-RU" sz="2000" dirty="0"/>
              <a:t>лицами, зарегистрированными в Российской Федерации, в открытом море </a:t>
            </a:r>
            <a:r>
              <a:rPr lang="ru-RU" sz="2000" dirty="0" smtClean="0"/>
              <a:t>за пределами </a:t>
            </a:r>
            <a:r>
              <a:rPr lang="ru-RU" sz="2000" dirty="0"/>
              <a:t>территорий, на которые распространяется действие международных договоров</a:t>
            </a:r>
          </a:p>
          <a:p>
            <a:pPr algn="just"/>
            <a:r>
              <a:rPr lang="ru-RU" sz="2000" dirty="0"/>
              <a:t>Российской Федерации, с судов, плавающих под Государственным флагом Российской Федерации, </a:t>
            </a:r>
            <a:r>
              <a:rPr lang="ru-RU" sz="2000" dirty="0" smtClean="0"/>
              <a:t>не ограничивается</a:t>
            </a:r>
            <a:r>
              <a:rPr lang="ru-RU" sz="2000" dirty="0"/>
              <a:t>, за исключением: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</a:t>
            </a:r>
            <a:r>
              <a:rPr lang="ru-RU" sz="2000" dirty="0"/>
              <a:t>) добычи (вылова) анадромных видов рыб, далеко мигрирующих видов рыб и других </a:t>
            </a:r>
            <a:r>
              <a:rPr lang="ru-RU" sz="2000" dirty="0" smtClean="0"/>
              <a:t>водных животных</a:t>
            </a:r>
            <a:r>
              <a:rPr lang="ru-RU" sz="2000" dirty="0"/>
              <a:t>, трансграничных видов рыб и других водных животных;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) случаев, если в целях сохранения водных биоресурсов их добыча (вылов) ограничивается </a:t>
            </a:r>
            <a:r>
              <a:rPr lang="ru-RU" sz="2000" dirty="0" smtClean="0"/>
              <a:t>в соответствии </a:t>
            </a:r>
            <a:r>
              <a:rPr lang="ru-RU" sz="2000" dirty="0"/>
              <a:t>с международными договорами Российской Федерации в области рыболовства </a:t>
            </a:r>
            <a:r>
              <a:rPr lang="ru-RU" sz="2000" dirty="0" smtClean="0"/>
              <a:t>и сохранения </a:t>
            </a:r>
            <a:r>
              <a:rPr lang="ru-RU" sz="2000" dirty="0"/>
              <a:t>водных биоресурсов.</a:t>
            </a:r>
          </a:p>
          <a:p>
            <a:pPr algn="just"/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12852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980728"/>
            <a:ext cx="77768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. Допускается осуществление промышленного рыболовства юридическими лицами </a:t>
            </a:r>
            <a:r>
              <a:rPr lang="ru-RU" sz="2000" dirty="0" smtClean="0"/>
              <a:t>и индивидуальными </a:t>
            </a:r>
            <a:r>
              <a:rPr lang="ru-RU" sz="2000" dirty="0"/>
              <a:t>предпринимателями, зарегистрированными в Российской Федерации, в </a:t>
            </a:r>
            <a:r>
              <a:rPr lang="ru-RU" sz="2000" dirty="0" smtClean="0"/>
              <a:t>районах действия </a:t>
            </a:r>
            <a:r>
              <a:rPr lang="ru-RU" sz="2000" dirty="0"/>
              <a:t>международных договоров Российской Федерации в области рыболовства и </a:t>
            </a:r>
            <a:r>
              <a:rPr lang="ru-RU" sz="2000" dirty="0" smtClean="0"/>
              <a:t>сохранения водных </a:t>
            </a:r>
            <a:r>
              <a:rPr lang="ru-RU" sz="2000" dirty="0"/>
              <a:t>биоресурсов за пределами континентального шельфа Российской Федерации </a:t>
            </a:r>
            <a:r>
              <a:rPr lang="ru-RU" sz="2000" dirty="0" smtClean="0"/>
              <a:t>и исключительной </a:t>
            </a:r>
            <a:r>
              <a:rPr lang="ru-RU" sz="2000" dirty="0"/>
              <a:t>экономической зоны Российской Федерации на судах, плавающих </a:t>
            </a:r>
            <a:r>
              <a:rPr lang="ru-RU" sz="2000" dirty="0" smtClean="0"/>
              <a:t>под Государственным </a:t>
            </a:r>
            <a:r>
              <a:rPr lang="ru-RU" sz="2000" dirty="0"/>
              <a:t>флагом Российской Федерации и принадлежащих указанным лицам на </a:t>
            </a:r>
            <a:r>
              <a:rPr lang="ru-RU" sz="2000" dirty="0" smtClean="0"/>
              <a:t>праве собственности</a:t>
            </a:r>
            <a:r>
              <a:rPr lang="ru-RU" sz="2000" dirty="0"/>
              <a:t>, или на судах, используемых на основании договоров фрахтования (</a:t>
            </a:r>
            <a:r>
              <a:rPr lang="ru-RU" sz="2000" dirty="0" err="1"/>
              <a:t>бербоут</a:t>
            </a:r>
            <a:r>
              <a:rPr lang="ru-RU" sz="2000" dirty="0"/>
              <a:t>-чартера </a:t>
            </a:r>
            <a:r>
              <a:rPr lang="ru-RU" sz="2000" dirty="0" smtClean="0"/>
              <a:t>и тайм-чартера</a:t>
            </a:r>
            <a:r>
              <a:rPr lang="ru-RU" sz="2000" dirty="0"/>
              <a:t>), в том числе на судах, принадлежащих иностранным лицам.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219"/>
            <a:ext cx="876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19. Промышленное 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24265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470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20</a:t>
            </a:r>
            <a:r>
              <a:rPr lang="ru-RU" sz="2000" dirty="0"/>
              <a:t>) </a:t>
            </a:r>
            <a:r>
              <a:rPr lang="ru-RU" sz="2000" b="1" dirty="0"/>
              <a:t>рыбное хозяйство </a:t>
            </a:r>
            <a:r>
              <a:rPr lang="ru-RU" sz="2000" dirty="0"/>
              <a:t>- виды деятельности по рыболовству и сохранению водных биоресурсов</a:t>
            </a:r>
            <a:r>
              <a:rPr lang="ru-RU" sz="2000" dirty="0" smtClean="0"/>
              <a:t>, </a:t>
            </a:r>
            <a:r>
              <a:rPr lang="ru-RU" sz="2000" dirty="0" err="1" smtClean="0"/>
              <a:t>аквакультуре</a:t>
            </a:r>
            <a:r>
              <a:rPr lang="ru-RU" sz="2000" dirty="0"/>
              <a:t>, производству и реализации рыбной и иной продукции из водных биоресурсов;</a:t>
            </a:r>
          </a:p>
          <a:p>
            <a:r>
              <a:rPr lang="ru-RU" sz="2000" dirty="0"/>
              <a:t>21) </a:t>
            </a:r>
            <a:r>
              <a:rPr lang="ru-RU" sz="2000" b="1" dirty="0"/>
              <a:t>уловы водных биоресурсов </a:t>
            </a:r>
            <a:r>
              <a:rPr lang="ru-RU" sz="2000" dirty="0"/>
              <a:t>- живые, свежие, охлажденные, замороженные или </a:t>
            </a:r>
            <a:r>
              <a:rPr lang="ru-RU" sz="2000" dirty="0" smtClean="0"/>
              <a:t>обработанные водные </a:t>
            </a:r>
            <a:r>
              <a:rPr lang="ru-RU" sz="2000" dirty="0"/>
              <a:t>биоресурсы, определенный объем которых добывается (вылавливается) при осуществлении</a:t>
            </a:r>
          </a:p>
          <a:p>
            <a:r>
              <a:rPr lang="ru-RU" sz="2000" dirty="0"/>
              <a:t>промышленного рыболовства, прибрежного рыболовства, товарного рыбоводства или </a:t>
            </a:r>
            <a:r>
              <a:rPr lang="ru-RU" sz="2000" dirty="0" smtClean="0"/>
              <a:t>в предусмотренных </a:t>
            </a:r>
            <a:r>
              <a:rPr lang="ru-RU" sz="2000" dirty="0"/>
              <a:t>настоящим Федеральным законом случаях иных видов рыболовства.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70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6247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Природные популяции ценных видов рыб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0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Необходимо направленное формирование ихтиофауны для улучшения качественного состава Природных популяций ценных видов рыб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0" y="1556792"/>
            <a:ext cx="7700597" cy="468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приоритетные направления </a:t>
            </a:r>
            <a:endParaRPr lang="ru-RU" sz="2000" b="1" cap="all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Times New Roman"/>
            </a:endParaRPr>
          </a:p>
          <a:p>
            <a:r>
              <a:rPr lang="ru-RU" sz="2000" b="1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развития </a:t>
            </a:r>
            <a:r>
              <a:rPr lang="ru-RU" sz="2000" b="1" cap="al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аквакультуры</a:t>
            </a:r>
            <a:r>
              <a:rPr lang="ru-RU" sz="2000" b="1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 в Республике </a:t>
            </a:r>
            <a:r>
              <a:rPr lang="ru-RU" sz="2000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</a:rPr>
              <a:t>Татарстан:</a:t>
            </a:r>
            <a:endParaRPr lang="ru-RU" sz="2000" b="1" cap="all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687" y="1220223"/>
            <a:ext cx="818277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При решении задач направленного формирования </a:t>
            </a:r>
            <a:r>
              <a:rPr lang="ru-RU" b="1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ихтиофауны </a:t>
            </a: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необходима организация воспроизводства: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Стерляди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сазана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Судака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Щуки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Times New Roman"/>
              </a:rPr>
              <a:t> </a:t>
            </a:r>
            <a:endParaRPr lang="ru-RU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E:\Фото М-10.05.2017\Займище смертность рыбы\Для статьи\Фото3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0" y="2060848"/>
            <a:ext cx="2926080" cy="390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Фото М-10.05.2017\Займище смертность рыбы\Для статьи\Фото3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99752"/>
            <a:ext cx="2926080" cy="3901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90006" y="6093296"/>
            <a:ext cx="7934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Гибель рыбы в мелководных заливах Куйбышевского водохранилища в районе </a:t>
            </a:r>
            <a:r>
              <a:rPr lang="ru-RU" dirty="0" err="1">
                <a:solidFill>
                  <a:srgbClr val="002060"/>
                </a:solidFill>
              </a:rPr>
              <a:t>н.п</a:t>
            </a:r>
            <a:r>
              <a:rPr lang="ru-RU" dirty="0">
                <a:solidFill>
                  <a:srgbClr val="002060"/>
                </a:solidFill>
              </a:rPr>
              <a:t>. Займище весной 2017 г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6138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61" y="1700808"/>
            <a:ext cx="86910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Законодательство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рыболовстве и сохранении водных биоресурсов основывается на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следующих принципах:</a:t>
            </a:r>
          </a:p>
          <a:p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значения водных биоресурсов как основы жизни и деятельности человека</a:t>
            </a:r>
            <a:r>
              <a:rPr lang="ru-RU" dirty="0"/>
              <a:t>, согласно </a:t>
            </a:r>
            <a:r>
              <a:rPr lang="ru-RU" dirty="0" smtClean="0"/>
              <a:t>которому регулирование </a:t>
            </a:r>
            <a:r>
              <a:rPr lang="ru-RU" dirty="0"/>
              <a:t>отношений в области рыболовства и сохранения водных биоресурсов осуществляется</a:t>
            </a:r>
          </a:p>
          <a:p>
            <a:r>
              <a:rPr lang="ru-RU" dirty="0"/>
              <a:t>исходя из представлений о них как о природном объекте, охраняемом в качестве </a:t>
            </a:r>
            <a:r>
              <a:rPr lang="ru-RU" dirty="0" smtClean="0"/>
              <a:t>важнейшей составной </a:t>
            </a:r>
            <a:r>
              <a:rPr lang="ru-RU" dirty="0"/>
              <a:t>части природы, природном ресурсе, используемом человеком для потребления, в </a:t>
            </a:r>
            <a:r>
              <a:rPr lang="ru-RU" dirty="0" smtClean="0"/>
              <a:t>качестве основы осуществления </a:t>
            </a:r>
            <a:r>
              <a:rPr lang="ru-RU" dirty="0"/>
              <a:t>хозяйственной и иной деятельности, и одновременно как об объекте </a:t>
            </a:r>
            <a:r>
              <a:rPr lang="ru-RU" dirty="0" smtClean="0"/>
              <a:t>права собственности </a:t>
            </a:r>
            <a:r>
              <a:rPr lang="ru-RU" dirty="0"/>
              <a:t>и иных прав на водные биоресурсы;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сохранения водных биоресурсов и их рационального использования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использованием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 в качестве объекта права собственности</a:t>
            </a:r>
            <a:r>
              <a:rPr lang="ru-RU" dirty="0"/>
              <a:t> и иных прав, </a:t>
            </a:r>
            <a:r>
              <a:rPr lang="ru-RU" dirty="0" smtClean="0"/>
              <a:t>согласно которому </a:t>
            </a:r>
            <a:r>
              <a:rPr lang="ru-RU" dirty="0"/>
              <a:t>владение, пользование и распоряжение водными биоресурсами осуществляются</a:t>
            </a:r>
          </a:p>
          <a:p>
            <a:r>
              <a:rPr lang="ru-RU" dirty="0"/>
              <a:t>собственниками свободно, если это не наносит ущерб окружающей среде и состоянию </a:t>
            </a:r>
            <a:r>
              <a:rPr lang="ru-RU" dirty="0" smtClean="0"/>
              <a:t>водных биоресурсов</a:t>
            </a:r>
            <a:r>
              <a:rPr lang="ru-RU" dirty="0"/>
              <a:t>;</a:t>
            </a:r>
          </a:p>
          <a:p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11482" y="1089690"/>
            <a:ext cx="825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Основные принципы законодательства о рыболовстве и сохранении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039" y="116632"/>
            <a:ext cx="82590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изучите основные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законодательства о рыболовстве и сохранении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биоресурсов, охарактеризуйте их применение в Республике Татарстан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287775" y="2688132"/>
            <a:ext cx="2922653" cy="162575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100979" y="197278"/>
            <a:ext cx="5863509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60826" y="6383929"/>
            <a:ext cx="2133600" cy="365125"/>
          </a:xfrm>
        </p:spPr>
        <p:txBody>
          <a:bodyPr/>
          <a:lstStyle/>
          <a:p>
            <a:fld id="{C6234B3A-758F-4357-BA2A-1A98E31D557E}" type="slidenum">
              <a:rPr lang="ru-RU" smtClean="0"/>
              <a:pPr/>
              <a:t>40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87826" y="2060848"/>
            <a:ext cx="2160238" cy="987148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2060848"/>
            <a:ext cx="0" cy="1440160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4160526" y="4659141"/>
            <a:ext cx="5194863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Авто УАЗ 8шт – 5 600 000 рублей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144243" y="4941596"/>
            <a:ext cx="5194863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Снегоход Ямаха 8шт – 5 600 000 рублей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285770" y="6080869"/>
            <a:ext cx="4790174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u="sng" dirty="0">
                <a:latin typeface="Times New Roman" pitchFamily="18" charset="0"/>
                <a:cs typeface="Times New Roman" pitchFamily="18" charset="0"/>
              </a:rPr>
              <a:t>ИТОГО – 26 867 000рублей</a:t>
            </a:r>
            <a:endParaRPr lang="en-US" sz="23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09994" y="5173484"/>
            <a:ext cx="2510170" cy="514343"/>
          </a:xfrm>
          <a:prstGeom prst="rect">
            <a:avLst/>
          </a:prstGeom>
        </p:spPr>
        <p:txBody>
          <a:bodyPr vert="horz" lIns="91429" tIns="45715" rIns="91429" bIns="4571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35896" y="3356992"/>
            <a:ext cx="5328592" cy="31683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1" y="3120004"/>
            <a:ext cx="1957920" cy="8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30" y="4386062"/>
            <a:ext cx="4561133" cy="10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53" y="666471"/>
            <a:ext cx="3532960" cy="93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вал 33"/>
          <p:cNvSpPr/>
          <p:nvPr/>
        </p:nvSpPr>
        <p:spPr>
          <a:xfrm>
            <a:off x="313761" y="4731554"/>
            <a:ext cx="2922653" cy="162575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8" y="5218178"/>
            <a:ext cx="2722937" cy="6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Овал 40"/>
          <p:cNvSpPr/>
          <p:nvPr/>
        </p:nvSpPr>
        <p:spPr>
          <a:xfrm>
            <a:off x="65172" y="787417"/>
            <a:ext cx="2922653" cy="162575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2711779" y="2060848"/>
            <a:ext cx="2436285" cy="2856163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2914378" y="1772816"/>
            <a:ext cx="2233686" cy="288032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93" y="1438830"/>
            <a:ext cx="1113735" cy="42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nka.kh.ua/Nev/0-56607041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771800" y="5661248"/>
            <a:ext cx="6120680" cy="936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 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проблемам водных биоресурсов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02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рыболовстве и сохранении водных биоресурсов основывается на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следующих принципах</a:t>
            </a:r>
            <a:r>
              <a:rPr lang="ru-RU" sz="2000" dirty="0"/>
              <a:t>:</a:t>
            </a:r>
          </a:p>
          <a:p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сохранения особо ценных и ценных видов водных биоресурсов</a:t>
            </a:r>
            <a:r>
              <a:rPr lang="ru-RU" sz="2000" dirty="0"/>
              <a:t>, согласно </a:t>
            </a:r>
            <a:r>
              <a:rPr lang="ru-RU" sz="2000" dirty="0" smtClean="0"/>
              <a:t>которому осуществление </a:t>
            </a:r>
            <a:r>
              <a:rPr lang="ru-RU" sz="2000" dirty="0"/>
              <a:t>рыболовства в отношении особо ценных и ценных видов водных </a:t>
            </a:r>
            <a:r>
              <a:rPr lang="ru-RU" sz="2000" dirty="0" smtClean="0"/>
              <a:t>биоресурсов ограничивается </a:t>
            </a:r>
            <a:r>
              <a:rPr lang="ru-RU" sz="2000" dirty="0"/>
              <a:t>или запрещается в порядке, установленном федеральными законами;</a:t>
            </a:r>
          </a:p>
          <a:p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установление дифференцированного правового режима водных биоресурсов</a:t>
            </a:r>
            <a:r>
              <a:rPr lang="ru-RU" sz="2000" dirty="0"/>
              <a:t>, согласно </a:t>
            </a:r>
            <a:r>
              <a:rPr lang="ru-RU" sz="2000" dirty="0" smtClean="0"/>
              <a:t>которому при </a:t>
            </a:r>
            <a:r>
              <a:rPr lang="ru-RU" sz="2000" dirty="0"/>
              <a:t>определении правового режима указанных водных биоресурсов должны учитываться </a:t>
            </a:r>
            <a:r>
              <a:rPr lang="ru-RU" sz="2000" dirty="0" smtClean="0"/>
              <a:t>их биологические </a:t>
            </a:r>
            <a:r>
              <a:rPr lang="ru-RU" sz="2000" dirty="0"/>
              <a:t>особенности, экономическое значение, доступность для использования и </a:t>
            </a:r>
            <a:r>
              <a:rPr lang="ru-RU" sz="2000" dirty="0" smtClean="0"/>
              <a:t>другие факторы</a:t>
            </a:r>
            <a:r>
              <a:rPr lang="ru-RU" sz="2000" dirty="0"/>
              <a:t>;</a:t>
            </a: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граждан, общественных объединений, объединений юридических лиц (ассоциаций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союзов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решении вопросов, касающихся рыболовства и сохранения водных биоресурсов</a:t>
            </a:r>
            <a:r>
              <a:rPr lang="ru-RU" sz="2000" dirty="0"/>
              <a:t>, </a:t>
            </a:r>
            <a:r>
              <a:rPr lang="ru-RU" sz="2000" dirty="0" smtClean="0"/>
              <a:t>согласно которому </a:t>
            </a:r>
            <a:r>
              <a:rPr lang="ru-RU" sz="2000" dirty="0"/>
              <a:t>граждане, общественные объединения, объединения юридических лиц (ассоциации </a:t>
            </a:r>
            <a:r>
              <a:rPr lang="ru-RU" sz="2000" dirty="0" smtClean="0"/>
              <a:t>и союзы</a:t>
            </a:r>
            <a:r>
              <a:rPr lang="ru-RU" sz="2000" dirty="0"/>
              <a:t>) имеют право принимать участие в подготовке решений, реализация которых может </a:t>
            </a:r>
            <a:r>
              <a:rPr lang="ru-RU" sz="2000" dirty="0" smtClean="0"/>
              <a:t>оказать воздействие </a:t>
            </a:r>
            <a:r>
              <a:rPr lang="ru-RU" sz="2000" dirty="0"/>
              <a:t>на состояние водных биоресурсов, а органы государственной власти, органы местного</a:t>
            </a:r>
          </a:p>
          <a:p>
            <a:r>
              <a:rPr lang="ru-RU" sz="2000" dirty="0"/>
              <a:t>самоуправления, субъекты хозяйственной и иной деятельности обязаны обеспечить </a:t>
            </a:r>
            <a:r>
              <a:rPr lang="ru-RU" sz="2000" dirty="0" smtClean="0"/>
              <a:t>возможность такого </a:t>
            </a:r>
            <a:r>
              <a:rPr lang="ru-RU" sz="2000" dirty="0"/>
              <a:t>участия в порядке и в формах, которые установлены законодательством;</a:t>
            </a:r>
          </a:p>
          <a:p>
            <a:endParaRPr lang="ru-RU" sz="2000" dirty="0" smtClean="0"/>
          </a:p>
          <a:p>
            <a:r>
              <a:rPr lang="ru-RU" sz="2000" dirty="0" smtClean="0"/>
              <a:t>6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интересов населения, для которого рыболовство является основой существования</a:t>
            </a:r>
            <a:r>
              <a:rPr lang="ru-RU" sz="2000" dirty="0"/>
              <a:t>, в том </a:t>
            </a:r>
            <a:r>
              <a:rPr lang="ru-RU" sz="2000" dirty="0" smtClean="0"/>
              <a:t>числе коренных </a:t>
            </a:r>
            <a:r>
              <a:rPr lang="ru-RU" sz="2000" dirty="0"/>
              <a:t>малочисленных народов Севера, Сибири и Дальнего Востока Российской Федерации</a:t>
            </a:r>
            <a:r>
              <a:rPr lang="ru-RU" sz="2000" dirty="0" smtClean="0"/>
              <a:t>, согласно </a:t>
            </a:r>
            <a:r>
              <a:rPr lang="ru-RU" sz="2000" dirty="0"/>
              <a:t>которому им должен быть обеспечен доступ к водным биоресурсам для </a:t>
            </a:r>
            <a:r>
              <a:rPr lang="ru-RU" sz="2000" dirty="0" smtClean="0"/>
              <a:t>обеспечения  жизнедеятельности </a:t>
            </a:r>
            <a:r>
              <a:rPr lang="ru-RU" sz="2000" dirty="0"/>
              <a:t>населения;</a:t>
            </a: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7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в пользование водных биоресурсов гласно и открыто</a:t>
            </a:r>
            <a:r>
              <a:rPr lang="ru-RU" sz="2000" dirty="0"/>
              <a:t>, согласно </a:t>
            </a:r>
            <a:r>
              <a:rPr lang="ru-RU" sz="2000" dirty="0" smtClean="0"/>
              <a:t>которому информация </a:t>
            </a:r>
            <a:r>
              <a:rPr lang="ru-RU" sz="2000" dirty="0"/>
              <a:t>о таком предоставлении, в том числе о распределении квот добычи (вылова) </a:t>
            </a:r>
            <a:r>
              <a:rPr lang="ru-RU" sz="2000" dirty="0" smtClean="0"/>
              <a:t>водных биоресурсов </a:t>
            </a:r>
            <a:r>
              <a:rPr lang="ru-RU" sz="2000" dirty="0"/>
              <a:t>между лицами, у которых возникает право на добычу (вылов) указанных </a:t>
            </a:r>
            <a:r>
              <a:rPr lang="ru-RU" sz="2000" dirty="0" smtClean="0"/>
              <a:t>водных биоресурсов</a:t>
            </a:r>
            <a:r>
              <a:rPr lang="ru-RU" sz="2000" dirty="0"/>
              <a:t>, общедоступна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7.1)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объема добычи (вылова) водных биоресурсов с учетом экологических,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социальных 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экономических факторов</a:t>
            </a:r>
            <a:r>
              <a:rPr lang="ru-RU" sz="2000" dirty="0"/>
              <a:t>, в том числе информации о производстве и реализации рыбной и </a:t>
            </a:r>
            <a:r>
              <a:rPr lang="ru-RU" sz="2000" dirty="0" smtClean="0"/>
              <a:t>иной продукции </a:t>
            </a:r>
            <a:r>
              <a:rPr lang="ru-RU" sz="2000" dirty="0"/>
              <a:t>из водных биоресурсов</a:t>
            </a:r>
            <a:r>
              <a:rPr lang="ru-RU" sz="2000" dirty="0" smtClean="0"/>
              <a:t>;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8</a:t>
            </a:r>
            <a:r>
              <a:rPr lang="ru-RU" sz="2000" dirty="0"/>
              <a:t>) </a:t>
            </a:r>
            <a:r>
              <a:rPr lang="ru-RU" sz="2000" i="1" dirty="0"/>
              <a:t>утратил силу с 1 января 2008 г. согласно Федеральному закону от 6 декабря 2007 г. № 333-ФЗ;</a:t>
            </a:r>
          </a:p>
          <a:p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) платность использования водных биоресурсов, согласно которому любое использование указанных</a:t>
            </a:r>
          </a:p>
          <a:p>
            <a:r>
              <a:rPr lang="ru-RU" sz="2000" dirty="0"/>
              <a:t>водных биоресурсов осуществляется за плату, за исключением случаев, предусмотренных</a:t>
            </a:r>
          </a:p>
          <a:p>
            <a:r>
              <a:rPr lang="ru-RU" sz="2000" dirty="0"/>
              <a:t>федеральными законами.</a:t>
            </a:r>
          </a:p>
          <a:p>
            <a:r>
              <a:rPr lang="ru-RU" sz="2000" dirty="0"/>
              <a:t>2. Иными федеральными законами могут быть установлены другие принципы законодательства о</a:t>
            </a:r>
          </a:p>
          <a:p>
            <a:r>
              <a:rPr lang="ru-RU" sz="2000" dirty="0"/>
              <a:t>рыболовстве и сохранении водных биоресурсов, не противоречащие принципам, установленным</a:t>
            </a:r>
          </a:p>
          <a:p>
            <a:r>
              <a:rPr lang="ru-RU" sz="2000" dirty="0"/>
              <a:t>настоящим Федеральным законом.</a:t>
            </a:r>
            <a:endParaRPr lang="ru-RU" sz="2000" b="1" dirty="0" smtClean="0"/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470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платность использования водных биоресурсов</a:t>
            </a:r>
            <a:r>
              <a:rPr lang="ru-RU" sz="2000" dirty="0"/>
              <a:t>, согласно которому любое использование </a:t>
            </a:r>
            <a:r>
              <a:rPr lang="ru-RU" sz="2000" dirty="0" smtClean="0"/>
              <a:t>указанных водных </a:t>
            </a:r>
            <a:r>
              <a:rPr lang="ru-RU" sz="2000" dirty="0"/>
              <a:t>биоресурсов осуществляется за плату, за исключением случаев, </a:t>
            </a:r>
            <a:r>
              <a:rPr lang="ru-RU" sz="2000" dirty="0" smtClean="0"/>
              <a:t>предусмотренных федеральными </a:t>
            </a:r>
            <a:r>
              <a:rPr lang="ru-RU" sz="2000" dirty="0"/>
              <a:t>законами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/>
          </a:p>
          <a:p>
            <a:pPr algn="just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Иными федеральными законами могут быть установлены другие принципы законодательства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рыболовстве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сохранении водных биоресурсов, не противоречащие принципам,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установленным настоящим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 законом.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404664"/>
            <a:ext cx="825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принципы законодательства о рыболовстве и сохранении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биоресурсов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4133"/>
            <a:ext cx="85470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Законодательство о рыболовстве и сохранении водных биоресурсов состоит из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настоящего Федерального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закона</a:t>
            </a:r>
            <a:r>
              <a:rPr lang="ru-RU" sz="2000" dirty="0"/>
              <a:t>, других федеральных законов и законов субъектов Российской Федерации.</a:t>
            </a:r>
          </a:p>
          <a:p>
            <a:r>
              <a:rPr lang="ru-RU" sz="2000" dirty="0"/>
              <a:t>2. Отношения в области рыболовства и сохранения водных биоресурсов могут регулироваться </a:t>
            </a:r>
            <a:r>
              <a:rPr lang="ru-RU" sz="2000" dirty="0" smtClean="0"/>
              <a:t>также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указами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Российской Федерации</a:t>
            </a:r>
            <a:r>
              <a:rPr lang="ru-RU" sz="2000" dirty="0"/>
              <a:t>.</a:t>
            </a:r>
          </a:p>
          <a:p>
            <a:r>
              <a:rPr lang="ru-RU" sz="2000" dirty="0"/>
              <a:t>3.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 Российской Федерации принимает постановления</a:t>
            </a:r>
            <a:r>
              <a:rPr lang="ru-RU" sz="2000" dirty="0"/>
              <a:t>, регулирующие отношения </a:t>
            </a:r>
            <a:r>
              <a:rPr lang="ru-RU" sz="2000" dirty="0" smtClean="0"/>
              <a:t>в области </a:t>
            </a:r>
            <a:r>
              <a:rPr lang="ru-RU" sz="2000" dirty="0"/>
              <a:t>рыболовства и сохранения водных биоресурсов, в пределах полномочий, </a:t>
            </a:r>
            <a:r>
              <a:rPr lang="ru-RU" sz="2000" dirty="0" smtClean="0"/>
              <a:t>определенных настоящим </a:t>
            </a:r>
            <a:r>
              <a:rPr lang="ru-RU" sz="2000" dirty="0"/>
              <a:t>Федеральным законом, другими федеральными законами, а также нормативными </a:t>
            </a:r>
            <a:r>
              <a:rPr lang="ru-RU" sz="2000" dirty="0" smtClean="0"/>
              <a:t>указами Президента </a:t>
            </a:r>
            <a:r>
              <a:rPr lang="ru-RU" sz="2000" dirty="0"/>
              <a:t>Российской Федерации.</a:t>
            </a:r>
          </a:p>
          <a:p>
            <a:r>
              <a:rPr lang="ru-RU" sz="2000" dirty="0"/>
              <a:t>4.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органы исполнительной власти могут издавать нормативные правовые акты</a:t>
            </a:r>
            <a:r>
              <a:rPr lang="ru-RU" sz="2000" dirty="0" smtClean="0"/>
              <a:t>, регулирующие </a:t>
            </a:r>
            <a:r>
              <a:rPr lang="ru-RU" sz="2000" dirty="0"/>
              <a:t>отношения в области рыболовства и сохранения водных биоресурсов, в случаях и </a:t>
            </a:r>
            <a:r>
              <a:rPr lang="ru-RU" sz="2000" dirty="0" smtClean="0"/>
              <a:t>в пределах</a:t>
            </a:r>
            <a:r>
              <a:rPr lang="ru-RU" sz="2000" dirty="0"/>
              <a:t>, которые предусмотрены федеральными законами, указами Президента </a:t>
            </a:r>
            <a:r>
              <a:rPr lang="ru-RU" sz="2000" dirty="0" smtClean="0"/>
              <a:t>Российской Федерации </a:t>
            </a:r>
            <a:r>
              <a:rPr lang="ru-RU" sz="2000" dirty="0"/>
              <a:t>и постановлениями Правительства Российской Федерации.</a:t>
            </a:r>
          </a:p>
          <a:p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88640"/>
            <a:ext cx="876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3. Законодательство о рыболовстве и сохранении водных биоресурсов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5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oho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доворот">
  <a:themeElements>
    <a:clrScheme name="Водоворот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Водоворо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Водоворот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5028</Words>
  <Application>Microsoft Office PowerPoint</Application>
  <PresentationFormat>Экран (4:3)</PresentationFormat>
  <Paragraphs>272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Autumn</vt:lpstr>
      <vt:lpstr>11_Тема Office</vt:lpstr>
      <vt:lpstr>Поток</vt:lpstr>
      <vt:lpstr>1_Soho</vt:lpstr>
      <vt:lpstr>Водоворот</vt:lpstr>
      <vt:lpstr>Калайда М.Л.       Д.б.н., профессор Зав.Кафедрой  «Водные биоресурсы и аквакультура» kalayda4@mail.ru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деятельность.</dc:title>
  <dc:creator>Ефим</dc:creator>
  <cp:lastModifiedBy>Калайда</cp:lastModifiedBy>
  <cp:revision>258</cp:revision>
  <dcterms:created xsi:type="dcterms:W3CDTF">2013-11-21T14:00:14Z</dcterms:created>
  <dcterms:modified xsi:type="dcterms:W3CDTF">2020-03-24T09:06:04Z</dcterms:modified>
</cp:coreProperties>
</file>