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jpg" ContentType="image/jp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</p:sldIdLst>
  <p:sldSz cx="13436600" cy="7562850"/>
  <p:notesSz cx="134366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100829" y="-23368"/>
            <a:ext cx="5241290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442" y="4235196"/>
            <a:ext cx="9410065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938908" y="1348867"/>
            <a:ext cx="5372100" cy="4781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666990" y="1232408"/>
            <a:ext cx="3975100" cy="4781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3439775" cy="75596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37106" y="-168334"/>
            <a:ext cx="9968737" cy="2916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07313" y="2972943"/>
            <a:ext cx="8087995" cy="3771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570603" y="7033450"/>
            <a:ext cx="430174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72147" y="7033450"/>
            <a:ext cx="309187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678924" y="7033450"/>
            <a:ext cx="309187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1.jpg"/></Relationships>

</file>

<file path=ppt/slides/_rels/slide1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
</file>

<file path=ppt/slides/_rels/slide1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
</file>

<file path=ppt/slides/_rels/slide1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4.jpg"/><Relationship Id="rId3" Type="http://schemas.openxmlformats.org/officeDocument/2006/relationships/image" Target="../media/image125.png"/></Relationships>

</file>

<file path=ppt/slides/_rels/slide1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6.png"/></Relationships>

</file>

<file path=ppt/slides/_rels/slide1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u.bmstu.wiki/Apache_Brooklyn" TargetMode="External"/><Relationship Id="rId3" Type="http://schemas.openxmlformats.org/officeDocument/2006/relationships/hyperlink" Target="https://ru.bmstu.wiki/Ubuntu" TargetMode="External"/><Relationship Id="rId4" Type="http://schemas.openxmlformats.org/officeDocument/2006/relationships/hyperlink" Target="https://ru.bmstu.wiki/OpenSUSE" TargetMode="External"/><Relationship Id="rId5" Type="http://schemas.openxmlformats.org/officeDocument/2006/relationships/hyperlink" Target="https://ru.bmstu.wiki/RHEL_(Red_Hat_Enterprise_Linux)" TargetMode="External"/><Relationship Id="rId6" Type="http://schemas.openxmlformats.org/officeDocument/2006/relationships/hyperlink" Target="https://ru.bmstu.wiki/CentOS" TargetMode="External"/><Relationship Id="rId7" Type="http://schemas.openxmlformats.org/officeDocument/2006/relationships/hyperlink" Target="https://ru.bmstu.wiki/Debian" TargetMode="External"/></Relationships>

</file>

<file path=ppt/slides/_rels/slide1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g"/></Relationships>

</file>

<file path=ppt/slides/_rels/slide1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/Relationships>

</file>

<file path=ppt/slides/_rels/slide1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u.bmstu.wiki/XenApp" TargetMode="External"/><Relationship Id="rId3" Type="http://schemas.openxmlformats.org/officeDocument/2006/relationships/hyperlink" Target="https://ru.bmstu.wiki/KVM_(Kernel-based_Virtual_Machine)" TargetMode="External"/><Relationship Id="rId4" Type="http://schemas.openxmlformats.org/officeDocument/2006/relationships/hyperlink" Target="https://ru.bmstu.wiki/VMware_AirWatch" TargetMode="External"/><Relationship Id="rId5" Type="http://schemas.openxmlformats.org/officeDocument/2006/relationships/hyperlink" Target="https://ru.bmstu.wiki/Amazon_EC2" TargetMode="Externa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jpg"/></Relationships>

</file>

<file path=ppt/slides/_rels/slide1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u.bmstu.wiki/ACL_(Access_Control_List)" TargetMode="External"/></Relationships>

</file>

<file path=ppt/slides/_rels/slide1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g"/></Relationships>

</file>

<file path=ppt/slides/_rels/slide1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u.bmstu.wiki/REST" TargetMode="External"/><Relationship Id="rId3" Type="http://schemas.openxmlformats.org/officeDocument/2006/relationships/hyperlink" Target="https://ru.bmstu.wiki/Amazon_EC2" TargetMode="External"/></Relationships>

</file>

<file path=ppt/slides/_rels/slide1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u.bmstu.wiki/XML-RPC_(Extensible_Markup_Language_Remote_Procedure_Call)" TargetMode="External"/><Relationship Id="rId3" Type="http://schemas.openxmlformats.org/officeDocument/2006/relationships/hyperlink" Target="https://ru.bmstu.wiki/Ruby_(%D1%8F%D0%B7%D1%8B%D0%BA_%D0%BF%D1%80%D0%BE%D0%B3%D1%80%D0%B0%D0%BC%D0%BC%D0%B8%D1%80%D0%BE%D0%B2%D0%B0%D0%BD%D0%B8%D1%8F)" TargetMode="External"/><Relationship Id="rId4" Type="http://schemas.openxmlformats.org/officeDocument/2006/relationships/hyperlink" Target="https://ru.bmstu.wiki/Java" TargetMode="External"/></Relationships>

</file>

<file path=ppt/slides/_rels/slide1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ru.bmstu.wiki/%D0%93%D0%B8%D0%BF%D0%B5%D1%80%D0%B2%D0%B8%D0%B7%D0%BE%D1%80" TargetMode="External"/><Relationship Id="rId3" Type="http://schemas.openxmlformats.org/officeDocument/2006/relationships/hyperlink" Target="https://ru.bmstu.wiki/MySQL" TargetMode="External"/><Relationship Id="rId4" Type="http://schemas.openxmlformats.org/officeDocument/2006/relationships/hyperlink" Target="https://ru.bmstu.wiki/SQLite" TargetMode="External"/></Relationships>

</file>

<file path=ppt/slides/_rels/slide1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0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1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1.jpg"/></Relationships>

</file>

<file path=ppt/slides/_rels/slide1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g"/></Relationships>

</file>

<file path=ppt/slides/_rels/slide1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3.jpg"/></Relationships>

</file>

<file path=ppt/slides/_rels/slide1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4.jpg"/></Relationships>

</file>

<file path=ppt/slides/_rels/slide1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g"/></Relationships>

</file>

<file path=ppt/slides/_rels/slide1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6.jpg"/></Relationships>

</file>

<file path=ppt/slides/_rels/slide1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7.jpg"/></Relationships>

</file>

<file path=ppt/slides/_rels/slide1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8.jpg"/><Relationship Id="rId3" Type="http://schemas.openxmlformats.org/officeDocument/2006/relationships/image" Target="../media/image139.jpg"/><Relationship Id="rId4" Type="http://schemas.openxmlformats.org/officeDocument/2006/relationships/image" Target="../media/image140.jpg"/></Relationships>

</file>

<file path=ppt/slides/_rels/slide1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1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2.png"/></Relationships>

</file>

<file path=ppt/slides/_rels/slide1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3.jpg"/></Relationships>

</file>

<file path=ppt/slides/_rels/slide1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opennebula.org/" TargetMode="External"/><Relationship Id="rId3" Type="http://schemas.openxmlformats.org/officeDocument/2006/relationships/hyperlink" Target="https://en.wikipedia.org/wiki/OpenNebula" TargetMode="External"/><Relationship Id="rId4" Type="http://schemas.openxmlformats.org/officeDocument/2006/relationships/hyperlink" Target="https://ru.bmstu.wiki/OpenNebula" TargetMode="External"/><Relationship Id="rId5" Type="http://schemas.openxmlformats.org/officeDocument/2006/relationships/hyperlink" Target="https://habr.com/post/270187/" TargetMode="External"/><Relationship Id="rId6" Type="http://schemas.openxmlformats.org/officeDocument/2006/relationships/hyperlink" Target="https://habr.com/search/?q=opennebula&amp;h" TargetMode="External"/><Relationship Id="rId7" Type="http://schemas.openxmlformats.org/officeDocument/2006/relationships/hyperlink" Target="https://www.youtube.com/watch?v=WxH2cHvA_Oo" TargetMode="External"/><Relationship Id="rId8" Type="http://schemas.openxmlformats.org/officeDocument/2006/relationships/hyperlink" Target="https://www.youtube.com/watch?v=9nfkfSTqaSg" TargetMode="External"/><Relationship Id="rId9" Type="http://schemas.openxmlformats.org/officeDocument/2006/relationships/hyperlink" Target="https://www.youtube.com/watch?v=7ThzUZ2XK3o" TargetMode="Externa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9" Type="http://schemas.openxmlformats.org/officeDocument/2006/relationships/image" Target="../media/image28.jpg"/><Relationship Id="rId10" Type="http://schemas.openxmlformats.org/officeDocument/2006/relationships/image" Target="../media/image29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1.png"/><Relationship Id="rId8" Type="http://schemas.openxmlformats.org/officeDocument/2006/relationships/image" Target="../media/image42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Relationship Id="rId4" Type="http://schemas.openxmlformats.org/officeDocument/2006/relationships/image" Target="../media/image61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5.jpg"/><Relationship Id="rId6" Type="http://schemas.openxmlformats.org/officeDocument/2006/relationships/image" Target="../media/image66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Relationship Id="rId3" Type="http://schemas.openxmlformats.org/officeDocument/2006/relationships/hyperlink" Target="http://www.youtube.com/watch?v=FDF2MwokkMo" TargetMode="Externa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Relationship Id="rId3" Type="http://schemas.openxmlformats.org/officeDocument/2006/relationships/image" Target="../media/image74.jp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73.png"/><Relationship Id="rId6" Type="http://schemas.openxmlformats.org/officeDocument/2006/relationships/image" Target="../media/image78.pn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bm.com/developerworks/ru/library/cl-hypervisorcompare-kvm/" TargetMode="External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Relationship Id="rId4" Type="http://schemas.openxmlformats.org/officeDocument/2006/relationships/image" Target="../media/image42.jpg"/><Relationship Id="rId5" Type="http://schemas.openxmlformats.org/officeDocument/2006/relationships/image" Target="../media/image41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hyperlink" Target="http://info.cern.ch/" TargetMode="External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jpg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pn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png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/Relationships>

</file>

<file path=ppt/slides/_rels/slide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loud.jinr.ru/" TargetMode="External"/><Relationship Id="rId3" Type="http://schemas.openxmlformats.org/officeDocument/2006/relationships/hyperlink" Target="http://helpdesk.jinr.ru/" TargetMode="External"/><Relationship Id="rId4" Type="http://schemas.openxmlformats.org/officeDocument/2006/relationships/hyperlink" Target="http://pm.jinr.ru/" TargetMode="External"/><Relationship Id="rId5" Type="http://schemas.openxmlformats.org/officeDocument/2006/relationships/image" Target="../media/image100.png"/></Relationships>

</file>

<file path=ppt/slides/_rels/slide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png"/></Relationships>

</file>

<file path=ppt/slides/_rels/slide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jpg"/></Relationships>

</file>

<file path=ppt/slides/_rels/slide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5.jpg"/><Relationship Id="rId3" Type="http://schemas.openxmlformats.org/officeDocument/2006/relationships/image" Target="../media/image106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
</file>

<file path=ppt/slides/_rels/slide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/Relationships>

</file>

<file path=ppt/slides/_rels/slide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jpg"/></Relationships>

</file>

<file path=ppt/slides/_rels/slide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
</file>

<file path=ppt/slides/_rels/slide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/Relationships>

</file>

<file path=ppt/slides/_rels/slide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jpg"/><Relationship Id="rId4" Type="http://schemas.openxmlformats.org/officeDocument/2006/relationships/image" Target="../media/image113.jpg"/></Relationships>

</file>

<file path=ppt/slides/_rels/slide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
</file>

<file path=ppt/slides/_rels/slide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g"/><Relationship Id="rId3" Type="http://schemas.openxmlformats.org/officeDocument/2006/relationships/image" Target="../media/image116.jpg"/><Relationship Id="rId4" Type="http://schemas.openxmlformats.org/officeDocument/2006/relationships/image" Target="../media/image117.jpg"/><Relationship Id="rId5" Type="http://schemas.openxmlformats.org/officeDocument/2006/relationships/image" Target="../media/image118.png"/><Relationship Id="rId6" Type="http://schemas.openxmlformats.org/officeDocument/2006/relationships/image" Target="../media/image119.jpg"/></Relationships>

</file>

<file path=ppt/slides/_rels/slide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769" y="2845384"/>
            <a:ext cx="11898630" cy="10318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600" spc="-15" b="0" i="0">
                <a:latin typeface="Times New Roman"/>
                <a:cs typeface="Times New Roman"/>
              </a:rPr>
              <a:t>Введение</a:t>
            </a:r>
            <a:r>
              <a:rPr dirty="0" sz="6600" spc="-25" b="0" i="0">
                <a:latin typeface="Times New Roman"/>
                <a:cs typeface="Times New Roman"/>
              </a:rPr>
              <a:t> </a:t>
            </a:r>
            <a:r>
              <a:rPr dirty="0" sz="6600" b="0" i="0">
                <a:latin typeface="Times New Roman"/>
                <a:cs typeface="Times New Roman"/>
              </a:rPr>
              <a:t>в</a:t>
            </a:r>
            <a:r>
              <a:rPr dirty="0" sz="6600" spc="-10" b="0" i="0">
                <a:latin typeface="Times New Roman"/>
                <a:cs typeface="Times New Roman"/>
              </a:rPr>
              <a:t> </a:t>
            </a:r>
            <a:r>
              <a:rPr dirty="0" sz="6600" spc="-60" b="0" i="0">
                <a:latin typeface="Times New Roman"/>
                <a:cs typeface="Times New Roman"/>
              </a:rPr>
              <a:t>облачные</a:t>
            </a:r>
            <a:r>
              <a:rPr dirty="0" sz="6600" spc="-5" b="0" i="0">
                <a:latin typeface="Times New Roman"/>
                <a:cs typeface="Times New Roman"/>
              </a:rPr>
              <a:t> </a:t>
            </a:r>
            <a:r>
              <a:rPr dirty="0" sz="6600" spc="-25" b="0" i="0">
                <a:latin typeface="Times New Roman"/>
                <a:cs typeface="Times New Roman"/>
              </a:rPr>
              <a:t>технологии</a:t>
            </a:r>
            <a:endParaRPr sz="6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4267" y="1027629"/>
            <a:ext cx="7611109" cy="1197610"/>
          </a:xfrm>
          <a:prstGeom prst="rect">
            <a:avLst/>
          </a:prstGeom>
        </p:spPr>
        <p:txBody>
          <a:bodyPr wrap="square" lIns="0" tIns="171450" rIns="0" bIns="0" rtlCol="0" vert="horz">
            <a:spAutoFit/>
          </a:bodyPr>
          <a:lstStyle/>
          <a:p>
            <a:pPr marL="4071620">
              <a:lnSpc>
                <a:spcPct val="100000"/>
              </a:lnSpc>
              <a:spcBef>
                <a:spcPts val="1350"/>
              </a:spcBef>
            </a:pPr>
            <a:r>
              <a:rPr dirty="0" sz="3200" spc="5">
                <a:latin typeface="Times New Roman"/>
                <a:cs typeface="Times New Roman"/>
              </a:rPr>
              <a:t>1999:</a:t>
            </a:r>
            <a:r>
              <a:rPr dirty="0" sz="3200" spc="-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Salesforce.com</a:t>
            </a:r>
            <a:endParaRPr sz="32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1015"/>
              </a:spcBef>
              <a:buFont typeface="Microsoft Sans Serif"/>
              <a:buChar char="•"/>
              <a:tabLst>
                <a:tab pos="263525" algn="l"/>
                <a:tab pos="264160" algn="l"/>
              </a:tabLst>
            </a:pPr>
            <a:r>
              <a:rPr dirty="0" sz="2600">
                <a:latin typeface="Times New Roman"/>
                <a:cs typeface="Times New Roman"/>
              </a:rPr>
              <a:t>Первое</a:t>
            </a:r>
            <a:r>
              <a:rPr dirty="0" sz="2600" spc="-5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веб-приложение</a:t>
            </a:r>
            <a:r>
              <a:rPr dirty="0" sz="2600" spc="-6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по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требованию</a:t>
            </a:r>
            <a:endParaRPr sz="2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56533" y="2411209"/>
            <a:ext cx="5926709" cy="4445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14796" y="182625"/>
            <a:ext cx="219138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Ис</a:t>
            </a:r>
            <a:r>
              <a:rPr dirty="0" sz="4400" spc="-70" i="0">
                <a:latin typeface="Times New Roman"/>
                <a:cs typeface="Times New Roman"/>
              </a:rPr>
              <a:t>т</a:t>
            </a:r>
            <a:r>
              <a:rPr dirty="0" sz="4400" i="0">
                <a:latin typeface="Times New Roman"/>
                <a:cs typeface="Times New Roman"/>
              </a:rPr>
              <a:t>ория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7286" y="182625"/>
            <a:ext cx="552323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0" i="0">
                <a:latin typeface="Times New Roman"/>
                <a:cs typeface="Times New Roman"/>
              </a:rPr>
              <a:t>Актуальные</a:t>
            </a:r>
            <a:r>
              <a:rPr dirty="0" sz="4400" spc="-100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проекты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4398" y="1116761"/>
            <a:ext cx="9926828" cy="5851271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7286" y="182625"/>
            <a:ext cx="552323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0" i="0">
                <a:latin typeface="Times New Roman"/>
                <a:cs typeface="Times New Roman"/>
              </a:rPr>
              <a:t>Актуальные</a:t>
            </a:r>
            <a:r>
              <a:rPr dirty="0" sz="4400" spc="-100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проекты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1886" y="1782318"/>
            <a:ext cx="8049641" cy="415366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4927" y="1228725"/>
            <a:ext cx="8303895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ОИЯИ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участвует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большом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количестве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научно-исследовательских</a:t>
            </a:r>
            <a:r>
              <a:rPr dirty="0" sz="1800" spc="-10">
                <a:latin typeface="Times New Roman"/>
                <a:cs typeface="Times New Roman"/>
              </a:rPr>
              <a:t> проектов,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во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многих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из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которых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важным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инструментом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для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получения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значимых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научных 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результатов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выступают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компьютерные</a:t>
            </a:r>
            <a:r>
              <a:rPr dirty="0" sz="1800" spc="2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инфраструктуры.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51096" y="6213449"/>
            <a:ext cx="8891905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В </a:t>
            </a:r>
            <a:r>
              <a:rPr dirty="0" sz="1800" spc="-10">
                <a:latin typeface="Times New Roman"/>
                <a:cs typeface="Times New Roman"/>
              </a:rPr>
              <a:t>этой </a:t>
            </a:r>
            <a:r>
              <a:rPr dirty="0" sz="1800" spc="-5">
                <a:latin typeface="Times New Roman"/>
                <a:cs typeface="Times New Roman"/>
              </a:rPr>
              <a:t>связи </a:t>
            </a:r>
            <a:r>
              <a:rPr dirty="0" sz="1800" spc="-10">
                <a:latin typeface="Times New Roman"/>
                <a:cs typeface="Times New Roman"/>
              </a:rPr>
              <a:t>объединение </a:t>
            </a:r>
            <a:r>
              <a:rPr dirty="0" sz="1800" spc="-5">
                <a:latin typeface="Times New Roman"/>
                <a:cs typeface="Times New Roman"/>
              </a:rPr>
              <a:t>вычислительных </a:t>
            </a:r>
            <a:r>
              <a:rPr dirty="0" sz="1800" spc="5">
                <a:latin typeface="Times New Roman"/>
                <a:cs typeface="Times New Roman"/>
              </a:rPr>
              <a:t>ресурсов </a:t>
            </a:r>
            <a:r>
              <a:rPr dirty="0" sz="1800" spc="-10">
                <a:latin typeface="Times New Roman"/>
                <a:cs typeface="Times New Roman"/>
              </a:rPr>
              <a:t>ОИЯИ </a:t>
            </a:r>
            <a:r>
              <a:rPr dirty="0" sz="1800">
                <a:latin typeface="Times New Roman"/>
                <a:cs typeface="Times New Roman"/>
              </a:rPr>
              <a:t>и организаций </a:t>
            </a:r>
            <a:r>
              <a:rPr dirty="0" sz="1800" spc="-5">
                <a:latin typeface="Times New Roman"/>
                <a:cs typeface="Times New Roman"/>
              </a:rPr>
              <a:t>из </a:t>
            </a:r>
            <a:r>
              <a:rPr dirty="0" sz="1800" spc="-15">
                <a:latin typeface="Times New Roman"/>
                <a:cs typeface="Times New Roman"/>
              </a:rPr>
              <a:t>его </a:t>
            </a:r>
            <a:r>
              <a:rPr dirty="0" sz="1800" spc="5">
                <a:latin typeface="Times New Roman"/>
                <a:cs typeface="Times New Roman"/>
              </a:rPr>
              <a:t>стран- 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участниц представляется </a:t>
            </a:r>
            <a:r>
              <a:rPr dirty="0" sz="1800" spc="-10">
                <a:latin typeface="Times New Roman"/>
                <a:cs typeface="Times New Roman"/>
              </a:rPr>
              <a:t>важной </a:t>
            </a:r>
            <a:r>
              <a:rPr dirty="0" sz="1800">
                <a:latin typeface="Times New Roman"/>
                <a:cs typeface="Times New Roman"/>
              </a:rPr>
              <a:t>и </a:t>
            </a:r>
            <a:r>
              <a:rPr dirty="0" sz="1800" spc="-10">
                <a:latin typeface="Times New Roman"/>
                <a:cs typeface="Times New Roman"/>
              </a:rPr>
              <a:t>актуальной задачей, </a:t>
            </a:r>
            <a:r>
              <a:rPr dirty="0" sz="1800" spc="-5">
                <a:latin typeface="Times New Roman"/>
                <a:cs typeface="Times New Roman"/>
              </a:rPr>
              <a:t>решение </a:t>
            </a:r>
            <a:r>
              <a:rPr dirty="0" sz="1800" spc="-20">
                <a:latin typeface="Times New Roman"/>
                <a:cs typeface="Times New Roman"/>
              </a:rPr>
              <a:t>которой </a:t>
            </a:r>
            <a:r>
              <a:rPr dirty="0" sz="1800" spc="-5">
                <a:latin typeface="Times New Roman"/>
                <a:cs typeface="Times New Roman"/>
              </a:rPr>
              <a:t>позволило бы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5">
                <a:latin typeface="Times New Roman"/>
                <a:cs typeface="Times New Roman"/>
              </a:rPr>
              <a:t>существенно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ускорить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проведение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научных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исследований.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307" y="267157"/>
            <a:ext cx="975614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5" i="0">
                <a:latin typeface="Times New Roman"/>
                <a:cs typeface="Times New Roman"/>
              </a:rPr>
              <a:t>Интеграция</a:t>
            </a:r>
            <a:r>
              <a:rPr dirty="0" sz="4400" spc="-20" i="0">
                <a:latin typeface="Times New Roman"/>
                <a:cs typeface="Times New Roman"/>
              </a:rPr>
              <a:t> </a:t>
            </a:r>
            <a:r>
              <a:rPr dirty="0" sz="4400" spc="-35" i="0">
                <a:latin typeface="Times New Roman"/>
                <a:cs typeface="Times New Roman"/>
              </a:rPr>
              <a:t>облачных </a:t>
            </a:r>
            <a:r>
              <a:rPr dirty="0" sz="4400" spc="-10" i="0">
                <a:latin typeface="Times New Roman"/>
                <a:cs typeface="Times New Roman"/>
              </a:rPr>
              <a:t>инфраструктур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1139139"/>
            <a:ext cx="12658725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DIRAC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(распределенная инфраструктура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</a:t>
            </a:r>
            <a:r>
              <a:rPr dirty="0" sz="1800" spc="1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контролем</a:t>
            </a:r>
            <a:r>
              <a:rPr dirty="0" sz="1800" spc="1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удаленного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агента) </a:t>
            </a:r>
            <a:r>
              <a:rPr dirty="0" sz="1800" spc="-40">
                <a:latin typeface="Times New Roman"/>
                <a:cs typeface="Times New Roman"/>
              </a:rPr>
              <a:t>INTERWARE</a:t>
            </a:r>
            <a:r>
              <a:rPr dirty="0" sz="1800" spc="4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-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программная среда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для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распределенных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вычислений, обеспечивающая полное </a:t>
            </a:r>
            <a:r>
              <a:rPr dirty="0" sz="1800">
                <a:latin typeface="Times New Roman"/>
                <a:cs typeface="Times New Roman"/>
              </a:rPr>
              <a:t>решение для </a:t>
            </a:r>
            <a:r>
              <a:rPr dirty="0" sz="1800" spc="-20">
                <a:latin typeface="Times New Roman"/>
                <a:cs typeface="Times New Roman"/>
              </a:rPr>
              <a:t>одного </a:t>
            </a:r>
            <a:r>
              <a:rPr dirty="0" sz="1800">
                <a:latin typeface="Times New Roman"/>
                <a:cs typeface="Times New Roman"/>
              </a:rPr>
              <a:t>(или </a:t>
            </a:r>
            <a:r>
              <a:rPr dirty="0" sz="1800" spc="-5">
                <a:latin typeface="Times New Roman"/>
                <a:cs typeface="Times New Roman"/>
              </a:rPr>
              <a:t>более) </a:t>
            </a:r>
            <a:r>
              <a:rPr dirty="0" sz="1800">
                <a:latin typeface="Times New Roman"/>
                <a:cs typeface="Times New Roman"/>
              </a:rPr>
              <a:t>сообщества </a:t>
            </a:r>
            <a:r>
              <a:rPr dirty="0" sz="1800" spc="-10">
                <a:latin typeface="Times New Roman"/>
                <a:cs typeface="Times New Roman"/>
              </a:rPr>
              <a:t>пользователей, требующего </a:t>
            </a:r>
            <a:r>
              <a:rPr dirty="0" sz="1800" spc="5">
                <a:latin typeface="Times New Roman"/>
                <a:cs typeface="Times New Roman"/>
              </a:rPr>
              <a:t>доступа </a:t>
            </a:r>
            <a:r>
              <a:rPr dirty="0" sz="1800">
                <a:latin typeface="Times New Roman"/>
                <a:cs typeface="Times New Roman"/>
              </a:rPr>
              <a:t>к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распределенным </a:t>
            </a:r>
            <a:r>
              <a:rPr dirty="0" sz="1800" spc="5">
                <a:latin typeface="Times New Roman"/>
                <a:cs typeface="Times New Roman"/>
              </a:rPr>
              <a:t>ресурсам. </a:t>
            </a:r>
            <a:r>
              <a:rPr dirty="0" sz="1800" spc="-5">
                <a:latin typeface="Times New Roman"/>
                <a:cs typeface="Times New Roman"/>
              </a:rPr>
              <a:t>DIRAC создает </a:t>
            </a:r>
            <a:r>
              <a:rPr dirty="0" sz="1800">
                <a:latin typeface="Times New Roman"/>
                <a:cs typeface="Times New Roman"/>
              </a:rPr>
              <a:t>слой между </a:t>
            </a:r>
            <a:r>
              <a:rPr dirty="0" sz="1800" spc="-10">
                <a:latin typeface="Times New Roman"/>
                <a:cs typeface="Times New Roman"/>
              </a:rPr>
              <a:t>пользователями </a:t>
            </a:r>
            <a:r>
              <a:rPr dirty="0" sz="1800">
                <a:latin typeface="Times New Roman"/>
                <a:cs typeface="Times New Roman"/>
              </a:rPr>
              <a:t>и </a:t>
            </a:r>
            <a:r>
              <a:rPr dirty="0" sz="1800" spc="5">
                <a:latin typeface="Times New Roman"/>
                <a:cs typeface="Times New Roman"/>
              </a:rPr>
              <a:t>ресурсами, </a:t>
            </a:r>
            <a:r>
              <a:rPr dirty="0" sz="1800" spc="-5">
                <a:latin typeface="Times New Roman"/>
                <a:cs typeface="Times New Roman"/>
              </a:rPr>
              <a:t>предлагая </a:t>
            </a:r>
            <a:r>
              <a:rPr dirty="0" sz="1800">
                <a:latin typeface="Times New Roman"/>
                <a:cs typeface="Times New Roman"/>
              </a:rPr>
              <a:t>общий </a:t>
            </a:r>
            <a:r>
              <a:rPr dirty="0" sz="1800" spc="-5">
                <a:latin typeface="Times New Roman"/>
                <a:cs typeface="Times New Roman"/>
              </a:rPr>
              <a:t>интерфейс для ряда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гетерогенных поставщиков, </a:t>
            </a:r>
            <a:r>
              <a:rPr dirty="0" sz="1800" spc="-10">
                <a:latin typeface="Times New Roman"/>
                <a:cs typeface="Times New Roman"/>
              </a:rPr>
              <a:t>интегрируя </a:t>
            </a:r>
            <a:r>
              <a:rPr dirty="0" sz="1800" spc="-5">
                <a:latin typeface="Times New Roman"/>
                <a:cs typeface="Times New Roman"/>
              </a:rPr>
              <a:t>их </a:t>
            </a:r>
            <a:r>
              <a:rPr dirty="0" sz="1800">
                <a:latin typeface="Times New Roman"/>
                <a:cs typeface="Times New Roman"/>
              </a:rPr>
              <a:t>бесшовно, </a:t>
            </a:r>
            <a:r>
              <a:rPr dirty="0" sz="1800" spc="-10">
                <a:latin typeface="Times New Roman"/>
                <a:cs typeface="Times New Roman"/>
              </a:rPr>
              <a:t>обеспечивая </a:t>
            </a:r>
            <a:r>
              <a:rPr dirty="0" sz="1800">
                <a:latin typeface="Times New Roman"/>
                <a:cs typeface="Times New Roman"/>
              </a:rPr>
              <a:t>интероперабельность, </a:t>
            </a:r>
            <a:r>
              <a:rPr dirty="0" sz="1800" spc="-5">
                <a:latin typeface="Times New Roman"/>
                <a:cs typeface="Times New Roman"/>
              </a:rPr>
              <a:t>одновременно </a:t>
            </a:r>
            <a:r>
              <a:rPr dirty="0" sz="1800">
                <a:latin typeface="Times New Roman"/>
                <a:cs typeface="Times New Roman"/>
              </a:rPr>
              <a:t>с </a:t>
            </a:r>
            <a:r>
              <a:rPr dirty="0" sz="1800" spc="-5">
                <a:latin typeface="Times New Roman"/>
                <a:cs typeface="Times New Roman"/>
              </a:rPr>
              <a:t>оптимизированным,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прозрачным</a:t>
            </a:r>
            <a:r>
              <a:rPr dirty="0" sz="1800">
                <a:latin typeface="Times New Roman"/>
                <a:cs typeface="Times New Roman"/>
              </a:rPr>
              <a:t> и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надежным</a:t>
            </a:r>
            <a:r>
              <a:rPr dirty="0" sz="1800" spc="-10">
                <a:latin typeface="Times New Roman"/>
                <a:cs typeface="Times New Roman"/>
              </a:rPr>
              <a:t> использованием</a:t>
            </a:r>
            <a:r>
              <a:rPr dirty="0" sz="1800" spc="5">
                <a:latin typeface="Times New Roman"/>
                <a:cs typeface="Times New Roman"/>
              </a:rPr>
              <a:t> ресурсов.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6078118"/>
            <a:ext cx="1229296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Система управления </a:t>
            </a:r>
            <a:r>
              <a:rPr dirty="0" sz="1800" spc="-10">
                <a:latin typeface="Times New Roman"/>
                <a:cs typeface="Times New Roman"/>
              </a:rPr>
              <a:t>рабочей </a:t>
            </a:r>
            <a:r>
              <a:rPr dirty="0" sz="1800" spc="-15">
                <a:latin typeface="Times New Roman"/>
                <a:cs typeface="Times New Roman"/>
              </a:rPr>
              <a:t>нагрузкой </a:t>
            </a:r>
            <a:r>
              <a:rPr dirty="0" sz="1800">
                <a:latin typeface="Times New Roman"/>
                <a:cs typeface="Times New Roman"/>
              </a:rPr>
              <a:t>с </a:t>
            </a:r>
            <a:r>
              <a:rPr dirty="0" sz="1800" spc="-5">
                <a:latin typeface="Times New Roman"/>
                <a:cs typeface="Times New Roman"/>
              </a:rPr>
              <a:t>пилотными </a:t>
            </a:r>
            <a:r>
              <a:rPr dirty="0" sz="1800">
                <a:latin typeface="Times New Roman"/>
                <a:cs typeface="Times New Roman"/>
              </a:rPr>
              <a:t>работами, </a:t>
            </a:r>
            <a:r>
              <a:rPr dirty="0" sz="1800" spc="-5">
                <a:latin typeface="Times New Roman"/>
                <a:cs typeface="Times New Roman"/>
              </a:rPr>
              <a:t>представленная </a:t>
            </a:r>
            <a:r>
              <a:rPr dirty="0" sz="1800" spc="-10">
                <a:latin typeface="Times New Roman"/>
                <a:cs typeface="Times New Roman"/>
              </a:rPr>
              <a:t>проектом </a:t>
            </a:r>
            <a:r>
              <a:rPr dirty="0" sz="1800" spc="-5">
                <a:latin typeface="Times New Roman"/>
                <a:cs typeface="Times New Roman"/>
              </a:rPr>
              <a:t>DIRAC, </a:t>
            </a:r>
            <a:r>
              <a:rPr dirty="0" sz="1800">
                <a:latin typeface="Times New Roman"/>
                <a:cs typeface="Times New Roman"/>
              </a:rPr>
              <a:t>в </a:t>
            </a:r>
            <a:r>
              <a:rPr dirty="0" sz="1800" spc="-10">
                <a:latin typeface="Times New Roman"/>
                <a:cs typeface="Times New Roman"/>
              </a:rPr>
              <a:t>настоящее </a:t>
            </a:r>
            <a:r>
              <a:rPr dirty="0" sz="1800" spc="-5">
                <a:latin typeface="Times New Roman"/>
                <a:cs typeface="Times New Roman"/>
              </a:rPr>
              <a:t>время </a:t>
            </a:r>
            <a:r>
              <a:rPr dirty="0" sz="1800" spc="-20">
                <a:latin typeface="Times New Roman"/>
                <a:cs typeface="Times New Roman"/>
              </a:rPr>
              <a:t>широко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используется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различных</a:t>
            </a:r>
            <a:r>
              <a:rPr dirty="0" sz="1800" spc="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грид</a:t>
            </a:r>
            <a:r>
              <a:rPr dirty="0" sz="1800" spc="-5">
                <a:latin typeface="Times New Roman"/>
                <a:cs typeface="Times New Roman"/>
              </a:rPr>
              <a:t> инфраструктурах.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 spc="5">
                <a:latin typeface="Times New Roman"/>
                <a:cs typeface="Times New Roman"/>
              </a:rPr>
              <a:t>Эта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концепция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позволяет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агрегировать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единой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системе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вычислительные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5">
                <a:latin typeface="Times New Roman"/>
                <a:cs typeface="Times New Roman"/>
              </a:rPr>
              <a:t>ресурсы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различного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источника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 </a:t>
            </a:r>
            <a:r>
              <a:rPr dirty="0" sz="1800" spc="-10">
                <a:latin typeface="Times New Roman"/>
                <a:cs typeface="Times New Roman"/>
              </a:rPr>
              <a:t>природы,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такие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как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вычислительные</a:t>
            </a:r>
            <a:r>
              <a:rPr dirty="0" sz="1800" spc="3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гриды,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облака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или</a:t>
            </a:r>
            <a:r>
              <a:rPr dirty="0" sz="1800">
                <a:latin typeface="Times New Roman"/>
                <a:cs typeface="Times New Roman"/>
              </a:rPr>
              <a:t> кластеры,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прозрачно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для</a:t>
            </a:r>
            <a:r>
              <a:rPr dirty="0" sz="1800" spc="15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конечных 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пользователей.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6175" y="2647315"/>
            <a:ext cx="5329174" cy="3376041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9092" y="953006"/>
            <a:ext cx="12801600" cy="6606540"/>
            <a:chOff x="309092" y="953006"/>
            <a:chExt cx="12801600" cy="6606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092" y="953006"/>
              <a:ext cx="12801600" cy="66060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7828" y="2617343"/>
              <a:ext cx="6110224" cy="190715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90214" y="312166"/>
            <a:ext cx="74377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5" i="0">
                <a:latin typeface="Times New Roman"/>
                <a:cs typeface="Times New Roman"/>
              </a:rPr>
              <a:t>Облачная</a:t>
            </a:r>
            <a:r>
              <a:rPr dirty="0" sz="2800" spc="-10" i="0">
                <a:latin typeface="Times New Roman"/>
                <a:cs typeface="Times New Roman"/>
              </a:rPr>
              <a:t> инфраструктура</a:t>
            </a:r>
            <a:r>
              <a:rPr dirty="0" sz="2800" spc="35" i="0">
                <a:latin typeface="Times New Roman"/>
                <a:cs typeface="Times New Roman"/>
              </a:rPr>
              <a:t> </a:t>
            </a:r>
            <a:r>
              <a:rPr dirty="0" sz="2800" spc="-5" i="0">
                <a:latin typeface="Times New Roman"/>
                <a:cs typeface="Times New Roman"/>
              </a:rPr>
              <a:t>и</a:t>
            </a:r>
            <a:r>
              <a:rPr dirty="0" sz="2800" spc="-10" i="0">
                <a:latin typeface="Times New Roman"/>
                <a:cs typeface="Times New Roman"/>
              </a:rPr>
              <a:t> </a:t>
            </a:r>
            <a:r>
              <a:rPr dirty="0" sz="2800" spc="-20" i="0">
                <a:latin typeface="Times New Roman"/>
                <a:cs typeface="Times New Roman"/>
              </a:rPr>
              <a:t>суперкомпьютер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9064" y="2424176"/>
            <a:ext cx="7349236" cy="2605024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89601" y="0"/>
            <a:ext cx="304038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659" y="948944"/>
            <a:ext cx="12873355" cy="5209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15265" indent="91440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Инновационный</a:t>
            </a:r>
            <a:r>
              <a:rPr dirty="0" sz="20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проект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в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сфере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облачной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обработки</a:t>
            </a:r>
            <a:r>
              <a:rPr dirty="0" sz="2000" spc="-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данных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предприятий,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представляющий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собой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открытую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расширяемую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платформу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автоматизации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работы 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ЦОД.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OpenNebula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позволяет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развернуть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IaaS-модель.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Предоставляет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возможность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использования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облачной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инфраструктуры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самостоятельного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управления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ресурсами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обработки,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хранения,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сетями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другими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фундаментальными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вычислительными</a:t>
            </a:r>
            <a:r>
              <a:rPr dirty="0" sz="2000" spc="4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ресурсами.</a:t>
            </a:r>
            <a:endParaRPr sz="2000">
              <a:latin typeface="Times New Roman"/>
              <a:cs typeface="Times New Roman"/>
            </a:endParaRPr>
          </a:p>
          <a:p>
            <a:pPr marL="12700" marR="288925" indent="91440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latin typeface="Times New Roman"/>
                <a:cs typeface="Times New Roman"/>
              </a:rPr>
              <a:t>В </a:t>
            </a:r>
            <a:r>
              <a:rPr dirty="0" sz="2000" spc="-15">
                <a:latin typeface="Times New Roman"/>
                <a:cs typeface="Times New Roman"/>
              </a:rPr>
              <a:t>качестве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системы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виртуализации</a:t>
            </a:r>
            <a:r>
              <a:rPr dirty="0" sz="2000" spc="2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возможно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использование</a:t>
            </a:r>
            <a:r>
              <a:rPr dirty="0" sz="2000" spc="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Xen,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KVM, OpenVZ,</a:t>
            </a:r>
            <a:r>
              <a:rPr dirty="0" sz="2000" spc="-5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VMware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35">
                <a:latin typeface="Times New Roman"/>
                <a:cs typeface="Times New Roman"/>
              </a:rPr>
              <a:t>Hyper-V. 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Программные </a:t>
            </a:r>
            <a:r>
              <a:rPr dirty="0" sz="2000" spc="-5">
                <a:latin typeface="Times New Roman"/>
                <a:cs typeface="Times New Roman"/>
              </a:rPr>
              <a:t>средства </a:t>
            </a:r>
            <a:r>
              <a:rPr dirty="0" sz="2000">
                <a:latin typeface="Times New Roman"/>
                <a:cs typeface="Times New Roman"/>
              </a:rPr>
              <a:t>OpenNebula </a:t>
            </a:r>
            <a:r>
              <a:rPr dirty="0" sz="2000" spc="-10">
                <a:latin typeface="Times New Roman"/>
                <a:cs typeface="Times New Roman"/>
              </a:rPr>
              <a:t>поддерживают </a:t>
            </a:r>
            <a:r>
              <a:rPr dirty="0" sz="2000">
                <a:latin typeface="Times New Roman"/>
                <a:cs typeface="Times New Roman"/>
              </a:rPr>
              <a:t>API </a:t>
            </a:r>
            <a:r>
              <a:rPr dirty="0" sz="2000" spc="-5">
                <a:latin typeface="Times New Roman"/>
                <a:cs typeface="Times New Roman"/>
              </a:rPr>
              <a:t>для </a:t>
            </a:r>
            <a:r>
              <a:rPr dirty="0" sz="2000">
                <a:latin typeface="Times New Roman"/>
                <a:cs typeface="Times New Roman"/>
              </a:rPr>
              <a:t>доступа к </a:t>
            </a:r>
            <a:r>
              <a:rPr dirty="0" sz="2000" spc="-10">
                <a:latin typeface="Times New Roman"/>
                <a:cs typeface="Times New Roman"/>
              </a:rPr>
              <a:t>публичным </a:t>
            </a:r>
            <a:r>
              <a:rPr dirty="0" sz="2000" spc="-20">
                <a:latin typeface="Times New Roman"/>
                <a:cs typeface="Times New Roman"/>
              </a:rPr>
              <a:t>облачным </a:t>
            </a:r>
            <a:r>
              <a:rPr dirty="0" sz="2000" spc="-10">
                <a:latin typeface="Times New Roman"/>
                <a:cs typeface="Times New Roman"/>
              </a:rPr>
              <a:t>окружениям, </a:t>
            </a:r>
            <a:r>
              <a:rPr dirty="0" sz="2000">
                <a:latin typeface="Times New Roman"/>
                <a:cs typeface="Times New Roman"/>
              </a:rPr>
              <a:t>таким </a:t>
            </a:r>
            <a:r>
              <a:rPr dirty="0" sz="2000" spc="-15">
                <a:latin typeface="Times New Roman"/>
                <a:cs typeface="Times New Roman"/>
              </a:rPr>
              <a:t>как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Amazon </a:t>
            </a:r>
            <a:r>
              <a:rPr dirty="0" sz="2000">
                <a:latin typeface="Times New Roman"/>
                <a:cs typeface="Times New Roman"/>
              </a:rPr>
              <a:t>EC2 </a:t>
            </a:r>
            <a:r>
              <a:rPr dirty="0" sz="2000" spc="-20">
                <a:latin typeface="Times New Roman"/>
                <a:cs typeface="Times New Roman"/>
              </a:rPr>
              <a:t>Query, </a:t>
            </a:r>
            <a:r>
              <a:rPr dirty="0" sz="2000">
                <a:latin typeface="Times New Roman"/>
                <a:cs typeface="Times New Roman"/>
              </a:rPr>
              <a:t>OGF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OCCI,</a:t>
            </a:r>
            <a:r>
              <a:rPr dirty="0" sz="2000">
                <a:latin typeface="Times New Roman"/>
                <a:cs typeface="Times New Roman"/>
              </a:rPr>
              <a:t> vCloud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 др.</a:t>
            </a:r>
            <a:endParaRPr sz="2000">
              <a:latin typeface="Times New Roman"/>
              <a:cs typeface="Times New Roman"/>
            </a:endParaRPr>
          </a:p>
          <a:p>
            <a:pPr marL="12700" marR="5080" indent="914400">
              <a:lnSpc>
                <a:spcPct val="100000"/>
              </a:lnSpc>
            </a:pPr>
            <a:r>
              <a:rPr dirty="0" sz="2000" spc="-10">
                <a:latin typeface="Times New Roman"/>
                <a:cs typeface="Times New Roman"/>
              </a:rPr>
              <a:t>Таким </a:t>
            </a:r>
            <a:r>
              <a:rPr dirty="0" sz="2000" spc="-5">
                <a:latin typeface="Times New Roman"/>
                <a:cs typeface="Times New Roman"/>
              </a:rPr>
              <a:t>образом, </a:t>
            </a:r>
            <a:r>
              <a:rPr dirty="0" sz="2000">
                <a:latin typeface="Times New Roman"/>
                <a:cs typeface="Times New Roman"/>
              </a:rPr>
              <a:t>OpenNebula </a:t>
            </a:r>
            <a:r>
              <a:rPr dirty="0" sz="2000" spc="-15">
                <a:latin typeface="Times New Roman"/>
                <a:cs typeface="Times New Roman"/>
              </a:rPr>
              <a:t>может </a:t>
            </a:r>
            <a:r>
              <a:rPr dirty="0" sz="2000" spc="-10">
                <a:latin typeface="Times New Roman"/>
                <a:cs typeface="Times New Roman"/>
              </a:rPr>
              <a:t>использоваться </a:t>
            </a:r>
            <a:r>
              <a:rPr dirty="0" sz="2000" spc="-5">
                <a:latin typeface="Times New Roman"/>
                <a:cs typeface="Times New Roman"/>
              </a:rPr>
              <a:t>для создания </a:t>
            </a:r>
            <a:r>
              <a:rPr dirty="0" sz="2000">
                <a:latin typeface="Times New Roman"/>
                <a:cs typeface="Times New Roman"/>
              </a:rPr>
              <a:t>частных </a:t>
            </a:r>
            <a:r>
              <a:rPr dirty="0" sz="2000" spc="-20">
                <a:latin typeface="Times New Roman"/>
                <a:cs typeface="Times New Roman"/>
              </a:rPr>
              <a:t>облачных </a:t>
            </a:r>
            <a:r>
              <a:rPr dirty="0" sz="2000" spc="-5">
                <a:latin typeface="Times New Roman"/>
                <a:cs typeface="Times New Roman"/>
              </a:rPr>
              <a:t>сред, </a:t>
            </a:r>
            <a:r>
              <a:rPr dirty="0" sz="2000" spc="-10">
                <a:latin typeface="Times New Roman"/>
                <a:cs typeface="Times New Roman"/>
              </a:rPr>
              <a:t>обеспечивать работу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 </a:t>
            </a:r>
            <a:r>
              <a:rPr dirty="0" sz="2000" spc="-5">
                <a:latin typeface="Times New Roman"/>
                <a:cs typeface="Times New Roman"/>
              </a:rPr>
              <a:t>внешними, </a:t>
            </a:r>
            <a:r>
              <a:rPr dirty="0" sz="2000" spc="-10">
                <a:latin typeface="Times New Roman"/>
                <a:cs typeface="Times New Roman"/>
              </a:rPr>
              <a:t>публичными </a:t>
            </a:r>
            <a:r>
              <a:rPr dirty="0" sz="2000" spc="-15">
                <a:latin typeface="Times New Roman"/>
                <a:cs typeface="Times New Roman"/>
              </a:rPr>
              <a:t>облачными </a:t>
            </a:r>
            <a:r>
              <a:rPr dirty="0" sz="2000" spc="5">
                <a:latin typeface="Times New Roman"/>
                <a:cs typeface="Times New Roman"/>
              </a:rPr>
              <a:t>сервисами </a:t>
            </a:r>
            <a:r>
              <a:rPr dirty="0" sz="2000">
                <a:latin typeface="Times New Roman"/>
                <a:cs typeface="Times New Roman"/>
              </a:rPr>
              <a:t>таких </a:t>
            </a:r>
            <a:r>
              <a:rPr dirty="0" sz="2000" spc="-5">
                <a:latin typeface="Times New Roman"/>
                <a:cs typeface="Times New Roman"/>
              </a:rPr>
              <a:t>провайдеров, </a:t>
            </a:r>
            <a:r>
              <a:rPr dirty="0" sz="2000" spc="-15">
                <a:latin typeface="Times New Roman"/>
                <a:cs typeface="Times New Roman"/>
              </a:rPr>
              <a:t>как </a:t>
            </a:r>
            <a:r>
              <a:rPr dirty="0" sz="2000" spc="-5">
                <a:latin typeface="Times New Roman"/>
                <a:cs typeface="Times New Roman"/>
              </a:rPr>
              <a:t>Amazon </a:t>
            </a:r>
            <a:r>
              <a:rPr dirty="0" sz="2000">
                <a:latin typeface="Times New Roman"/>
                <a:cs typeface="Times New Roman"/>
              </a:rPr>
              <a:t>EC2,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а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также обеспечить работу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гибридной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схемы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за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счет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комбинирования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ресурсов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локального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дата-центра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внешних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облачных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провайдеров.</a:t>
            </a:r>
            <a:endParaRPr sz="2000">
              <a:latin typeface="Times New Roman"/>
              <a:cs typeface="Times New Roman"/>
            </a:endParaRPr>
          </a:p>
          <a:p>
            <a:pPr marL="12700" marR="450215" indent="914400">
              <a:lnSpc>
                <a:spcPct val="100000"/>
              </a:lnSpc>
            </a:pP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состав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проекта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входят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средства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организации</a:t>
            </a:r>
            <a:r>
              <a:rPr dirty="0" sz="20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развёртывания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виртуальных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окружений,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мониторинга,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контроля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доступа,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обеспечения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безопасности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управления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хранилищем.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5">
                <a:solidFill>
                  <a:srgbClr val="242424"/>
                </a:solidFill>
                <a:latin typeface="Times New Roman"/>
                <a:cs typeface="Times New Roman"/>
              </a:rPr>
              <a:t>Код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системы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полностью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открыт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под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лицензией</a:t>
            </a:r>
            <a:r>
              <a:rPr dirty="0" sz="2000" spc="-9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u="sng" sz="20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Apache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.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Готовые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установочные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пакеты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доступны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u="sng" sz="20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Ubuntu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,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u="sng" sz="20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4"/>
              </a:rPr>
              <a:t>openSUSE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,</a:t>
            </a:r>
            <a:r>
              <a:rPr dirty="0" sz="2000" spc="-4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u="sng" sz="20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RHEL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/</a:t>
            </a:r>
            <a:r>
              <a:rPr dirty="0" u="sng" sz="20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6"/>
              </a:rPr>
              <a:t>CentOS</a:t>
            </a:r>
            <a:r>
              <a:rPr dirty="0" sz="2000" spc="10">
                <a:solidFill>
                  <a:srgbClr val="0462C1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u="sng" sz="20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7"/>
              </a:rPr>
              <a:t>Debian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marL="12700" marR="207010" indent="914400">
              <a:lnSpc>
                <a:spcPct val="100000"/>
              </a:lnSpc>
              <a:spcBef>
                <a:spcPts val="5"/>
              </a:spcBef>
            </a:pPr>
            <a:r>
              <a:rPr dirty="0" sz="2000" spc="-5">
                <a:latin typeface="Times New Roman"/>
                <a:cs typeface="Times New Roman"/>
              </a:rPr>
              <a:t>Для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полноценной</a:t>
            </a:r>
            <a:r>
              <a:rPr dirty="0" sz="2000" spc="2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эксплуатации</a:t>
            </a:r>
            <a:r>
              <a:rPr dirty="0" sz="2000" spc="20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облачной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инфраструктуры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OpenNebula,</a:t>
            </a:r>
            <a:r>
              <a:rPr dirty="0" sz="2000" spc="-4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помощью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гипервизора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виртуальных</a:t>
            </a:r>
            <a:r>
              <a:rPr dirty="0" sz="2000" spc="2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машин </a:t>
            </a:r>
            <a:r>
              <a:rPr dirty="0" sz="2000" spc="-5">
                <a:latin typeface="Times New Roman"/>
                <a:cs typeface="Times New Roman"/>
              </a:rPr>
              <a:t>обеспечивается </a:t>
            </a:r>
            <a:r>
              <a:rPr dirty="0" sz="2000" spc="5">
                <a:latin typeface="Times New Roman"/>
                <a:cs typeface="Times New Roman"/>
              </a:rPr>
              <a:t>доступ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к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сетевому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интерфейсу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типа</a:t>
            </a:r>
            <a:r>
              <a:rPr dirty="0" sz="2000" spc="4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Cambria Math"/>
                <a:cs typeface="Cambria Math"/>
              </a:rPr>
              <a:t>≪</a:t>
            </a:r>
            <a:r>
              <a:rPr dirty="0" sz="2000" spc="5">
                <a:latin typeface="Times New Roman"/>
                <a:cs typeface="Times New Roman"/>
              </a:rPr>
              <a:t>мост</a:t>
            </a:r>
            <a:r>
              <a:rPr dirty="0" sz="2000" spc="5">
                <a:latin typeface="Cambria Math"/>
                <a:cs typeface="Cambria Math"/>
              </a:rPr>
              <a:t>≫</a:t>
            </a:r>
            <a:r>
              <a:rPr dirty="0" sz="2000" spc="5">
                <a:latin typeface="Times New Roman"/>
                <a:cs typeface="Times New Roman"/>
              </a:rPr>
              <a:t>.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В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 spc="-25">
                <a:latin typeface="Times New Roman"/>
                <a:cs typeface="Times New Roman"/>
              </a:rPr>
              <a:t>результате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каждая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виртуальная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машина </a:t>
            </a:r>
            <a:r>
              <a:rPr dirty="0" sz="2000" spc="-5">
                <a:latin typeface="Times New Roman"/>
                <a:cs typeface="Times New Roman"/>
              </a:rPr>
              <a:t>обладает </a:t>
            </a:r>
            <a:r>
              <a:rPr dirty="0" sz="2000">
                <a:latin typeface="Cambria Math"/>
                <a:cs typeface="Cambria Math"/>
              </a:rPr>
              <a:t>≪</a:t>
            </a:r>
            <a:r>
              <a:rPr dirty="0" sz="2000">
                <a:latin typeface="Times New Roman"/>
                <a:cs typeface="Times New Roman"/>
              </a:rPr>
              <a:t>реальным</a:t>
            </a:r>
            <a:r>
              <a:rPr dirty="0" sz="2000">
                <a:latin typeface="Cambria Math"/>
                <a:cs typeface="Cambria Math"/>
              </a:rPr>
              <a:t>≫ </a:t>
            </a:r>
            <a:r>
              <a:rPr dirty="0" sz="2000">
                <a:latin typeface="Times New Roman"/>
                <a:cs typeface="Times New Roman"/>
              </a:rPr>
              <a:t>IP-адресом и </a:t>
            </a:r>
            <a:r>
              <a:rPr dirty="0" sz="2000" spc="-5">
                <a:latin typeface="Times New Roman"/>
                <a:cs typeface="Times New Roman"/>
              </a:rPr>
              <a:t>имеет </a:t>
            </a:r>
            <a:r>
              <a:rPr dirty="0" sz="2000" spc="5">
                <a:latin typeface="Times New Roman"/>
                <a:cs typeface="Times New Roman"/>
              </a:rPr>
              <a:t>доступ </a:t>
            </a:r>
            <a:r>
              <a:rPr dirty="0" sz="2000">
                <a:latin typeface="Times New Roman"/>
                <a:cs typeface="Times New Roman"/>
              </a:rPr>
              <a:t>к </a:t>
            </a:r>
            <a:r>
              <a:rPr dirty="0" sz="2000" spc="-5">
                <a:latin typeface="Times New Roman"/>
                <a:cs typeface="Times New Roman"/>
              </a:rPr>
              <a:t>вычислительной </a:t>
            </a:r>
            <a:r>
              <a:rPr dirty="0" sz="2000" spc="5">
                <a:latin typeface="Times New Roman"/>
                <a:cs typeface="Times New Roman"/>
              </a:rPr>
              <a:t>сети </a:t>
            </a:r>
            <a:r>
              <a:rPr dirty="0" sz="2000">
                <a:latin typeface="Times New Roman"/>
                <a:cs typeface="Times New Roman"/>
              </a:rPr>
              <a:t>наравне с реальными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компьютерами.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3145" y="769416"/>
            <a:ext cx="9826498" cy="606069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4321" y="13208"/>
            <a:ext cx="219138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Ис</a:t>
            </a:r>
            <a:r>
              <a:rPr dirty="0" sz="4400" spc="-70" i="0">
                <a:latin typeface="Times New Roman"/>
                <a:cs typeface="Times New Roman"/>
              </a:rPr>
              <a:t>т</a:t>
            </a:r>
            <a:r>
              <a:rPr dirty="0" sz="4400" i="0">
                <a:latin typeface="Times New Roman"/>
                <a:cs typeface="Times New Roman"/>
              </a:rPr>
              <a:t>ория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9703" y="6982459"/>
            <a:ext cx="112744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r>
              <a:rPr dirty="0" sz="16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242424"/>
                </a:solidFill>
                <a:latin typeface="Times New Roman"/>
                <a:cs typeface="Times New Roman"/>
              </a:rPr>
              <a:t>был</a:t>
            </a:r>
            <a:r>
              <a:rPr dirty="0" sz="16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242424"/>
                </a:solidFill>
                <a:latin typeface="Times New Roman"/>
                <a:cs typeface="Times New Roman"/>
              </a:rPr>
              <a:t>впервые</a:t>
            </a:r>
            <a:r>
              <a:rPr dirty="0" sz="16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242424"/>
                </a:solidFill>
                <a:latin typeface="Times New Roman"/>
                <a:cs typeface="Times New Roman"/>
              </a:rPr>
              <a:t>создан</a:t>
            </a:r>
            <a:r>
              <a:rPr dirty="0" sz="16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16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15">
                <a:solidFill>
                  <a:srgbClr val="242424"/>
                </a:solidFill>
                <a:latin typeface="Times New Roman"/>
                <a:cs typeface="Times New Roman"/>
              </a:rPr>
              <a:t>качестве</a:t>
            </a:r>
            <a:r>
              <a:rPr dirty="0" sz="16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20">
                <a:solidFill>
                  <a:srgbClr val="242424"/>
                </a:solidFill>
                <a:latin typeface="Times New Roman"/>
                <a:cs typeface="Times New Roman"/>
              </a:rPr>
              <a:t>исследовательского</a:t>
            </a:r>
            <a:r>
              <a:rPr dirty="0" sz="16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>
                <a:solidFill>
                  <a:srgbClr val="242424"/>
                </a:solidFill>
                <a:latin typeface="Times New Roman"/>
                <a:cs typeface="Times New Roman"/>
              </a:rPr>
              <a:t>проекта</a:t>
            </a:r>
            <a:r>
              <a:rPr dirty="0" sz="16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16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242424"/>
                </a:solidFill>
                <a:latin typeface="Times New Roman"/>
                <a:cs typeface="Times New Roman"/>
              </a:rPr>
              <a:t>2005</a:t>
            </a:r>
            <a:r>
              <a:rPr dirty="0" sz="16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25">
                <a:solidFill>
                  <a:srgbClr val="242424"/>
                </a:solidFill>
                <a:latin typeface="Times New Roman"/>
                <a:cs typeface="Times New Roman"/>
              </a:rPr>
              <a:t>году</a:t>
            </a:r>
            <a:r>
              <a:rPr dirty="0" sz="1600" spc="4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242424"/>
                </a:solidFill>
                <a:latin typeface="Times New Roman"/>
                <a:cs typeface="Times New Roman"/>
              </a:rPr>
              <a:t>Игнасио</a:t>
            </a:r>
            <a:r>
              <a:rPr dirty="0" sz="1600" spc="5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242424"/>
                </a:solidFill>
                <a:latin typeface="Times New Roman"/>
                <a:cs typeface="Times New Roman"/>
              </a:rPr>
              <a:t>М.</a:t>
            </a:r>
            <a:r>
              <a:rPr dirty="0" sz="16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242424"/>
                </a:solidFill>
                <a:latin typeface="Times New Roman"/>
                <a:cs typeface="Times New Roman"/>
              </a:rPr>
              <a:t>Льоренте</a:t>
            </a:r>
            <a:r>
              <a:rPr dirty="0" sz="16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16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20">
                <a:solidFill>
                  <a:srgbClr val="242424"/>
                </a:solidFill>
                <a:latin typeface="Times New Roman"/>
                <a:cs typeface="Times New Roman"/>
              </a:rPr>
              <a:t>Рубеном</a:t>
            </a:r>
            <a:r>
              <a:rPr dirty="0" sz="16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242424"/>
                </a:solidFill>
                <a:latin typeface="Times New Roman"/>
                <a:cs typeface="Times New Roman"/>
              </a:rPr>
              <a:t>С.</a:t>
            </a:r>
            <a:r>
              <a:rPr dirty="0" sz="16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242424"/>
                </a:solidFill>
                <a:latin typeface="Times New Roman"/>
                <a:cs typeface="Times New Roman"/>
              </a:rPr>
              <a:t>Монтеро.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2114" y="1021537"/>
            <a:ext cx="11988800" cy="52089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Times New Roman"/>
                <a:cs typeface="Times New Roman"/>
              </a:rPr>
              <a:t>Проект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OpenNebula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развивается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 2005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-30">
                <a:latin typeface="Times New Roman"/>
                <a:cs typeface="Times New Roman"/>
              </a:rPr>
              <a:t>года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как</a:t>
            </a:r>
            <a:r>
              <a:rPr dirty="0" sz="2000" spc="2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исследовательский</a:t>
            </a:r>
            <a:r>
              <a:rPr dirty="0" sz="2000">
                <a:latin typeface="Times New Roman"/>
                <a:cs typeface="Times New Roman"/>
              </a:rPr>
              <a:t> проект в</a:t>
            </a:r>
            <a:r>
              <a:rPr dirty="0" sz="2000" spc="4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Complutense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University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of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Madrid.</a:t>
            </a:r>
            <a:endParaRPr sz="2000">
              <a:latin typeface="Times New Roman"/>
              <a:cs typeface="Times New Roman"/>
            </a:endParaRPr>
          </a:p>
          <a:p>
            <a:pPr marL="228600" marR="285115">
              <a:lnSpc>
                <a:spcPct val="100000"/>
              </a:lnSpc>
            </a:pP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марте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2008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года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был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первый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релиз,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программное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обеспечение было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выпущено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виде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исходного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кода,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сей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день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проект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также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можно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загрузить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 полностью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открытым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35">
                <a:solidFill>
                  <a:srgbClr val="242424"/>
                </a:solidFill>
                <a:latin typeface="Times New Roman"/>
                <a:cs typeface="Times New Roman"/>
              </a:rPr>
              <a:t>кодом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из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репозитория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коммерческих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компаний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ведущими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технологиями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управления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облаком.</a:t>
            </a:r>
            <a:r>
              <a:rPr dirty="0" sz="2000" spc="-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является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результатом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многолетних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исследований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разработок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области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эффективного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масштабируемого управления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виртуальными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машинами на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массивных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инфраструктурах,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полученным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тесном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сотрудничестве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сообществом</a:t>
            </a:r>
            <a:r>
              <a:rPr dirty="0" sz="2000" spc="-4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пользователей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участниками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рынка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облачных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вычислений.</a:t>
            </a:r>
            <a:endParaRPr sz="2000">
              <a:latin typeface="Times New Roman"/>
              <a:cs typeface="Times New Roman"/>
            </a:endParaRPr>
          </a:p>
          <a:p>
            <a:pPr marL="228600" marR="163830" indent="-216535">
              <a:lnSpc>
                <a:spcPct val="100000"/>
              </a:lnSpc>
            </a:pP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Множество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инновационных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функций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были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разработаны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специально</a:t>
            </a:r>
            <a:r>
              <a:rPr dirty="0" sz="20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бизнес-сценариев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от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ведущих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компаний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различных отраслях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контексте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ведущих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международных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проектов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области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облачных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вычислений.</a:t>
            </a:r>
            <a:r>
              <a:rPr dirty="0" sz="2000" spc="4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Технология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достигла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высот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благодаря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активному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взаимодействию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пользователей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разработчиков.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На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данный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момент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наблюдается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экспоненциальный 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рост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количества пользователей,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различных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проектов,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исследовательских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групп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компаний,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создающих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новые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виртуализации</a:t>
            </a:r>
            <a:r>
              <a:rPr dirty="0" sz="20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облачные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компоненты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открытым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кодом,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дополнения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расширения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функционала</a:t>
            </a:r>
            <a:r>
              <a:rPr dirty="0" sz="20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инструментов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облачных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вычислений.</a:t>
            </a:r>
            <a:endParaRPr sz="2000">
              <a:latin typeface="Times New Roman"/>
              <a:cs typeface="Times New Roman"/>
            </a:endParaRPr>
          </a:p>
          <a:p>
            <a:pPr marL="228600" marR="30480" indent="-216535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марте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2010 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года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основные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авторы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OpenNebula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основали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C12G Labs (теперь известные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как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Opennebula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System),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которой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на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коммерческой</a:t>
            </a:r>
            <a:r>
              <a:rPr dirty="0" sz="2000" spc="-4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основе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пишутся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программы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под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заказ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0">
                <a:solidFill>
                  <a:srgbClr val="242424"/>
                </a:solidFill>
                <a:latin typeface="Times New Roman"/>
                <a:cs typeface="Times New Roman"/>
              </a:rPr>
              <a:t>IT-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предприятий,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это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позволяет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проекту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не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быть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привязанным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исключительно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к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государственному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финансированию.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4321" y="13208"/>
            <a:ext cx="219138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Ис</a:t>
            </a:r>
            <a:r>
              <a:rPr dirty="0" sz="4400" spc="-70" i="0">
                <a:latin typeface="Times New Roman"/>
                <a:cs typeface="Times New Roman"/>
              </a:rPr>
              <a:t>т</a:t>
            </a:r>
            <a:r>
              <a:rPr dirty="0" sz="4400" i="0">
                <a:latin typeface="Times New Roman"/>
                <a:cs typeface="Times New Roman"/>
              </a:rPr>
              <a:t>ория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8968" y="1157732"/>
            <a:ext cx="12420600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Популярная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облачная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платформа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open source,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конкурирующая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с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крупнейшими американскими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проектами,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такими,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как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OpenStack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и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CloudStack.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На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данный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212121"/>
                </a:solidFill>
                <a:latin typeface="Times New Roman"/>
                <a:cs typeface="Times New Roman"/>
              </a:rPr>
              <a:t>момент,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данная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платформа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находится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212121"/>
                </a:solidFill>
                <a:latin typeface="Times New Roman"/>
                <a:cs typeface="Times New Roman"/>
              </a:rPr>
              <a:t>под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212121"/>
                </a:solidFill>
                <a:latin typeface="Times New Roman"/>
                <a:cs typeface="Times New Roman"/>
              </a:rPr>
              <a:t>руководством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испанского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ученого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Игнасио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Льорента.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В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числе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его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пользователей </a:t>
            </a:r>
            <a:r>
              <a:rPr dirty="0" sz="2400" spc="-58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находятся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 крупнейшие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научно-исследовательские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учреждения.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89477" y="13208"/>
            <a:ext cx="702437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0" i="0">
                <a:latin typeface="Times New Roman"/>
                <a:cs typeface="Times New Roman"/>
              </a:rPr>
              <a:t>Использование</a:t>
            </a:r>
            <a:r>
              <a:rPr dirty="0" sz="4400" spc="-65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OpenNebula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7326" y="3077753"/>
            <a:ext cx="8401050" cy="43606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1893" y="4684268"/>
            <a:ext cx="26104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База</a:t>
            </a:r>
            <a:r>
              <a:rPr dirty="0" sz="2400" spc="-6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пользователей: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5605" y="122300"/>
            <a:ext cx="603123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5" i="0">
                <a:latin typeface="Times New Roman"/>
                <a:cs typeface="Times New Roman"/>
              </a:rPr>
              <a:t>Основные</a:t>
            </a:r>
            <a:r>
              <a:rPr dirty="0" sz="4400" spc="-90" i="0">
                <a:latin typeface="Times New Roman"/>
                <a:cs typeface="Times New Roman"/>
              </a:rPr>
              <a:t> </a:t>
            </a:r>
            <a:r>
              <a:rPr dirty="0" sz="4400" spc="-25" i="0">
                <a:latin typeface="Times New Roman"/>
                <a:cs typeface="Times New Roman"/>
              </a:rPr>
              <a:t>возможности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916" y="1263218"/>
            <a:ext cx="11709400" cy="4781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latin typeface="Times New Roman"/>
                <a:cs typeface="Times New Roman"/>
              </a:rPr>
              <a:t>Типы</a:t>
            </a:r>
            <a:r>
              <a:rPr dirty="0" sz="2400" spc="-5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поддерживаемых</a:t>
            </a:r>
            <a:r>
              <a:rPr dirty="0" sz="2400" spc="-5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Cloud-окружений: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469900" marR="616585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Приватные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cloud-системы,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доступные</a:t>
            </a:r>
            <a:r>
              <a:rPr dirty="0" sz="24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242424"/>
                </a:solidFill>
                <a:latin typeface="Times New Roman"/>
                <a:cs typeface="Times New Roman"/>
              </a:rPr>
              <a:t>только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внутри организации,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полностью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подконтрольные</a:t>
            </a:r>
            <a:r>
              <a:rPr dirty="0" sz="24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выполненные</a:t>
            </a:r>
            <a:r>
              <a:rPr dirty="0" sz="24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на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собственных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мощностях.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качестве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системы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виртуализации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поддерживается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использование</a:t>
            </a:r>
            <a:r>
              <a:rPr dirty="0" sz="2400" spc="30">
                <a:solidFill>
                  <a:srgbClr val="0462C1"/>
                </a:solidFill>
                <a:latin typeface="Times New Roman"/>
                <a:cs typeface="Times New Roman"/>
              </a:rPr>
              <a:t> 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Xen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,</a:t>
            </a:r>
            <a:r>
              <a:rPr dirty="0" sz="2400" spc="10">
                <a:solidFill>
                  <a:srgbClr val="0462C1"/>
                </a:solidFill>
                <a:latin typeface="Times New Roman"/>
                <a:cs typeface="Times New Roman"/>
              </a:rPr>
              <a:t> </a:t>
            </a:r>
            <a:r>
              <a:rPr dirty="0" u="heavy" sz="24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KVM</a:t>
            </a:r>
            <a:r>
              <a:rPr dirty="0" sz="2400" spc="15">
                <a:solidFill>
                  <a:srgbClr val="0462C1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-35">
                <a:solidFill>
                  <a:srgbClr val="0462C1"/>
                </a:solidFill>
                <a:latin typeface="Times New Roman"/>
                <a:cs typeface="Times New Roman"/>
              </a:rPr>
              <a:t> 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4"/>
              </a:rPr>
              <a:t>VMware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;</a:t>
            </a:r>
            <a:endParaRPr sz="2400">
              <a:latin typeface="Times New Roman"/>
              <a:cs typeface="Times New Roman"/>
            </a:endParaRPr>
          </a:p>
          <a:p>
            <a:pPr marL="469900" marR="476884" indent="-4572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Публичные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cloud-окружения, работающие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инфраструктуре внешних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сервис- 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провайдеров,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таких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как</a:t>
            </a:r>
            <a:r>
              <a:rPr dirty="0" sz="2400" spc="-15">
                <a:solidFill>
                  <a:srgbClr val="0462C1"/>
                </a:solidFill>
                <a:latin typeface="Times New Roman"/>
                <a:cs typeface="Times New Roman"/>
              </a:rPr>
              <a:t> 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Amazo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n 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EC2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. Для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доступа к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публичным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cloud-окружениям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поддерживает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такие</a:t>
            </a:r>
            <a:r>
              <a:rPr dirty="0" sz="2400" spc="-1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API,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как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EC2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Query,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OGF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OCCI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vCloud;</a:t>
            </a:r>
            <a:endParaRPr sz="24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Гибридные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cloud-системы,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сочетающие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элементы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публичных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и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приватных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cloud-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систем.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Например,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определённая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критически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важная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часть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инфраструктуры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может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работать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приватном</a:t>
            </a:r>
            <a:r>
              <a:rPr dirty="0" sz="24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облаке,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а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вторичные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системы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вынесены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во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внешние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облака,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или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изначально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вся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система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построена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как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приватная,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но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при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нехватке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ресурсов</a:t>
            </a:r>
            <a:r>
              <a:rPr dirty="0" sz="2400" spc="-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 </a:t>
            </a:r>
            <a:r>
              <a:rPr dirty="0" sz="2400" spc="-25">
                <a:solidFill>
                  <a:srgbClr val="242424"/>
                </a:solidFill>
                <a:latin typeface="Times New Roman"/>
                <a:cs typeface="Times New Roman"/>
              </a:rPr>
              <a:t>пиковые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моменты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к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работе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привлекаются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мощности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публичных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сервисов.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2893" y="1185799"/>
            <a:ext cx="10798175" cy="2003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61468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Times New Roman"/>
                <a:cs typeface="Times New Roman"/>
              </a:rPr>
              <a:t>2</a:t>
            </a:r>
            <a:r>
              <a:rPr dirty="0" sz="3200" spc="5">
                <a:latin typeface="Times New Roman"/>
                <a:cs typeface="Times New Roman"/>
              </a:rPr>
              <a:t>0</a:t>
            </a:r>
            <a:r>
              <a:rPr dirty="0" sz="3200">
                <a:latin typeface="Times New Roman"/>
                <a:cs typeface="Times New Roman"/>
              </a:rPr>
              <a:t>0</a:t>
            </a:r>
            <a:r>
              <a:rPr dirty="0" sz="3200" spc="5">
                <a:latin typeface="Times New Roman"/>
                <a:cs typeface="Times New Roman"/>
              </a:rPr>
              <a:t>6</a:t>
            </a:r>
            <a:r>
              <a:rPr dirty="0" sz="3200">
                <a:latin typeface="Times New Roman"/>
                <a:cs typeface="Times New Roman"/>
              </a:rPr>
              <a:t>:</a:t>
            </a:r>
            <a:r>
              <a:rPr dirty="0" sz="3200" spc="-2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Am</a:t>
            </a:r>
            <a:r>
              <a:rPr dirty="0" sz="3200" spc="5">
                <a:latin typeface="Times New Roman"/>
                <a:cs typeface="Times New Roman"/>
              </a:rPr>
              <a:t>a</a:t>
            </a:r>
            <a:r>
              <a:rPr dirty="0" sz="3200">
                <a:latin typeface="Times New Roman"/>
                <a:cs typeface="Times New Roman"/>
              </a:rPr>
              <a:t>z</a:t>
            </a:r>
            <a:r>
              <a:rPr dirty="0" sz="3200" spc="5">
                <a:latin typeface="Times New Roman"/>
                <a:cs typeface="Times New Roman"/>
              </a:rPr>
              <a:t>o</a:t>
            </a:r>
            <a:r>
              <a:rPr dirty="0" sz="3200">
                <a:latin typeface="Times New Roman"/>
                <a:cs typeface="Times New Roman"/>
              </a:rPr>
              <a:t>n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EC2</a:t>
            </a:r>
            <a:r>
              <a:rPr dirty="0" sz="320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and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S3</a:t>
            </a:r>
            <a:endParaRPr sz="32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2555"/>
              </a:spcBef>
              <a:buFont typeface="Microsoft Sans Serif"/>
              <a:buChar char="•"/>
              <a:tabLst>
                <a:tab pos="263525" algn="l"/>
                <a:tab pos="264160" algn="l"/>
              </a:tabLst>
            </a:pPr>
            <a:r>
              <a:rPr dirty="0" sz="2400" spc="-5">
                <a:latin typeface="Times New Roman"/>
                <a:cs typeface="Times New Roman"/>
              </a:rPr>
              <a:t>Эластичное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35">
                <a:latin typeface="Times New Roman"/>
                <a:cs typeface="Times New Roman"/>
              </a:rPr>
              <a:t>облако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(EC2):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виртуальные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машины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по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запросу</a:t>
            </a:r>
            <a:endParaRPr sz="2400">
              <a:latin typeface="Times New Roman"/>
              <a:cs typeface="Times New Roman"/>
            </a:endParaRPr>
          </a:p>
          <a:p>
            <a:pPr marL="263525" marR="5080" indent="-251460">
              <a:lnSpc>
                <a:spcPts val="2590"/>
              </a:lnSpc>
              <a:spcBef>
                <a:spcPts val="1145"/>
              </a:spcBef>
              <a:buFont typeface="Microsoft Sans Serif"/>
              <a:buChar char="•"/>
              <a:tabLst>
                <a:tab pos="263525" algn="l"/>
                <a:tab pos="264160" algn="l"/>
              </a:tabLst>
            </a:pPr>
            <a:r>
              <a:rPr dirty="0" sz="2400" spc="5">
                <a:latin typeface="Times New Roman"/>
                <a:cs typeface="Times New Roman"/>
              </a:rPr>
              <a:t>Простая </a:t>
            </a:r>
            <a:r>
              <a:rPr dirty="0" sz="2400" spc="-10">
                <a:latin typeface="Times New Roman"/>
                <a:cs typeface="Times New Roman"/>
              </a:rPr>
              <a:t>служба </a:t>
            </a:r>
            <a:r>
              <a:rPr dirty="0" sz="2400">
                <a:latin typeface="Times New Roman"/>
                <a:cs typeface="Times New Roman"/>
              </a:rPr>
              <a:t>хранения </a:t>
            </a:r>
            <a:r>
              <a:rPr dirty="0" sz="2400" spc="-5">
                <a:latin typeface="Times New Roman"/>
                <a:cs typeface="Times New Roman"/>
              </a:rPr>
              <a:t>(S3): </a:t>
            </a:r>
            <a:r>
              <a:rPr dirty="0" sz="2400">
                <a:latin typeface="Times New Roman"/>
                <a:cs typeface="Times New Roman"/>
              </a:rPr>
              <a:t>хранение </a:t>
            </a:r>
            <a:r>
              <a:rPr dirty="0" sz="2400" spc="5">
                <a:latin typeface="Times New Roman"/>
                <a:cs typeface="Times New Roman"/>
              </a:rPr>
              <a:t>через </a:t>
            </a:r>
            <a:r>
              <a:rPr dirty="0" sz="2400" spc="-5">
                <a:latin typeface="Times New Roman"/>
                <a:cs typeface="Times New Roman"/>
              </a:rPr>
              <a:t>интерфейсы </a:t>
            </a:r>
            <a:r>
              <a:rPr dirty="0" sz="2400">
                <a:latin typeface="Times New Roman"/>
                <a:cs typeface="Times New Roman"/>
              </a:rPr>
              <a:t>веб-сервисов </a:t>
            </a:r>
            <a:r>
              <a:rPr dirty="0" sz="2400" spc="-35">
                <a:latin typeface="Times New Roman"/>
                <a:cs typeface="Times New Roman"/>
              </a:rPr>
              <a:t>(REST,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SOAP</a:t>
            </a:r>
            <a:r>
              <a:rPr dirty="0" sz="2400" spc="-8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и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BitTorrent)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511" y="5078412"/>
            <a:ext cx="1496186" cy="14961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19535" y="1279042"/>
            <a:ext cx="1496187" cy="117701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17645" y="3218497"/>
            <a:ext cx="5404358" cy="316661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14796" y="182625"/>
            <a:ext cx="219138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Ис</a:t>
            </a:r>
            <a:r>
              <a:rPr dirty="0" sz="4400" spc="-70" i="0">
                <a:latin typeface="Times New Roman"/>
                <a:cs typeface="Times New Roman"/>
              </a:rPr>
              <a:t>т</a:t>
            </a:r>
            <a:r>
              <a:rPr dirty="0" sz="4400" i="0">
                <a:latin typeface="Times New Roman"/>
                <a:cs typeface="Times New Roman"/>
              </a:rPr>
              <a:t>ория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426591"/>
            <a:ext cx="13245465" cy="58185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469900" marR="767080" indent="-45720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469900" algn="l"/>
              </a:tabLst>
            </a:pP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Динамическое изменение размера физической инфраструктуры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через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добавление или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удаление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узлов налету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разбиение кластера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на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виртуальные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разделы, позволяющие выделять 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только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необходимый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объем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ресурсов для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функционирования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определённого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сервиса;</a:t>
            </a:r>
            <a:endParaRPr sz="2000">
              <a:latin typeface="Times New Roman"/>
              <a:cs typeface="Times New Roman"/>
            </a:endParaRPr>
          </a:p>
          <a:p>
            <a:pPr marL="469900" marR="594995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Централизованный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интерфейс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управления</a:t>
            </a:r>
            <a:r>
              <a:rPr dirty="0" sz="20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всеми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элементами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виртуальной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физической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распределенной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инфраструктуры.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Управляющий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web-интерфейс Sunstone для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администраторов cloud-окружений,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через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который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можно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управлять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работой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инфраструктуры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приватных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гибридных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окружений,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распределять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виртуальные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физические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ресурсы;</a:t>
            </a:r>
            <a:endParaRPr sz="2000">
              <a:latin typeface="Times New Roman"/>
              <a:cs typeface="Times New Roman"/>
            </a:endParaRPr>
          </a:p>
          <a:p>
            <a:pPr marL="469900" marR="1412875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Высокая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степень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задействования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доступных ресурсов,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возможность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подключения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внешних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ресурсов,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предоставления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ресурсов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 аренду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или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организации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совместного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использования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инфраструктуры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между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несколькими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департаментами;</a:t>
            </a:r>
            <a:endParaRPr sz="20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Сокращение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издержек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за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счёт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уменьшения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числа физических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серверов,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уменьшение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затрат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на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администрирование,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обслуживание,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энергоснабжение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охлаждение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(вместо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физических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серверов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предоставляются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виртуальные</a:t>
            </a:r>
            <a:r>
              <a:rPr dirty="0" sz="2000" spc="4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серверы,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которые</a:t>
            </a:r>
            <a:r>
              <a:rPr dirty="0" sz="2000" spc="-4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более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полно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используют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доступные физические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ресурсы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-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например,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группа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мало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загруженных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серверов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теперь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может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работать</a:t>
            </a:r>
            <a:r>
              <a:rPr dirty="0" sz="2000" spc="-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на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одной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физической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машине);</a:t>
            </a:r>
            <a:endParaRPr sz="2000">
              <a:latin typeface="Times New Roman"/>
              <a:cs typeface="Times New Roman"/>
            </a:endParaRPr>
          </a:p>
          <a:p>
            <a:pPr marL="469900" marR="327660" indent="-4572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Возможность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быстрого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увеличения</a:t>
            </a:r>
            <a:r>
              <a:rPr dirty="0" sz="2000" spc="4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серверной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мощности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за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счёт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подключения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ресурсов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внешних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cloud-сервисов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моменты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пиковой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нагрузки;</a:t>
            </a:r>
            <a:endParaRPr sz="2000">
              <a:latin typeface="Times New Roman"/>
              <a:cs typeface="Times New Roman"/>
            </a:endParaRPr>
          </a:p>
          <a:p>
            <a:pPr marL="469900" marR="302895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Механизмы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для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обеспечения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отказоустойчивости,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реализована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функция</a:t>
            </a:r>
            <a:r>
              <a:rPr dirty="0" sz="2000" spc="5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автоматического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выполнения</a:t>
            </a:r>
            <a:r>
              <a:rPr dirty="0" sz="20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операций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восстановлению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работоспособности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окружений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 случае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сбоя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работе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физического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сервера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или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виртуальной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машины;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9658350" cy="1350010"/>
          </a:xfrm>
          <a:prstGeom prst="rect"/>
        </p:spPr>
        <p:txBody>
          <a:bodyPr wrap="square" lIns="0" tIns="252095" rIns="0" bIns="0" rtlCol="0" vert="horz">
            <a:spAutoFit/>
          </a:bodyPr>
          <a:lstStyle/>
          <a:p>
            <a:pPr marL="3639185">
              <a:lnSpc>
                <a:spcPct val="100000"/>
              </a:lnSpc>
              <a:spcBef>
                <a:spcPts val="1985"/>
              </a:spcBef>
            </a:pPr>
            <a:r>
              <a:rPr dirty="0" sz="4400" spc="-15" i="0">
                <a:latin typeface="Times New Roman"/>
                <a:cs typeface="Times New Roman"/>
              </a:rPr>
              <a:t>Основные</a:t>
            </a:r>
            <a:r>
              <a:rPr dirty="0" sz="4400" spc="-90" i="0">
                <a:latin typeface="Times New Roman"/>
                <a:cs typeface="Times New Roman"/>
              </a:rPr>
              <a:t> </a:t>
            </a:r>
            <a:r>
              <a:rPr dirty="0" sz="4400" spc="-25" i="0">
                <a:latin typeface="Times New Roman"/>
                <a:cs typeface="Times New Roman"/>
              </a:rPr>
              <a:t>возможности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dirty="0" sz="2000" spc="-10" i="0">
                <a:latin typeface="Times New Roman"/>
                <a:cs typeface="Times New Roman"/>
              </a:rPr>
              <a:t>Возможности</a:t>
            </a:r>
            <a:r>
              <a:rPr dirty="0" sz="2000" spc="-30" i="0">
                <a:latin typeface="Times New Roman"/>
                <a:cs typeface="Times New Roman"/>
              </a:rPr>
              <a:t> </a:t>
            </a:r>
            <a:r>
              <a:rPr dirty="0" sz="2000" spc="-5" i="0">
                <a:latin typeface="Times New Roman"/>
                <a:cs typeface="Times New Roman"/>
              </a:rPr>
              <a:t>для</a:t>
            </a:r>
            <a:r>
              <a:rPr dirty="0" sz="2000" spc="20" i="0">
                <a:latin typeface="Times New Roman"/>
                <a:cs typeface="Times New Roman"/>
              </a:rPr>
              <a:t> </a:t>
            </a:r>
            <a:r>
              <a:rPr dirty="0" sz="2000" spc="-5" i="0">
                <a:latin typeface="Times New Roman"/>
                <a:cs typeface="Times New Roman"/>
              </a:rPr>
              <a:t>администратора,</a:t>
            </a:r>
            <a:r>
              <a:rPr dirty="0" sz="2000" spc="-25" i="0">
                <a:latin typeface="Times New Roman"/>
                <a:cs typeface="Times New Roman"/>
              </a:rPr>
              <a:t> </a:t>
            </a:r>
            <a:r>
              <a:rPr dirty="0" sz="2000" spc="-10" i="0">
                <a:latin typeface="Times New Roman"/>
                <a:cs typeface="Times New Roman"/>
              </a:rPr>
              <a:t>управляющего</a:t>
            </a:r>
            <a:r>
              <a:rPr dirty="0" sz="2000" spc="-35" i="0">
                <a:latin typeface="Times New Roman"/>
                <a:cs typeface="Times New Roman"/>
              </a:rPr>
              <a:t> </a:t>
            </a:r>
            <a:r>
              <a:rPr dirty="0" sz="2000" spc="-5" i="0">
                <a:latin typeface="Times New Roman"/>
                <a:cs typeface="Times New Roman"/>
              </a:rPr>
              <a:t>инфраструктурой: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745363"/>
            <a:ext cx="13211175" cy="6428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294005" indent="-342900">
              <a:lnSpc>
                <a:spcPct val="100000"/>
              </a:lnSpc>
              <a:spcBef>
                <a:spcPts val="100"/>
              </a:spcBef>
              <a:buAutoNum type="arabicPeriod" startAt="7"/>
              <a:tabLst>
                <a:tab pos="354965" algn="l"/>
                <a:tab pos="355600" algn="l"/>
              </a:tabLst>
            </a:pP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Поддержка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управления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квотами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через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задание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определённым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пользователям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набора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ограничений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на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использование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ресурсов;</a:t>
            </a:r>
            <a:endParaRPr sz="2000">
              <a:latin typeface="Times New Roman"/>
              <a:cs typeface="Times New Roman"/>
            </a:endParaRPr>
          </a:p>
          <a:p>
            <a:pPr marL="355600" marR="333375" indent="-342900">
              <a:lnSpc>
                <a:spcPct val="100000"/>
              </a:lnSpc>
              <a:spcBef>
                <a:spcPts val="5"/>
              </a:spcBef>
              <a:buAutoNum type="arabicPeriod" startAt="7"/>
              <a:tabLst>
                <a:tab pos="354965" algn="l"/>
                <a:tab pos="355600" algn="l"/>
              </a:tabLst>
            </a:pP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Поддержка групп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со своим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набором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пользователей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виртуальных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ресурсов.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Например,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можно создать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отдельное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изолированное 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облако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со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своим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набором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пользователей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делегировать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управление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этим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облаком</a:t>
            </a:r>
            <a:r>
              <a:rPr dirty="0" sz="2000" spc="-4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определённой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компании,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обеспечив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возможность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работы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нескольких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провайдеров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облачных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услуг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на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базе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одной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инфраструктуры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OpenNebula.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каждой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группе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может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быть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свой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набор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публичных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ресурсов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(шаблоны,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образы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виртуальных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машин,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виртуальные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сети),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не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пересекающийся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другими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группами;</a:t>
            </a:r>
            <a:endParaRPr sz="2000">
              <a:latin typeface="Times New Roman"/>
              <a:cs typeface="Times New Roman"/>
            </a:endParaRPr>
          </a:p>
          <a:p>
            <a:pPr marL="355600" marR="332105" indent="-342900">
              <a:lnSpc>
                <a:spcPct val="100000"/>
              </a:lnSpc>
              <a:buAutoNum type="arabicPeriod" startAt="7"/>
              <a:tabLst>
                <a:tab pos="354965" algn="l"/>
                <a:tab pos="355600" algn="l"/>
              </a:tabLst>
            </a:pP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Гибкая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система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контроля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доступа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(</a:t>
            </a:r>
            <a:r>
              <a:rPr dirty="0" u="sng" sz="20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ACL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)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управления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пользователями/группами,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поддерживающая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распределение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ресурсов между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ними,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том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числе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возможность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выделения</a:t>
            </a:r>
            <a:r>
              <a:rPr dirty="0" sz="20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ресурсов для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совместного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использования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несколькими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пользователями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или</a:t>
            </a:r>
            <a:r>
              <a:rPr dirty="0" sz="20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группами.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настоящее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время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поддерживается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несколько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типов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пользователей: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администратор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(разрешено</a:t>
            </a:r>
            <a:r>
              <a:rPr dirty="0" sz="2000" spc="-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выполнение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любых операций),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обычный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пользователь,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публичный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пользователь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(только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базовые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возможности)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пользователь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определённого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сервиса;</a:t>
            </a:r>
            <a:endParaRPr sz="2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AutoNum type="arabicPeriod" startAt="7"/>
              <a:tabLst>
                <a:tab pos="355600" algn="l"/>
              </a:tabLst>
            </a:pP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Возможность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задания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политики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размещения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ресурсов в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дата-центре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(Data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Center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Placement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Policies).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Поддерживаются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4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предопределённых набора правил: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packing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(используется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минимальное число серверов для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размещения VM,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следовательно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обеспечивается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максимальная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плотность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минимальная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фрагментация),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striping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(VM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равномерно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распределяются по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имеющимся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серверам,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обеспечивается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максимальный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запас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ресурсам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для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VM),</a:t>
            </a:r>
            <a:r>
              <a:rPr dirty="0" sz="2000" spc="4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load-aware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(VM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размещается</a:t>
            </a:r>
            <a:r>
              <a:rPr dirty="0" sz="2000" spc="-5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на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сервере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минимальной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нагрузкой)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и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custom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(размещение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на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основании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вычисленного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веса).</a:t>
            </a:r>
            <a:endParaRPr sz="2000">
              <a:latin typeface="Times New Roman"/>
              <a:cs typeface="Times New Roman"/>
            </a:endParaRPr>
          </a:p>
          <a:p>
            <a:pPr marL="355600" marR="251460" indent="-342900">
              <a:lnSpc>
                <a:spcPct val="100000"/>
              </a:lnSpc>
              <a:buAutoNum type="arabicPeriod" startAt="7"/>
              <a:tabLst>
                <a:tab pos="355600" algn="l"/>
              </a:tabLst>
            </a:pP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Организация</a:t>
            </a:r>
            <a:r>
              <a:rPr dirty="0" sz="20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централизованного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управления</a:t>
            </a:r>
            <a:r>
              <a:rPr dirty="0" sz="20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несколькими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отдельными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установками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(oZones).</a:t>
            </a:r>
            <a:r>
              <a:rPr dirty="0" sz="2000" spc="-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Доступ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к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зонам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организуется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использованием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абстрактного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понятия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Виртуальный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дата-центр,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содержащий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свой набор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ресурсов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(образы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шаблоны виртуальных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машин,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виртуальные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сети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виртуальные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машины)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пользователей,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которые</a:t>
            </a:r>
            <a:r>
              <a:rPr dirty="0" sz="2000" spc="-4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используют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данные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виртуальные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ресурсы.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05605" y="22351"/>
            <a:ext cx="603123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5" i="0">
                <a:latin typeface="Times New Roman"/>
                <a:cs typeface="Times New Roman"/>
              </a:rPr>
              <a:t>Основные</a:t>
            </a:r>
            <a:r>
              <a:rPr dirty="0" sz="4400" spc="-90" i="0">
                <a:latin typeface="Times New Roman"/>
                <a:cs typeface="Times New Roman"/>
              </a:rPr>
              <a:t> </a:t>
            </a:r>
            <a:r>
              <a:rPr dirty="0" sz="4400" spc="-25" i="0">
                <a:latin typeface="Times New Roman"/>
                <a:cs typeface="Times New Roman"/>
              </a:rPr>
              <a:t>возможности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1200658"/>
            <a:ext cx="11468735" cy="5147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latin typeface="Times New Roman"/>
                <a:cs typeface="Times New Roman"/>
              </a:rPr>
              <a:t>Возможности</a:t>
            </a:r>
            <a:r>
              <a:rPr dirty="0" sz="2400" spc="25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для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spc="-20" b="1">
                <a:latin typeface="Times New Roman"/>
                <a:cs typeface="Times New Roman"/>
              </a:rPr>
              <a:t>пользователя,</a:t>
            </a:r>
            <a:r>
              <a:rPr dirty="0" sz="2400" spc="30" b="1">
                <a:latin typeface="Times New Roman"/>
                <a:cs typeface="Times New Roman"/>
              </a:rPr>
              <a:t> </a:t>
            </a:r>
            <a:r>
              <a:rPr dirty="0" sz="2400" spc="-15" b="1">
                <a:latin typeface="Times New Roman"/>
                <a:cs typeface="Times New Roman"/>
              </a:rPr>
              <a:t>размещающего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свои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spc="-15" b="1">
                <a:latin typeface="Times New Roman"/>
                <a:cs typeface="Times New Roman"/>
              </a:rPr>
              <a:t>окружения: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469900" marR="73279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Более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быстрое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получение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 запрошенного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сервиса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(виртуальный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сервер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поднять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значительно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быстрее, чем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купить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и установить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физический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сервер);</a:t>
            </a:r>
            <a:endParaRPr sz="24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Поддержка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развертывания</a:t>
            </a:r>
            <a:r>
              <a:rPr dirty="0" sz="24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гетерогенных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операционных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окружений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рамках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единой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совместно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используемой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инфраструктуры;</a:t>
            </a:r>
            <a:endParaRPr sz="2400">
              <a:latin typeface="Times New Roman"/>
              <a:cs typeface="Times New Roman"/>
            </a:endParaRPr>
          </a:p>
          <a:p>
            <a:pPr marL="469900" marR="1260475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Полный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контроль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за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жизненным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циклом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виртуальных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серверов.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Ведение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аккаунтинга</a:t>
            </a:r>
            <a:r>
              <a:rPr dirty="0" sz="2400" spc="-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генерации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отчётов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об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активности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пользователей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серверов;</a:t>
            </a:r>
            <a:endParaRPr sz="2400">
              <a:latin typeface="Times New Roman"/>
              <a:cs typeface="Times New Roman"/>
            </a:endParaRPr>
          </a:p>
          <a:p>
            <a:pPr marL="469900" marR="24765" indent="-4572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Self-Service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Portal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-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web-интерфейс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для </a:t>
            </a:r>
            <a:r>
              <a:rPr dirty="0" sz="2400" spc="-25">
                <a:solidFill>
                  <a:srgbClr val="242424"/>
                </a:solidFill>
                <a:latin typeface="Times New Roman"/>
                <a:cs typeface="Times New Roman"/>
              </a:rPr>
              <a:t>конечных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пользователей,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дополняющий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ранее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реализованные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интерфейсы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r>
              <a:rPr dirty="0" sz="24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Sunstone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(администрирование</a:t>
            </a:r>
            <a:r>
              <a:rPr dirty="0" sz="24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cloud-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окружений)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OpenNebula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Zones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(управления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несколькими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зонами </a:t>
            </a:r>
            <a:r>
              <a:rPr dirty="0" sz="2400" spc="-25">
                <a:solidFill>
                  <a:srgbClr val="242424"/>
                </a:solidFill>
                <a:latin typeface="Times New Roman"/>
                <a:cs typeface="Times New Roman"/>
              </a:rPr>
              <a:t>одного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пользователя).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Используя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Self-Service</a:t>
            </a:r>
            <a:r>
              <a:rPr dirty="0" sz="24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Portal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пользователи</a:t>
            </a:r>
            <a:r>
              <a:rPr dirty="0" sz="24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могут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самостоятельно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создавать,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развёртывать</a:t>
            </a:r>
            <a:r>
              <a:rPr dirty="0" sz="24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управлять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различными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ресурсами,</a:t>
            </a:r>
            <a:r>
              <a:rPr dirty="0" sz="2400" spc="-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242424"/>
                </a:solidFill>
                <a:latin typeface="Times New Roman"/>
                <a:cs typeface="Times New Roman"/>
              </a:rPr>
              <a:t>том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числе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хранением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образов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виртуальных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машин,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сетевыми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ресурсами</a:t>
            </a:r>
            <a:r>
              <a:rPr dirty="0" sz="2400" spc="-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виртуальными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машинами;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05605" y="122300"/>
            <a:ext cx="603123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5" i="0">
                <a:latin typeface="Times New Roman"/>
                <a:cs typeface="Times New Roman"/>
              </a:rPr>
              <a:t>Основные</a:t>
            </a:r>
            <a:r>
              <a:rPr dirty="0" sz="4400" spc="-90" i="0">
                <a:latin typeface="Times New Roman"/>
                <a:cs typeface="Times New Roman"/>
              </a:rPr>
              <a:t> </a:t>
            </a:r>
            <a:r>
              <a:rPr dirty="0" sz="4400" spc="-25" i="0">
                <a:latin typeface="Times New Roman"/>
                <a:cs typeface="Times New Roman"/>
              </a:rPr>
              <a:t>возможности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26689" y="13208"/>
            <a:ext cx="698690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5" i="0">
                <a:latin typeface="Times New Roman"/>
                <a:cs typeface="Times New Roman"/>
              </a:rPr>
              <a:t>Преимущества</a:t>
            </a:r>
            <a:r>
              <a:rPr dirty="0" sz="4400" spc="-95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OpenNebula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93545" y="1664970"/>
            <a:ext cx="10282555" cy="3684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15" i="1">
                <a:latin typeface="Times New Roman"/>
                <a:cs typeface="Times New Roman"/>
              </a:rPr>
              <a:t>Лёгкая</a:t>
            </a:r>
            <a:r>
              <a:rPr dirty="0" sz="2400" spc="-25" i="1">
                <a:latin typeface="Times New Roman"/>
                <a:cs typeface="Times New Roman"/>
              </a:rPr>
              <a:t> </a:t>
            </a:r>
            <a:r>
              <a:rPr dirty="0" sz="2400" i="1">
                <a:latin typeface="Times New Roman"/>
                <a:cs typeface="Times New Roman"/>
              </a:rPr>
              <a:t>и</a:t>
            </a:r>
            <a:r>
              <a:rPr dirty="0" sz="2400" spc="-20" i="1">
                <a:latin typeface="Times New Roman"/>
                <a:cs typeface="Times New Roman"/>
              </a:rPr>
              <a:t> </a:t>
            </a:r>
            <a:r>
              <a:rPr dirty="0" sz="2400" i="1">
                <a:latin typeface="Times New Roman"/>
                <a:cs typeface="Times New Roman"/>
              </a:rPr>
              <a:t>простая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10">
                <a:latin typeface="Times New Roman"/>
                <a:cs typeface="Times New Roman"/>
              </a:rPr>
              <a:t>Нетребовательна</a:t>
            </a:r>
            <a:r>
              <a:rPr dirty="0" sz="2400" spc="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к</a:t>
            </a:r>
            <a:r>
              <a:rPr dirty="0" sz="2400" spc="5">
                <a:latin typeface="Times New Roman"/>
                <a:cs typeface="Times New Roman"/>
              </a:rPr>
              <a:t> ресурсам,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легкая </a:t>
            </a:r>
            <a:r>
              <a:rPr dirty="0" sz="2400">
                <a:latin typeface="Times New Roman"/>
                <a:cs typeface="Times New Roman"/>
              </a:rPr>
              <a:t>в</a:t>
            </a:r>
            <a:r>
              <a:rPr dirty="0" sz="2400" spc="-5">
                <a:latin typeface="Times New Roman"/>
                <a:cs typeface="Times New Roman"/>
              </a:rPr>
              <a:t> установке,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обслуживании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и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10">
                <a:latin typeface="Times New Roman"/>
                <a:cs typeface="Times New Roman"/>
              </a:rPr>
              <a:t>использовании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20" i="1">
                <a:latin typeface="Times New Roman"/>
                <a:cs typeface="Times New Roman"/>
              </a:rPr>
              <a:t>Гибкая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5">
                <a:latin typeface="Times New Roman"/>
                <a:cs typeface="Times New Roman"/>
              </a:rPr>
              <a:t>Полностью</a:t>
            </a:r>
            <a:r>
              <a:rPr dirty="0" sz="2400" spc="2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открытая,</a:t>
            </a:r>
            <a:r>
              <a:rPr dirty="0" sz="2400" spc="20">
                <a:latin typeface="Times New Roman"/>
                <a:cs typeface="Times New Roman"/>
              </a:rPr>
              <a:t> </a:t>
            </a:r>
            <a:r>
              <a:rPr dirty="0" sz="2400" spc="-30">
                <a:latin typeface="Times New Roman"/>
                <a:cs typeface="Times New Roman"/>
              </a:rPr>
              <a:t>легко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настраивается</a:t>
            </a:r>
            <a:r>
              <a:rPr dirty="0" sz="2400" spc="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для </a:t>
            </a:r>
            <a:r>
              <a:rPr dirty="0" sz="2400" spc="-5">
                <a:latin typeface="Times New Roman"/>
                <a:cs typeface="Times New Roman"/>
              </a:rPr>
              <a:t>нужд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конкретного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пользователя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10" i="1">
                <a:latin typeface="Times New Roman"/>
                <a:cs typeface="Times New Roman"/>
              </a:rPr>
              <a:t>Надежная</a:t>
            </a:r>
            <a:endParaRPr sz="2400">
              <a:latin typeface="Times New Roman"/>
              <a:cs typeface="Times New Roman"/>
            </a:endParaRPr>
          </a:p>
          <a:p>
            <a:pPr marL="12700" marR="575945">
              <a:lnSpc>
                <a:spcPct val="100000"/>
              </a:lnSpc>
            </a:pPr>
            <a:r>
              <a:rPr dirty="0" sz="2400" spc="-50">
                <a:latin typeface="Times New Roman"/>
                <a:cs typeface="Times New Roman"/>
              </a:rPr>
              <a:t>Готовая</a:t>
            </a:r>
            <a:r>
              <a:rPr dirty="0" sz="2400" spc="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к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промышленной</a:t>
            </a:r>
            <a:r>
              <a:rPr dirty="0" sz="2400" spc="2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эксплуатации,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масштабируемая,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 </a:t>
            </a:r>
            <a:r>
              <a:rPr dirty="0" sz="2400" spc="-25">
                <a:latin typeface="Times New Roman"/>
                <a:cs typeface="Times New Roman"/>
              </a:rPr>
              <a:t>коммерческой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поддержкой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10" i="1">
                <a:latin typeface="Times New Roman"/>
                <a:cs typeface="Times New Roman"/>
              </a:rPr>
              <a:t>Мощная</a:t>
            </a:r>
            <a:endParaRPr sz="240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</a:pPr>
            <a:r>
              <a:rPr dirty="0" sz="2400" spc="-35">
                <a:latin typeface="Times New Roman"/>
                <a:cs typeface="Times New Roman"/>
              </a:rPr>
              <a:t>Подходит</a:t>
            </a:r>
            <a:r>
              <a:rPr dirty="0" sz="2400" spc="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для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частных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и </a:t>
            </a:r>
            <a:r>
              <a:rPr dirty="0" sz="2400" spc="-5">
                <a:latin typeface="Times New Roman"/>
                <a:cs typeface="Times New Roman"/>
              </a:rPr>
              <a:t>гибридных</a:t>
            </a:r>
            <a:r>
              <a:rPr dirty="0" sz="2400" spc="20">
                <a:latin typeface="Times New Roman"/>
                <a:cs typeface="Times New Roman"/>
              </a:rPr>
              <a:t> </a:t>
            </a:r>
            <a:r>
              <a:rPr dirty="0" sz="2400" spc="-30">
                <a:latin typeface="Times New Roman"/>
                <a:cs typeface="Times New Roman"/>
              </a:rPr>
              <a:t>облаков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и </a:t>
            </a:r>
            <a:r>
              <a:rPr dirty="0" sz="2400" spc="-10">
                <a:latin typeface="Times New Roman"/>
                <a:cs typeface="Times New Roman"/>
              </a:rPr>
              <a:t>виртуализации</a:t>
            </a:r>
            <a:r>
              <a:rPr dirty="0" sz="2400" spc="2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датацентров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0291" y="875157"/>
            <a:ext cx="12284710" cy="5878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216025" indent="-3429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Разработка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простой,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мощной,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масштабируемой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адаптируемой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системы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создания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виртуальных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центров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обработки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данных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управление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ими;</a:t>
            </a:r>
            <a:endParaRPr sz="2400">
              <a:latin typeface="Times New Roman"/>
              <a:cs typeface="Times New Roman"/>
            </a:endParaRPr>
          </a:p>
          <a:p>
            <a:pPr marL="355600" marR="503555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Поддержка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облачных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встроенных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модульных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систем,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242424"/>
                </a:solidFill>
                <a:latin typeface="Times New Roman"/>
                <a:cs typeface="Times New Roman"/>
              </a:rPr>
              <a:t>которые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позволяют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реализовать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различные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облачные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архитектуры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 могут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 взаимодействовать</a:t>
            </a:r>
            <a:r>
              <a:rPr dirty="0" sz="24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любым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интерфейсом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центра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обработки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данных;</a:t>
            </a:r>
            <a:endParaRPr sz="24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Обеспечение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cloud-разработчиков</a:t>
            </a:r>
            <a:r>
              <a:rPr dirty="0" sz="24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пользователей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возможностью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выбора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облачных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систем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интерфейса,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чтобы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де-факто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стандарты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способствовали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созданию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богатой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среды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поддержки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высокоуровневых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компонентов;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Обеспечение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стабильного</a:t>
            </a:r>
            <a:r>
              <a:rPr dirty="0" sz="24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качественного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программного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обеспечения;</a:t>
            </a:r>
            <a:endParaRPr sz="2400">
              <a:latin typeface="Times New Roman"/>
              <a:cs typeface="Times New Roman"/>
            </a:endParaRPr>
          </a:p>
          <a:p>
            <a:pPr marL="355600" marR="798195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Разработка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самых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требуемых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данный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момент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инструментов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управления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облачными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центрами;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Поддержка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среды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разработки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компонентов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открытым</a:t>
            </a:r>
            <a:r>
              <a:rPr dirty="0" sz="24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исходным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45">
                <a:solidFill>
                  <a:srgbClr val="242424"/>
                </a:solidFill>
                <a:latin typeface="Times New Roman"/>
                <a:cs typeface="Times New Roman"/>
              </a:rPr>
              <a:t>кодом;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Поддержка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сообщества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пользователей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разработчиков,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вносящих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вклад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проект;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Сотрудничество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другими проектами</a:t>
            </a:r>
            <a:r>
              <a:rPr dirty="0" sz="24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открытым</a:t>
            </a:r>
            <a:r>
              <a:rPr dirty="0" sz="24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исходным</a:t>
            </a:r>
            <a:r>
              <a:rPr dirty="0" sz="24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45">
                <a:solidFill>
                  <a:srgbClr val="242424"/>
                </a:solidFill>
                <a:latin typeface="Times New Roman"/>
                <a:cs typeface="Times New Roman"/>
              </a:rPr>
              <a:t>кодом;</a:t>
            </a:r>
            <a:endParaRPr sz="2400">
              <a:latin typeface="Times New Roman"/>
              <a:cs typeface="Times New Roman"/>
            </a:endParaRPr>
          </a:p>
          <a:p>
            <a:pPr marL="355600" marR="204470" indent="-34290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Сотрудничество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основными</a:t>
            </a:r>
            <a:r>
              <a:rPr dirty="0" sz="24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научно-исследовательскими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проектами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области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облачных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вычислений.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0086" y="19303"/>
            <a:ext cx="1094168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i="0">
                <a:solidFill>
                  <a:srgbClr val="242424"/>
                </a:solidFill>
                <a:latin typeface="Times New Roman"/>
                <a:cs typeface="Times New Roman"/>
              </a:rPr>
              <a:t>Перспективы</a:t>
            </a:r>
            <a:r>
              <a:rPr dirty="0" sz="3200" spc="5" i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3200" i="0">
                <a:solidFill>
                  <a:srgbClr val="242424"/>
                </a:solidFill>
                <a:latin typeface="Times New Roman"/>
                <a:cs typeface="Times New Roman"/>
              </a:rPr>
              <a:t>развития</a:t>
            </a:r>
            <a:r>
              <a:rPr dirty="0" sz="3200" spc="5" i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3200" i="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3200" spc="5" i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3200" spc="-20" i="0">
                <a:solidFill>
                  <a:srgbClr val="242424"/>
                </a:solidFill>
                <a:latin typeface="Times New Roman"/>
                <a:cs typeface="Times New Roman"/>
              </a:rPr>
              <a:t>усовершенствования</a:t>
            </a:r>
            <a:r>
              <a:rPr dirty="0" sz="3200" spc="-15" i="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3200" i="0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5702" y="141223"/>
            <a:ext cx="1098677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5" i="0">
                <a:latin typeface="Times New Roman"/>
                <a:cs typeface="Times New Roman"/>
              </a:rPr>
              <a:t>Масштабируемая</a:t>
            </a:r>
            <a:r>
              <a:rPr dirty="0" sz="3600" i="0">
                <a:latin typeface="Times New Roman"/>
                <a:cs typeface="Times New Roman"/>
              </a:rPr>
              <a:t> </a:t>
            </a:r>
            <a:r>
              <a:rPr dirty="0" sz="3600" spc="-10" i="0">
                <a:latin typeface="Times New Roman"/>
                <a:cs typeface="Times New Roman"/>
              </a:rPr>
              <a:t>архитектура</a:t>
            </a:r>
            <a:r>
              <a:rPr dirty="0" sz="3600" spc="5" i="0">
                <a:latin typeface="Times New Roman"/>
                <a:cs typeface="Times New Roman"/>
              </a:rPr>
              <a:t> </a:t>
            </a:r>
            <a:r>
              <a:rPr dirty="0" sz="3600" i="0">
                <a:latin typeface="Times New Roman"/>
                <a:cs typeface="Times New Roman"/>
              </a:rPr>
              <a:t>и</a:t>
            </a:r>
            <a:r>
              <a:rPr dirty="0" sz="3600" spc="-5" i="0">
                <a:latin typeface="Times New Roman"/>
                <a:cs typeface="Times New Roman"/>
              </a:rPr>
              <a:t> интерфейсы</a:t>
            </a:r>
            <a:r>
              <a:rPr dirty="0" sz="3600" spc="-210" i="0">
                <a:latin typeface="Times New Roman"/>
                <a:cs typeface="Times New Roman"/>
              </a:rPr>
              <a:t> </a:t>
            </a:r>
            <a:r>
              <a:rPr dirty="0" sz="3600" spc="-5" i="0">
                <a:latin typeface="Times New Roman"/>
                <a:cs typeface="Times New Roman"/>
              </a:rPr>
              <a:t>API </a:t>
            </a:r>
            <a:r>
              <a:rPr dirty="0" sz="3600" i="0">
                <a:latin typeface="Times New Roman"/>
                <a:cs typeface="Times New Roman"/>
              </a:rPr>
              <a:t>4.2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3364" y="1928622"/>
            <a:ext cx="6898005" cy="386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242424"/>
                </a:solidFill>
                <a:latin typeface="Times New Roman"/>
                <a:cs typeface="Times New Roman"/>
              </a:rPr>
              <a:t>OpenNebula 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специально</a:t>
            </a:r>
            <a:r>
              <a:rPr dirty="0" sz="28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разработана,</a:t>
            </a:r>
            <a:r>
              <a:rPr dirty="0" sz="28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242424"/>
                </a:solidFill>
                <a:latin typeface="Times New Roman"/>
                <a:cs typeface="Times New Roman"/>
              </a:rPr>
              <a:t>чтобы 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35">
                <a:solidFill>
                  <a:srgbClr val="242424"/>
                </a:solidFill>
                <a:latin typeface="Times New Roman"/>
                <a:cs typeface="Times New Roman"/>
              </a:rPr>
              <a:t>легко</a:t>
            </a:r>
            <a:r>
              <a:rPr dirty="0" sz="28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15">
                <a:solidFill>
                  <a:srgbClr val="242424"/>
                </a:solidFill>
                <a:latin typeface="Times New Roman"/>
                <a:cs typeface="Times New Roman"/>
              </a:rPr>
              <a:t>адаптироваться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 к</a:t>
            </a:r>
            <a:r>
              <a:rPr dirty="0" sz="28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любой </a:t>
            </a:r>
            <a:r>
              <a:rPr dirty="0" sz="28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242424"/>
                </a:solidFill>
                <a:latin typeface="Times New Roman"/>
                <a:cs typeface="Times New Roman"/>
              </a:rPr>
              <a:t>инфраструктуре</a:t>
            </a:r>
            <a:r>
              <a:rPr dirty="0" sz="28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8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30">
                <a:solidFill>
                  <a:srgbClr val="242424"/>
                </a:solidFill>
                <a:latin typeface="Times New Roman"/>
                <a:cs typeface="Times New Roman"/>
              </a:rPr>
              <a:t>может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35">
                <a:solidFill>
                  <a:srgbClr val="242424"/>
                </a:solidFill>
                <a:latin typeface="Times New Roman"/>
                <a:cs typeface="Times New Roman"/>
              </a:rPr>
              <a:t>легко</a:t>
            </a:r>
            <a:r>
              <a:rPr dirty="0" sz="28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быть </a:t>
            </a:r>
            <a:r>
              <a:rPr dirty="0" sz="28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расширена</a:t>
            </a:r>
            <a:r>
              <a:rPr dirty="0" sz="2800" spc="-10">
                <a:solidFill>
                  <a:srgbClr val="242424"/>
                </a:solidFill>
                <a:latin typeface="Times New Roman"/>
                <a:cs typeface="Times New Roman"/>
              </a:rPr>
              <a:t> дополнительными</a:t>
            </a:r>
            <a:r>
              <a:rPr dirty="0" sz="28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20">
                <a:solidFill>
                  <a:srgbClr val="242424"/>
                </a:solidFill>
                <a:latin typeface="Times New Roman"/>
                <a:cs typeface="Times New Roman"/>
              </a:rPr>
              <a:t>компонентами. </a:t>
            </a:r>
            <a:r>
              <a:rPr dirty="0" sz="2800" spc="-6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45">
                <a:solidFill>
                  <a:srgbClr val="242424"/>
                </a:solidFill>
                <a:latin typeface="Times New Roman"/>
                <a:cs typeface="Times New Roman"/>
              </a:rPr>
              <a:t>Результатом</a:t>
            </a:r>
            <a:r>
              <a:rPr dirty="0" sz="28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25">
                <a:solidFill>
                  <a:srgbClr val="242424"/>
                </a:solidFill>
                <a:latin typeface="Times New Roman"/>
                <a:cs typeface="Times New Roman"/>
              </a:rPr>
              <a:t>этого</a:t>
            </a:r>
            <a:r>
              <a:rPr dirty="0" sz="28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242424"/>
                </a:solidFill>
                <a:latin typeface="Times New Roman"/>
                <a:cs typeface="Times New Roman"/>
              </a:rPr>
              <a:t>стала</a:t>
            </a:r>
            <a:r>
              <a:rPr dirty="0" sz="28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30">
                <a:solidFill>
                  <a:srgbClr val="242424"/>
                </a:solidFill>
                <a:latin typeface="Times New Roman"/>
                <a:cs typeface="Times New Roman"/>
              </a:rPr>
              <a:t>модульная</a:t>
            </a:r>
            <a:r>
              <a:rPr dirty="0" sz="28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242424"/>
                </a:solidFill>
                <a:latin typeface="Times New Roman"/>
                <a:cs typeface="Times New Roman"/>
              </a:rPr>
              <a:t>система, 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35">
                <a:solidFill>
                  <a:srgbClr val="242424"/>
                </a:solidFill>
                <a:latin typeface="Times New Roman"/>
                <a:cs typeface="Times New Roman"/>
              </a:rPr>
              <a:t>которая</a:t>
            </a:r>
            <a:r>
              <a:rPr dirty="0" sz="28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30">
                <a:solidFill>
                  <a:srgbClr val="242424"/>
                </a:solidFill>
                <a:latin typeface="Times New Roman"/>
                <a:cs typeface="Times New Roman"/>
              </a:rPr>
              <a:t>может</a:t>
            </a:r>
            <a:r>
              <a:rPr dirty="0" sz="28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15">
                <a:solidFill>
                  <a:srgbClr val="242424"/>
                </a:solidFill>
                <a:latin typeface="Times New Roman"/>
                <a:cs typeface="Times New Roman"/>
              </a:rPr>
              <a:t>реализовать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242424"/>
                </a:solidFill>
                <a:latin typeface="Times New Roman"/>
                <a:cs typeface="Times New Roman"/>
              </a:rPr>
              <a:t>множество 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30">
                <a:solidFill>
                  <a:srgbClr val="242424"/>
                </a:solidFill>
                <a:latin typeface="Times New Roman"/>
                <a:cs typeface="Times New Roman"/>
              </a:rPr>
              <a:t>облачных</a:t>
            </a:r>
            <a:r>
              <a:rPr dirty="0" sz="28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242424"/>
                </a:solidFill>
                <a:latin typeface="Times New Roman"/>
                <a:cs typeface="Times New Roman"/>
              </a:rPr>
              <a:t>архитектур</a:t>
            </a:r>
            <a:r>
              <a:rPr dirty="0" sz="28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800" spc="-30">
                <a:solidFill>
                  <a:srgbClr val="242424"/>
                </a:solidFill>
                <a:latin typeface="Times New Roman"/>
                <a:cs typeface="Times New Roman"/>
              </a:rPr>
              <a:t>может </a:t>
            </a:r>
            <a:r>
              <a:rPr dirty="0" sz="28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20">
                <a:solidFill>
                  <a:srgbClr val="242424"/>
                </a:solidFill>
                <a:latin typeface="Times New Roman"/>
                <a:cs typeface="Times New Roman"/>
              </a:rPr>
              <a:t>взаимодействовать</a:t>
            </a:r>
            <a:r>
              <a:rPr dirty="0" sz="28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8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20">
                <a:solidFill>
                  <a:srgbClr val="242424"/>
                </a:solidFill>
                <a:latin typeface="Times New Roman"/>
                <a:cs typeface="Times New Roman"/>
              </a:rPr>
              <a:t>несколькими</a:t>
            </a:r>
            <a:r>
              <a:rPr dirty="0" sz="2800" spc="4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242424"/>
                </a:solidFill>
                <a:latin typeface="Times New Roman"/>
                <a:cs typeface="Times New Roman"/>
              </a:rPr>
              <a:t>data- </a:t>
            </a:r>
            <a:r>
              <a:rPr dirty="0" sz="2800">
                <a:solidFill>
                  <a:srgbClr val="242424"/>
                </a:solidFill>
                <a:latin typeface="Times New Roman"/>
                <a:cs typeface="Times New Roman"/>
              </a:rPr>
              <a:t> центрами.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1290" y="1527175"/>
            <a:ext cx="5027167" cy="473075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84141" y="56134"/>
            <a:ext cx="507047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Cloud</a:t>
            </a:r>
            <a:r>
              <a:rPr dirty="0" sz="4400" spc="-40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-</a:t>
            </a:r>
            <a:r>
              <a:rPr dirty="0" sz="4400" spc="-35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интерфейсы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2342" y="1331468"/>
            <a:ext cx="11326495" cy="40500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Cloud -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интерфейсы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позволяют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управлять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виртуальными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машинами, сетями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и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з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обра</a:t>
            </a:r>
            <a:r>
              <a:rPr dirty="0" sz="2400" spc="-35">
                <a:solidFill>
                  <a:srgbClr val="242424"/>
                </a:solidFill>
                <a:latin typeface="Times New Roman"/>
                <a:cs typeface="Times New Roman"/>
              </a:rPr>
              <a:t>ж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ениями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п</a:t>
            </a:r>
            <a:r>
              <a:rPr dirty="0" sz="2400" spc="-50">
                <a:solidFill>
                  <a:srgbClr val="242424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мощью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пр</a:t>
            </a:r>
            <a:r>
              <a:rPr dirty="0" sz="2400" spc="55">
                <a:solidFill>
                  <a:srgbClr val="242424"/>
                </a:solidFill>
                <a:latin typeface="Times New Roman"/>
                <a:cs typeface="Times New Roman"/>
              </a:rPr>
              <a:t>о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400" spc="-40">
                <a:solidFill>
                  <a:srgbClr val="242424"/>
                </a:solidFill>
                <a:latin typeface="Times New Roman"/>
                <a:cs typeface="Times New Roman"/>
              </a:rPr>
              <a:t>т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о</a:t>
            </a:r>
            <a:r>
              <a:rPr dirty="0" sz="2400" spc="-60">
                <a:solidFill>
                  <a:srgbClr val="242424"/>
                </a:solidFill>
                <a:latin typeface="Times New Roman"/>
                <a:cs typeface="Times New Roman"/>
              </a:rPr>
              <a:t>г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о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35">
                <a:solidFill>
                  <a:srgbClr val="242424"/>
                </a:solidFill>
                <a:latin typeface="Times New Roman"/>
                <a:cs typeface="Times New Roman"/>
              </a:rPr>
              <a:t>у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добно</a:t>
            </a:r>
            <a:r>
              <a:rPr dirty="0" sz="2400" spc="-55">
                <a:solidFill>
                  <a:srgbClr val="242424"/>
                </a:solidFill>
                <a:latin typeface="Times New Roman"/>
                <a:cs typeface="Times New Roman"/>
              </a:rPr>
              <a:t>г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о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исп</a:t>
            </a:r>
            <a:r>
              <a:rPr dirty="0" sz="2400" spc="-35">
                <a:solidFill>
                  <a:srgbClr val="242424"/>
                </a:solidFill>
                <a:latin typeface="Times New Roman"/>
                <a:cs typeface="Times New Roman"/>
              </a:rPr>
              <a:t>о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ль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з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о</a:t>
            </a:r>
            <a:r>
              <a:rPr dirty="0" sz="2400" spc="-45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ании</a:t>
            </a:r>
            <a:r>
              <a:rPr dirty="0" sz="2400" spc="4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u="heavy" sz="24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RE</a:t>
            </a:r>
            <a:r>
              <a:rPr dirty="0" u="heavy" sz="24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S</a:t>
            </a:r>
            <a:r>
              <a:rPr dirty="0" u="heavy" sz="24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T</a:t>
            </a:r>
            <a:r>
              <a:rPr dirty="0" u="heavy" sz="2400" spc="-17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A</a:t>
            </a:r>
            <a:r>
              <a:rPr dirty="0" u="heavy" sz="2400" spc="-1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P</a:t>
            </a:r>
            <a:r>
              <a:rPr dirty="0" u="heavy" sz="2400" spc="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I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.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Cloud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- 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интерфейсы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скрывают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сложную</a:t>
            </a:r>
            <a:r>
              <a:rPr dirty="0" sz="24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часть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облака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дабы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242424"/>
                </a:solidFill>
                <a:latin typeface="Times New Roman"/>
                <a:cs typeface="Times New Roman"/>
              </a:rPr>
              <a:t>конечному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пользователю</a:t>
            </a:r>
            <a:r>
              <a:rPr dirty="0" sz="24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не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трудно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было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их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освоить.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реализует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два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различных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интерфейса: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469265" marR="25781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EC2-Query API. OpenNebula реализует функциональные возможности,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предлагаемые</a:t>
            </a:r>
            <a:r>
              <a:rPr dirty="0" sz="2400" spc="-5">
                <a:solidFill>
                  <a:srgbClr val="0462C1"/>
                </a:solidFill>
                <a:latin typeface="Times New Roman"/>
                <a:cs typeface="Times New Roman"/>
              </a:rPr>
              <a:t> 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Amazon'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s </a:t>
            </a:r>
            <a:r>
              <a:rPr dirty="0" u="heavy" sz="24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EC2 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API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,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 основном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те, 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которые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касаются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управлением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виртуальных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машин.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Таким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образом,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вы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можете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использовать</a:t>
            </a:r>
            <a:r>
              <a:rPr dirty="0" sz="24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любой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инструмент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EC2 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Query,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при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доступе</a:t>
            </a:r>
            <a:r>
              <a:rPr dirty="0" sz="24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к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Cloud.</a:t>
            </a:r>
            <a:endParaRPr sz="2400">
              <a:latin typeface="Times New Roman"/>
              <a:cs typeface="Times New Roman"/>
            </a:endParaRPr>
          </a:p>
          <a:p>
            <a:pPr marL="469265" marR="42672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dirty="0" sz="2400" spc="-25">
                <a:solidFill>
                  <a:srgbClr val="242424"/>
                </a:solidFill>
                <a:latin typeface="Times New Roman"/>
                <a:cs typeface="Times New Roman"/>
              </a:rPr>
              <a:t>OCCI-OGF.</a:t>
            </a:r>
            <a:r>
              <a:rPr dirty="0" sz="24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Это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веб-сервис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позволяет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запускать</a:t>
            </a:r>
            <a:r>
              <a:rPr dirty="0" sz="2400" spc="-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управлять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виртуальными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машинами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в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OpenNebula,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используя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последнюю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версия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проекта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OGF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OCCI</a:t>
            </a:r>
            <a:r>
              <a:rPr dirty="0" sz="2400" spc="-11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API.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37026" y="13208"/>
            <a:ext cx="616394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i="0">
                <a:latin typeface="Times New Roman"/>
                <a:cs typeface="Times New Roman"/>
              </a:rPr>
              <a:t>Системные</a:t>
            </a:r>
            <a:r>
              <a:rPr dirty="0" sz="4400" spc="-80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интерфейсы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6529" y="1157986"/>
            <a:ext cx="12677775" cy="5513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latin typeface="Times New Roman"/>
                <a:cs typeface="Times New Roman"/>
              </a:rPr>
              <a:t>OpenNebula</a:t>
            </a:r>
            <a:r>
              <a:rPr dirty="0" sz="2400" spc="-1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XML-RPC</a:t>
            </a:r>
            <a:r>
              <a:rPr dirty="0" sz="2400" spc="5" b="1">
                <a:latin typeface="Times New Roman"/>
                <a:cs typeface="Times New Roman"/>
              </a:rPr>
              <a:t> </a:t>
            </a:r>
            <a:r>
              <a:rPr dirty="0" sz="2400" spc="-10" b="1">
                <a:latin typeface="Times New Roman"/>
                <a:cs typeface="Times New Roman"/>
              </a:rPr>
              <a:t>интерфейс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Интерфейс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XMl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-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RPC</a:t>
            </a:r>
            <a:r>
              <a:rPr dirty="0" sz="2400" spc="10">
                <a:solidFill>
                  <a:srgbClr val="0462C1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является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основным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интерфейсом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для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OpenNebula,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 он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представляет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все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функциональные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возможности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для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взаимодействия</a:t>
            </a:r>
            <a:r>
              <a:rPr dirty="0" sz="24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программного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агента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OpenNebula.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Через 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интерфейс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XMl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-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RPC</a:t>
            </a:r>
            <a:r>
              <a:rPr dirty="0" sz="2400" spc="15">
                <a:solidFill>
                  <a:srgbClr val="0462C1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вы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можете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контролировать</a:t>
            </a:r>
            <a:r>
              <a:rPr dirty="0" sz="2400" spc="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управлять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любым</a:t>
            </a:r>
            <a:r>
              <a:rPr dirty="0" sz="24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ресурсом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OpenNebula,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242424"/>
                </a:solidFill>
                <a:latin typeface="Times New Roman"/>
                <a:cs typeface="Times New Roman"/>
              </a:rPr>
              <a:t>том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числе</a:t>
            </a:r>
            <a:r>
              <a:rPr dirty="0" sz="2400" spc="4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виртуальными</a:t>
            </a:r>
            <a:r>
              <a:rPr dirty="0" sz="2400" spc="8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машинами,</a:t>
            </a:r>
            <a:r>
              <a:rPr dirty="0" sz="2400" spc="5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сетями,</a:t>
            </a:r>
            <a:r>
              <a:rPr dirty="0" sz="2400" spc="7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изображениями,</a:t>
            </a:r>
            <a:r>
              <a:rPr dirty="0" sz="2400" spc="7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пользователями,</a:t>
            </a:r>
            <a:r>
              <a:rPr dirty="0" sz="2400" spc="7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хостами</a:t>
            </a:r>
            <a:r>
              <a:rPr dirty="0" sz="2400" spc="6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кластерами.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Используйте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XMl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-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RPC</a:t>
            </a:r>
            <a:r>
              <a:rPr dirty="0" sz="2400" spc="10">
                <a:solidFill>
                  <a:srgbClr val="0462C1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интерфейс 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если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вы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разрабатываете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специализированные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библиотеки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для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облачных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приложений</a:t>
            </a:r>
            <a:r>
              <a:rPr dirty="0" sz="24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или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вам</a:t>
            </a:r>
            <a:r>
              <a:rPr dirty="0" sz="24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нужен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низкоуровневый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интерфейс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ядром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OpenNebula.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b="1">
                <a:latin typeface="Times New Roman"/>
                <a:cs typeface="Times New Roman"/>
              </a:rPr>
              <a:t>OpenNebula </a:t>
            </a:r>
            <a:r>
              <a:rPr dirty="0" sz="2400" spc="-5" b="1">
                <a:latin typeface="Times New Roman"/>
                <a:cs typeface="Times New Roman"/>
              </a:rPr>
              <a:t>Clou</a:t>
            </a:r>
            <a:r>
              <a:rPr dirty="0" sz="2400" b="1">
                <a:latin typeface="Times New Roman"/>
                <a:cs typeface="Times New Roman"/>
              </a:rPr>
              <a:t>d</a:t>
            </a:r>
            <a:r>
              <a:rPr dirty="0" sz="2400" spc="-13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A</a:t>
            </a:r>
            <a:r>
              <a:rPr dirty="0" sz="2400" spc="-10" b="1">
                <a:latin typeface="Times New Roman"/>
                <a:cs typeface="Times New Roman"/>
              </a:rPr>
              <a:t>P</a:t>
            </a:r>
            <a:r>
              <a:rPr dirty="0" sz="2400" b="1">
                <a:latin typeface="Times New Roman"/>
                <a:cs typeface="Times New Roman"/>
              </a:rPr>
              <a:t>I</a:t>
            </a:r>
            <a:r>
              <a:rPr dirty="0" sz="2400" spc="10" b="1">
                <a:latin typeface="Times New Roman"/>
                <a:cs typeface="Times New Roman"/>
              </a:rPr>
              <a:t> </a:t>
            </a:r>
            <a:r>
              <a:rPr dirty="0" sz="2400" b="1">
                <a:latin typeface="Times New Roman"/>
                <a:cs typeface="Times New Roman"/>
              </a:rPr>
              <a:t>(</a:t>
            </a:r>
            <a:r>
              <a:rPr dirty="0" sz="2400" spc="30" b="1">
                <a:latin typeface="Times New Roman"/>
                <a:cs typeface="Times New Roman"/>
              </a:rPr>
              <a:t>О</a:t>
            </a:r>
            <a:r>
              <a:rPr dirty="0" sz="2400" spc="-130" b="1">
                <a:latin typeface="Times New Roman"/>
                <a:cs typeface="Times New Roman"/>
              </a:rPr>
              <a:t>С</a:t>
            </a:r>
            <a:r>
              <a:rPr dirty="0" sz="2400" spc="-5" b="1">
                <a:latin typeface="Times New Roman"/>
                <a:cs typeface="Times New Roman"/>
              </a:rPr>
              <a:t>А)</a:t>
            </a:r>
            <a:endParaRPr sz="2400">
              <a:latin typeface="Times New Roman"/>
              <a:cs typeface="Times New Roman"/>
            </a:endParaRPr>
          </a:p>
          <a:p>
            <a:pPr marL="12700" marR="153670">
              <a:lnSpc>
                <a:spcPct val="100000"/>
              </a:lnSpc>
            </a:pP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OpenNebula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Cloud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API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обеспечивает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упрощенное и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удобное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взаимодействие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с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ядром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OpenNebula. Интерфейсы OCA предоставляет те </a:t>
            </a:r>
            <a:r>
              <a:rPr dirty="0" sz="2400" spc="-25">
                <a:solidFill>
                  <a:srgbClr val="242424"/>
                </a:solidFill>
                <a:latin typeface="Times New Roman"/>
                <a:cs typeface="Times New Roman"/>
              </a:rPr>
              <a:t>же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функции, 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что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интерфейс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XML-RPC. В 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242424"/>
                </a:solidFill>
                <a:latin typeface="Times New Roman"/>
                <a:cs typeface="Times New Roman"/>
              </a:rPr>
              <a:t>ОСА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поддерживается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2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языка: 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Ruby</a:t>
            </a:r>
            <a:r>
              <a:rPr dirty="0" sz="2400" spc="-5">
                <a:solidFill>
                  <a:srgbClr val="0462C1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и </a:t>
            </a:r>
            <a:r>
              <a:rPr dirty="0" u="heavy" sz="2400" spc="-13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4"/>
              </a:rPr>
              <a:t>JAVA</a:t>
            </a:r>
            <a:r>
              <a:rPr dirty="0" sz="2400" spc="-130">
                <a:solidFill>
                  <a:srgbClr val="242424"/>
                </a:solidFill>
                <a:latin typeface="Times New Roman"/>
                <a:cs typeface="Times New Roman"/>
              </a:rPr>
              <a:t>.</a:t>
            </a:r>
            <a:r>
              <a:rPr dirty="0" sz="2400" spc="-1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Используйте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интерфейс 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ОСА, 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если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вы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разрабатываете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усовершенствованные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инструменты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IaaS,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242424"/>
                </a:solidFill>
                <a:latin typeface="Times New Roman"/>
                <a:cs typeface="Times New Roman"/>
              </a:rPr>
              <a:t>которые</a:t>
            </a:r>
            <a:r>
              <a:rPr dirty="0" sz="24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нуждаются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 в</a:t>
            </a:r>
            <a:r>
              <a:rPr dirty="0" sz="24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42424"/>
                </a:solidFill>
                <a:latin typeface="Times New Roman"/>
                <a:cs typeface="Times New Roman"/>
              </a:rPr>
              <a:t>полном</a:t>
            </a:r>
            <a:r>
              <a:rPr dirty="0" sz="24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доступе </a:t>
            </a:r>
            <a:r>
              <a:rPr dirty="0" sz="2400" spc="-58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42424"/>
                </a:solidFill>
                <a:latin typeface="Times New Roman"/>
                <a:cs typeface="Times New Roman"/>
              </a:rPr>
              <a:t>к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 функциональным</a:t>
            </a:r>
            <a:r>
              <a:rPr dirty="0" sz="24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42424"/>
                </a:solidFill>
                <a:latin typeface="Times New Roman"/>
                <a:cs typeface="Times New Roman"/>
              </a:rPr>
              <a:t>возможностям</a:t>
            </a:r>
            <a:r>
              <a:rPr dirty="0" sz="24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42424"/>
                </a:solidFill>
                <a:latin typeface="Times New Roman"/>
                <a:cs typeface="Times New Roman"/>
              </a:rPr>
              <a:t>OpenNebula.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24460"/>
            <a:ext cx="13052425" cy="6733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5" b="1">
                <a:latin typeface="Times New Roman"/>
                <a:cs typeface="Times New Roman"/>
              </a:rPr>
              <a:t>Отладочный</a:t>
            </a:r>
            <a:r>
              <a:rPr dirty="0" sz="2000" spc="-30" b="1">
                <a:latin typeface="Times New Roman"/>
                <a:cs typeface="Times New Roman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интерфейс</a:t>
            </a:r>
            <a:r>
              <a:rPr dirty="0" sz="2000" spc="1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OpenNebula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Взаимодействие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между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облачной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инфраструктурой выполняется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специальными</a:t>
            </a:r>
            <a:r>
              <a:rPr dirty="0" sz="2000" spc="4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отладчиками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рамках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каждой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из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частей:</a:t>
            </a:r>
            <a:endParaRPr sz="2000">
              <a:latin typeface="Times New Roman"/>
              <a:cs typeface="Times New Roman"/>
            </a:endParaRPr>
          </a:p>
          <a:p>
            <a:pPr marL="12700" marR="401320">
              <a:lnSpc>
                <a:spcPct val="100000"/>
              </a:lnSpc>
              <a:buSzPct val="95000"/>
              <a:buFont typeface="Microsoft Sans Serif"/>
              <a:buChar char="•"/>
              <a:tabLst>
                <a:tab pos="102870" algn="l"/>
              </a:tabLst>
            </a:pP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Место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хранения.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Выполняется</a:t>
            </a:r>
            <a:r>
              <a:rPr dirty="0" sz="2000" spc="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операции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абстрактоного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хранения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(например,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клонирование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или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удаление),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которые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реализуются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помощью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специальных</a:t>
            </a:r>
            <a:r>
              <a:rPr dirty="0" sz="2000" spc="4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программ,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которые</a:t>
            </a:r>
            <a:r>
              <a:rPr dirty="0" sz="2000" spc="-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могут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быть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заменены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или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модифицированы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взаимодействия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бэкапами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 файловыми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системами.</a:t>
            </a:r>
            <a:endParaRPr sz="2000">
              <a:latin typeface="Times New Roman"/>
              <a:cs typeface="Times New Roman"/>
            </a:endParaRPr>
          </a:p>
          <a:p>
            <a:pPr marL="12700" marR="388620">
              <a:lnSpc>
                <a:spcPct val="100000"/>
              </a:lnSpc>
              <a:buSzPct val="95000"/>
              <a:buFont typeface="Microsoft Sans Serif"/>
              <a:buChar char="•"/>
              <a:tabLst>
                <a:tab pos="102870" algn="l"/>
              </a:tabLst>
            </a:pP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Виртуализация.</a:t>
            </a:r>
            <a:r>
              <a:rPr dirty="0" sz="2000" spc="4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Взаимодействие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000" spc="20">
                <a:solidFill>
                  <a:srgbClr val="0462C1"/>
                </a:solidFill>
                <a:latin typeface="Times New Roman"/>
                <a:cs typeface="Times New Roman"/>
              </a:rPr>
              <a:t> </a:t>
            </a:r>
            <a:r>
              <a:rPr dirty="0" u="sng" sz="20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гипервизором</a:t>
            </a:r>
            <a:r>
              <a:rPr dirty="0" sz="2000" spc="-5">
                <a:solidFill>
                  <a:srgbClr val="0462C1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также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реализованы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помощью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пользовательских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программ,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загрузки,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остановки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или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переноса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виртуальной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машины.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Это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позволяет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создавать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уникальные</a:t>
            </a:r>
            <a:r>
              <a:rPr dirty="0" sz="2000" spc="5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виртуальные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машины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каждого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пользователя.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000"/>
              <a:buFont typeface="Microsoft Sans Serif"/>
              <a:buChar char="•"/>
              <a:tabLst>
                <a:tab pos="102870" algn="l"/>
              </a:tabLst>
            </a:pP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Мониторинг.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Мониторинг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информации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также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собирается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внешними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системами.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Можно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добавить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дополнительные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датчики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для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увеличения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метрики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пользовательского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мониторинга,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которые</a:t>
            </a:r>
            <a:r>
              <a:rPr dirty="0" sz="2000" spc="-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дальнейшем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могут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быть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использованы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для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выделения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виртуальных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машин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или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целей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бухгалтерского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учета.</a:t>
            </a:r>
            <a:endParaRPr sz="2000">
              <a:latin typeface="Times New Roman"/>
              <a:cs typeface="Times New Roman"/>
            </a:endParaRPr>
          </a:p>
          <a:p>
            <a:pPr marL="12700" marR="509905">
              <a:lnSpc>
                <a:spcPct val="100000"/>
              </a:lnSpc>
              <a:spcBef>
                <a:spcPts val="5"/>
              </a:spcBef>
              <a:buSzPct val="95000"/>
              <a:buFont typeface="Microsoft Sans Serif"/>
              <a:buChar char="•"/>
              <a:tabLst>
                <a:tab pos="102870" algn="l"/>
              </a:tabLst>
            </a:pP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Авторизация.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OpenNebula</a:t>
            </a:r>
            <a:r>
              <a:rPr dirty="0" sz="2000" spc="-4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может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быть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также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выполнена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возможностью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использования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внешних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программ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авторизации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запросов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пользователей.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Таким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образом,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можете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реализовать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любую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политику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доступа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к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облачным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ресурсам.</a:t>
            </a:r>
            <a:endParaRPr sz="2000">
              <a:latin typeface="Times New Roman"/>
              <a:cs typeface="Times New Roman"/>
            </a:endParaRPr>
          </a:p>
          <a:p>
            <a:pPr marL="12700" marR="566420">
              <a:lnSpc>
                <a:spcPct val="100000"/>
              </a:lnSpc>
            </a:pP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Используйте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отладчики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если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вам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нужен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r>
              <a:rPr dirty="0" sz="2000" spc="-3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интерфейс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какой-либо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конкретной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системы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хранения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данных, </a:t>
            </a:r>
            <a:r>
              <a:rPr dirty="0" sz="2000" spc="-484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виртуализации,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мониторинга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или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авторизации,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уже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развернутых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000" spc="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data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-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центре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или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для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настройки</a:t>
            </a:r>
            <a:r>
              <a:rPr dirty="0" sz="2000" spc="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поведения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стандартных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отладчиков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OpenNebula.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b="1">
                <a:latin typeface="Times New Roman"/>
                <a:cs typeface="Times New Roman"/>
              </a:rPr>
              <a:t>OpenNebula</a:t>
            </a:r>
            <a:r>
              <a:rPr dirty="0" sz="2000" spc="-5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Data-центр</a:t>
            </a:r>
            <a:endParaRPr sz="2000">
              <a:latin typeface="Times New Roman"/>
              <a:cs typeface="Times New Roman"/>
            </a:endParaRPr>
          </a:p>
          <a:p>
            <a:pPr marL="12700" marR="528320">
              <a:lnSpc>
                <a:spcPct val="100000"/>
              </a:lnSpc>
            </a:pP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r>
              <a:rPr dirty="0" sz="2000" spc="-4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сохраняет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свое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состояние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и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выделенную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информацию</a:t>
            </a:r>
            <a:r>
              <a:rPr dirty="0" sz="2000" spc="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в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постоянной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базе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данных.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OpenNebula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242424"/>
                </a:solidFill>
                <a:latin typeface="Times New Roman"/>
                <a:cs typeface="Times New Roman"/>
              </a:rPr>
              <a:t>может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использовать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базу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данных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u="sng" sz="20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MySQL</a:t>
            </a:r>
            <a:r>
              <a:rPr dirty="0" sz="2000" spc="-55">
                <a:solidFill>
                  <a:srgbClr val="0462C1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или</a:t>
            </a:r>
            <a:r>
              <a:rPr dirty="0" sz="2000" spc="1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u="sng" sz="200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4"/>
              </a:rPr>
              <a:t>SQLite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,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242424"/>
                </a:solidFill>
                <a:latin typeface="Times New Roman"/>
                <a:cs typeface="Times New Roman"/>
              </a:rPr>
              <a:t>которые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могут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легко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взаимодействовать</a:t>
            </a:r>
            <a:r>
              <a:rPr dirty="0" sz="2000" spc="-25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242424"/>
                </a:solidFill>
                <a:latin typeface="Times New Roman"/>
                <a:cs typeface="Times New Roman"/>
              </a:rPr>
              <a:t>с</a:t>
            </a:r>
            <a:r>
              <a:rPr dirty="0" sz="2000" spc="10">
                <a:solidFill>
                  <a:srgbClr val="242424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242424"/>
                </a:solidFill>
                <a:latin typeface="Times New Roman"/>
                <a:cs typeface="Times New Roman"/>
              </a:rPr>
              <a:t>любым </a:t>
            </a:r>
            <a:r>
              <a:rPr dirty="0" sz="2000" spc="-10">
                <a:solidFill>
                  <a:srgbClr val="242424"/>
                </a:solidFill>
                <a:latin typeface="Times New Roman"/>
                <a:cs typeface="Times New Roman"/>
              </a:rPr>
              <a:t>инструментом </a:t>
            </a:r>
            <a:r>
              <a:rPr dirty="0" sz="2000" spc="-30">
                <a:solidFill>
                  <a:srgbClr val="242424"/>
                </a:solidFill>
                <a:latin typeface="Times New Roman"/>
                <a:cs typeface="Times New Roman"/>
              </a:rPr>
              <a:t>БД.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600" y="1054163"/>
            <a:ext cx="8903970" cy="56180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761" y="13208"/>
            <a:ext cx="582041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70" i="0">
                <a:latin typeface="Times New Roman"/>
                <a:cs typeface="Times New Roman"/>
              </a:rPr>
              <a:t>Установка</a:t>
            </a:r>
            <a:r>
              <a:rPr dirty="0" sz="4400" spc="-65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OpenNebula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14796" y="182625"/>
            <a:ext cx="219138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Ис</a:t>
            </a:r>
            <a:r>
              <a:rPr dirty="0" sz="4400" spc="-70" i="0">
                <a:latin typeface="Times New Roman"/>
                <a:cs typeface="Times New Roman"/>
              </a:rPr>
              <a:t>т</a:t>
            </a:r>
            <a:r>
              <a:rPr dirty="0" sz="4400" i="0">
                <a:latin typeface="Times New Roman"/>
                <a:cs typeface="Times New Roman"/>
              </a:rPr>
              <a:t>ория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1305" y="1119175"/>
            <a:ext cx="11217148" cy="5793105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30809"/>
            <a:ext cx="13278485" cy="661098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41020">
              <a:lnSpc>
                <a:spcPct val="100000"/>
              </a:lnSpc>
              <a:spcBef>
                <a:spcPts val="100"/>
              </a:spcBef>
            </a:pP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После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прочтения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данной</a:t>
            </a:r>
            <a:r>
              <a:rPr dirty="0" sz="2400" spc="2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стати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вы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сможете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развернуть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свое собственное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гибкое,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расширяемое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и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к </a:t>
            </a:r>
            <a:r>
              <a:rPr dirty="0" sz="2400" spc="-58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тому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же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отказоустойчивое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212121"/>
                </a:solidFill>
                <a:latin typeface="Times New Roman"/>
                <a:cs typeface="Times New Roman"/>
              </a:rPr>
              <a:t>облако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на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базе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OpenNebula.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Что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же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значат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эти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слова?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—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Давайте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разберем: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330835">
              <a:lnSpc>
                <a:spcPct val="100000"/>
              </a:lnSpc>
            </a:pPr>
            <a:r>
              <a:rPr dirty="0" sz="2400" spc="-5" b="1">
                <a:solidFill>
                  <a:srgbClr val="212121"/>
                </a:solidFill>
                <a:latin typeface="Times New Roman"/>
                <a:cs typeface="Times New Roman"/>
              </a:rPr>
              <a:t>Расширяемое</a:t>
            </a:r>
            <a:r>
              <a:rPr dirty="0" sz="2400" spc="10" b="1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—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это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40">
                <a:solidFill>
                  <a:srgbClr val="212121"/>
                </a:solidFill>
                <a:latin typeface="Times New Roman"/>
                <a:cs typeface="Times New Roman"/>
              </a:rPr>
              <a:t>значит,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что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вам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не придется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перестраивать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ваше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212121"/>
                </a:solidFill>
                <a:latin typeface="Times New Roman"/>
                <a:cs typeface="Times New Roman"/>
              </a:rPr>
              <a:t>облако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при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расширении. В 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любой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момент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 вы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сможете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расширить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ваше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место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в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облаке,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всего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лишь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добавив</a:t>
            </a:r>
            <a:r>
              <a:rPr dirty="0" sz="2400" spc="2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дополнительные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жесткие диски в </a:t>
            </a:r>
            <a:r>
              <a:rPr dirty="0" sz="2400" spc="-30">
                <a:solidFill>
                  <a:srgbClr val="212121"/>
                </a:solidFill>
                <a:latin typeface="Times New Roman"/>
                <a:cs typeface="Times New Roman"/>
              </a:rPr>
              <a:t>пул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ceph.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Еще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вы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можете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без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проблем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сконфигурировать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новую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ноду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и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ввести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ее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в </a:t>
            </a:r>
            <a:r>
              <a:rPr dirty="0" sz="2400" spc="-58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кластер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при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желании.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73660">
              <a:lnSpc>
                <a:spcPct val="100000"/>
              </a:lnSpc>
            </a:pPr>
            <a:r>
              <a:rPr dirty="0" sz="2400" spc="-30" b="1">
                <a:solidFill>
                  <a:srgbClr val="212121"/>
                </a:solidFill>
                <a:latin typeface="Times New Roman"/>
                <a:cs typeface="Times New Roman"/>
              </a:rPr>
              <a:t>Гибкое</a:t>
            </a:r>
            <a:r>
              <a:rPr dirty="0" sz="2400" spc="25" b="1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—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девиз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OpenNebula 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так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и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звучит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«Flexible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Enterprise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Cloud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Made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Simple».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OpenNebula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очень </a:t>
            </a:r>
            <a:r>
              <a:rPr dirty="0" sz="2400" spc="-58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простая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в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освоении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и к 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тому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же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очень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гибкая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система.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Вам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не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составит </a:t>
            </a:r>
            <a:r>
              <a:rPr dirty="0" sz="2400" spc="-35">
                <a:solidFill>
                  <a:srgbClr val="212121"/>
                </a:solidFill>
                <a:latin typeface="Times New Roman"/>
                <a:cs typeface="Times New Roman"/>
              </a:rPr>
              <a:t>труда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разобраться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с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 ней,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а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так </a:t>
            </a:r>
            <a:r>
              <a:rPr dirty="0" sz="2400" spc="-58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же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при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необходимости</a:t>
            </a:r>
            <a:r>
              <a:rPr dirty="0" sz="2400" spc="2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написать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для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нее свой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модуль,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0">
                <a:solidFill>
                  <a:srgbClr val="212121"/>
                </a:solidFill>
                <a:latin typeface="Times New Roman"/>
                <a:cs typeface="Times New Roman"/>
              </a:rPr>
              <a:t>т.к.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вся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система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построена так,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что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бы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быть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максимально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простой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и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модульной.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2400" spc="-20" b="1">
                <a:solidFill>
                  <a:srgbClr val="212121"/>
                </a:solidFill>
                <a:latin typeface="Times New Roman"/>
                <a:cs typeface="Times New Roman"/>
              </a:rPr>
              <a:t>Отказоустойчивое</a:t>
            </a:r>
            <a:r>
              <a:rPr dirty="0" sz="2400" spc="10" b="1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—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В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случае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212121"/>
                </a:solidFill>
                <a:latin typeface="Times New Roman"/>
                <a:cs typeface="Times New Roman"/>
              </a:rPr>
              <a:t>выхода</a:t>
            </a:r>
            <a:r>
              <a:rPr dirty="0" sz="2400" spc="2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из</a:t>
            </a:r>
            <a:r>
              <a:rPr dirty="0" sz="2400" spc="2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строя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жесткого</a:t>
            </a:r>
            <a:r>
              <a:rPr dirty="0" sz="2400" spc="2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диска,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кластер 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сам</a:t>
            </a:r>
            <a:r>
              <a:rPr dirty="0" sz="2400" spc="2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перестроится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так,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что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бы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обеспечить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необходимое</a:t>
            </a:r>
            <a:r>
              <a:rPr dirty="0" sz="2400" spc="2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количество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реплик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ваших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данных.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В случае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212121"/>
                </a:solidFill>
                <a:latin typeface="Times New Roman"/>
                <a:cs typeface="Times New Roman"/>
              </a:rPr>
              <a:t>выхода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из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строя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одной</a:t>
            </a:r>
            <a:r>
              <a:rPr dirty="0" sz="2400" spc="4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ноды, </a:t>
            </a:r>
            <a:r>
              <a:rPr dirty="0" sz="2400" spc="-58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вы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не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потеряете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212121"/>
                </a:solidFill>
                <a:latin typeface="Times New Roman"/>
                <a:cs typeface="Times New Roman"/>
              </a:rPr>
              <a:t>управление,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а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212121"/>
                </a:solidFill>
                <a:latin typeface="Times New Roman"/>
                <a:cs typeface="Times New Roman"/>
              </a:rPr>
              <a:t>облако</a:t>
            </a:r>
            <a:r>
              <a:rPr dirty="0" sz="240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продолжит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функционировать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 до</a:t>
            </a:r>
            <a:r>
              <a:rPr dirty="0" sz="2400" spc="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устранения</a:t>
            </a:r>
            <a:r>
              <a:rPr dirty="0" sz="2400" spc="-2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вами</a:t>
            </a:r>
            <a:r>
              <a:rPr dirty="0" sz="240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проблемы.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2680" y="13208"/>
            <a:ext cx="711517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Интерфейс</a:t>
            </a:r>
            <a:r>
              <a:rPr dirty="0" sz="4400" spc="-60" i="0">
                <a:latin typeface="Times New Roman"/>
                <a:cs typeface="Times New Roman"/>
              </a:rPr>
              <a:t> </a:t>
            </a:r>
            <a:r>
              <a:rPr dirty="0" sz="4400" spc="-10" i="0">
                <a:latin typeface="Times New Roman"/>
                <a:cs typeface="Times New Roman"/>
              </a:rPr>
              <a:t>администратора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3026" y="769442"/>
            <a:ext cx="9604248" cy="6251575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1645" y="160782"/>
            <a:ext cx="997267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0" i="0">
                <a:latin typeface="Times New Roman"/>
                <a:cs typeface="Times New Roman"/>
              </a:rPr>
              <a:t>Управление</a:t>
            </a:r>
            <a:r>
              <a:rPr dirty="0" sz="3600" spc="5" i="0">
                <a:latin typeface="Times New Roman"/>
                <a:cs typeface="Times New Roman"/>
              </a:rPr>
              <a:t> </a:t>
            </a:r>
            <a:r>
              <a:rPr dirty="0" sz="3600" spc="-25" i="0">
                <a:latin typeface="Times New Roman"/>
                <a:cs typeface="Times New Roman"/>
              </a:rPr>
              <a:t>пользователями</a:t>
            </a:r>
            <a:r>
              <a:rPr dirty="0" sz="3600" spc="10" i="0">
                <a:latin typeface="Times New Roman"/>
                <a:cs typeface="Times New Roman"/>
              </a:rPr>
              <a:t> </a:t>
            </a:r>
            <a:r>
              <a:rPr dirty="0" sz="3600" i="0">
                <a:latin typeface="Times New Roman"/>
                <a:cs typeface="Times New Roman"/>
              </a:rPr>
              <a:t>и</a:t>
            </a:r>
            <a:r>
              <a:rPr dirty="0" sz="3600" spc="-10" i="0">
                <a:latin typeface="Times New Roman"/>
                <a:cs typeface="Times New Roman"/>
              </a:rPr>
              <a:t> </a:t>
            </a:r>
            <a:r>
              <a:rPr dirty="0" sz="3600" spc="-5" i="0">
                <a:latin typeface="Times New Roman"/>
                <a:cs typeface="Times New Roman"/>
              </a:rPr>
              <a:t>правами</a:t>
            </a:r>
            <a:r>
              <a:rPr dirty="0" sz="3600" spc="-10" i="0">
                <a:latin typeface="Times New Roman"/>
                <a:cs typeface="Times New Roman"/>
              </a:rPr>
              <a:t> доступа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7715" y="1990801"/>
            <a:ext cx="6631305" cy="386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95"/>
              </a:spcBef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dirty="0" sz="2800" spc="-5">
                <a:latin typeface="Times New Roman"/>
                <a:cs typeface="Times New Roman"/>
              </a:rPr>
              <a:t>UNIX-style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права</a:t>
            </a:r>
            <a:r>
              <a:rPr dirty="0" sz="2800">
                <a:latin typeface="Times New Roman"/>
                <a:cs typeface="Times New Roman"/>
              </a:rPr>
              <a:t> доступа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(владелец, 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группа,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все)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80">
                <a:latin typeface="Times New Roman"/>
                <a:cs typeface="Times New Roman"/>
              </a:rPr>
              <a:t>ко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всем</a:t>
            </a:r>
            <a:r>
              <a:rPr dirty="0" sz="2800" spc="-5">
                <a:latin typeface="Times New Roman"/>
                <a:cs typeface="Times New Roman"/>
              </a:rPr>
              <a:t> видам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объектов: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ВМ,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шаблоны,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образы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дисков,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виртуальные 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сети</a:t>
            </a:r>
            <a:endParaRPr sz="2800">
              <a:latin typeface="Times New Roman"/>
              <a:cs typeface="Times New Roman"/>
            </a:endParaRPr>
          </a:p>
          <a:p>
            <a:pPr marL="299085" marR="1972310" indent="-28702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387350" algn="l"/>
                <a:tab pos="387985" algn="l"/>
              </a:tabLst>
            </a:pPr>
            <a:r>
              <a:rPr dirty="0"/>
              <a:t>	</a:t>
            </a:r>
            <a:r>
              <a:rPr dirty="0" sz="2800" spc="-45">
                <a:latin typeface="Times New Roman"/>
                <a:cs typeface="Times New Roman"/>
              </a:rPr>
              <a:t>Уровни </a:t>
            </a:r>
            <a:r>
              <a:rPr dirty="0" sz="2800">
                <a:latin typeface="Times New Roman"/>
                <a:cs typeface="Times New Roman"/>
              </a:rPr>
              <a:t>доступа </a:t>
            </a:r>
            <a:r>
              <a:rPr dirty="0" sz="2800" spc="-5">
                <a:latin typeface="Times New Roman"/>
                <a:cs typeface="Times New Roman"/>
              </a:rPr>
              <a:t>к </a:t>
            </a:r>
            <a:r>
              <a:rPr dirty="0" sz="2800" spc="-15">
                <a:latin typeface="Times New Roman"/>
                <a:cs typeface="Times New Roman"/>
              </a:rPr>
              <a:t>объектам: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использование, управление, </a:t>
            </a:r>
            <a:r>
              <a:rPr dirty="0" sz="2800" spc="-5">
                <a:latin typeface="Times New Roman"/>
                <a:cs typeface="Times New Roman"/>
              </a:rPr>
              <a:t> администрирование</a:t>
            </a:r>
            <a:endParaRPr sz="2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dirty="0" sz="2800" spc="-10">
                <a:latin typeface="Times New Roman"/>
                <a:cs typeface="Times New Roman"/>
              </a:rPr>
              <a:t>Возможность</a:t>
            </a:r>
            <a:r>
              <a:rPr dirty="0" sz="2800" spc="-15">
                <a:latin typeface="Times New Roman"/>
                <a:cs typeface="Times New Roman"/>
              </a:rPr>
              <a:t> авторизации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ldap</a:t>
            </a:r>
            <a:endParaRPr sz="2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•"/>
              <a:tabLst>
                <a:tab pos="299085" algn="l"/>
                <a:tab pos="299720" algn="l"/>
              </a:tabLst>
            </a:pPr>
            <a:r>
              <a:rPr dirty="0" sz="2800" spc="-60">
                <a:latin typeface="Times New Roman"/>
                <a:cs typeface="Times New Roman"/>
              </a:rPr>
              <a:t>Удобные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квоты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2047" y="2183892"/>
            <a:ext cx="5626227" cy="3473958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87064" y="179273"/>
            <a:ext cx="7065009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45" i="0">
                <a:latin typeface="Times New Roman"/>
                <a:cs typeface="Times New Roman"/>
              </a:rPr>
              <a:t>Управление</a:t>
            </a:r>
            <a:r>
              <a:rPr dirty="0" sz="4400" spc="-90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гипервизорами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5485" y="1064133"/>
            <a:ext cx="9488805" cy="6186551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9860" y="769493"/>
            <a:ext cx="10806938" cy="623138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27853" y="13208"/>
            <a:ext cx="3583304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Live</a:t>
            </a:r>
            <a:r>
              <a:rPr dirty="0" sz="4400" spc="-70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migration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06064" y="151002"/>
            <a:ext cx="782764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0" i="0">
                <a:latin typeface="Times New Roman"/>
                <a:cs typeface="Times New Roman"/>
              </a:rPr>
              <a:t>Создание</a:t>
            </a:r>
            <a:r>
              <a:rPr dirty="0" sz="4400" spc="-60" i="0">
                <a:latin typeface="Times New Roman"/>
                <a:cs typeface="Times New Roman"/>
              </a:rPr>
              <a:t> </a:t>
            </a:r>
            <a:r>
              <a:rPr dirty="0" sz="4400" spc="-15" i="0">
                <a:latin typeface="Times New Roman"/>
                <a:cs typeface="Times New Roman"/>
              </a:rPr>
              <a:t>виртуальных</a:t>
            </a:r>
            <a:r>
              <a:rPr dirty="0" sz="4400" spc="-60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машин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9486" y="2888107"/>
            <a:ext cx="4025900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OpenNebula</a:t>
            </a:r>
            <a:r>
              <a:rPr dirty="0" sz="2800" spc="-5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Marketplace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45">
                <a:latin typeface="Times New Roman"/>
                <a:cs typeface="Times New Roman"/>
              </a:rPr>
              <a:t>Установка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образа</a:t>
            </a:r>
            <a:r>
              <a:rPr dirty="0" sz="2800" spc="-3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CD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20">
                <a:latin typeface="Times New Roman"/>
                <a:cs typeface="Times New Roman"/>
              </a:rPr>
              <a:t>Packer.io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45">
                <a:latin typeface="Times New Roman"/>
                <a:cs typeface="Times New Roman"/>
              </a:rPr>
              <a:t>Установка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из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шаблонов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9113" y="1727200"/>
            <a:ext cx="7809738" cy="4554474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06064" y="151002"/>
            <a:ext cx="782764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0" i="0">
                <a:latin typeface="Times New Roman"/>
                <a:cs typeface="Times New Roman"/>
              </a:rPr>
              <a:t>Создание</a:t>
            </a:r>
            <a:r>
              <a:rPr dirty="0" sz="4400" spc="-60" i="0">
                <a:latin typeface="Times New Roman"/>
                <a:cs typeface="Times New Roman"/>
              </a:rPr>
              <a:t> </a:t>
            </a:r>
            <a:r>
              <a:rPr dirty="0" sz="4400" spc="-15" i="0">
                <a:latin typeface="Times New Roman"/>
                <a:cs typeface="Times New Roman"/>
              </a:rPr>
              <a:t>виртуальных</a:t>
            </a:r>
            <a:r>
              <a:rPr dirty="0" sz="4400" spc="-60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машин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0175" y="907097"/>
            <a:ext cx="8697214" cy="6367399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06064" y="151002"/>
            <a:ext cx="782764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0" i="0">
                <a:latin typeface="Times New Roman"/>
                <a:cs typeface="Times New Roman"/>
              </a:rPr>
              <a:t>Создание</a:t>
            </a:r>
            <a:r>
              <a:rPr dirty="0" sz="4400" spc="-60" i="0">
                <a:latin typeface="Times New Roman"/>
                <a:cs typeface="Times New Roman"/>
              </a:rPr>
              <a:t> </a:t>
            </a:r>
            <a:r>
              <a:rPr dirty="0" sz="4400" spc="-15" i="0">
                <a:latin typeface="Times New Roman"/>
                <a:cs typeface="Times New Roman"/>
              </a:rPr>
              <a:t>виртуальных</a:t>
            </a:r>
            <a:r>
              <a:rPr dirty="0" sz="4400" spc="-60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машин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9142" y="907008"/>
            <a:ext cx="7341361" cy="6345047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06064" y="151002"/>
            <a:ext cx="782764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0" i="0">
                <a:latin typeface="Times New Roman"/>
                <a:cs typeface="Times New Roman"/>
              </a:rPr>
              <a:t>Создание</a:t>
            </a:r>
            <a:r>
              <a:rPr dirty="0" sz="4400" spc="-60" i="0">
                <a:latin typeface="Times New Roman"/>
                <a:cs typeface="Times New Roman"/>
              </a:rPr>
              <a:t> </a:t>
            </a:r>
            <a:r>
              <a:rPr dirty="0" sz="4400" spc="-15" i="0">
                <a:latin typeface="Times New Roman"/>
                <a:cs typeface="Times New Roman"/>
              </a:rPr>
              <a:t>виртуальных</a:t>
            </a:r>
            <a:r>
              <a:rPr dirty="0" sz="4400" spc="-60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машин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95725" y="907034"/>
            <a:ext cx="6062599" cy="196468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95725" y="2957449"/>
            <a:ext cx="6062599" cy="19860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95673" y="5029200"/>
            <a:ext cx="6062599" cy="200025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5726" y="122300"/>
            <a:ext cx="411099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45" i="0">
                <a:latin typeface="Times New Roman"/>
                <a:cs typeface="Times New Roman"/>
              </a:rPr>
              <a:t>Управление</a:t>
            </a:r>
            <a:r>
              <a:rPr dirty="0" sz="4400" spc="-175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VM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0276" y="1063624"/>
            <a:ext cx="7991475" cy="649541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9696" rIns="0" bIns="0" rtlCol="0" vert="horz">
            <a:spAutoFit/>
          </a:bodyPr>
          <a:lstStyle/>
          <a:p>
            <a:pPr marL="1736725" marR="5080" indent="-931544">
              <a:lnSpc>
                <a:spcPct val="100000"/>
              </a:lnSpc>
              <a:spcBef>
                <a:spcPts val="100"/>
              </a:spcBef>
            </a:pPr>
            <a:r>
              <a:rPr dirty="0" sz="3600" spc="-5" i="0">
                <a:latin typeface="Times New Roman"/>
                <a:cs typeface="Times New Roman"/>
              </a:rPr>
              <a:t>Определение </a:t>
            </a:r>
            <a:r>
              <a:rPr dirty="0" sz="3600" spc="-10" i="0">
                <a:latin typeface="Times New Roman"/>
                <a:cs typeface="Times New Roman"/>
              </a:rPr>
              <a:t>Национального </a:t>
            </a:r>
            <a:r>
              <a:rPr dirty="0" sz="3600" spc="-5" i="0">
                <a:latin typeface="Times New Roman"/>
                <a:cs typeface="Times New Roman"/>
              </a:rPr>
              <a:t>института </a:t>
            </a:r>
            <a:r>
              <a:rPr dirty="0" sz="3600" spc="-885" i="0">
                <a:latin typeface="Times New Roman"/>
                <a:cs typeface="Times New Roman"/>
              </a:rPr>
              <a:t> </a:t>
            </a:r>
            <a:r>
              <a:rPr dirty="0" sz="3600" spc="-15" i="0">
                <a:latin typeface="Times New Roman"/>
                <a:cs typeface="Times New Roman"/>
              </a:rPr>
              <a:t>стандартов </a:t>
            </a:r>
            <a:r>
              <a:rPr dirty="0" sz="3600" i="0">
                <a:latin typeface="Times New Roman"/>
                <a:cs typeface="Times New Roman"/>
              </a:rPr>
              <a:t>и</a:t>
            </a:r>
            <a:r>
              <a:rPr dirty="0" sz="3600" spc="-10" i="0">
                <a:latin typeface="Times New Roman"/>
                <a:cs typeface="Times New Roman"/>
              </a:rPr>
              <a:t> </a:t>
            </a:r>
            <a:r>
              <a:rPr dirty="0" sz="3600" spc="-20" i="0">
                <a:latin typeface="Times New Roman"/>
                <a:cs typeface="Times New Roman"/>
              </a:rPr>
              <a:t>технологий</a:t>
            </a:r>
            <a:r>
              <a:rPr dirty="0" sz="3600" spc="10" i="0">
                <a:latin typeface="Times New Roman"/>
                <a:cs typeface="Times New Roman"/>
              </a:rPr>
              <a:t> </a:t>
            </a:r>
            <a:r>
              <a:rPr dirty="0" sz="3600" spc="-5" i="0">
                <a:latin typeface="Times New Roman"/>
                <a:cs typeface="Times New Roman"/>
              </a:rPr>
              <a:t>США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3644" y="2038604"/>
            <a:ext cx="11314430" cy="3840479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соответствии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требованиями </a:t>
            </a:r>
            <a:r>
              <a:rPr dirty="0" sz="2800" spc="-10">
                <a:latin typeface="Times New Roman"/>
                <a:cs typeface="Times New Roman"/>
              </a:rPr>
              <a:t>Национального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института </a:t>
            </a:r>
            <a:r>
              <a:rPr dirty="0" sz="2800" spc="-10">
                <a:latin typeface="Times New Roman"/>
                <a:cs typeface="Times New Roman"/>
              </a:rPr>
              <a:t>стандартов</a:t>
            </a:r>
            <a:r>
              <a:rPr dirty="0" sz="2800" spc="-5">
                <a:latin typeface="Times New Roman"/>
                <a:cs typeface="Times New Roman"/>
              </a:rPr>
              <a:t> и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технологий</a:t>
            </a:r>
            <a:r>
              <a:rPr dirty="0" sz="2800" spc="-5">
                <a:latin typeface="Times New Roman"/>
                <a:cs typeface="Times New Roman"/>
              </a:rPr>
              <a:t> США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того,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чтобы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назвать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свой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сервис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40">
                <a:latin typeface="Times New Roman"/>
                <a:cs typeface="Times New Roman"/>
              </a:rPr>
              <a:t>облаком,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он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должен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обладать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следующими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характеристиками: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30"/>
              </a:spcBef>
              <a:buSzPct val="44642"/>
              <a:buFont typeface="Microsoft Sans Serif"/>
              <a:buChar char="●"/>
              <a:tabLst>
                <a:tab pos="263525" algn="l"/>
                <a:tab pos="264160" algn="l"/>
              </a:tabLst>
            </a:pPr>
            <a:r>
              <a:rPr dirty="0" sz="2800" spc="-5">
                <a:latin typeface="Times New Roman"/>
                <a:cs typeface="Times New Roman"/>
              </a:rPr>
              <a:t>самообслуживание «по требованию»;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70"/>
              </a:spcBef>
              <a:buSzPct val="44642"/>
              <a:buFont typeface="Microsoft Sans Serif"/>
              <a:buChar char="●"/>
              <a:tabLst>
                <a:tab pos="263525" algn="l"/>
                <a:tab pos="264160" algn="l"/>
              </a:tabLst>
            </a:pPr>
            <a:r>
              <a:rPr dirty="0" sz="2800" spc="-5">
                <a:latin typeface="Times New Roman"/>
                <a:cs typeface="Times New Roman"/>
              </a:rPr>
              <a:t>общий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сетевой </a:t>
            </a:r>
            <a:r>
              <a:rPr dirty="0" sz="2800">
                <a:latin typeface="Times New Roman"/>
                <a:cs typeface="Times New Roman"/>
              </a:rPr>
              <a:t>доступ;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55"/>
              </a:spcBef>
              <a:buSzPct val="44642"/>
              <a:buFont typeface="Microsoft Sans Serif"/>
              <a:buChar char="●"/>
              <a:tabLst>
                <a:tab pos="263525" algn="l"/>
                <a:tab pos="264160" algn="l"/>
              </a:tabLst>
            </a:pPr>
            <a:r>
              <a:rPr dirty="0" sz="2800" spc="-15">
                <a:latin typeface="Times New Roman"/>
                <a:cs typeface="Times New Roman"/>
              </a:rPr>
              <a:t>объединение</a:t>
            </a:r>
            <a:r>
              <a:rPr dirty="0" sz="2800" spc="-7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ресурсов;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70"/>
              </a:spcBef>
              <a:buSzPct val="44642"/>
              <a:buFont typeface="Microsoft Sans Serif"/>
              <a:buChar char="●"/>
              <a:tabLst>
                <a:tab pos="263525" algn="l"/>
                <a:tab pos="264160" algn="l"/>
              </a:tabLst>
            </a:pPr>
            <a:r>
              <a:rPr dirty="0" sz="2800">
                <a:latin typeface="Times New Roman"/>
                <a:cs typeface="Times New Roman"/>
              </a:rPr>
              <a:t>быстрая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эластичность;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70"/>
              </a:spcBef>
              <a:buSzPct val="44642"/>
              <a:buFont typeface="Microsoft Sans Serif"/>
              <a:buChar char="●"/>
              <a:tabLst>
                <a:tab pos="263525" algn="l"/>
                <a:tab pos="264160" algn="l"/>
              </a:tabLst>
            </a:pPr>
            <a:r>
              <a:rPr dirty="0" sz="2800" spc="-10">
                <a:latin typeface="Times New Roman"/>
                <a:cs typeface="Times New Roman"/>
              </a:rPr>
              <a:t>существование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сервиса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мониторинга.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5726" y="122300"/>
            <a:ext cx="411099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45" i="0">
                <a:latin typeface="Times New Roman"/>
                <a:cs typeface="Times New Roman"/>
              </a:rPr>
              <a:t>Управление</a:t>
            </a:r>
            <a:r>
              <a:rPr dirty="0" sz="4400" spc="-175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VM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3925" y="1107821"/>
            <a:ext cx="7008876" cy="5893054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5726" y="122300"/>
            <a:ext cx="411099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45" i="0">
                <a:latin typeface="Times New Roman"/>
                <a:cs typeface="Times New Roman"/>
              </a:rPr>
              <a:t>Управление</a:t>
            </a:r>
            <a:r>
              <a:rPr dirty="0" sz="4400" spc="-175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VM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5976" y="1824037"/>
            <a:ext cx="8372475" cy="4714875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7501" y="1569847"/>
            <a:ext cx="6849109" cy="5513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https://opennebula.org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/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https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://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en.wikipedia.org/wiki/OpenNebula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4"/>
              </a:rPr>
              <a:t>https://ru.bmstu.wiki/OpenNebula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dirty="0" u="heavy" sz="24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https://habr.com/post/270187/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https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6"/>
              </a:rPr>
              <a:t>://habr.com/search/?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6"/>
              </a:rPr>
              <a:t>q=opennebula#h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dirty="0" u="heavy" sz="24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7"/>
              </a:rPr>
              <a:t>https://</a:t>
            </a:r>
            <a:r>
              <a:rPr dirty="0" u="heavy" sz="24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7"/>
              </a:rPr>
              <a:t>www.youtube.com/watch?v=WxH2cHvA_Oo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8"/>
              </a:rPr>
              <a:t>https://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8"/>
              </a:rPr>
              <a:t>www.youtube.com/watch?v=9nfkfSTqaSg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Clr>
                <a:srgbClr val="000000"/>
              </a:buClr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9"/>
              </a:rPr>
              <a:t>https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9"/>
              </a:rPr>
              <a:t>://</a:t>
            </a:r>
            <a:r>
              <a:rPr dirty="0" u="heavy" sz="240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9"/>
              </a:rPr>
              <a:t>www.youtube.com/watch?v=7ThzUZ2XK3o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3221" y="122300"/>
            <a:ext cx="455485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0" i="0">
                <a:latin typeface="Times New Roman"/>
                <a:cs typeface="Times New Roman"/>
              </a:rPr>
              <a:t>Полезные</a:t>
            </a:r>
            <a:r>
              <a:rPr dirty="0" sz="4400" spc="-100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ссылки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24425" y="182625"/>
            <a:ext cx="357251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0" i="0">
                <a:latin typeface="Times New Roman"/>
                <a:cs typeface="Times New Roman"/>
              </a:rPr>
              <a:t>Эластичность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2077" y="1138707"/>
            <a:ext cx="8587486" cy="57642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8358" y="182625"/>
            <a:ext cx="818070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5" i="0">
                <a:latin typeface="Times New Roman"/>
                <a:cs typeface="Times New Roman"/>
              </a:rPr>
              <a:t>Модели </a:t>
            </a:r>
            <a:r>
              <a:rPr dirty="0" sz="4400" spc="-10" i="0">
                <a:latin typeface="Times New Roman"/>
                <a:cs typeface="Times New Roman"/>
              </a:rPr>
              <a:t>развертывания</a:t>
            </a:r>
            <a:r>
              <a:rPr dirty="0" sz="4400" spc="-35" i="0">
                <a:latin typeface="Times New Roman"/>
                <a:cs typeface="Times New Roman"/>
              </a:rPr>
              <a:t> </a:t>
            </a:r>
            <a:r>
              <a:rPr dirty="0" sz="4400" spc="-40" i="0">
                <a:latin typeface="Times New Roman"/>
                <a:cs typeface="Times New Roman"/>
              </a:rPr>
              <a:t>облаков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0601" y="1100505"/>
            <a:ext cx="8571611" cy="58675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9010" y="1279080"/>
            <a:ext cx="9697212" cy="55199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6814" y="182625"/>
            <a:ext cx="850646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ВИДЫ</a:t>
            </a:r>
            <a:r>
              <a:rPr dirty="0" sz="4400" spc="-40" i="0">
                <a:latin typeface="Times New Roman"/>
                <a:cs typeface="Times New Roman"/>
              </a:rPr>
              <a:t> </a:t>
            </a:r>
            <a:r>
              <a:rPr dirty="0" sz="4400" spc="-100" i="0">
                <a:latin typeface="Times New Roman"/>
                <a:cs typeface="Times New Roman"/>
              </a:rPr>
              <a:t>ОБЛАЧНЫХ</a:t>
            </a:r>
            <a:r>
              <a:rPr dirty="0" sz="4400" spc="-30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СЕРВИСОВ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5679" y="136905"/>
            <a:ext cx="885634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4000" spc="-15" i="0">
                <a:latin typeface="Times New Roman"/>
                <a:cs typeface="Times New Roman"/>
              </a:rPr>
              <a:t>Software</a:t>
            </a:r>
            <a:r>
              <a:rPr dirty="0" sz="4000" i="0">
                <a:latin typeface="Times New Roman"/>
                <a:cs typeface="Times New Roman"/>
              </a:rPr>
              <a:t> as</a:t>
            </a:r>
            <a:r>
              <a:rPr dirty="0" sz="4000" spc="1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a</a:t>
            </a:r>
            <a:r>
              <a:rPr dirty="0" sz="4000" spc="-1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Service</a:t>
            </a:r>
            <a:endParaRPr sz="4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4000" spc="-5" i="0">
                <a:latin typeface="Times New Roman"/>
                <a:cs typeface="Times New Roman"/>
              </a:rPr>
              <a:t>Программное</a:t>
            </a:r>
            <a:r>
              <a:rPr dirty="0" sz="4000" spc="-25" i="0">
                <a:latin typeface="Times New Roman"/>
                <a:cs typeface="Times New Roman"/>
              </a:rPr>
              <a:t> </a:t>
            </a:r>
            <a:r>
              <a:rPr dirty="0" sz="4000" spc="-10" i="0">
                <a:latin typeface="Times New Roman"/>
                <a:cs typeface="Times New Roman"/>
              </a:rPr>
              <a:t>обеспечение</a:t>
            </a:r>
            <a:r>
              <a:rPr dirty="0" sz="4000" spc="-25" i="0">
                <a:latin typeface="Times New Roman"/>
                <a:cs typeface="Times New Roman"/>
              </a:rPr>
              <a:t> как</a:t>
            </a:r>
            <a:r>
              <a:rPr dirty="0" sz="4000" spc="-10" i="0">
                <a:latin typeface="Times New Roman"/>
                <a:cs typeface="Times New Roman"/>
              </a:rPr>
              <a:t> </a:t>
            </a:r>
            <a:r>
              <a:rPr dirty="0" sz="4000" i="0">
                <a:latin typeface="Times New Roman"/>
                <a:cs typeface="Times New Roman"/>
              </a:rPr>
              <a:t>Сервис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2043" y="2029409"/>
            <a:ext cx="7811770" cy="386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Times New Roman"/>
                <a:cs typeface="Times New Roman"/>
              </a:rPr>
              <a:t>Данная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облачная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услуга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данный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момент 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считается </a:t>
            </a:r>
            <a:r>
              <a:rPr dirty="0" sz="2800">
                <a:latin typeface="Times New Roman"/>
                <a:cs typeface="Times New Roman"/>
              </a:rPr>
              <a:t>самой </a:t>
            </a:r>
            <a:r>
              <a:rPr dirty="0" sz="2800" spc="5">
                <a:latin typeface="Times New Roman"/>
                <a:cs typeface="Times New Roman"/>
              </a:rPr>
              <a:t>распространенной </a:t>
            </a:r>
            <a:r>
              <a:rPr dirty="0" sz="2800" spc="-5">
                <a:latin typeface="Times New Roman"/>
                <a:cs typeface="Times New Roman"/>
              </a:rPr>
              <a:t>в мире, </a:t>
            </a:r>
            <a:r>
              <a:rPr dirty="0" sz="2800" spc="5">
                <a:latin typeface="Times New Roman"/>
                <a:cs typeface="Times New Roman"/>
              </a:rPr>
              <a:t>так </a:t>
            </a:r>
            <a:r>
              <a:rPr dirty="0" sz="2800" spc="-20">
                <a:latin typeface="Times New Roman"/>
                <a:cs typeface="Times New Roman"/>
              </a:rPr>
              <a:t>как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пользуются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ей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практически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все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45">
                <a:latin typeface="Times New Roman"/>
                <a:cs typeface="Times New Roman"/>
              </a:rPr>
              <a:t>люди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имеющие 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доступ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интернет.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Заключается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такая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услуга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том,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что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клиент </a:t>
            </a:r>
            <a:r>
              <a:rPr dirty="0" sz="2800" spc="-15">
                <a:latin typeface="Times New Roman"/>
                <a:cs typeface="Times New Roman"/>
              </a:rPr>
              <a:t>получает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свое распоряжение </a:t>
            </a:r>
            <a:r>
              <a:rPr dirty="0" sz="2800" spc="-15">
                <a:latin typeface="Times New Roman"/>
                <a:cs typeface="Times New Roman"/>
              </a:rPr>
              <a:t>какие </a:t>
            </a:r>
            <a:r>
              <a:rPr dirty="0" sz="2800" spc="-10">
                <a:latin typeface="Times New Roman"/>
                <a:cs typeface="Times New Roman"/>
              </a:rPr>
              <a:t> либо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программные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продукты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посредством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сети 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интернет.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 spc="-20">
                <a:latin typeface="Times New Roman"/>
                <a:cs typeface="Times New Roman"/>
              </a:rPr>
              <a:t>качестве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примера </a:t>
            </a:r>
            <a:r>
              <a:rPr dirty="0" sz="2800" spc="-15">
                <a:latin typeface="Times New Roman"/>
                <a:cs typeface="Times New Roman"/>
              </a:rPr>
              <a:t>можно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привести 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почтовый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сервис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Gmail,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или,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например,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облачную 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версию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1С.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0143" y="2581275"/>
            <a:ext cx="3674236" cy="23985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3889" y="182625"/>
            <a:ext cx="959358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Программное</a:t>
            </a:r>
            <a:r>
              <a:rPr dirty="0" sz="4400" spc="-20" i="0">
                <a:latin typeface="Times New Roman"/>
                <a:cs typeface="Times New Roman"/>
              </a:rPr>
              <a:t> </a:t>
            </a:r>
            <a:r>
              <a:rPr dirty="0" sz="4400" spc="-10" i="0">
                <a:latin typeface="Times New Roman"/>
                <a:cs typeface="Times New Roman"/>
              </a:rPr>
              <a:t>обеспечение</a:t>
            </a:r>
            <a:r>
              <a:rPr dirty="0" sz="4400" spc="-55" i="0">
                <a:latin typeface="Times New Roman"/>
                <a:cs typeface="Times New Roman"/>
              </a:rPr>
              <a:t> </a:t>
            </a:r>
            <a:r>
              <a:rPr dirty="0" sz="4400" spc="-25" i="0">
                <a:latin typeface="Times New Roman"/>
                <a:cs typeface="Times New Roman"/>
              </a:rPr>
              <a:t>как</a:t>
            </a:r>
            <a:r>
              <a:rPr dirty="0" sz="4400" spc="-15" i="0">
                <a:latin typeface="Times New Roman"/>
                <a:cs typeface="Times New Roman"/>
              </a:rPr>
              <a:t> </a:t>
            </a:r>
            <a:r>
              <a:rPr dirty="0" sz="4400" spc="5" i="0">
                <a:latin typeface="Times New Roman"/>
                <a:cs typeface="Times New Roman"/>
              </a:rPr>
              <a:t>сервис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3279" y="2499880"/>
            <a:ext cx="1162799" cy="1162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640" y="4572000"/>
            <a:ext cx="3121533" cy="140576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10839" y="1578610"/>
            <a:ext cx="1629029" cy="162902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18505" y="2194433"/>
            <a:ext cx="2200021" cy="20760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97438" y="2509393"/>
            <a:ext cx="1502663" cy="15026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13164" y="4849609"/>
            <a:ext cx="3373881" cy="146304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92219" y="4533392"/>
            <a:ext cx="1645920" cy="164592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60311" y="4941100"/>
            <a:ext cx="1905000" cy="15240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98307" y="1526540"/>
            <a:ext cx="2204593" cy="220459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89047" y="182625"/>
            <a:ext cx="784225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5" i="0">
                <a:latin typeface="Times New Roman"/>
                <a:cs typeface="Times New Roman"/>
              </a:rPr>
              <a:t>Преимущества</a:t>
            </a:r>
            <a:r>
              <a:rPr dirty="0" sz="4400" spc="-50" i="0">
                <a:latin typeface="Times New Roman"/>
                <a:cs typeface="Times New Roman"/>
              </a:rPr>
              <a:t> </a:t>
            </a:r>
            <a:r>
              <a:rPr dirty="0" sz="4400" spc="-30" i="0">
                <a:latin typeface="Times New Roman"/>
                <a:cs typeface="Times New Roman"/>
              </a:rPr>
              <a:t>модели</a:t>
            </a:r>
            <a:r>
              <a:rPr dirty="0" sz="4400" spc="-60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«SaaS»: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2879" y="1747519"/>
            <a:ext cx="11480800" cy="3840479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263525" marR="23495" indent="-251460">
              <a:lnSpc>
                <a:spcPts val="3030"/>
              </a:lnSpc>
              <a:spcBef>
                <a:spcPts val="470"/>
              </a:spcBef>
              <a:buSzPct val="44642"/>
              <a:buFont typeface="Microsoft Sans Serif"/>
              <a:buChar char="●"/>
              <a:tabLst>
                <a:tab pos="263525" algn="l"/>
                <a:tab pos="264160" algn="l"/>
              </a:tabLst>
            </a:pP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большинстве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случаев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доступные </a:t>
            </a:r>
            <a:r>
              <a:rPr dirty="0" sz="2800" spc="-10">
                <a:latin typeface="Times New Roman"/>
                <a:cs typeface="Times New Roman"/>
              </a:rPr>
              <a:t>(бесплатные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или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условно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бесплатные)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программы;</a:t>
            </a:r>
            <a:endParaRPr sz="2800">
              <a:latin typeface="Times New Roman"/>
              <a:cs typeface="Times New Roman"/>
            </a:endParaRPr>
          </a:p>
          <a:p>
            <a:pPr marL="263525" marR="328295" indent="-251460">
              <a:lnSpc>
                <a:spcPts val="3020"/>
              </a:lnSpc>
              <a:spcBef>
                <a:spcPts val="1105"/>
              </a:spcBef>
              <a:buSzPct val="44642"/>
              <a:buFont typeface="Microsoft Sans Serif"/>
              <a:buChar char="●"/>
              <a:tabLst>
                <a:tab pos="263525" algn="l"/>
                <a:tab pos="264160" algn="l"/>
              </a:tabLst>
            </a:pPr>
            <a:r>
              <a:rPr dirty="0" sz="2800" spc="-30">
                <a:latin typeface="Times New Roman"/>
                <a:cs typeface="Times New Roman"/>
              </a:rPr>
              <a:t>Нулевая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инфраструктура: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нужно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создавать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поддерживать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свою 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инфраструктуру,</a:t>
            </a:r>
            <a:r>
              <a:rPr dirty="0" sz="2800" spc="-10">
                <a:latin typeface="Times New Roman"/>
                <a:cs typeface="Times New Roman"/>
              </a:rPr>
              <a:t> достаточно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зарегистрироваться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можно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пользоваться;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30"/>
              </a:spcBef>
              <a:buSzPct val="44642"/>
              <a:buFont typeface="Microsoft Sans Serif"/>
              <a:buChar char="●"/>
              <a:tabLst>
                <a:tab pos="263525" algn="l"/>
                <a:tab pos="264160" algn="l"/>
              </a:tabLst>
            </a:pPr>
            <a:r>
              <a:rPr dirty="0" sz="2800" spc="-5">
                <a:latin typeface="Times New Roman"/>
                <a:cs typeface="Times New Roman"/>
              </a:rPr>
              <a:t>Не </a:t>
            </a:r>
            <a:r>
              <a:rPr dirty="0" sz="2800" spc="-10">
                <a:latin typeface="Times New Roman"/>
                <a:cs typeface="Times New Roman"/>
              </a:rPr>
              <a:t>нужно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поддерживать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ПО,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исправлять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ошибки,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обновлять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функционал;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55"/>
              </a:spcBef>
              <a:buSzPct val="44642"/>
              <a:buFont typeface="Microsoft Sans Serif"/>
              <a:buChar char="●"/>
              <a:tabLst>
                <a:tab pos="263525" algn="l"/>
                <a:tab pos="264160" algn="l"/>
              </a:tabLst>
            </a:pPr>
            <a:r>
              <a:rPr dirty="0" sz="2800" spc="-20">
                <a:latin typeface="Times New Roman"/>
                <a:cs typeface="Times New Roman"/>
              </a:rPr>
              <a:t>Пользователю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предоставляется </a:t>
            </a:r>
            <a:r>
              <a:rPr dirty="0" sz="2800" spc="-10">
                <a:latin typeface="Times New Roman"/>
                <a:cs typeface="Times New Roman"/>
              </a:rPr>
              <a:t>гарантированный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уровень </a:t>
            </a:r>
            <a:r>
              <a:rPr dirty="0" sz="2800" spc="-10">
                <a:latin typeface="Times New Roman"/>
                <a:cs typeface="Times New Roman"/>
              </a:rPr>
              <a:t>обслуживания;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70"/>
              </a:spcBef>
              <a:buSzPct val="44642"/>
              <a:buFont typeface="Microsoft Sans Serif"/>
              <a:buChar char="●"/>
              <a:tabLst>
                <a:tab pos="263525" algn="l"/>
                <a:tab pos="264160" algn="l"/>
              </a:tabLst>
            </a:pPr>
            <a:r>
              <a:rPr dirty="0" sz="2800" spc="-5">
                <a:latin typeface="Times New Roman"/>
                <a:cs typeface="Times New Roman"/>
              </a:rPr>
              <a:t>Надёжное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хранение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данных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70"/>
              </a:spcBef>
              <a:buSzPct val="44642"/>
              <a:buFont typeface="Microsoft Sans Serif"/>
              <a:buChar char="●"/>
              <a:tabLst>
                <a:tab pos="263525" algn="l"/>
                <a:tab pos="264160" algn="l"/>
              </a:tabLst>
            </a:pPr>
            <a:r>
              <a:rPr dirty="0" sz="2800" spc="5">
                <a:latin typeface="Times New Roman"/>
                <a:cs typeface="Times New Roman"/>
              </a:rPr>
              <a:t>Доступность</a:t>
            </a:r>
            <a:r>
              <a:rPr dirty="0" sz="2800" spc="-5">
                <a:latin typeface="Times New Roman"/>
                <a:cs typeface="Times New Roman"/>
              </a:rPr>
              <a:t> с </a:t>
            </a:r>
            <a:r>
              <a:rPr dirty="0" sz="2800" spc="-15">
                <a:latin typeface="Times New Roman"/>
                <a:cs typeface="Times New Roman"/>
              </a:rPr>
              <a:t>произвольного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компьютера,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который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имеет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0">
                <a:latin typeface="Times New Roman"/>
                <a:cs typeface="Times New Roman"/>
              </a:rPr>
              <a:t>вход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сеть.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50916" y="182625"/>
            <a:ext cx="332041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Опр</a:t>
            </a:r>
            <a:r>
              <a:rPr dirty="0" sz="4400" spc="-70" i="0">
                <a:latin typeface="Times New Roman"/>
                <a:cs typeface="Times New Roman"/>
              </a:rPr>
              <a:t>е</a:t>
            </a:r>
            <a:r>
              <a:rPr dirty="0" sz="4400" i="0">
                <a:latin typeface="Times New Roman"/>
                <a:cs typeface="Times New Roman"/>
              </a:rPr>
              <a:t>деление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6008" y="2625852"/>
            <a:ext cx="4146803" cy="31104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4668" y="1359789"/>
            <a:ext cx="642683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20" b="1">
                <a:latin typeface="Times New Roman"/>
                <a:cs typeface="Times New Roman"/>
              </a:rPr>
              <a:t>Облачные</a:t>
            </a:r>
            <a:r>
              <a:rPr dirty="0" sz="1800" b="1">
                <a:latin typeface="Times New Roman"/>
                <a:cs typeface="Times New Roman"/>
              </a:rPr>
              <a:t> </a:t>
            </a:r>
            <a:r>
              <a:rPr dirty="0" sz="1800" spc="-15" b="1">
                <a:latin typeface="Times New Roman"/>
                <a:cs typeface="Times New Roman"/>
              </a:rPr>
              <a:t>технологии</a:t>
            </a:r>
            <a:r>
              <a:rPr dirty="0" sz="1800" spc="20" b="1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–</a:t>
            </a:r>
            <a:r>
              <a:rPr dirty="0" sz="1800" spc="-10">
                <a:latin typeface="Times New Roman"/>
                <a:cs typeface="Times New Roman"/>
              </a:rPr>
              <a:t> это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удобная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среда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для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хранения</a:t>
            </a:r>
            <a:r>
              <a:rPr dirty="0" sz="1800">
                <a:latin typeface="Times New Roman"/>
                <a:cs typeface="Times New Roman"/>
              </a:rPr>
              <a:t> и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обработки </a:t>
            </a:r>
            <a:r>
              <a:rPr dirty="0" sz="1800" spc="-10">
                <a:latin typeface="Times New Roman"/>
                <a:cs typeface="Times New Roman"/>
              </a:rPr>
              <a:t>информации, объединяющая </a:t>
            </a:r>
            <a:r>
              <a:rPr dirty="0" sz="1800">
                <a:latin typeface="Times New Roman"/>
                <a:cs typeface="Times New Roman"/>
              </a:rPr>
              <a:t>в себе </a:t>
            </a:r>
            <a:r>
              <a:rPr dirty="0" sz="1800" spc="-10">
                <a:latin typeface="Times New Roman"/>
                <a:cs typeface="Times New Roman"/>
              </a:rPr>
              <a:t>аппаратные </a:t>
            </a:r>
            <a:r>
              <a:rPr dirty="0" sz="1800" spc="-5">
                <a:latin typeface="Times New Roman"/>
                <a:cs typeface="Times New Roman"/>
              </a:rPr>
              <a:t> средства, лицензионное </a:t>
            </a:r>
            <a:r>
              <a:rPr dirty="0" sz="1800">
                <a:latin typeface="Times New Roman"/>
                <a:cs typeface="Times New Roman"/>
              </a:rPr>
              <a:t>программное </a:t>
            </a:r>
            <a:r>
              <a:rPr dirty="0" sz="1800" spc="-5">
                <a:latin typeface="Times New Roman"/>
                <a:cs typeface="Times New Roman"/>
              </a:rPr>
              <a:t>обеспечение, каналы связи,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а также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техническую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поддержку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пользователей.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3730" y="6059525"/>
            <a:ext cx="54495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Работа</a:t>
            </a:r>
            <a:r>
              <a:rPr dirty="0" sz="1800">
                <a:latin typeface="Times New Roman"/>
                <a:cs typeface="Times New Roman"/>
              </a:rPr>
              <a:t> в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«облаках»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направлена</a:t>
            </a:r>
            <a:r>
              <a:rPr dirty="0" sz="1800" spc="-5">
                <a:latin typeface="Times New Roman"/>
                <a:cs typeface="Times New Roman"/>
              </a:rPr>
              <a:t> на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снижение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расходов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повышение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эффективности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работы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предприятий.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8655" y="147904"/>
            <a:ext cx="542861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394970">
              <a:lnSpc>
                <a:spcPct val="100000"/>
              </a:lnSpc>
              <a:spcBef>
                <a:spcPts val="95"/>
              </a:spcBef>
            </a:pPr>
            <a:r>
              <a:rPr dirty="0" sz="4000" spc="-5" i="0">
                <a:latin typeface="Times New Roman"/>
                <a:cs typeface="Times New Roman"/>
              </a:rPr>
              <a:t>Platform </a:t>
            </a:r>
            <a:r>
              <a:rPr dirty="0" sz="4000" i="0">
                <a:latin typeface="Times New Roman"/>
                <a:cs typeface="Times New Roman"/>
              </a:rPr>
              <a:t>as </a:t>
            </a:r>
            <a:r>
              <a:rPr dirty="0" sz="4000" spc="-5" i="0">
                <a:latin typeface="Times New Roman"/>
                <a:cs typeface="Times New Roman"/>
              </a:rPr>
              <a:t>a</a:t>
            </a:r>
            <a:r>
              <a:rPr dirty="0" sz="400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Service </a:t>
            </a:r>
            <a:r>
              <a:rPr dirty="0" sz="4000" i="0">
                <a:latin typeface="Times New Roman"/>
                <a:cs typeface="Times New Roman"/>
              </a:rPr>
              <a:t> </a:t>
            </a:r>
            <a:r>
              <a:rPr dirty="0" sz="4000" spc="-25" i="0">
                <a:latin typeface="Times New Roman"/>
                <a:cs typeface="Times New Roman"/>
              </a:rPr>
              <a:t>Платформа как</a:t>
            </a:r>
            <a:r>
              <a:rPr dirty="0" sz="4000" spc="-40" i="0">
                <a:latin typeface="Times New Roman"/>
                <a:cs typeface="Times New Roman"/>
              </a:rPr>
              <a:t> </a:t>
            </a:r>
            <a:r>
              <a:rPr dirty="0" sz="4000" i="0">
                <a:latin typeface="Times New Roman"/>
                <a:cs typeface="Times New Roman"/>
              </a:rPr>
              <a:t>Сервис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3364" y="1759076"/>
            <a:ext cx="7940675" cy="4719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754380">
              <a:lnSpc>
                <a:spcPct val="100000"/>
              </a:lnSpc>
              <a:spcBef>
                <a:spcPts val="95"/>
              </a:spcBef>
            </a:pPr>
            <a:r>
              <a:rPr dirty="0" sz="2800" spc="5">
                <a:latin typeface="Times New Roman"/>
                <a:cs typeface="Times New Roman"/>
              </a:rPr>
              <a:t>Эта </a:t>
            </a:r>
            <a:r>
              <a:rPr dirty="0" sz="2800" spc="-5">
                <a:latin typeface="Times New Roman"/>
                <a:cs typeface="Times New Roman"/>
              </a:rPr>
              <a:t>услуга также является </a:t>
            </a:r>
            <a:r>
              <a:rPr dirty="0" sz="2800" spc="-20">
                <a:latin typeface="Times New Roman"/>
                <a:cs typeface="Times New Roman"/>
              </a:rPr>
              <a:t>одной </a:t>
            </a:r>
            <a:r>
              <a:rPr dirty="0" sz="2800" spc="-5">
                <a:latin typeface="Times New Roman"/>
                <a:cs typeface="Times New Roman"/>
              </a:rPr>
              <a:t>из </a:t>
            </a:r>
            <a:r>
              <a:rPr dirty="0" sz="2800" spc="5">
                <a:latin typeface="Times New Roman"/>
                <a:cs typeface="Times New Roman"/>
              </a:rPr>
              <a:t>основных.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Она </a:t>
            </a:r>
            <a:r>
              <a:rPr dirty="0" sz="2800">
                <a:latin typeface="Times New Roman"/>
                <a:cs typeface="Times New Roman"/>
              </a:rPr>
              <a:t>состоит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том,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что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заказчик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получает 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полноценную </a:t>
            </a:r>
            <a:r>
              <a:rPr dirty="0" sz="2800" spc="-15">
                <a:latin typeface="Times New Roman"/>
                <a:cs typeface="Times New Roman"/>
              </a:rPr>
              <a:t>виртуальную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45">
                <a:latin typeface="Times New Roman"/>
                <a:cs typeface="Times New Roman"/>
              </a:rPr>
              <a:t>платформу, </a:t>
            </a:r>
            <a:r>
              <a:rPr dirty="0" sz="2800" spc="-4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включающую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-15">
                <a:latin typeface="Times New Roman"/>
                <a:cs typeface="Times New Roman"/>
              </a:rPr>
              <a:t> себя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различные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инструменты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сервисы.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2800" spc="-30">
                <a:latin typeface="Times New Roman"/>
                <a:cs typeface="Times New Roman"/>
              </a:rPr>
              <a:t>Такую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платформу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клиент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может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настроить </a:t>
            </a:r>
            <a:r>
              <a:rPr dirty="0" sz="2800" spc="-30">
                <a:latin typeface="Times New Roman"/>
                <a:cs typeface="Times New Roman"/>
              </a:rPr>
              <a:t>под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свои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нужды, </a:t>
            </a:r>
            <a:r>
              <a:rPr dirty="0" sz="2800" spc="-5">
                <a:latin typeface="Times New Roman"/>
                <a:cs typeface="Times New Roman"/>
              </a:rPr>
              <a:t>сделав из </a:t>
            </a:r>
            <a:r>
              <a:rPr dirty="0" sz="2800" spc="-10">
                <a:latin typeface="Times New Roman"/>
                <a:cs typeface="Times New Roman"/>
              </a:rPr>
              <a:t>нее площадку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>
                <a:latin typeface="Times New Roman"/>
                <a:cs typeface="Times New Roman"/>
              </a:rPr>
              <a:t> тестирования 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или,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например,</a:t>
            </a:r>
            <a:r>
              <a:rPr dirty="0" sz="2800" spc="-5">
                <a:latin typeface="Times New Roman"/>
                <a:cs typeface="Times New Roman"/>
              </a:rPr>
              <a:t> систему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автоматизации 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системы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управления.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0">
                <a:latin typeface="Times New Roman"/>
                <a:cs typeface="Times New Roman"/>
              </a:rPr>
              <a:t>Такой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вид</a:t>
            </a:r>
            <a:r>
              <a:rPr dirty="0" sz="2800" spc="5">
                <a:latin typeface="Times New Roman"/>
                <a:cs typeface="Times New Roman"/>
              </a:rPr>
              <a:t> сервиса</a:t>
            </a:r>
            <a:r>
              <a:rPr dirty="0" sz="2800" spc="-15">
                <a:latin typeface="Times New Roman"/>
                <a:cs typeface="Times New Roman"/>
              </a:rPr>
              <a:t> пользуется 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10">
                <a:latin typeface="Times New Roman"/>
                <a:cs typeface="Times New Roman"/>
              </a:rPr>
              <a:t>особой </a:t>
            </a:r>
            <a:r>
              <a:rPr dirty="0" sz="2800" spc="-10">
                <a:latin typeface="Times New Roman"/>
                <a:cs typeface="Times New Roman"/>
              </a:rPr>
              <a:t>популярностью </a:t>
            </a:r>
            <a:r>
              <a:rPr dirty="0" sz="2800" spc="-5">
                <a:latin typeface="Times New Roman"/>
                <a:cs typeface="Times New Roman"/>
              </a:rPr>
              <a:t>у </a:t>
            </a:r>
            <a:r>
              <a:rPr dirty="0" sz="2800" spc="-20">
                <a:latin typeface="Times New Roman"/>
                <a:cs typeface="Times New Roman"/>
              </a:rPr>
              <a:t>разработчиков 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программного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обеспечения.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3634" y="2612517"/>
            <a:ext cx="4480433" cy="268820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9459" y="182625"/>
            <a:ext cx="582041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5" i="0">
                <a:latin typeface="Times New Roman"/>
                <a:cs typeface="Times New Roman"/>
              </a:rPr>
              <a:t>Платформа</a:t>
            </a:r>
            <a:r>
              <a:rPr dirty="0" sz="4400" spc="-55" i="0">
                <a:latin typeface="Times New Roman"/>
                <a:cs typeface="Times New Roman"/>
              </a:rPr>
              <a:t> </a:t>
            </a:r>
            <a:r>
              <a:rPr dirty="0" sz="4400" spc="-25" i="0">
                <a:latin typeface="Times New Roman"/>
                <a:cs typeface="Times New Roman"/>
              </a:rPr>
              <a:t>как</a:t>
            </a:r>
            <a:r>
              <a:rPr dirty="0" sz="4400" spc="-15" i="0">
                <a:latin typeface="Times New Roman"/>
                <a:cs typeface="Times New Roman"/>
              </a:rPr>
              <a:t> </a:t>
            </a:r>
            <a:r>
              <a:rPr dirty="0" sz="4400" spc="5" i="0">
                <a:latin typeface="Times New Roman"/>
                <a:cs typeface="Times New Roman"/>
              </a:rPr>
              <a:t>сервис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119" y="1908302"/>
            <a:ext cx="1638045" cy="167614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65340" y="1851660"/>
            <a:ext cx="1124280" cy="184073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96973" y="4281932"/>
            <a:ext cx="5873369" cy="13510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87332" y="4136136"/>
            <a:ext cx="2057019" cy="205701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17975" y="182625"/>
            <a:ext cx="518414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5" i="0">
                <a:latin typeface="Times New Roman"/>
                <a:cs typeface="Times New Roman"/>
              </a:rPr>
              <a:t>Преимущества</a:t>
            </a:r>
            <a:r>
              <a:rPr dirty="0" sz="4400" spc="-105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PaaS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6907" y="2353970"/>
            <a:ext cx="10708640" cy="1983105"/>
          </a:xfrm>
          <a:prstGeom prst="rect">
            <a:avLst/>
          </a:prstGeom>
        </p:spPr>
        <p:txBody>
          <a:bodyPr wrap="square" lIns="0" tIns="110489" rIns="0" bIns="0" rtlCol="0" vert="horz">
            <a:spAutoFit/>
          </a:bodyPr>
          <a:lstStyle/>
          <a:p>
            <a:pPr marL="264160" indent="-251460">
              <a:lnSpc>
                <a:spcPct val="100000"/>
              </a:lnSpc>
              <a:spcBef>
                <a:spcPts val="869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20">
                <a:latin typeface="Times New Roman"/>
                <a:cs typeface="Times New Roman"/>
              </a:rPr>
              <a:t>Пользователь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как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разработчик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снижает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сложность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разработки.</a:t>
            </a:r>
            <a:endParaRPr sz="2800">
              <a:latin typeface="Times New Roman"/>
              <a:cs typeface="Times New Roman"/>
            </a:endParaRPr>
          </a:p>
          <a:p>
            <a:pPr marL="263525" marR="5080" indent="-251460">
              <a:lnSpc>
                <a:spcPts val="3020"/>
              </a:lnSpc>
              <a:spcBef>
                <a:spcPts val="1155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30">
                <a:latin typeface="Times New Roman"/>
                <a:cs typeface="Times New Roman"/>
              </a:rPr>
              <a:t>Тратите</a:t>
            </a:r>
            <a:r>
              <a:rPr dirty="0" sz="2800" spc="-5">
                <a:latin typeface="Times New Roman"/>
                <a:cs typeface="Times New Roman"/>
              </a:rPr>
              <a:t> меньше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денег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за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счёт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отсутствия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необходимости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создавать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поддерживать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собственную </a:t>
            </a:r>
            <a:r>
              <a:rPr dirty="0" sz="2800" spc="-30">
                <a:latin typeface="Times New Roman"/>
                <a:cs typeface="Times New Roman"/>
              </a:rPr>
              <a:t>инфраструктуру.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30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5">
                <a:latin typeface="Times New Roman"/>
                <a:cs typeface="Times New Roman"/>
              </a:rPr>
              <a:t>Достигаете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большей </a:t>
            </a:r>
            <a:r>
              <a:rPr dirty="0" sz="2800" spc="-5">
                <a:latin typeface="Times New Roman"/>
                <a:cs typeface="Times New Roman"/>
              </a:rPr>
              <a:t>вычислительной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эффективности.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2032" rIns="0" bIns="0" rtlCol="0" vert="horz">
            <a:spAutoFit/>
          </a:bodyPr>
          <a:lstStyle/>
          <a:p>
            <a:pPr marL="1638935" marR="5080" indent="435609">
              <a:lnSpc>
                <a:spcPct val="100000"/>
              </a:lnSpc>
              <a:spcBef>
                <a:spcPts val="95"/>
              </a:spcBef>
            </a:pPr>
            <a:r>
              <a:rPr dirty="0" sz="4000" spc="-10" i="0">
                <a:latin typeface="Times New Roman"/>
                <a:cs typeface="Times New Roman"/>
              </a:rPr>
              <a:t>Infrastructure</a:t>
            </a:r>
            <a:r>
              <a:rPr dirty="0" sz="4000" spc="4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as a</a:t>
            </a:r>
            <a:r>
              <a:rPr dirty="0" sz="4000" spc="5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Service </a:t>
            </a:r>
            <a:r>
              <a:rPr dirty="0" sz="400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Инфраструктура</a:t>
            </a:r>
            <a:r>
              <a:rPr dirty="0" sz="4000" spc="-60" i="0">
                <a:latin typeface="Times New Roman"/>
                <a:cs typeface="Times New Roman"/>
              </a:rPr>
              <a:t> </a:t>
            </a:r>
            <a:r>
              <a:rPr dirty="0" sz="4000" spc="-25" i="0">
                <a:latin typeface="Times New Roman"/>
                <a:cs typeface="Times New Roman"/>
              </a:rPr>
              <a:t>как</a:t>
            </a:r>
            <a:r>
              <a:rPr dirty="0" sz="4000" spc="-55" i="0">
                <a:latin typeface="Times New Roman"/>
                <a:cs typeface="Times New Roman"/>
              </a:rPr>
              <a:t> </a:t>
            </a:r>
            <a:r>
              <a:rPr dirty="0" sz="4000" spc="5" i="0">
                <a:latin typeface="Times New Roman"/>
                <a:cs typeface="Times New Roman"/>
              </a:rPr>
              <a:t>Сервис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70238" y="2135759"/>
            <a:ext cx="3619373" cy="31023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7807" y="2058365"/>
            <a:ext cx="8710295" cy="34397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Times New Roman"/>
                <a:cs typeface="Times New Roman"/>
              </a:rPr>
              <a:t>Данная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услуга является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одной</a:t>
            </a:r>
            <a:r>
              <a:rPr dirty="0" sz="2800" spc="-5">
                <a:latin typeface="Times New Roman"/>
                <a:cs typeface="Times New Roman"/>
              </a:rPr>
              <a:t> из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самых </a:t>
            </a:r>
            <a:r>
              <a:rPr dirty="0" sz="2800" spc="5">
                <a:latin typeface="Times New Roman"/>
                <a:cs typeface="Times New Roman"/>
              </a:rPr>
              <a:t> распространенных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мире.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Заключается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она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предоставлении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заказчику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аренду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вычислительных 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ресурсов,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виде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виртуальной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инфраструктуры.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нее </a:t>
            </a:r>
            <a:r>
              <a:rPr dirty="0" sz="2800" spc="-5">
                <a:latin typeface="Times New Roman"/>
                <a:cs typeface="Times New Roman"/>
              </a:rPr>
              <a:t> могут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входить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серверы,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системы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хранения данных,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виртуальные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коммутаторы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</a:t>
            </a:r>
            <a:r>
              <a:rPr dirty="0" sz="2800" spc="-15">
                <a:latin typeface="Times New Roman"/>
                <a:cs typeface="Times New Roman"/>
              </a:rPr>
              <a:t>маршрутизаторы.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Такая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ИТ-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инфраструктура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является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полноценной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копией 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физической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среды.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2991" y="182625"/>
            <a:ext cx="721296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i="0">
                <a:latin typeface="Times New Roman"/>
                <a:cs typeface="Times New Roman"/>
              </a:rPr>
              <a:t>Инфраструктура</a:t>
            </a:r>
            <a:r>
              <a:rPr dirty="0" sz="4400" spc="-30" i="0">
                <a:latin typeface="Times New Roman"/>
                <a:cs typeface="Times New Roman"/>
              </a:rPr>
              <a:t> </a:t>
            </a:r>
            <a:r>
              <a:rPr dirty="0" sz="4400" spc="-25" i="0">
                <a:latin typeface="Times New Roman"/>
                <a:cs typeface="Times New Roman"/>
              </a:rPr>
              <a:t>как</a:t>
            </a:r>
            <a:r>
              <a:rPr dirty="0" sz="4400" spc="-30" i="0">
                <a:latin typeface="Times New Roman"/>
                <a:cs typeface="Times New Roman"/>
              </a:rPr>
              <a:t> </a:t>
            </a:r>
            <a:r>
              <a:rPr dirty="0" sz="4400" spc="5" i="0">
                <a:latin typeface="Times New Roman"/>
                <a:cs typeface="Times New Roman"/>
              </a:rPr>
              <a:t>сервис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2495" y="1328293"/>
            <a:ext cx="2666492" cy="199974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6975" y="844931"/>
            <a:ext cx="5060188" cy="20116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4200" y="3585083"/>
            <a:ext cx="2072894" cy="15544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99880" y="4986807"/>
            <a:ext cx="2540000" cy="1905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34294" y="1458341"/>
            <a:ext cx="2540000" cy="1905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3863" y="5939193"/>
            <a:ext cx="5303520" cy="72251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97421" y="3585083"/>
            <a:ext cx="2030349" cy="209740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8934" y="182625"/>
            <a:ext cx="506095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5" i="0">
                <a:latin typeface="Times New Roman"/>
                <a:cs typeface="Times New Roman"/>
              </a:rPr>
              <a:t>Преимущества</a:t>
            </a:r>
            <a:r>
              <a:rPr dirty="0" sz="4400" spc="-100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IaaS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4927" y="1808733"/>
            <a:ext cx="12466320" cy="317563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264160" marR="5080" indent="-251460">
              <a:lnSpc>
                <a:spcPts val="3020"/>
              </a:lnSpc>
              <a:spcBef>
                <a:spcPts val="480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20">
                <a:latin typeface="Times New Roman"/>
                <a:cs typeface="Times New Roman"/>
              </a:rPr>
              <a:t>Пользователь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может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определять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ресурсы,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которые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ему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нужны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(ядра процессора,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ГБ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оперативной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памяти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дискового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пространства, </a:t>
            </a:r>
            <a:r>
              <a:rPr dirty="0" sz="2800" spc="-30">
                <a:latin typeface="Times New Roman"/>
                <a:cs typeface="Times New Roman"/>
              </a:rPr>
              <a:t>некоторые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параметры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сети).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30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15">
                <a:latin typeface="Times New Roman"/>
                <a:cs typeface="Times New Roman"/>
              </a:rPr>
              <a:t>Плата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40">
                <a:latin typeface="Times New Roman"/>
                <a:cs typeface="Times New Roman"/>
              </a:rPr>
              <a:t>только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за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потреблённые </a:t>
            </a:r>
            <a:r>
              <a:rPr dirty="0" sz="2800">
                <a:latin typeface="Times New Roman"/>
                <a:cs typeface="Times New Roman"/>
              </a:rPr>
              <a:t>ресурсы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70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10">
                <a:latin typeface="Times New Roman"/>
                <a:cs typeface="Times New Roman"/>
              </a:rPr>
              <a:t>Динамическое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масштабирование</a:t>
            </a:r>
            <a:endParaRPr sz="2800">
              <a:latin typeface="Times New Roman"/>
              <a:cs typeface="Times New Roman"/>
            </a:endParaRPr>
          </a:p>
          <a:p>
            <a:pPr marL="264160" marR="507365" indent="-251460">
              <a:lnSpc>
                <a:spcPts val="3020"/>
              </a:lnSpc>
              <a:spcBef>
                <a:spcPts val="1140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35">
                <a:latin typeface="Times New Roman"/>
                <a:cs typeface="Times New Roman"/>
              </a:rPr>
              <a:t>Уменьшение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стоимости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владения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инфраструктурой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(не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несёт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издержек</a:t>
            </a:r>
            <a:r>
              <a:rPr dirty="0" sz="2800" spc="-10">
                <a:latin typeface="Times New Roman"/>
                <a:cs typeface="Times New Roman"/>
              </a:rPr>
              <a:t> по 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обслуживанию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машинных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залов, вентиляции,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охлаждению,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системы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климат-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контроля,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оплаты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обслуживающего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всё </a:t>
            </a:r>
            <a:r>
              <a:rPr dirty="0" sz="2800" spc="-20">
                <a:latin typeface="Times New Roman"/>
                <a:cs typeface="Times New Roman"/>
              </a:rPr>
              <a:t>это</a:t>
            </a:r>
            <a:r>
              <a:rPr dirty="0" sz="2800" spc="-5">
                <a:latin typeface="Times New Roman"/>
                <a:cs typeface="Times New Roman"/>
              </a:rPr>
              <a:t> персонала).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58409" y="182625"/>
            <a:ext cx="230441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40" i="0">
                <a:latin typeface="Times New Roman"/>
                <a:cs typeface="Times New Roman"/>
              </a:rPr>
              <a:t>С</a:t>
            </a:r>
            <a:r>
              <a:rPr dirty="0" sz="4400" i="0">
                <a:latin typeface="Times New Roman"/>
                <a:cs typeface="Times New Roman"/>
              </a:rPr>
              <a:t>ервисы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764269" y="6216904"/>
            <a:ext cx="2218055" cy="519430"/>
          </a:xfrm>
          <a:custGeom>
            <a:avLst/>
            <a:gdLst/>
            <a:ahLst/>
            <a:cxnLst/>
            <a:rect l="l" t="t" r="r" b="b"/>
            <a:pathLst>
              <a:path w="2218054" h="519429">
                <a:moveTo>
                  <a:pt x="2131059" y="0"/>
                </a:moveTo>
                <a:lnTo>
                  <a:pt x="86486" y="0"/>
                </a:lnTo>
                <a:lnTo>
                  <a:pt x="52828" y="6798"/>
                </a:lnTo>
                <a:lnTo>
                  <a:pt x="25336" y="25334"/>
                </a:lnTo>
                <a:lnTo>
                  <a:pt x="6798" y="52822"/>
                </a:lnTo>
                <a:lnTo>
                  <a:pt x="0" y="86474"/>
                </a:lnTo>
                <a:lnTo>
                  <a:pt x="0" y="432485"/>
                </a:lnTo>
                <a:lnTo>
                  <a:pt x="6798" y="466159"/>
                </a:lnTo>
                <a:lnTo>
                  <a:pt x="25336" y="493658"/>
                </a:lnTo>
                <a:lnTo>
                  <a:pt x="52828" y="512199"/>
                </a:lnTo>
                <a:lnTo>
                  <a:pt x="86486" y="518998"/>
                </a:lnTo>
                <a:lnTo>
                  <a:pt x="2131059" y="518998"/>
                </a:lnTo>
                <a:lnTo>
                  <a:pt x="2164718" y="512199"/>
                </a:lnTo>
                <a:lnTo>
                  <a:pt x="2192210" y="493658"/>
                </a:lnTo>
                <a:lnTo>
                  <a:pt x="2210748" y="466159"/>
                </a:lnTo>
                <a:lnTo>
                  <a:pt x="2217547" y="432485"/>
                </a:lnTo>
                <a:lnTo>
                  <a:pt x="2217547" y="86474"/>
                </a:lnTo>
                <a:lnTo>
                  <a:pt x="2210748" y="52822"/>
                </a:lnTo>
                <a:lnTo>
                  <a:pt x="2192210" y="25334"/>
                </a:lnTo>
                <a:lnTo>
                  <a:pt x="2164718" y="6798"/>
                </a:lnTo>
                <a:lnTo>
                  <a:pt x="2131059" y="0"/>
                </a:lnTo>
                <a:close/>
              </a:path>
            </a:pathLst>
          </a:custGeom>
          <a:solidFill>
            <a:srgbClr val="83C9F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907313" y="2972943"/>
          <a:ext cx="8087995" cy="3771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8530"/>
                <a:gridCol w="694055"/>
                <a:gridCol w="2186305"/>
                <a:gridCol w="770254"/>
                <a:gridCol w="2218689"/>
              </a:tblGrid>
              <a:tr h="519049">
                <a:tc>
                  <a:txBody>
                    <a:bodyPr/>
                    <a:lstStyle/>
                    <a:p>
                      <a:pPr algn="ctr" marR="69278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2200" spc="-5" b="1">
                          <a:latin typeface="Times New Roman"/>
                          <a:cs typeface="Times New Roman"/>
                        </a:rPr>
                        <a:t>IaaS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80645">
                    <a:lnL w="9525">
                      <a:solidFill>
                        <a:srgbClr val="3464A3"/>
                      </a:solidFill>
                      <a:prstDash val="solid"/>
                    </a:lnL>
                    <a:lnR w="9525">
                      <a:solidFill>
                        <a:srgbClr val="3464A3"/>
                      </a:solidFill>
                      <a:prstDash val="solid"/>
                    </a:lnR>
                    <a:lnT w="9525">
                      <a:solidFill>
                        <a:srgbClr val="34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3464A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75882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2200" spc="-5" b="1">
                          <a:latin typeface="Times New Roman"/>
                          <a:cs typeface="Times New Roman"/>
                        </a:rPr>
                        <a:t>PaaS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80645">
                    <a:lnR w="9525">
                      <a:solidFill>
                        <a:srgbClr val="3464A3"/>
                      </a:solidFill>
                      <a:prstDash val="solid"/>
                    </a:lnR>
                    <a:lnT w="9525">
                      <a:solidFill>
                        <a:srgbClr val="34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3464A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2200" spc="-5" b="1">
                          <a:latin typeface="Times New Roman"/>
                          <a:cs typeface="Times New Roman"/>
                        </a:rPr>
                        <a:t>SaaS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80645">
                    <a:lnR w="9525">
                      <a:solidFill>
                        <a:srgbClr val="3464A3"/>
                      </a:solidFill>
                      <a:prstDash val="solid"/>
                    </a:lnR>
                    <a:lnT w="9525">
                      <a:solidFill>
                        <a:srgbClr val="3464A3"/>
                      </a:solidFill>
                      <a:prstDash val="solid"/>
                    </a:lnT>
                    <a:lnB w="9525">
                      <a:solidFill>
                        <a:srgbClr val="3464A3"/>
                      </a:solidFill>
                      <a:prstDash val="solid"/>
                    </a:lnB>
                  </a:tcPr>
                </a:tc>
              </a:tr>
              <a:tr h="328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34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34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3464A3"/>
                      </a:solidFill>
                      <a:prstDash val="solid"/>
                    </a:lnT>
                    <a:lnB w="3175">
                      <a:solidFill>
                        <a:srgbClr val="3464A3"/>
                      </a:solidFill>
                      <a:prstDash val="solid"/>
                    </a:lnB>
                  </a:tcPr>
                </a:tc>
              </a:tr>
              <a:tr h="527621">
                <a:tc>
                  <a:txBody>
                    <a:bodyPr/>
                    <a:lstStyle/>
                    <a:p>
                      <a:pPr algn="ctr" marR="69024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dirty="0" sz="2000" spc="5">
                          <a:latin typeface="Times New Roman"/>
                          <a:cs typeface="Times New Roman"/>
                        </a:rPr>
                        <a:t>App</a:t>
                      </a:r>
                      <a:r>
                        <a:rPr dirty="0" sz="2000" spc="-5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Data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7790">
                    <a:lnL w="9525">
                      <a:solidFill>
                        <a:srgbClr val="3464A3"/>
                      </a:solidFill>
                      <a:prstDash val="solid"/>
                    </a:lnL>
                    <a:lnR w="9525">
                      <a:solidFill>
                        <a:srgbClr val="3464A3"/>
                      </a:solidFill>
                      <a:prstDash val="solid"/>
                    </a:lnR>
                    <a:lnT w="9525">
                      <a:solidFill>
                        <a:srgbClr val="34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3464A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76898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dirty="0" sz="2000" spc="5">
                          <a:latin typeface="Times New Roman"/>
                          <a:cs typeface="Times New Roman"/>
                        </a:rPr>
                        <a:t>App</a:t>
                      </a:r>
                      <a:r>
                        <a:rPr dirty="0" sz="2000" spc="-5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Data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7790">
                    <a:lnR w="9525">
                      <a:solidFill>
                        <a:srgbClr val="3464A3"/>
                      </a:solidFill>
                      <a:prstDash val="solid"/>
                    </a:lnR>
                    <a:lnT w="9525">
                      <a:solidFill>
                        <a:srgbClr val="34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3464A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dirty="0" sz="2000" spc="5">
                          <a:latin typeface="Times New Roman"/>
                          <a:cs typeface="Times New Roman"/>
                        </a:rPr>
                        <a:t>App</a:t>
                      </a:r>
                      <a:r>
                        <a:rPr dirty="0" sz="2000" spc="-5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Data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7790">
                    <a:lnR w="9525">
                      <a:solidFill>
                        <a:srgbClr val="3464A3"/>
                      </a:solidFill>
                      <a:prstDash val="solid"/>
                    </a:lnR>
                    <a:lnT w="3175">
                      <a:solidFill>
                        <a:srgbClr val="3464A3"/>
                      </a:solidFill>
                      <a:prstDash val="solid"/>
                    </a:lnT>
                  </a:tcPr>
                </a:tc>
              </a:tr>
              <a:tr h="621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34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34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3464A3"/>
                      </a:solidFill>
                      <a:prstDash val="solid"/>
                    </a:lnB>
                  </a:tcPr>
                </a:tc>
              </a:tr>
              <a:tr h="527748">
                <a:tc>
                  <a:txBody>
                    <a:bodyPr/>
                    <a:lstStyle/>
                    <a:p>
                      <a:pPr algn="ctr" marR="69151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Applications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8425">
                    <a:lnL w="9525">
                      <a:solidFill>
                        <a:srgbClr val="3464A3"/>
                      </a:solidFill>
                      <a:prstDash val="solid"/>
                    </a:lnL>
                    <a:lnR w="9525">
                      <a:solidFill>
                        <a:srgbClr val="3464A3"/>
                      </a:solidFill>
                      <a:prstDash val="solid"/>
                    </a:lnR>
                    <a:lnT w="9525">
                      <a:solidFill>
                        <a:srgbClr val="34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3464A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76962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Applications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8425">
                    <a:lnR w="9525">
                      <a:solidFill>
                        <a:srgbClr val="3464A3"/>
                      </a:solidFill>
                      <a:prstDash val="solid"/>
                    </a:lnR>
                    <a:lnT w="9525">
                      <a:solidFill>
                        <a:srgbClr val="34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3464A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Applications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8425">
                    <a:lnR w="9525">
                      <a:solidFill>
                        <a:srgbClr val="3464A3"/>
                      </a:solidFill>
                      <a:prstDash val="solid"/>
                    </a:lnR>
                    <a:lnT w="3175">
                      <a:solidFill>
                        <a:srgbClr val="3464A3"/>
                      </a:solidFill>
                      <a:prstDash val="solid"/>
                    </a:lnT>
                  </a:tcPr>
                </a:tc>
              </a:tr>
              <a:tr h="64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34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34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3464A3"/>
                      </a:solidFill>
                      <a:prstDash val="solid"/>
                    </a:lnB>
                  </a:tcPr>
                </a:tc>
              </a:tr>
              <a:tr h="527748">
                <a:tc>
                  <a:txBody>
                    <a:bodyPr/>
                    <a:lstStyle/>
                    <a:p>
                      <a:pPr algn="ctr" marR="69215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Middleware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7790">
                    <a:lnL w="9525">
                      <a:solidFill>
                        <a:srgbClr val="3464A3"/>
                      </a:solidFill>
                      <a:prstDash val="solid"/>
                    </a:lnL>
                    <a:lnR w="9525">
                      <a:solidFill>
                        <a:srgbClr val="3464A3"/>
                      </a:solidFill>
                      <a:prstDash val="solid"/>
                    </a:lnR>
                    <a:lnT w="9525">
                      <a:solidFill>
                        <a:srgbClr val="34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3464A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76073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Middleware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8425">
                    <a:lnR w="9525">
                      <a:solidFill>
                        <a:srgbClr val="3464A3"/>
                      </a:solidFill>
                      <a:prstDash val="solid"/>
                    </a:lnR>
                    <a:lnT w="9525">
                      <a:solidFill>
                        <a:srgbClr val="34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3464A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Middleware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7790">
                    <a:lnR w="9525">
                      <a:solidFill>
                        <a:srgbClr val="3464A3"/>
                      </a:solidFill>
                      <a:prstDash val="solid"/>
                    </a:lnR>
                    <a:lnT w="3175">
                      <a:solidFill>
                        <a:srgbClr val="3464A3"/>
                      </a:solidFill>
                      <a:prstDash val="solid"/>
                    </a:lnT>
                  </a:tcPr>
                </a:tc>
              </a:tr>
              <a:tr h="805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34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34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3464A3"/>
                      </a:solidFill>
                      <a:prstDash val="solid"/>
                    </a:lnB>
                  </a:tcPr>
                </a:tc>
              </a:tr>
              <a:tr h="527685">
                <a:tc>
                  <a:txBody>
                    <a:bodyPr/>
                    <a:lstStyle/>
                    <a:p>
                      <a:pPr algn="ctr" marR="68897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Operating 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System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8425">
                    <a:lnL w="9525">
                      <a:solidFill>
                        <a:srgbClr val="3464A3"/>
                      </a:solidFill>
                      <a:prstDash val="solid"/>
                    </a:lnL>
                    <a:lnR w="9525">
                      <a:solidFill>
                        <a:srgbClr val="3464A3"/>
                      </a:solidFill>
                      <a:prstDash val="solid"/>
                    </a:lnR>
                    <a:lnT w="9525">
                      <a:solidFill>
                        <a:srgbClr val="34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3464A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75692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Operating 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System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8425">
                    <a:lnR w="9525">
                      <a:solidFill>
                        <a:srgbClr val="3464A3"/>
                      </a:solidFill>
                      <a:prstDash val="solid"/>
                    </a:lnR>
                    <a:lnT w="9525">
                      <a:solidFill>
                        <a:srgbClr val="3464A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3464A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L="698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Operating</a:t>
                      </a:r>
                      <a:r>
                        <a:rPr dirty="0" sz="2000" spc="-5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System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8425">
                    <a:lnR w="9525">
                      <a:solidFill>
                        <a:srgbClr val="3464A3"/>
                      </a:solidFill>
                      <a:prstDash val="solid"/>
                    </a:lnR>
                    <a:lnT w="3175">
                      <a:solidFill>
                        <a:srgbClr val="3464A3"/>
                      </a:solidFill>
                      <a:prstDash val="solid"/>
                    </a:lnT>
                  </a:tcPr>
                </a:tc>
              </a:tr>
              <a:tr h="77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34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34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3175">
                      <a:solidFill>
                        <a:srgbClr val="3464A3"/>
                      </a:solidFill>
                      <a:prstDash val="solid"/>
                    </a:lnB>
                  </a:tcPr>
                </a:tc>
              </a:tr>
              <a:tr h="518998">
                <a:tc>
                  <a:txBody>
                    <a:bodyPr/>
                    <a:lstStyle/>
                    <a:p>
                      <a:pPr algn="ctr" marR="69088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Hardware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8425">
                    <a:lnL w="9525">
                      <a:solidFill>
                        <a:srgbClr val="3464A3"/>
                      </a:solidFill>
                      <a:prstDash val="solid"/>
                    </a:lnL>
                    <a:lnR w="9525">
                      <a:solidFill>
                        <a:srgbClr val="3464A3"/>
                      </a:solidFill>
                      <a:prstDash val="solid"/>
                    </a:lnR>
                    <a:lnT w="9525">
                      <a:solidFill>
                        <a:srgbClr val="3464A3"/>
                      </a:solidFill>
                      <a:prstDash val="solid"/>
                    </a:lnT>
                    <a:lnB w="9525">
                      <a:solidFill>
                        <a:srgbClr val="34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3464A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 marR="76962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Hardware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8425">
                    <a:lnR w="9525">
                      <a:solidFill>
                        <a:srgbClr val="3464A3"/>
                      </a:solidFill>
                      <a:prstDash val="solid"/>
                    </a:lnR>
                    <a:lnT w="9525">
                      <a:solidFill>
                        <a:srgbClr val="3464A3"/>
                      </a:solidFill>
                      <a:prstDash val="solid"/>
                    </a:lnT>
                    <a:lnB w="9525">
                      <a:solidFill>
                        <a:srgbClr val="3464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3464A3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Hardware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8425">
                    <a:lnR w="9525">
                      <a:solidFill>
                        <a:srgbClr val="3464A3"/>
                      </a:solidFill>
                      <a:prstDash val="solid"/>
                    </a:lnR>
                    <a:lnT w="3175">
                      <a:solidFill>
                        <a:srgbClr val="3464A3"/>
                      </a:solidFill>
                      <a:prstDash val="solid"/>
                    </a:lnT>
                    <a:lnB w="3175">
                      <a:solidFill>
                        <a:srgbClr val="3464A3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8774303" y="5611368"/>
            <a:ext cx="2218055" cy="519430"/>
          </a:xfrm>
          <a:custGeom>
            <a:avLst/>
            <a:gdLst/>
            <a:ahLst/>
            <a:cxnLst/>
            <a:rect l="l" t="t" r="r" b="b"/>
            <a:pathLst>
              <a:path w="2218054" h="519429">
                <a:moveTo>
                  <a:pt x="2131060" y="0"/>
                </a:moveTo>
                <a:lnTo>
                  <a:pt x="86487" y="0"/>
                </a:lnTo>
                <a:lnTo>
                  <a:pt x="52828" y="6798"/>
                </a:lnTo>
                <a:lnTo>
                  <a:pt x="25336" y="25336"/>
                </a:lnTo>
                <a:lnTo>
                  <a:pt x="6798" y="52828"/>
                </a:lnTo>
                <a:lnTo>
                  <a:pt x="0" y="86487"/>
                </a:lnTo>
                <a:lnTo>
                  <a:pt x="0" y="432435"/>
                </a:lnTo>
                <a:lnTo>
                  <a:pt x="6798" y="466167"/>
                </a:lnTo>
                <a:lnTo>
                  <a:pt x="25336" y="493696"/>
                </a:lnTo>
                <a:lnTo>
                  <a:pt x="52828" y="512248"/>
                </a:lnTo>
                <a:lnTo>
                  <a:pt x="86487" y="519049"/>
                </a:lnTo>
                <a:lnTo>
                  <a:pt x="2131060" y="519049"/>
                </a:lnTo>
                <a:lnTo>
                  <a:pt x="2164718" y="512248"/>
                </a:lnTo>
                <a:lnTo>
                  <a:pt x="2192210" y="493696"/>
                </a:lnTo>
                <a:lnTo>
                  <a:pt x="2210748" y="466167"/>
                </a:lnTo>
                <a:lnTo>
                  <a:pt x="2217547" y="432435"/>
                </a:lnTo>
                <a:lnTo>
                  <a:pt x="2217547" y="86487"/>
                </a:lnTo>
                <a:lnTo>
                  <a:pt x="2210748" y="52828"/>
                </a:lnTo>
                <a:lnTo>
                  <a:pt x="2192210" y="25336"/>
                </a:lnTo>
                <a:lnTo>
                  <a:pt x="2164718" y="6798"/>
                </a:lnTo>
                <a:lnTo>
                  <a:pt x="2131060" y="0"/>
                </a:lnTo>
                <a:close/>
              </a:path>
            </a:pathLst>
          </a:custGeom>
          <a:solidFill>
            <a:srgbClr val="83C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774303" y="5003038"/>
            <a:ext cx="2218055" cy="519430"/>
          </a:xfrm>
          <a:custGeom>
            <a:avLst/>
            <a:gdLst/>
            <a:ahLst/>
            <a:cxnLst/>
            <a:rect l="l" t="t" r="r" b="b"/>
            <a:pathLst>
              <a:path w="2218054" h="519429">
                <a:moveTo>
                  <a:pt x="2131060" y="0"/>
                </a:moveTo>
                <a:lnTo>
                  <a:pt x="86487" y="0"/>
                </a:lnTo>
                <a:lnTo>
                  <a:pt x="52828" y="6798"/>
                </a:lnTo>
                <a:lnTo>
                  <a:pt x="25336" y="25336"/>
                </a:lnTo>
                <a:lnTo>
                  <a:pt x="6798" y="52828"/>
                </a:lnTo>
                <a:lnTo>
                  <a:pt x="0" y="86487"/>
                </a:lnTo>
                <a:lnTo>
                  <a:pt x="0" y="432562"/>
                </a:lnTo>
                <a:lnTo>
                  <a:pt x="6798" y="466220"/>
                </a:lnTo>
                <a:lnTo>
                  <a:pt x="25336" y="493712"/>
                </a:lnTo>
                <a:lnTo>
                  <a:pt x="52828" y="512250"/>
                </a:lnTo>
                <a:lnTo>
                  <a:pt x="86487" y="519049"/>
                </a:lnTo>
                <a:lnTo>
                  <a:pt x="2131060" y="519049"/>
                </a:lnTo>
                <a:lnTo>
                  <a:pt x="2164718" y="512250"/>
                </a:lnTo>
                <a:lnTo>
                  <a:pt x="2192210" y="493712"/>
                </a:lnTo>
                <a:lnTo>
                  <a:pt x="2210748" y="466220"/>
                </a:lnTo>
                <a:lnTo>
                  <a:pt x="2217547" y="432562"/>
                </a:lnTo>
                <a:lnTo>
                  <a:pt x="2217547" y="86487"/>
                </a:lnTo>
                <a:lnTo>
                  <a:pt x="2210748" y="52828"/>
                </a:lnTo>
                <a:lnTo>
                  <a:pt x="2192210" y="25336"/>
                </a:lnTo>
                <a:lnTo>
                  <a:pt x="2164718" y="6798"/>
                </a:lnTo>
                <a:lnTo>
                  <a:pt x="2131060" y="0"/>
                </a:lnTo>
                <a:close/>
              </a:path>
            </a:pathLst>
          </a:custGeom>
          <a:solidFill>
            <a:srgbClr val="83C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764269" y="4410455"/>
            <a:ext cx="2218055" cy="519430"/>
          </a:xfrm>
          <a:custGeom>
            <a:avLst/>
            <a:gdLst/>
            <a:ahLst/>
            <a:cxnLst/>
            <a:rect l="l" t="t" r="r" b="b"/>
            <a:pathLst>
              <a:path w="2218054" h="519429">
                <a:moveTo>
                  <a:pt x="2131059" y="0"/>
                </a:moveTo>
                <a:lnTo>
                  <a:pt x="86486" y="0"/>
                </a:lnTo>
                <a:lnTo>
                  <a:pt x="52828" y="6798"/>
                </a:lnTo>
                <a:lnTo>
                  <a:pt x="25336" y="25336"/>
                </a:lnTo>
                <a:lnTo>
                  <a:pt x="6798" y="52828"/>
                </a:lnTo>
                <a:lnTo>
                  <a:pt x="0" y="86486"/>
                </a:lnTo>
                <a:lnTo>
                  <a:pt x="0" y="432561"/>
                </a:lnTo>
                <a:lnTo>
                  <a:pt x="6798" y="466220"/>
                </a:lnTo>
                <a:lnTo>
                  <a:pt x="25336" y="493712"/>
                </a:lnTo>
                <a:lnTo>
                  <a:pt x="52828" y="512250"/>
                </a:lnTo>
                <a:lnTo>
                  <a:pt x="86486" y="519048"/>
                </a:lnTo>
                <a:lnTo>
                  <a:pt x="2131059" y="519048"/>
                </a:lnTo>
                <a:lnTo>
                  <a:pt x="2164718" y="512250"/>
                </a:lnTo>
                <a:lnTo>
                  <a:pt x="2192210" y="493712"/>
                </a:lnTo>
                <a:lnTo>
                  <a:pt x="2210748" y="466220"/>
                </a:lnTo>
                <a:lnTo>
                  <a:pt x="2217547" y="432561"/>
                </a:lnTo>
                <a:lnTo>
                  <a:pt x="2217547" y="86486"/>
                </a:lnTo>
                <a:lnTo>
                  <a:pt x="2210748" y="52828"/>
                </a:lnTo>
                <a:lnTo>
                  <a:pt x="2192210" y="25336"/>
                </a:lnTo>
                <a:lnTo>
                  <a:pt x="2164718" y="6798"/>
                </a:lnTo>
                <a:lnTo>
                  <a:pt x="2131059" y="0"/>
                </a:lnTo>
                <a:close/>
              </a:path>
            </a:pathLst>
          </a:custGeom>
          <a:solidFill>
            <a:srgbClr val="83C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764269" y="3820668"/>
            <a:ext cx="2218055" cy="519430"/>
          </a:xfrm>
          <a:custGeom>
            <a:avLst/>
            <a:gdLst/>
            <a:ahLst/>
            <a:cxnLst/>
            <a:rect l="l" t="t" r="r" b="b"/>
            <a:pathLst>
              <a:path w="2218054" h="519429">
                <a:moveTo>
                  <a:pt x="2131059" y="0"/>
                </a:moveTo>
                <a:lnTo>
                  <a:pt x="86486" y="0"/>
                </a:lnTo>
                <a:lnTo>
                  <a:pt x="52828" y="6798"/>
                </a:lnTo>
                <a:lnTo>
                  <a:pt x="25336" y="25336"/>
                </a:lnTo>
                <a:lnTo>
                  <a:pt x="6798" y="52828"/>
                </a:lnTo>
                <a:lnTo>
                  <a:pt x="0" y="86487"/>
                </a:lnTo>
                <a:lnTo>
                  <a:pt x="0" y="432435"/>
                </a:lnTo>
                <a:lnTo>
                  <a:pt x="6798" y="466093"/>
                </a:lnTo>
                <a:lnTo>
                  <a:pt x="25336" y="493585"/>
                </a:lnTo>
                <a:lnTo>
                  <a:pt x="52828" y="512123"/>
                </a:lnTo>
                <a:lnTo>
                  <a:pt x="86486" y="518922"/>
                </a:lnTo>
                <a:lnTo>
                  <a:pt x="2131059" y="518922"/>
                </a:lnTo>
                <a:lnTo>
                  <a:pt x="2164718" y="512123"/>
                </a:lnTo>
                <a:lnTo>
                  <a:pt x="2192210" y="493585"/>
                </a:lnTo>
                <a:lnTo>
                  <a:pt x="2210748" y="466093"/>
                </a:lnTo>
                <a:lnTo>
                  <a:pt x="2217547" y="432435"/>
                </a:lnTo>
                <a:lnTo>
                  <a:pt x="2217547" y="86487"/>
                </a:lnTo>
                <a:lnTo>
                  <a:pt x="2210748" y="52828"/>
                </a:lnTo>
                <a:lnTo>
                  <a:pt x="2192210" y="25336"/>
                </a:lnTo>
                <a:lnTo>
                  <a:pt x="2164718" y="6798"/>
                </a:lnTo>
                <a:lnTo>
                  <a:pt x="21310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809615" y="6234303"/>
            <a:ext cx="2181860" cy="519430"/>
          </a:xfrm>
          <a:custGeom>
            <a:avLst/>
            <a:gdLst/>
            <a:ahLst/>
            <a:cxnLst/>
            <a:rect l="l" t="t" r="r" b="b"/>
            <a:pathLst>
              <a:path w="2181859" h="519429">
                <a:moveTo>
                  <a:pt x="2094991" y="0"/>
                </a:moveTo>
                <a:lnTo>
                  <a:pt x="86487" y="0"/>
                </a:lnTo>
                <a:lnTo>
                  <a:pt x="52828" y="6779"/>
                </a:lnTo>
                <a:lnTo>
                  <a:pt x="25336" y="25282"/>
                </a:lnTo>
                <a:lnTo>
                  <a:pt x="6798" y="52753"/>
                </a:lnTo>
                <a:lnTo>
                  <a:pt x="0" y="86436"/>
                </a:lnTo>
                <a:lnTo>
                  <a:pt x="0" y="432460"/>
                </a:lnTo>
                <a:lnTo>
                  <a:pt x="6798" y="466134"/>
                </a:lnTo>
                <a:lnTo>
                  <a:pt x="25336" y="493633"/>
                </a:lnTo>
                <a:lnTo>
                  <a:pt x="52828" y="512173"/>
                </a:lnTo>
                <a:lnTo>
                  <a:pt x="86487" y="518972"/>
                </a:lnTo>
                <a:lnTo>
                  <a:pt x="2094991" y="518972"/>
                </a:lnTo>
                <a:lnTo>
                  <a:pt x="2128650" y="512173"/>
                </a:lnTo>
                <a:lnTo>
                  <a:pt x="2156142" y="493633"/>
                </a:lnTo>
                <a:lnTo>
                  <a:pt x="2174680" y="466134"/>
                </a:lnTo>
                <a:lnTo>
                  <a:pt x="2181479" y="432460"/>
                </a:lnTo>
                <a:lnTo>
                  <a:pt x="2181479" y="86436"/>
                </a:lnTo>
                <a:lnTo>
                  <a:pt x="2174680" y="52753"/>
                </a:lnTo>
                <a:lnTo>
                  <a:pt x="2156142" y="25282"/>
                </a:lnTo>
                <a:lnTo>
                  <a:pt x="2128650" y="6779"/>
                </a:lnTo>
                <a:lnTo>
                  <a:pt x="2094991" y="0"/>
                </a:lnTo>
                <a:close/>
              </a:path>
            </a:pathLst>
          </a:custGeom>
          <a:solidFill>
            <a:srgbClr val="83C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819521" y="5628767"/>
            <a:ext cx="2181860" cy="519430"/>
          </a:xfrm>
          <a:custGeom>
            <a:avLst/>
            <a:gdLst/>
            <a:ahLst/>
            <a:cxnLst/>
            <a:rect l="l" t="t" r="r" b="b"/>
            <a:pathLst>
              <a:path w="2181859" h="519429">
                <a:moveTo>
                  <a:pt x="2095119" y="0"/>
                </a:moveTo>
                <a:lnTo>
                  <a:pt x="86613" y="0"/>
                </a:lnTo>
                <a:lnTo>
                  <a:pt x="52881" y="6780"/>
                </a:lnTo>
                <a:lnTo>
                  <a:pt x="25352" y="25288"/>
                </a:lnTo>
                <a:lnTo>
                  <a:pt x="6800" y="52774"/>
                </a:lnTo>
                <a:lnTo>
                  <a:pt x="0" y="86487"/>
                </a:lnTo>
                <a:lnTo>
                  <a:pt x="0" y="432435"/>
                </a:lnTo>
                <a:lnTo>
                  <a:pt x="6800" y="466093"/>
                </a:lnTo>
                <a:lnTo>
                  <a:pt x="25352" y="493585"/>
                </a:lnTo>
                <a:lnTo>
                  <a:pt x="52881" y="512123"/>
                </a:lnTo>
                <a:lnTo>
                  <a:pt x="86613" y="518922"/>
                </a:lnTo>
                <a:lnTo>
                  <a:pt x="2095119" y="518922"/>
                </a:lnTo>
                <a:lnTo>
                  <a:pt x="2128777" y="512123"/>
                </a:lnTo>
                <a:lnTo>
                  <a:pt x="2156269" y="493585"/>
                </a:lnTo>
                <a:lnTo>
                  <a:pt x="2174807" y="466093"/>
                </a:lnTo>
                <a:lnTo>
                  <a:pt x="2181605" y="432435"/>
                </a:lnTo>
                <a:lnTo>
                  <a:pt x="2181605" y="86487"/>
                </a:lnTo>
                <a:lnTo>
                  <a:pt x="2174807" y="52774"/>
                </a:lnTo>
                <a:lnTo>
                  <a:pt x="2156269" y="25288"/>
                </a:lnTo>
                <a:lnTo>
                  <a:pt x="2128777" y="6780"/>
                </a:lnTo>
                <a:lnTo>
                  <a:pt x="2095119" y="0"/>
                </a:lnTo>
                <a:close/>
              </a:path>
            </a:pathLst>
          </a:custGeom>
          <a:solidFill>
            <a:srgbClr val="83C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19521" y="5020436"/>
            <a:ext cx="2181860" cy="519430"/>
          </a:xfrm>
          <a:custGeom>
            <a:avLst/>
            <a:gdLst/>
            <a:ahLst/>
            <a:cxnLst/>
            <a:rect l="l" t="t" r="r" b="b"/>
            <a:pathLst>
              <a:path w="2181859" h="519429">
                <a:moveTo>
                  <a:pt x="2095119" y="0"/>
                </a:moveTo>
                <a:lnTo>
                  <a:pt x="86613" y="0"/>
                </a:lnTo>
                <a:lnTo>
                  <a:pt x="52881" y="6798"/>
                </a:lnTo>
                <a:lnTo>
                  <a:pt x="25352" y="25336"/>
                </a:lnTo>
                <a:lnTo>
                  <a:pt x="6800" y="52828"/>
                </a:lnTo>
                <a:lnTo>
                  <a:pt x="0" y="86486"/>
                </a:lnTo>
                <a:lnTo>
                  <a:pt x="0" y="432561"/>
                </a:lnTo>
                <a:lnTo>
                  <a:pt x="6800" y="466220"/>
                </a:lnTo>
                <a:lnTo>
                  <a:pt x="25352" y="493712"/>
                </a:lnTo>
                <a:lnTo>
                  <a:pt x="52881" y="512250"/>
                </a:lnTo>
                <a:lnTo>
                  <a:pt x="86613" y="519048"/>
                </a:lnTo>
                <a:lnTo>
                  <a:pt x="2095119" y="519048"/>
                </a:lnTo>
                <a:lnTo>
                  <a:pt x="2128777" y="512250"/>
                </a:lnTo>
                <a:lnTo>
                  <a:pt x="2156269" y="493712"/>
                </a:lnTo>
                <a:lnTo>
                  <a:pt x="2174807" y="466220"/>
                </a:lnTo>
                <a:lnTo>
                  <a:pt x="2181605" y="432561"/>
                </a:lnTo>
                <a:lnTo>
                  <a:pt x="2181605" y="86486"/>
                </a:lnTo>
                <a:lnTo>
                  <a:pt x="2174807" y="52828"/>
                </a:lnTo>
                <a:lnTo>
                  <a:pt x="2156269" y="25336"/>
                </a:lnTo>
                <a:lnTo>
                  <a:pt x="2128777" y="6798"/>
                </a:lnTo>
                <a:lnTo>
                  <a:pt x="2095119" y="0"/>
                </a:lnTo>
                <a:close/>
              </a:path>
            </a:pathLst>
          </a:custGeom>
          <a:solidFill>
            <a:srgbClr val="83C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809615" y="4427855"/>
            <a:ext cx="2181860" cy="519430"/>
          </a:xfrm>
          <a:custGeom>
            <a:avLst/>
            <a:gdLst/>
            <a:ahLst/>
            <a:cxnLst/>
            <a:rect l="l" t="t" r="r" b="b"/>
            <a:pathLst>
              <a:path w="2181859" h="519429">
                <a:moveTo>
                  <a:pt x="2094991" y="0"/>
                </a:moveTo>
                <a:lnTo>
                  <a:pt x="86487" y="0"/>
                </a:lnTo>
                <a:lnTo>
                  <a:pt x="52828" y="6798"/>
                </a:lnTo>
                <a:lnTo>
                  <a:pt x="25336" y="25336"/>
                </a:lnTo>
                <a:lnTo>
                  <a:pt x="6798" y="52828"/>
                </a:lnTo>
                <a:lnTo>
                  <a:pt x="0" y="86487"/>
                </a:lnTo>
                <a:lnTo>
                  <a:pt x="0" y="432562"/>
                </a:lnTo>
                <a:lnTo>
                  <a:pt x="6798" y="466220"/>
                </a:lnTo>
                <a:lnTo>
                  <a:pt x="25336" y="493712"/>
                </a:lnTo>
                <a:lnTo>
                  <a:pt x="52828" y="512250"/>
                </a:lnTo>
                <a:lnTo>
                  <a:pt x="86487" y="519049"/>
                </a:lnTo>
                <a:lnTo>
                  <a:pt x="2094991" y="519049"/>
                </a:lnTo>
                <a:lnTo>
                  <a:pt x="2128650" y="512250"/>
                </a:lnTo>
                <a:lnTo>
                  <a:pt x="2156142" y="493712"/>
                </a:lnTo>
                <a:lnTo>
                  <a:pt x="2174680" y="466220"/>
                </a:lnTo>
                <a:lnTo>
                  <a:pt x="2181479" y="432562"/>
                </a:lnTo>
                <a:lnTo>
                  <a:pt x="2181479" y="86487"/>
                </a:lnTo>
                <a:lnTo>
                  <a:pt x="2174680" y="52828"/>
                </a:lnTo>
                <a:lnTo>
                  <a:pt x="2156142" y="25336"/>
                </a:lnTo>
                <a:lnTo>
                  <a:pt x="2128650" y="6798"/>
                </a:lnTo>
                <a:lnTo>
                  <a:pt x="2094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09615" y="3837940"/>
            <a:ext cx="2181860" cy="519430"/>
          </a:xfrm>
          <a:custGeom>
            <a:avLst/>
            <a:gdLst/>
            <a:ahLst/>
            <a:cxnLst/>
            <a:rect l="l" t="t" r="r" b="b"/>
            <a:pathLst>
              <a:path w="2181859" h="519429">
                <a:moveTo>
                  <a:pt x="2094991" y="0"/>
                </a:moveTo>
                <a:lnTo>
                  <a:pt x="86487" y="0"/>
                </a:lnTo>
                <a:lnTo>
                  <a:pt x="52828" y="6798"/>
                </a:lnTo>
                <a:lnTo>
                  <a:pt x="25336" y="25336"/>
                </a:lnTo>
                <a:lnTo>
                  <a:pt x="6798" y="52828"/>
                </a:lnTo>
                <a:lnTo>
                  <a:pt x="0" y="86487"/>
                </a:lnTo>
                <a:lnTo>
                  <a:pt x="0" y="432562"/>
                </a:lnTo>
                <a:lnTo>
                  <a:pt x="6798" y="466220"/>
                </a:lnTo>
                <a:lnTo>
                  <a:pt x="25336" y="493712"/>
                </a:lnTo>
                <a:lnTo>
                  <a:pt x="52828" y="512250"/>
                </a:lnTo>
                <a:lnTo>
                  <a:pt x="86487" y="519049"/>
                </a:lnTo>
                <a:lnTo>
                  <a:pt x="2094991" y="519049"/>
                </a:lnTo>
                <a:lnTo>
                  <a:pt x="2128650" y="512250"/>
                </a:lnTo>
                <a:lnTo>
                  <a:pt x="2156142" y="493712"/>
                </a:lnTo>
                <a:lnTo>
                  <a:pt x="2174680" y="466220"/>
                </a:lnTo>
                <a:lnTo>
                  <a:pt x="2181479" y="432562"/>
                </a:lnTo>
                <a:lnTo>
                  <a:pt x="2181479" y="86487"/>
                </a:lnTo>
                <a:lnTo>
                  <a:pt x="2174680" y="52828"/>
                </a:lnTo>
                <a:lnTo>
                  <a:pt x="2156142" y="25336"/>
                </a:lnTo>
                <a:lnTo>
                  <a:pt x="2128650" y="6798"/>
                </a:lnTo>
                <a:lnTo>
                  <a:pt x="20949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901569" y="6216904"/>
            <a:ext cx="2209165" cy="519430"/>
          </a:xfrm>
          <a:custGeom>
            <a:avLst/>
            <a:gdLst/>
            <a:ahLst/>
            <a:cxnLst/>
            <a:rect l="l" t="t" r="r" b="b"/>
            <a:pathLst>
              <a:path w="2209165" h="519429">
                <a:moveTo>
                  <a:pt x="2122170" y="0"/>
                </a:moveTo>
                <a:lnTo>
                  <a:pt x="86487" y="0"/>
                </a:lnTo>
                <a:lnTo>
                  <a:pt x="52828" y="6798"/>
                </a:lnTo>
                <a:lnTo>
                  <a:pt x="25336" y="25334"/>
                </a:lnTo>
                <a:lnTo>
                  <a:pt x="6798" y="52822"/>
                </a:lnTo>
                <a:lnTo>
                  <a:pt x="0" y="86474"/>
                </a:lnTo>
                <a:lnTo>
                  <a:pt x="0" y="432485"/>
                </a:lnTo>
                <a:lnTo>
                  <a:pt x="6798" y="466159"/>
                </a:lnTo>
                <a:lnTo>
                  <a:pt x="25336" y="493658"/>
                </a:lnTo>
                <a:lnTo>
                  <a:pt x="52828" y="512199"/>
                </a:lnTo>
                <a:lnTo>
                  <a:pt x="86487" y="518998"/>
                </a:lnTo>
                <a:lnTo>
                  <a:pt x="2122170" y="518998"/>
                </a:lnTo>
                <a:lnTo>
                  <a:pt x="2155828" y="512199"/>
                </a:lnTo>
                <a:lnTo>
                  <a:pt x="2183320" y="493658"/>
                </a:lnTo>
                <a:lnTo>
                  <a:pt x="2201858" y="466159"/>
                </a:lnTo>
                <a:lnTo>
                  <a:pt x="2208657" y="432485"/>
                </a:lnTo>
                <a:lnTo>
                  <a:pt x="2208657" y="86474"/>
                </a:lnTo>
                <a:lnTo>
                  <a:pt x="2201858" y="52822"/>
                </a:lnTo>
                <a:lnTo>
                  <a:pt x="2183320" y="25334"/>
                </a:lnTo>
                <a:lnTo>
                  <a:pt x="2155828" y="6798"/>
                </a:lnTo>
                <a:lnTo>
                  <a:pt x="2122170" y="0"/>
                </a:lnTo>
                <a:close/>
              </a:path>
            </a:pathLst>
          </a:custGeom>
          <a:solidFill>
            <a:srgbClr val="83C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911601" y="5611368"/>
            <a:ext cx="2209165" cy="519430"/>
          </a:xfrm>
          <a:custGeom>
            <a:avLst/>
            <a:gdLst/>
            <a:ahLst/>
            <a:cxnLst/>
            <a:rect l="l" t="t" r="r" b="b"/>
            <a:pathLst>
              <a:path w="2209165" h="519429">
                <a:moveTo>
                  <a:pt x="2122170" y="0"/>
                </a:moveTo>
                <a:lnTo>
                  <a:pt x="86487" y="0"/>
                </a:lnTo>
                <a:lnTo>
                  <a:pt x="52828" y="6798"/>
                </a:lnTo>
                <a:lnTo>
                  <a:pt x="25336" y="25336"/>
                </a:lnTo>
                <a:lnTo>
                  <a:pt x="6798" y="52828"/>
                </a:lnTo>
                <a:lnTo>
                  <a:pt x="0" y="86487"/>
                </a:lnTo>
                <a:lnTo>
                  <a:pt x="0" y="432435"/>
                </a:lnTo>
                <a:lnTo>
                  <a:pt x="6798" y="466167"/>
                </a:lnTo>
                <a:lnTo>
                  <a:pt x="25336" y="493696"/>
                </a:lnTo>
                <a:lnTo>
                  <a:pt x="52828" y="512248"/>
                </a:lnTo>
                <a:lnTo>
                  <a:pt x="86487" y="519049"/>
                </a:lnTo>
                <a:lnTo>
                  <a:pt x="2122170" y="519049"/>
                </a:lnTo>
                <a:lnTo>
                  <a:pt x="2155828" y="512248"/>
                </a:lnTo>
                <a:lnTo>
                  <a:pt x="2183320" y="493696"/>
                </a:lnTo>
                <a:lnTo>
                  <a:pt x="2201858" y="466167"/>
                </a:lnTo>
                <a:lnTo>
                  <a:pt x="2208657" y="432435"/>
                </a:lnTo>
                <a:lnTo>
                  <a:pt x="2208657" y="86487"/>
                </a:lnTo>
                <a:lnTo>
                  <a:pt x="2201858" y="52828"/>
                </a:lnTo>
                <a:lnTo>
                  <a:pt x="2183320" y="25336"/>
                </a:lnTo>
                <a:lnTo>
                  <a:pt x="2155828" y="6798"/>
                </a:lnTo>
                <a:lnTo>
                  <a:pt x="2122170" y="0"/>
                </a:lnTo>
                <a:close/>
              </a:path>
            </a:pathLst>
          </a:custGeom>
          <a:solidFill>
            <a:srgbClr val="83C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911601" y="5003038"/>
            <a:ext cx="2209165" cy="519430"/>
          </a:xfrm>
          <a:custGeom>
            <a:avLst/>
            <a:gdLst/>
            <a:ahLst/>
            <a:cxnLst/>
            <a:rect l="l" t="t" r="r" b="b"/>
            <a:pathLst>
              <a:path w="2209165" h="519429">
                <a:moveTo>
                  <a:pt x="2122170" y="0"/>
                </a:moveTo>
                <a:lnTo>
                  <a:pt x="86487" y="0"/>
                </a:lnTo>
                <a:lnTo>
                  <a:pt x="52828" y="6798"/>
                </a:lnTo>
                <a:lnTo>
                  <a:pt x="25336" y="25336"/>
                </a:lnTo>
                <a:lnTo>
                  <a:pt x="6798" y="52828"/>
                </a:lnTo>
                <a:lnTo>
                  <a:pt x="0" y="86487"/>
                </a:lnTo>
                <a:lnTo>
                  <a:pt x="0" y="432562"/>
                </a:lnTo>
                <a:lnTo>
                  <a:pt x="6798" y="466220"/>
                </a:lnTo>
                <a:lnTo>
                  <a:pt x="25336" y="493712"/>
                </a:lnTo>
                <a:lnTo>
                  <a:pt x="52828" y="512250"/>
                </a:lnTo>
                <a:lnTo>
                  <a:pt x="86487" y="519049"/>
                </a:lnTo>
                <a:lnTo>
                  <a:pt x="2122170" y="519049"/>
                </a:lnTo>
                <a:lnTo>
                  <a:pt x="2155828" y="512250"/>
                </a:lnTo>
                <a:lnTo>
                  <a:pt x="2183320" y="493712"/>
                </a:lnTo>
                <a:lnTo>
                  <a:pt x="2201858" y="466220"/>
                </a:lnTo>
                <a:lnTo>
                  <a:pt x="2208657" y="432562"/>
                </a:lnTo>
                <a:lnTo>
                  <a:pt x="2208657" y="86487"/>
                </a:lnTo>
                <a:lnTo>
                  <a:pt x="2201858" y="52828"/>
                </a:lnTo>
                <a:lnTo>
                  <a:pt x="2183320" y="25336"/>
                </a:lnTo>
                <a:lnTo>
                  <a:pt x="2155828" y="6798"/>
                </a:lnTo>
                <a:lnTo>
                  <a:pt x="21221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901569" y="4410455"/>
            <a:ext cx="2209165" cy="519430"/>
          </a:xfrm>
          <a:custGeom>
            <a:avLst/>
            <a:gdLst/>
            <a:ahLst/>
            <a:cxnLst/>
            <a:rect l="l" t="t" r="r" b="b"/>
            <a:pathLst>
              <a:path w="2209165" h="519429">
                <a:moveTo>
                  <a:pt x="2122170" y="0"/>
                </a:moveTo>
                <a:lnTo>
                  <a:pt x="86487" y="0"/>
                </a:lnTo>
                <a:lnTo>
                  <a:pt x="52828" y="6798"/>
                </a:lnTo>
                <a:lnTo>
                  <a:pt x="25336" y="25336"/>
                </a:lnTo>
                <a:lnTo>
                  <a:pt x="6798" y="52828"/>
                </a:lnTo>
                <a:lnTo>
                  <a:pt x="0" y="86486"/>
                </a:lnTo>
                <a:lnTo>
                  <a:pt x="0" y="432561"/>
                </a:lnTo>
                <a:lnTo>
                  <a:pt x="6798" y="466220"/>
                </a:lnTo>
                <a:lnTo>
                  <a:pt x="25336" y="493712"/>
                </a:lnTo>
                <a:lnTo>
                  <a:pt x="52828" y="512250"/>
                </a:lnTo>
                <a:lnTo>
                  <a:pt x="86487" y="519048"/>
                </a:lnTo>
                <a:lnTo>
                  <a:pt x="2122170" y="519048"/>
                </a:lnTo>
                <a:lnTo>
                  <a:pt x="2155828" y="512250"/>
                </a:lnTo>
                <a:lnTo>
                  <a:pt x="2183320" y="493712"/>
                </a:lnTo>
                <a:lnTo>
                  <a:pt x="2201858" y="466220"/>
                </a:lnTo>
                <a:lnTo>
                  <a:pt x="2208657" y="432561"/>
                </a:lnTo>
                <a:lnTo>
                  <a:pt x="2208657" y="86486"/>
                </a:lnTo>
                <a:lnTo>
                  <a:pt x="2201858" y="52828"/>
                </a:lnTo>
                <a:lnTo>
                  <a:pt x="2183320" y="25336"/>
                </a:lnTo>
                <a:lnTo>
                  <a:pt x="2155828" y="6798"/>
                </a:lnTo>
                <a:lnTo>
                  <a:pt x="21221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901569" y="3820668"/>
            <a:ext cx="2209165" cy="519430"/>
          </a:xfrm>
          <a:custGeom>
            <a:avLst/>
            <a:gdLst/>
            <a:ahLst/>
            <a:cxnLst/>
            <a:rect l="l" t="t" r="r" b="b"/>
            <a:pathLst>
              <a:path w="2209165" h="519429">
                <a:moveTo>
                  <a:pt x="2122170" y="0"/>
                </a:moveTo>
                <a:lnTo>
                  <a:pt x="86487" y="0"/>
                </a:lnTo>
                <a:lnTo>
                  <a:pt x="52828" y="6798"/>
                </a:lnTo>
                <a:lnTo>
                  <a:pt x="25336" y="25336"/>
                </a:lnTo>
                <a:lnTo>
                  <a:pt x="6798" y="52828"/>
                </a:lnTo>
                <a:lnTo>
                  <a:pt x="0" y="86487"/>
                </a:lnTo>
                <a:lnTo>
                  <a:pt x="0" y="432435"/>
                </a:lnTo>
                <a:lnTo>
                  <a:pt x="6798" y="466093"/>
                </a:lnTo>
                <a:lnTo>
                  <a:pt x="25336" y="493585"/>
                </a:lnTo>
                <a:lnTo>
                  <a:pt x="52828" y="512123"/>
                </a:lnTo>
                <a:lnTo>
                  <a:pt x="86487" y="518922"/>
                </a:lnTo>
                <a:lnTo>
                  <a:pt x="2122170" y="518922"/>
                </a:lnTo>
                <a:lnTo>
                  <a:pt x="2155828" y="512123"/>
                </a:lnTo>
                <a:lnTo>
                  <a:pt x="2183320" y="493585"/>
                </a:lnTo>
                <a:lnTo>
                  <a:pt x="2201858" y="466093"/>
                </a:lnTo>
                <a:lnTo>
                  <a:pt x="2208657" y="432435"/>
                </a:lnTo>
                <a:lnTo>
                  <a:pt x="2208657" y="86487"/>
                </a:lnTo>
                <a:lnTo>
                  <a:pt x="2201858" y="52828"/>
                </a:lnTo>
                <a:lnTo>
                  <a:pt x="2183320" y="25336"/>
                </a:lnTo>
                <a:lnTo>
                  <a:pt x="2155828" y="6798"/>
                </a:lnTo>
                <a:lnTo>
                  <a:pt x="21221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819521" y="2972943"/>
            <a:ext cx="2181860" cy="519430"/>
          </a:xfrm>
          <a:custGeom>
            <a:avLst/>
            <a:gdLst/>
            <a:ahLst/>
            <a:cxnLst/>
            <a:rect l="l" t="t" r="r" b="b"/>
            <a:pathLst>
              <a:path w="2181859" h="519429">
                <a:moveTo>
                  <a:pt x="2095119" y="0"/>
                </a:moveTo>
                <a:lnTo>
                  <a:pt x="86613" y="0"/>
                </a:lnTo>
                <a:lnTo>
                  <a:pt x="52881" y="6798"/>
                </a:lnTo>
                <a:lnTo>
                  <a:pt x="25352" y="25336"/>
                </a:lnTo>
                <a:lnTo>
                  <a:pt x="6800" y="52828"/>
                </a:lnTo>
                <a:lnTo>
                  <a:pt x="0" y="86487"/>
                </a:lnTo>
                <a:lnTo>
                  <a:pt x="0" y="432562"/>
                </a:lnTo>
                <a:lnTo>
                  <a:pt x="6800" y="466220"/>
                </a:lnTo>
                <a:lnTo>
                  <a:pt x="25352" y="493712"/>
                </a:lnTo>
                <a:lnTo>
                  <a:pt x="52881" y="512250"/>
                </a:lnTo>
                <a:lnTo>
                  <a:pt x="86613" y="519049"/>
                </a:lnTo>
                <a:lnTo>
                  <a:pt x="2095119" y="519049"/>
                </a:lnTo>
                <a:lnTo>
                  <a:pt x="2128777" y="512250"/>
                </a:lnTo>
                <a:lnTo>
                  <a:pt x="2156269" y="493712"/>
                </a:lnTo>
                <a:lnTo>
                  <a:pt x="2174807" y="466220"/>
                </a:lnTo>
                <a:lnTo>
                  <a:pt x="2181605" y="432562"/>
                </a:lnTo>
                <a:lnTo>
                  <a:pt x="2181605" y="86487"/>
                </a:lnTo>
                <a:lnTo>
                  <a:pt x="2174807" y="52828"/>
                </a:lnTo>
                <a:lnTo>
                  <a:pt x="2156269" y="25336"/>
                </a:lnTo>
                <a:lnTo>
                  <a:pt x="2128777" y="6798"/>
                </a:lnTo>
                <a:lnTo>
                  <a:pt x="2095119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911601" y="2972943"/>
            <a:ext cx="2209165" cy="519430"/>
          </a:xfrm>
          <a:custGeom>
            <a:avLst/>
            <a:gdLst/>
            <a:ahLst/>
            <a:cxnLst/>
            <a:rect l="l" t="t" r="r" b="b"/>
            <a:pathLst>
              <a:path w="2209165" h="519429">
                <a:moveTo>
                  <a:pt x="2122170" y="0"/>
                </a:moveTo>
                <a:lnTo>
                  <a:pt x="86487" y="0"/>
                </a:lnTo>
                <a:lnTo>
                  <a:pt x="52828" y="6798"/>
                </a:lnTo>
                <a:lnTo>
                  <a:pt x="25336" y="25336"/>
                </a:lnTo>
                <a:lnTo>
                  <a:pt x="6798" y="52828"/>
                </a:lnTo>
                <a:lnTo>
                  <a:pt x="0" y="86487"/>
                </a:lnTo>
                <a:lnTo>
                  <a:pt x="0" y="432562"/>
                </a:lnTo>
                <a:lnTo>
                  <a:pt x="6798" y="466220"/>
                </a:lnTo>
                <a:lnTo>
                  <a:pt x="25336" y="493712"/>
                </a:lnTo>
                <a:lnTo>
                  <a:pt x="52828" y="512250"/>
                </a:lnTo>
                <a:lnTo>
                  <a:pt x="86487" y="519049"/>
                </a:lnTo>
                <a:lnTo>
                  <a:pt x="2122170" y="519049"/>
                </a:lnTo>
                <a:lnTo>
                  <a:pt x="2155828" y="512250"/>
                </a:lnTo>
                <a:lnTo>
                  <a:pt x="2183320" y="493712"/>
                </a:lnTo>
                <a:lnTo>
                  <a:pt x="2201858" y="466220"/>
                </a:lnTo>
                <a:lnTo>
                  <a:pt x="2208657" y="432562"/>
                </a:lnTo>
                <a:lnTo>
                  <a:pt x="2208657" y="86487"/>
                </a:lnTo>
                <a:lnTo>
                  <a:pt x="2201858" y="52828"/>
                </a:lnTo>
                <a:lnTo>
                  <a:pt x="2183320" y="25336"/>
                </a:lnTo>
                <a:lnTo>
                  <a:pt x="2155828" y="6798"/>
                </a:lnTo>
                <a:lnTo>
                  <a:pt x="212217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772906" y="2972943"/>
            <a:ext cx="2218055" cy="519430"/>
          </a:xfrm>
          <a:custGeom>
            <a:avLst/>
            <a:gdLst/>
            <a:ahLst/>
            <a:cxnLst/>
            <a:rect l="l" t="t" r="r" b="b"/>
            <a:pathLst>
              <a:path w="2218054" h="519429">
                <a:moveTo>
                  <a:pt x="2131060" y="0"/>
                </a:moveTo>
                <a:lnTo>
                  <a:pt x="86487" y="0"/>
                </a:lnTo>
                <a:lnTo>
                  <a:pt x="52828" y="6798"/>
                </a:lnTo>
                <a:lnTo>
                  <a:pt x="25336" y="25336"/>
                </a:lnTo>
                <a:lnTo>
                  <a:pt x="6798" y="52828"/>
                </a:lnTo>
                <a:lnTo>
                  <a:pt x="0" y="86487"/>
                </a:lnTo>
                <a:lnTo>
                  <a:pt x="0" y="432562"/>
                </a:lnTo>
                <a:lnTo>
                  <a:pt x="6798" y="466220"/>
                </a:lnTo>
                <a:lnTo>
                  <a:pt x="25336" y="493712"/>
                </a:lnTo>
                <a:lnTo>
                  <a:pt x="52828" y="512250"/>
                </a:lnTo>
                <a:lnTo>
                  <a:pt x="86487" y="519049"/>
                </a:lnTo>
                <a:lnTo>
                  <a:pt x="2131060" y="519049"/>
                </a:lnTo>
                <a:lnTo>
                  <a:pt x="2164718" y="512250"/>
                </a:lnTo>
                <a:lnTo>
                  <a:pt x="2192210" y="493712"/>
                </a:lnTo>
                <a:lnTo>
                  <a:pt x="2210748" y="466220"/>
                </a:lnTo>
                <a:lnTo>
                  <a:pt x="2217547" y="432562"/>
                </a:lnTo>
                <a:lnTo>
                  <a:pt x="2217547" y="86487"/>
                </a:lnTo>
                <a:lnTo>
                  <a:pt x="2210748" y="52828"/>
                </a:lnTo>
                <a:lnTo>
                  <a:pt x="2192210" y="25336"/>
                </a:lnTo>
                <a:lnTo>
                  <a:pt x="2164718" y="6798"/>
                </a:lnTo>
                <a:lnTo>
                  <a:pt x="2131060" y="0"/>
                </a:lnTo>
                <a:close/>
              </a:path>
            </a:pathLst>
          </a:custGeom>
          <a:solidFill>
            <a:srgbClr val="EEEFE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/>
          <p:cNvGrpSpPr/>
          <p:nvPr/>
        </p:nvGrpSpPr>
        <p:grpSpPr>
          <a:xfrm>
            <a:off x="3526535" y="1112139"/>
            <a:ext cx="6482080" cy="1515745"/>
            <a:chOff x="3526535" y="1112139"/>
            <a:chExt cx="6482080" cy="1515745"/>
          </a:xfrm>
        </p:grpSpPr>
        <p:sp>
          <p:nvSpPr>
            <p:cNvPr id="23" name="object 23"/>
            <p:cNvSpPr/>
            <p:nvPr/>
          </p:nvSpPr>
          <p:spPr>
            <a:xfrm>
              <a:off x="3572763" y="1805178"/>
              <a:ext cx="6435090" cy="821690"/>
            </a:xfrm>
            <a:custGeom>
              <a:avLst/>
              <a:gdLst/>
              <a:ahLst/>
              <a:cxnLst/>
              <a:rect l="l" t="t" r="r" b="b"/>
              <a:pathLst>
                <a:path w="6435090" h="821689">
                  <a:moveTo>
                    <a:pt x="5331587" y="0"/>
                  </a:moveTo>
                  <a:lnTo>
                    <a:pt x="5331587" y="209296"/>
                  </a:lnTo>
                  <a:lnTo>
                    <a:pt x="0" y="209296"/>
                  </a:lnTo>
                  <a:lnTo>
                    <a:pt x="0" y="612394"/>
                  </a:lnTo>
                  <a:lnTo>
                    <a:pt x="5331587" y="612394"/>
                  </a:lnTo>
                  <a:lnTo>
                    <a:pt x="5331587" y="821689"/>
                  </a:lnTo>
                  <a:lnTo>
                    <a:pt x="6434709" y="410845"/>
                  </a:lnTo>
                  <a:lnTo>
                    <a:pt x="5331587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572763" y="1805178"/>
              <a:ext cx="6435090" cy="821690"/>
            </a:xfrm>
            <a:custGeom>
              <a:avLst/>
              <a:gdLst/>
              <a:ahLst/>
              <a:cxnLst/>
              <a:rect l="l" t="t" r="r" b="b"/>
              <a:pathLst>
                <a:path w="6435090" h="821689">
                  <a:moveTo>
                    <a:pt x="0" y="209296"/>
                  </a:moveTo>
                  <a:lnTo>
                    <a:pt x="5331587" y="209296"/>
                  </a:lnTo>
                  <a:lnTo>
                    <a:pt x="5331587" y="0"/>
                  </a:lnTo>
                  <a:lnTo>
                    <a:pt x="6434709" y="410845"/>
                  </a:lnTo>
                  <a:lnTo>
                    <a:pt x="5331587" y="821689"/>
                  </a:lnTo>
                  <a:lnTo>
                    <a:pt x="5331587" y="612394"/>
                  </a:lnTo>
                  <a:lnTo>
                    <a:pt x="0" y="612394"/>
                  </a:lnTo>
                  <a:lnTo>
                    <a:pt x="0" y="209296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527424" y="1113028"/>
              <a:ext cx="6435090" cy="822325"/>
            </a:xfrm>
            <a:custGeom>
              <a:avLst/>
              <a:gdLst/>
              <a:ahLst/>
              <a:cxnLst/>
              <a:rect l="l" t="t" r="r" b="b"/>
              <a:pathLst>
                <a:path w="6435090" h="822325">
                  <a:moveTo>
                    <a:pt x="1111123" y="0"/>
                  </a:moveTo>
                  <a:lnTo>
                    <a:pt x="0" y="410972"/>
                  </a:lnTo>
                  <a:lnTo>
                    <a:pt x="1111123" y="821816"/>
                  </a:lnTo>
                  <a:lnTo>
                    <a:pt x="1111123" y="616203"/>
                  </a:lnTo>
                  <a:lnTo>
                    <a:pt x="6434708" y="616203"/>
                  </a:lnTo>
                  <a:lnTo>
                    <a:pt x="6434708" y="205612"/>
                  </a:lnTo>
                  <a:lnTo>
                    <a:pt x="1111123" y="205612"/>
                  </a:lnTo>
                  <a:lnTo>
                    <a:pt x="1111123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527424" y="1113028"/>
              <a:ext cx="6435090" cy="822325"/>
            </a:xfrm>
            <a:custGeom>
              <a:avLst/>
              <a:gdLst/>
              <a:ahLst/>
              <a:cxnLst/>
              <a:rect l="l" t="t" r="r" b="b"/>
              <a:pathLst>
                <a:path w="6435090" h="822325">
                  <a:moveTo>
                    <a:pt x="6434708" y="205612"/>
                  </a:moveTo>
                  <a:lnTo>
                    <a:pt x="1111123" y="205612"/>
                  </a:lnTo>
                  <a:lnTo>
                    <a:pt x="1111123" y="0"/>
                  </a:lnTo>
                  <a:lnTo>
                    <a:pt x="0" y="410972"/>
                  </a:lnTo>
                  <a:lnTo>
                    <a:pt x="1111123" y="821816"/>
                  </a:lnTo>
                  <a:lnTo>
                    <a:pt x="1111123" y="616203"/>
                  </a:lnTo>
                  <a:lnTo>
                    <a:pt x="6434708" y="616203"/>
                  </a:lnTo>
                  <a:lnTo>
                    <a:pt x="6434708" y="205612"/>
                  </a:lnTo>
                  <a:close/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4858892" y="1298828"/>
            <a:ext cx="3322320" cy="11150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12065">
              <a:lnSpc>
                <a:spcPct val="100000"/>
              </a:lnSpc>
              <a:spcBef>
                <a:spcPts val="105"/>
              </a:spcBef>
            </a:pPr>
            <a:r>
              <a:rPr dirty="0" sz="2600" spc="-15" b="1">
                <a:solidFill>
                  <a:srgbClr val="FFFFFF"/>
                </a:solidFill>
                <a:latin typeface="Times New Roman"/>
                <a:cs typeface="Times New Roman"/>
              </a:rPr>
              <a:t>More</a:t>
            </a:r>
            <a:r>
              <a:rPr dirty="0" sz="2600" spc="-9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Flexibility</a:t>
            </a:r>
            <a:endParaRPr sz="26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  <a:spcBef>
                <a:spcPts val="2330"/>
              </a:spcBef>
            </a:pP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Lower</a:t>
            </a:r>
            <a:r>
              <a:rPr dirty="0" sz="2600" spc="-10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Operating</a:t>
            </a:r>
            <a:r>
              <a:rPr dirty="0" sz="2600" spc="-6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b="1">
                <a:solidFill>
                  <a:srgbClr val="FFFFFF"/>
                </a:solidFill>
                <a:latin typeface="Times New Roman"/>
                <a:cs typeface="Times New Roman"/>
              </a:rPr>
              <a:t>Costs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5838" rIns="0" bIns="0" rtlCol="0" vert="horz">
            <a:spAutoFit/>
          </a:bodyPr>
          <a:lstStyle/>
          <a:p>
            <a:pPr marL="1856739" marR="5080" indent="-48895">
              <a:lnSpc>
                <a:spcPct val="100000"/>
              </a:lnSpc>
              <a:spcBef>
                <a:spcPts val="95"/>
              </a:spcBef>
            </a:pPr>
            <a:r>
              <a:rPr dirty="0" sz="4000" spc="-5" i="0">
                <a:latin typeface="Times New Roman"/>
                <a:cs typeface="Times New Roman"/>
              </a:rPr>
              <a:t>Communications</a:t>
            </a:r>
            <a:r>
              <a:rPr dirty="0" sz="4000" spc="15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as</a:t>
            </a:r>
            <a:r>
              <a:rPr dirty="0" sz="4000" spc="5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a</a:t>
            </a:r>
            <a:r>
              <a:rPr dirty="0" sz="4000" spc="1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Service </a:t>
            </a:r>
            <a:r>
              <a:rPr dirty="0" sz="4000" spc="-985" i="0">
                <a:latin typeface="Times New Roman"/>
                <a:cs typeface="Times New Roman"/>
              </a:rPr>
              <a:t> </a:t>
            </a:r>
            <a:r>
              <a:rPr dirty="0" sz="4000" spc="-35" i="0">
                <a:latin typeface="Times New Roman"/>
                <a:cs typeface="Times New Roman"/>
              </a:rPr>
              <a:t>Коммуникация</a:t>
            </a:r>
            <a:r>
              <a:rPr dirty="0" sz="4000" spc="-25" i="0">
                <a:latin typeface="Times New Roman"/>
                <a:cs typeface="Times New Roman"/>
              </a:rPr>
              <a:t> как </a:t>
            </a:r>
            <a:r>
              <a:rPr dirty="0" sz="4000" i="0">
                <a:latin typeface="Times New Roman"/>
                <a:cs typeface="Times New Roman"/>
              </a:rPr>
              <a:t>Сервис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3443" y="2323338"/>
            <a:ext cx="6031865" cy="34391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latin typeface="Times New Roman"/>
                <a:cs typeface="Times New Roman"/>
              </a:rPr>
              <a:t>Данная </a:t>
            </a:r>
            <a:r>
              <a:rPr dirty="0" sz="2800" spc="-5">
                <a:latin typeface="Times New Roman"/>
                <a:cs typeface="Times New Roman"/>
              </a:rPr>
              <a:t>услуга </a:t>
            </a:r>
            <a:r>
              <a:rPr dirty="0" sz="2800" spc="-15">
                <a:latin typeface="Times New Roman"/>
                <a:cs typeface="Times New Roman"/>
              </a:rPr>
              <a:t>заключается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предоставлении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клиентам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различных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инструментов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коммуникации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облаке. </a:t>
            </a:r>
            <a:r>
              <a:rPr dirty="0" sz="2800" spc="-20">
                <a:latin typeface="Times New Roman"/>
                <a:cs typeface="Times New Roman"/>
              </a:rPr>
              <a:t> Это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может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быть телефония, </a:t>
            </a:r>
            <a:r>
              <a:rPr dirty="0" sz="2800">
                <a:latin typeface="Times New Roman"/>
                <a:cs typeface="Times New Roman"/>
              </a:rPr>
              <a:t>сервисы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передаче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быстрых</a:t>
            </a:r>
            <a:r>
              <a:rPr dirty="0" sz="2800" spc="-5">
                <a:latin typeface="Times New Roman"/>
                <a:cs typeface="Times New Roman"/>
              </a:rPr>
              <a:t> сообщений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или </a:t>
            </a:r>
            <a:r>
              <a:rPr dirty="0" sz="2800" spc="-5">
                <a:latin typeface="Times New Roman"/>
                <a:cs typeface="Times New Roman"/>
              </a:rPr>
              <a:t> организации </a:t>
            </a:r>
            <a:r>
              <a:rPr dirty="0" sz="2800">
                <a:latin typeface="Times New Roman"/>
                <a:cs typeface="Times New Roman"/>
              </a:rPr>
              <a:t>видеосвязи. </a:t>
            </a:r>
            <a:r>
              <a:rPr dirty="0" sz="2800" spc="-5">
                <a:latin typeface="Times New Roman"/>
                <a:cs typeface="Times New Roman"/>
              </a:rPr>
              <a:t>При </a:t>
            </a:r>
            <a:r>
              <a:rPr dirty="0" sz="2800" spc="-25">
                <a:latin typeface="Times New Roman"/>
                <a:cs typeface="Times New Roman"/>
              </a:rPr>
              <a:t>этом </a:t>
            </a:r>
            <a:r>
              <a:rPr dirty="0" sz="2800">
                <a:latin typeface="Times New Roman"/>
                <a:cs typeface="Times New Roman"/>
              </a:rPr>
              <a:t>все 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необходимое</a:t>
            </a:r>
            <a:r>
              <a:rPr dirty="0" sz="2800" spc="-10">
                <a:latin typeface="Times New Roman"/>
                <a:cs typeface="Times New Roman"/>
              </a:rPr>
              <a:t> ПО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расположено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облаке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провайдера.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6640" y="2351405"/>
            <a:ext cx="5798311" cy="384340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17653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Container </a:t>
            </a:r>
            <a:r>
              <a:rPr dirty="0"/>
              <a:t>as </a:t>
            </a:r>
            <a:r>
              <a:rPr dirty="0" spc="-5"/>
              <a:t>a Service </a:t>
            </a:r>
            <a:r>
              <a:rPr dirty="0"/>
              <a:t> </a:t>
            </a:r>
            <a:r>
              <a:rPr dirty="0" spc="-25"/>
              <a:t>Контейнер</a:t>
            </a:r>
            <a:r>
              <a:rPr dirty="0" spc="-35"/>
              <a:t> </a:t>
            </a:r>
            <a:r>
              <a:rPr dirty="0" spc="-25"/>
              <a:t>как</a:t>
            </a:r>
            <a:r>
              <a:rPr dirty="0" spc="-40"/>
              <a:t> </a:t>
            </a:r>
            <a:r>
              <a:rPr dirty="0"/>
              <a:t>Сервис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3503" y="1411351"/>
            <a:ext cx="1099947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Times New Roman"/>
                <a:cs typeface="Times New Roman"/>
              </a:rPr>
              <a:t>Данная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услуга </a:t>
            </a:r>
            <a:r>
              <a:rPr dirty="0" sz="2800" spc="-10">
                <a:latin typeface="Times New Roman"/>
                <a:cs typeface="Times New Roman"/>
              </a:rPr>
              <a:t>позволяет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клиентам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работать</a:t>
            </a:r>
            <a:r>
              <a:rPr dirty="0" sz="2800" spc="-5">
                <a:latin typeface="Times New Roman"/>
                <a:cs typeface="Times New Roman"/>
              </a:rPr>
              <a:t> с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контейнерами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помощью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API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облачного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провайдера </a:t>
            </a:r>
            <a:r>
              <a:rPr dirty="0" sz="2800" spc="-10">
                <a:latin typeface="Times New Roman"/>
                <a:cs typeface="Times New Roman"/>
              </a:rPr>
              <a:t>или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специальной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веб-панели.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9059" y="2835910"/>
            <a:ext cx="6583680" cy="393090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81060" rIns="0" bIns="0" rtlCol="0" vert="horz">
            <a:spAutoFit/>
          </a:bodyPr>
          <a:lstStyle/>
          <a:p>
            <a:pPr marL="405765" marR="5080" indent="1247775">
              <a:lnSpc>
                <a:spcPct val="100000"/>
              </a:lnSpc>
              <a:spcBef>
                <a:spcPts val="95"/>
              </a:spcBef>
            </a:pPr>
            <a:r>
              <a:rPr dirty="0" sz="4000" spc="-5" i="0">
                <a:latin typeface="Times New Roman"/>
                <a:cs typeface="Times New Roman"/>
              </a:rPr>
              <a:t>Disaster Recovery as a Service </a:t>
            </a:r>
            <a:r>
              <a:rPr dirty="0" sz="400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Аварийное</a:t>
            </a:r>
            <a:r>
              <a:rPr dirty="0" sz="4000" spc="-10" i="0">
                <a:latin typeface="Times New Roman"/>
                <a:cs typeface="Times New Roman"/>
              </a:rPr>
              <a:t> Восстановление</a:t>
            </a:r>
            <a:r>
              <a:rPr dirty="0" sz="4000" spc="-45" i="0">
                <a:latin typeface="Times New Roman"/>
                <a:cs typeface="Times New Roman"/>
              </a:rPr>
              <a:t> </a:t>
            </a:r>
            <a:r>
              <a:rPr dirty="0" sz="4000" spc="-25" i="0">
                <a:latin typeface="Times New Roman"/>
                <a:cs typeface="Times New Roman"/>
              </a:rPr>
              <a:t>как</a:t>
            </a:r>
            <a:r>
              <a:rPr dirty="0" sz="4000" spc="-15" i="0">
                <a:latin typeface="Times New Roman"/>
                <a:cs typeface="Times New Roman"/>
              </a:rPr>
              <a:t> </a:t>
            </a:r>
            <a:r>
              <a:rPr dirty="0" sz="4000" i="0">
                <a:latin typeface="Times New Roman"/>
                <a:cs typeface="Times New Roman"/>
              </a:rPr>
              <a:t>Сервис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4843" y="1590802"/>
            <a:ext cx="7847965" cy="42932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latin typeface="Times New Roman"/>
                <a:cs typeface="Times New Roman"/>
              </a:rPr>
              <a:t>Данная </a:t>
            </a:r>
            <a:r>
              <a:rPr dirty="0" sz="2800" spc="-5">
                <a:latin typeface="Times New Roman"/>
                <a:cs typeface="Times New Roman"/>
              </a:rPr>
              <a:t>услуга </a:t>
            </a:r>
            <a:r>
              <a:rPr dirty="0" sz="2800" spc="-15">
                <a:latin typeface="Times New Roman"/>
                <a:cs typeface="Times New Roman"/>
              </a:rPr>
              <a:t>позволяет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строить 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катастрофоустойчивые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решения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</a:t>
            </a:r>
            <a:r>
              <a:rPr dirty="0" sz="2800" spc="-10">
                <a:latin typeface="Times New Roman"/>
                <a:cs typeface="Times New Roman"/>
              </a:rPr>
              <a:t> помощью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облака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провайдера.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Площадка</a:t>
            </a:r>
            <a:r>
              <a:rPr dirty="0" sz="2800" spc="3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поставщика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облачных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услуг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является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при </a:t>
            </a:r>
            <a:r>
              <a:rPr dirty="0" sz="2800" spc="-25">
                <a:latin typeface="Times New Roman"/>
                <a:cs typeface="Times New Roman"/>
              </a:rPr>
              <a:t>этом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«запасным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аэродромом»,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на 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который</a:t>
            </a:r>
            <a:r>
              <a:rPr dirty="0" sz="2800" spc="-5">
                <a:latin typeface="Times New Roman"/>
                <a:cs typeface="Times New Roman"/>
              </a:rPr>
              <a:t> постоянно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реплицируются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данные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основной </a:t>
            </a:r>
            <a:r>
              <a:rPr dirty="0" sz="2800" spc="-10">
                <a:latin typeface="Times New Roman"/>
                <a:cs typeface="Times New Roman"/>
              </a:rPr>
              <a:t>площадки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клиента.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выходе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из строя </a:t>
            </a:r>
            <a:r>
              <a:rPr dirty="0" sz="2800">
                <a:latin typeface="Times New Roman"/>
                <a:cs typeface="Times New Roman"/>
              </a:rPr>
              <a:t> сервисов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клиента,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они в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течении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нескольких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минут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перезапускаются,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уже</a:t>
            </a:r>
            <a:r>
              <a:rPr dirty="0" sz="2800" spc="-5">
                <a:latin typeface="Times New Roman"/>
                <a:cs typeface="Times New Roman"/>
              </a:rPr>
              <a:t> в </a:t>
            </a:r>
            <a:r>
              <a:rPr dirty="0" sz="2800" spc="-25">
                <a:latin typeface="Times New Roman"/>
                <a:cs typeface="Times New Roman"/>
              </a:rPr>
              <a:t>облаке.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Такие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решения 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особенно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интересны </a:t>
            </a:r>
            <a:r>
              <a:rPr dirty="0" sz="2800" spc="-25">
                <a:latin typeface="Times New Roman"/>
                <a:cs typeface="Times New Roman"/>
              </a:rPr>
              <a:t>компаниям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 </a:t>
            </a:r>
            <a:r>
              <a:rPr dirty="0" sz="2800" spc="-10">
                <a:latin typeface="Times New Roman"/>
                <a:cs typeface="Times New Roman"/>
              </a:rPr>
              <a:t>большим 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количеством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бизнес-критичных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приложений.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07806" y="2475992"/>
            <a:ext cx="4792090" cy="24881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9241" y="1813306"/>
            <a:ext cx="7785100" cy="34397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10">
                <a:latin typeface="Times New Roman"/>
                <a:cs typeface="Times New Roman"/>
              </a:rPr>
              <a:t>основе</a:t>
            </a:r>
            <a:r>
              <a:rPr dirty="0" sz="2800" spc="-3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«облачных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технологий»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лежат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«облачные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услуги»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–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функции,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которые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предоставляются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поставщиком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облачных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технологий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пользователей.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800" spc="-25">
                <a:latin typeface="Times New Roman"/>
                <a:cs typeface="Times New Roman"/>
              </a:rPr>
              <a:t>«Облачные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услуги»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включают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 spc="-15">
                <a:latin typeface="Times New Roman"/>
                <a:cs typeface="Times New Roman"/>
              </a:rPr>
              <a:t>себя: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u="heavy" sz="2800" spc="-2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«облачные</a:t>
            </a:r>
            <a:r>
              <a:rPr dirty="0" u="heavy" sz="2800" spc="-1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хранилища</a:t>
            </a:r>
            <a:r>
              <a:rPr dirty="0" u="heavy" sz="2800" spc="-1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данных»;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u="heavy" sz="2800" spc="-2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«облачные</a:t>
            </a:r>
            <a:r>
              <a:rPr dirty="0" u="heavy" sz="2800" spc="-3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8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сервисы»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29598" y="1792097"/>
            <a:ext cx="4181475" cy="332054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0823" y="0"/>
            <a:ext cx="824039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4000" spc="-5" i="0">
                <a:latin typeface="Times New Roman"/>
                <a:cs typeface="Times New Roman"/>
              </a:rPr>
              <a:t>Backup </a:t>
            </a:r>
            <a:r>
              <a:rPr dirty="0" sz="4000" i="0">
                <a:latin typeface="Times New Roman"/>
                <a:cs typeface="Times New Roman"/>
              </a:rPr>
              <a:t>as</a:t>
            </a:r>
            <a:r>
              <a:rPr dirty="0" sz="4000" spc="-15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a</a:t>
            </a:r>
            <a:r>
              <a:rPr dirty="0" sz="4000" spc="-1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Service</a:t>
            </a:r>
            <a:endParaRPr sz="4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4000" spc="-10" i="0">
                <a:latin typeface="Times New Roman"/>
                <a:cs typeface="Times New Roman"/>
              </a:rPr>
              <a:t>Резервное</a:t>
            </a:r>
            <a:r>
              <a:rPr dirty="0" sz="4000" spc="-15" i="0">
                <a:latin typeface="Times New Roman"/>
                <a:cs typeface="Times New Roman"/>
              </a:rPr>
              <a:t> </a:t>
            </a:r>
            <a:r>
              <a:rPr dirty="0" sz="4000" spc="-30" i="0">
                <a:latin typeface="Times New Roman"/>
                <a:cs typeface="Times New Roman"/>
              </a:rPr>
              <a:t>Копирование</a:t>
            </a:r>
            <a:r>
              <a:rPr dirty="0" sz="4000" spc="-15" i="0">
                <a:latin typeface="Times New Roman"/>
                <a:cs typeface="Times New Roman"/>
              </a:rPr>
              <a:t> </a:t>
            </a:r>
            <a:r>
              <a:rPr dirty="0" sz="4000" spc="-25" i="0">
                <a:latin typeface="Times New Roman"/>
                <a:cs typeface="Times New Roman"/>
              </a:rPr>
              <a:t>как</a:t>
            </a:r>
            <a:r>
              <a:rPr dirty="0" sz="4000" spc="-20" i="0">
                <a:latin typeface="Times New Roman"/>
                <a:cs typeface="Times New Roman"/>
              </a:rPr>
              <a:t> </a:t>
            </a:r>
            <a:r>
              <a:rPr dirty="0" sz="4000" i="0">
                <a:latin typeface="Times New Roman"/>
                <a:cs typeface="Times New Roman"/>
              </a:rPr>
              <a:t>Сервис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1983" y="1412240"/>
            <a:ext cx="7960359" cy="4719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25">
                <a:latin typeface="Times New Roman"/>
                <a:cs typeface="Times New Roman"/>
              </a:rPr>
              <a:t>Этот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вид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услуги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подразумевает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обеспечение 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резервного</a:t>
            </a:r>
            <a:r>
              <a:rPr dirty="0" sz="2800" spc="-20">
                <a:latin typeface="Times New Roman"/>
                <a:cs typeface="Times New Roman"/>
              </a:rPr>
              <a:t> копирования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данных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клиента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 spc="-40">
                <a:latin typeface="Times New Roman"/>
                <a:cs typeface="Times New Roman"/>
              </a:rPr>
              <a:t>облако </a:t>
            </a:r>
            <a:r>
              <a:rPr dirty="0" sz="2800" spc="-3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провайдера.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Поставщик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облачных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услуг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предоставляет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заказчику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не </a:t>
            </a:r>
            <a:r>
              <a:rPr dirty="0" sz="2800" spc="-45">
                <a:latin typeface="Times New Roman"/>
                <a:cs typeface="Times New Roman"/>
              </a:rPr>
              <a:t>только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место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хранения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резервных </a:t>
            </a:r>
            <a:r>
              <a:rPr dirty="0" sz="2800" spc="-30">
                <a:latin typeface="Times New Roman"/>
                <a:cs typeface="Times New Roman"/>
              </a:rPr>
              <a:t>копий,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но,</a:t>
            </a:r>
            <a:r>
              <a:rPr dirty="0" sz="2800" spc="-5">
                <a:latin typeface="Times New Roman"/>
                <a:cs typeface="Times New Roman"/>
              </a:rPr>
              <a:t> также,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инструменты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позволяющие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обеспечить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быстрое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надежное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копирование.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Для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правильной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реализации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данной услуги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очень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важен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этап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планирования,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период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40">
                <a:latin typeface="Times New Roman"/>
                <a:cs typeface="Times New Roman"/>
              </a:rPr>
              <a:t>которого</a:t>
            </a:r>
            <a:r>
              <a:rPr dirty="0" sz="2800" spc="-10">
                <a:latin typeface="Times New Roman"/>
                <a:cs typeface="Times New Roman"/>
              </a:rPr>
              <a:t> должны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быть </a:t>
            </a:r>
            <a:r>
              <a:rPr dirty="0" sz="2800" spc="-10">
                <a:latin typeface="Times New Roman"/>
                <a:cs typeface="Times New Roman"/>
              </a:rPr>
              <a:t>рассчитаны </a:t>
            </a:r>
            <a:r>
              <a:rPr dirty="0" sz="2800" spc="-5">
                <a:latin typeface="Times New Roman"/>
                <a:cs typeface="Times New Roman"/>
              </a:rPr>
              <a:t> параметры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глубина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архива,</a:t>
            </a:r>
            <a:r>
              <a:rPr dirty="0" sz="2800" spc="-5">
                <a:latin typeface="Times New Roman"/>
                <a:cs typeface="Times New Roman"/>
              </a:rPr>
              <a:t> 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также пропускная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10">
                <a:latin typeface="Times New Roman"/>
                <a:cs typeface="Times New Roman"/>
              </a:rPr>
              <a:t>способность</a:t>
            </a:r>
            <a:r>
              <a:rPr dirty="0" sz="2800" spc="-3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каналов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передачи</a:t>
            </a:r>
            <a:r>
              <a:rPr dirty="0" sz="2800" spc="-5">
                <a:latin typeface="Times New Roman"/>
                <a:cs typeface="Times New Roman"/>
              </a:rPr>
              <a:t> данных.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39251" y="2198116"/>
            <a:ext cx="4108069" cy="270611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17830" marR="5080" indent="-9652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Backend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0"/>
              <a:t> </a:t>
            </a:r>
            <a:r>
              <a:rPr dirty="0" spc="-5"/>
              <a:t>a</a:t>
            </a:r>
            <a:r>
              <a:rPr dirty="0"/>
              <a:t> </a:t>
            </a:r>
            <a:r>
              <a:rPr dirty="0" spc="-5"/>
              <a:t>Service </a:t>
            </a:r>
            <a:r>
              <a:rPr dirty="0" spc="-985"/>
              <a:t> </a:t>
            </a:r>
            <a:r>
              <a:rPr dirty="0" spc="-15"/>
              <a:t>Бэкэнд</a:t>
            </a:r>
            <a:r>
              <a:rPr dirty="0" spc="-40"/>
              <a:t> </a:t>
            </a:r>
            <a:r>
              <a:rPr dirty="0" spc="-25"/>
              <a:t>как</a:t>
            </a:r>
            <a:r>
              <a:rPr dirty="0" spc="-30"/>
              <a:t> </a:t>
            </a:r>
            <a:r>
              <a:rPr dirty="0" spc="5"/>
              <a:t>Сервис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1174750"/>
            <a:ext cx="13056869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latin typeface="Times New Roman"/>
                <a:cs typeface="Times New Roman"/>
              </a:rPr>
              <a:t>Данная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облачная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услуга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заключается</a:t>
            </a:r>
            <a:r>
              <a:rPr dirty="0" sz="2800" spc="4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предоставлении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заказчику</a:t>
            </a:r>
            <a:r>
              <a:rPr dirty="0" sz="2800" spc="4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полноценной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среды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разработки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программного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обеспечения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облаке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провайдера.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Данная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модель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включает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 spc="-15">
                <a:latin typeface="Times New Roman"/>
                <a:cs typeface="Times New Roman"/>
              </a:rPr>
              <a:t>себя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уже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готовые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инфраструктурные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функции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решения,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значительно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упрощая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работу </a:t>
            </a:r>
            <a:r>
              <a:rPr dirty="0" sz="2800" spc="-20">
                <a:latin typeface="Times New Roman"/>
                <a:cs typeface="Times New Roman"/>
              </a:rPr>
              <a:t>разработчиков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9939" y="2595880"/>
            <a:ext cx="9284081" cy="438162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1651" y="16002"/>
            <a:ext cx="5797550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457200">
              <a:lnSpc>
                <a:spcPct val="100000"/>
              </a:lnSpc>
              <a:spcBef>
                <a:spcPts val="95"/>
              </a:spcBef>
            </a:pPr>
            <a:r>
              <a:rPr dirty="0" sz="4000" spc="-5" i="0">
                <a:latin typeface="Times New Roman"/>
                <a:cs typeface="Times New Roman"/>
              </a:rPr>
              <a:t>Data</a:t>
            </a:r>
            <a:r>
              <a:rPr dirty="0" sz="400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Base</a:t>
            </a:r>
            <a:r>
              <a:rPr dirty="0" sz="400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as</a:t>
            </a:r>
            <a:r>
              <a:rPr dirty="0" sz="4000" spc="-1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a</a:t>
            </a:r>
            <a:r>
              <a:rPr dirty="0" sz="4000" spc="1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Service </a:t>
            </a:r>
            <a:r>
              <a:rPr dirty="0" sz="400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База</a:t>
            </a:r>
            <a:r>
              <a:rPr dirty="0" sz="4000" spc="-1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Данных</a:t>
            </a:r>
            <a:r>
              <a:rPr dirty="0" sz="4000" spc="-30" i="0">
                <a:latin typeface="Times New Roman"/>
                <a:cs typeface="Times New Roman"/>
              </a:rPr>
              <a:t> </a:t>
            </a:r>
            <a:r>
              <a:rPr dirty="0" sz="4000" spc="-25" i="0">
                <a:latin typeface="Times New Roman"/>
                <a:cs typeface="Times New Roman"/>
              </a:rPr>
              <a:t>как </a:t>
            </a:r>
            <a:r>
              <a:rPr dirty="0" sz="4000" spc="5" i="0">
                <a:latin typeface="Times New Roman"/>
                <a:cs typeface="Times New Roman"/>
              </a:rPr>
              <a:t>Сервис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78852" y="2214372"/>
            <a:ext cx="5148072" cy="42092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7703" y="1966722"/>
            <a:ext cx="6738620" cy="34391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25">
                <a:latin typeface="Times New Roman"/>
                <a:cs typeface="Times New Roman"/>
              </a:rPr>
              <a:t>Этот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облачный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сервис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заключается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предоставлении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возможности </a:t>
            </a:r>
            <a:r>
              <a:rPr dirty="0" sz="2800" spc="-25">
                <a:latin typeface="Times New Roman"/>
                <a:cs typeface="Times New Roman"/>
              </a:rPr>
              <a:t>подключаться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к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базам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данных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развернутых в </a:t>
            </a:r>
            <a:r>
              <a:rPr dirty="0" sz="2800" spc="-25">
                <a:latin typeface="Times New Roman"/>
                <a:cs typeface="Times New Roman"/>
              </a:rPr>
              <a:t>облаке.</a:t>
            </a:r>
            <a:endParaRPr sz="2800">
              <a:latin typeface="Times New Roman"/>
              <a:cs typeface="Times New Roman"/>
            </a:endParaRPr>
          </a:p>
          <a:p>
            <a:pPr marL="12700" marR="252729">
              <a:lnSpc>
                <a:spcPct val="100000"/>
              </a:lnSpc>
            </a:pPr>
            <a:r>
              <a:rPr dirty="0" sz="2800" spc="-5">
                <a:latin typeface="Times New Roman"/>
                <a:cs typeface="Times New Roman"/>
              </a:rPr>
              <a:t>Клиент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платит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за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45">
                <a:latin typeface="Times New Roman"/>
                <a:cs typeface="Times New Roman"/>
              </a:rPr>
              <a:t>аренду,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>
                <a:latin typeface="Times New Roman"/>
                <a:cs typeface="Times New Roman"/>
              </a:rPr>
              <a:t>зависимости </a:t>
            </a:r>
            <a:r>
              <a:rPr dirty="0" sz="2800" spc="-20">
                <a:latin typeface="Times New Roman"/>
                <a:cs typeface="Times New Roman"/>
              </a:rPr>
              <a:t>от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количества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пользователей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объема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самой 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базы.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Стоит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отметить,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что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такая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база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данных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45">
                <a:latin typeface="Times New Roman"/>
                <a:cs typeface="Times New Roman"/>
              </a:rPr>
              <a:t>никогда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не упадет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причине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отсутствия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свободного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15">
                <a:latin typeface="Times New Roman"/>
                <a:cs typeface="Times New Roman"/>
              </a:rPr>
              <a:t>места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на</a:t>
            </a:r>
            <a:r>
              <a:rPr dirty="0" sz="2800" spc="-10">
                <a:latin typeface="Times New Roman"/>
                <a:cs typeface="Times New Roman"/>
              </a:rPr>
              <a:t> дисках.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0988" rIns="0" bIns="0" rtlCol="0" vert="horz">
            <a:spAutoFit/>
          </a:bodyPr>
          <a:lstStyle/>
          <a:p>
            <a:pPr marL="2110740" marR="5080" indent="254000">
              <a:lnSpc>
                <a:spcPct val="100000"/>
              </a:lnSpc>
              <a:spcBef>
                <a:spcPts val="95"/>
              </a:spcBef>
            </a:pPr>
            <a:r>
              <a:rPr dirty="0" sz="4000" spc="-5" i="0">
                <a:latin typeface="Times New Roman"/>
                <a:cs typeface="Times New Roman"/>
              </a:rPr>
              <a:t>Monitoring</a:t>
            </a:r>
            <a:r>
              <a:rPr dirty="0" sz="4000" spc="1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as</a:t>
            </a:r>
            <a:r>
              <a:rPr dirty="0" sz="4000" spc="-1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a</a:t>
            </a:r>
            <a:r>
              <a:rPr dirty="0" sz="4000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Service </a:t>
            </a:r>
            <a:r>
              <a:rPr dirty="0" sz="4000" i="0">
                <a:latin typeface="Times New Roman"/>
                <a:cs typeface="Times New Roman"/>
              </a:rPr>
              <a:t> </a:t>
            </a:r>
            <a:r>
              <a:rPr dirty="0" sz="4000" spc="-15" i="0">
                <a:latin typeface="Times New Roman"/>
                <a:cs typeface="Times New Roman"/>
              </a:rPr>
              <a:t>Мониторинг</a:t>
            </a:r>
            <a:r>
              <a:rPr dirty="0" sz="4000" spc="-45" i="0">
                <a:latin typeface="Times New Roman"/>
                <a:cs typeface="Times New Roman"/>
              </a:rPr>
              <a:t> </a:t>
            </a:r>
            <a:r>
              <a:rPr dirty="0" sz="4000" spc="-25" i="0">
                <a:latin typeface="Times New Roman"/>
                <a:cs typeface="Times New Roman"/>
              </a:rPr>
              <a:t>как</a:t>
            </a:r>
            <a:r>
              <a:rPr dirty="0" sz="4000" spc="-30" i="0">
                <a:latin typeface="Times New Roman"/>
                <a:cs typeface="Times New Roman"/>
              </a:rPr>
              <a:t> </a:t>
            </a:r>
            <a:r>
              <a:rPr dirty="0" sz="4000" i="0">
                <a:latin typeface="Times New Roman"/>
                <a:cs typeface="Times New Roman"/>
              </a:rPr>
              <a:t>Сервис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7723" y="1864868"/>
            <a:ext cx="7124065" cy="386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25">
                <a:latin typeface="Times New Roman"/>
                <a:cs typeface="Times New Roman"/>
              </a:rPr>
              <a:t>Этот</a:t>
            </a:r>
            <a:r>
              <a:rPr dirty="0" sz="2800" spc="-10">
                <a:latin typeface="Times New Roman"/>
                <a:cs typeface="Times New Roman"/>
              </a:rPr>
              <a:t> вид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облачных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услуг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помогает 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организовать </a:t>
            </a:r>
            <a:r>
              <a:rPr dirty="0" sz="2800" spc="-10">
                <a:latin typeface="Times New Roman"/>
                <a:cs typeface="Times New Roman"/>
              </a:rPr>
              <a:t>мониторинг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ИТ-инфраструктуры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помощью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инструментов,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расположенных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облаке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провайдера.</a:t>
            </a:r>
            <a:endParaRPr sz="2800">
              <a:latin typeface="Times New Roman"/>
              <a:cs typeface="Times New Roman"/>
            </a:endParaRPr>
          </a:p>
          <a:p>
            <a:pPr marL="12700" marR="276225">
              <a:lnSpc>
                <a:spcPct val="100000"/>
              </a:lnSpc>
            </a:pPr>
            <a:r>
              <a:rPr dirty="0" sz="2800" spc="-20">
                <a:latin typeface="Times New Roman"/>
                <a:cs typeface="Times New Roman"/>
              </a:rPr>
              <a:t>Это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особенно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важно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компаний, 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инфраструктура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которых</a:t>
            </a:r>
            <a:r>
              <a:rPr dirty="0" sz="2800" spc="5">
                <a:latin typeface="Times New Roman"/>
                <a:cs typeface="Times New Roman"/>
              </a:rPr>
              <a:t> разнесена 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географически. Данный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сервис </a:t>
            </a:r>
            <a:r>
              <a:rPr dirty="0" sz="2800" spc="-15">
                <a:latin typeface="Times New Roman"/>
                <a:cs typeface="Times New Roman"/>
              </a:rPr>
              <a:t>позволяет 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организовать </a:t>
            </a:r>
            <a:r>
              <a:rPr dirty="0" sz="2800" spc="-5">
                <a:latin typeface="Times New Roman"/>
                <a:cs typeface="Times New Roman"/>
              </a:rPr>
              <a:t>централизованный </a:t>
            </a:r>
            <a:r>
              <a:rPr dirty="0" sz="2800" spc="-10">
                <a:latin typeface="Times New Roman"/>
                <a:cs typeface="Times New Roman"/>
              </a:rPr>
              <a:t>мониторинг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всех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систем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единой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45">
                <a:latin typeface="Times New Roman"/>
                <a:cs typeface="Times New Roman"/>
              </a:rPr>
              <a:t>точкой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входа.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400" y="2026666"/>
            <a:ext cx="4743450" cy="360387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77488" y="16510"/>
            <a:ext cx="583247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4000" spc="-5" i="0">
                <a:latin typeface="Times New Roman"/>
                <a:cs typeface="Times New Roman"/>
              </a:rPr>
              <a:t>Desktop</a:t>
            </a:r>
            <a:r>
              <a:rPr dirty="0" sz="4000" spc="5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as</a:t>
            </a:r>
            <a:r>
              <a:rPr dirty="0" sz="4000" spc="-15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a</a:t>
            </a:r>
            <a:r>
              <a:rPr dirty="0" sz="4000" spc="5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Service</a:t>
            </a:r>
            <a:endParaRPr sz="4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4000" spc="-25" i="0">
                <a:latin typeface="Times New Roman"/>
                <a:cs typeface="Times New Roman"/>
              </a:rPr>
              <a:t>Рабочий</a:t>
            </a:r>
            <a:r>
              <a:rPr dirty="0" sz="4000" spc="-45" i="0">
                <a:latin typeface="Times New Roman"/>
                <a:cs typeface="Times New Roman"/>
              </a:rPr>
              <a:t> </a:t>
            </a:r>
            <a:r>
              <a:rPr dirty="0" sz="4000" spc="-25" i="0">
                <a:latin typeface="Times New Roman"/>
                <a:cs typeface="Times New Roman"/>
              </a:rPr>
              <a:t>стол</a:t>
            </a:r>
            <a:r>
              <a:rPr dirty="0" sz="4000" spc="-15" i="0">
                <a:latin typeface="Times New Roman"/>
                <a:cs typeface="Times New Roman"/>
              </a:rPr>
              <a:t> </a:t>
            </a:r>
            <a:r>
              <a:rPr dirty="0" sz="4000" spc="-25" i="0">
                <a:latin typeface="Times New Roman"/>
                <a:cs typeface="Times New Roman"/>
              </a:rPr>
              <a:t>как</a:t>
            </a:r>
            <a:r>
              <a:rPr dirty="0" sz="4000" spc="-20" i="0">
                <a:latin typeface="Times New Roman"/>
                <a:cs typeface="Times New Roman"/>
              </a:rPr>
              <a:t> </a:t>
            </a:r>
            <a:r>
              <a:rPr dirty="0" sz="4000" i="0">
                <a:latin typeface="Times New Roman"/>
                <a:cs typeface="Times New Roman"/>
              </a:rPr>
              <a:t>Сервис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0563" y="2058365"/>
            <a:ext cx="8046720" cy="386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latin typeface="Times New Roman"/>
                <a:cs typeface="Times New Roman"/>
              </a:rPr>
              <a:t>Данная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услуга </a:t>
            </a:r>
            <a:r>
              <a:rPr dirty="0" sz="2800" spc="-15">
                <a:latin typeface="Times New Roman"/>
                <a:cs typeface="Times New Roman"/>
              </a:rPr>
              <a:t>заключается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предоставлении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пользователям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удаленных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рабочих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столов.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помощью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данной услуги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можно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быстро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с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минимальными</a:t>
            </a:r>
            <a:r>
              <a:rPr dirty="0" sz="2800" spc="5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затратами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организовать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новый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офис,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централизованным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управлением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рабочих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мест.</a:t>
            </a:r>
            <a:endParaRPr sz="2800">
              <a:latin typeface="Times New Roman"/>
              <a:cs typeface="Times New Roman"/>
            </a:endParaRPr>
          </a:p>
          <a:p>
            <a:pPr marL="12700" marR="184150">
              <a:lnSpc>
                <a:spcPct val="100000"/>
              </a:lnSpc>
              <a:spcBef>
                <a:spcPts val="5"/>
              </a:spcBef>
            </a:pPr>
            <a:r>
              <a:rPr dirty="0" sz="2800" spc="-25">
                <a:latin typeface="Times New Roman"/>
                <a:cs typeface="Times New Roman"/>
              </a:rPr>
              <a:t>Также,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одним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из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преимуществ</a:t>
            </a:r>
            <a:r>
              <a:rPr dirty="0" sz="2800" spc="-5">
                <a:latin typeface="Times New Roman"/>
                <a:cs typeface="Times New Roman"/>
              </a:rPr>
              <a:t> данной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услуги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является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возможность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работы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любого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устройства,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что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особенно</a:t>
            </a:r>
            <a:r>
              <a:rPr dirty="0" sz="2800" spc="-10">
                <a:latin typeface="Times New Roman"/>
                <a:cs typeface="Times New Roman"/>
              </a:rPr>
              <a:t> ценно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сотрудников</a:t>
            </a:r>
            <a:r>
              <a:rPr dirty="0" sz="2800" spc="-5">
                <a:latin typeface="Times New Roman"/>
                <a:cs typeface="Times New Roman"/>
              </a:rPr>
              <a:t> в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командировках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постоянных </a:t>
            </a:r>
            <a:r>
              <a:rPr dirty="0" sz="2800" spc="-15">
                <a:latin typeface="Times New Roman"/>
                <a:cs typeface="Times New Roman"/>
              </a:rPr>
              <a:t>разъездах.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5968" y="2421128"/>
            <a:ext cx="4215765" cy="278739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241" y="0"/>
            <a:ext cx="12257405" cy="298831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4399915" marR="3634740" indent="-342900">
              <a:lnSpc>
                <a:spcPct val="100000"/>
              </a:lnSpc>
              <a:spcBef>
                <a:spcPts val="95"/>
              </a:spcBef>
            </a:pPr>
            <a:r>
              <a:rPr dirty="0" sz="4000" spc="-5" i="0">
                <a:latin typeface="Times New Roman"/>
                <a:cs typeface="Times New Roman"/>
              </a:rPr>
              <a:t>Network as a Service </a:t>
            </a:r>
            <a:r>
              <a:rPr dirty="0" sz="4000" spc="-985" i="0">
                <a:latin typeface="Times New Roman"/>
                <a:cs typeface="Times New Roman"/>
              </a:rPr>
              <a:t> </a:t>
            </a:r>
            <a:r>
              <a:rPr dirty="0" sz="4000" spc="5" i="0">
                <a:latin typeface="Times New Roman"/>
                <a:cs typeface="Times New Roman"/>
              </a:rPr>
              <a:t>Сеть</a:t>
            </a:r>
            <a:r>
              <a:rPr dirty="0" sz="4000" i="0">
                <a:latin typeface="Times New Roman"/>
                <a:cs typeface="Times New Roman"/>
              </a:rPr>
              <a:t> </a:t>
            </a:r>
            <a:r>
              <a:rPr dirty="0" sz="4000" spc="-25" i="0">
                <a:latin typeface="Times New Roman"/>
                <a:cs typeface="Times New Roman"/>
              </a:rPr>
              <a:t>как </a:t>
            </a:r>
            <a:r>
              <a:rPr dirty="0" sz="4000" i="0">
                <a:latin typeface="Times New Roman"/>
                <a:cs typeface="Times New Roman"/>
              </a:rPr>
              <a:t>Сервис</a:t>
            </a:r>
            <a:endParaRPr sz="4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290"/>
              </a:spcBef>
            </a:pPr>
            <a:r>
              <a:rPr dirty="0" sz="2800" spc="-5" b="0" i="0">
                <a:latin typeface="Times New Roman"/>
                <a:cs typeface="Times New Roman"/>
              </a:rPr>
              <a:t>Данная</a:t>
            </a:r>
            <a:r>
              <a:rPr dirty="0" sz="2800" spc="-10" b="0" i="0">
                <a:latin typeface="Times New Roman"/>
                <a:cs typeface="Times New Roman"/>
              </a:rPr>
              <a:t> </a:t>
            </a:r>
            <a:r>
              <a:rPr dirty="0" sz="2800" spc="-5" b="0" i="0">
                <a:latin typeface="Times New Roman"/>
                <a:cs typeface="Times New Roman"/>
              </a:rPr>
              <a:t>услуга</a:t>
            </a:r>
            <a:r>
              <a:rPr dirty="0" sz="2800" b="0" i="0">
                <a:latin typeface="Times New Roman"/>
                <a:cs typeface="Times New Roman"/>
              </a:rPr>
              <a:t> </a:t>
            </a:r>
            <a:r>
              <a:rPr dirty="0" sz="2800" spc="-15" b="0" i="0">
                <a:latin typeface="Times New Roman"/>
                <a:cs typeface="Times New Roman"/>
              </a:rPr>
              <a:t>позволяет</a:t>
            </a:r>
            <a:r>
              <a:rPr dirty="0" sz="2800" spc="5" b="0" i="0">
                <a:latin typeface="Times New Roman"/>
                <a:cs typeface="Times New Roman"/>
              </a:rPr>
              <a:t> </a:t>
            </a:r>
            <a:r>
              <a:rPr dirty="0" sz="2800" spc="-15" b="0" i="0">
                <a:latin typeface="Times New Roman"/>
                <a:cs typeface="Times New Roman"/>
              </a:rPr>
              <a:t>организовать</a:t>
            </a:r>
            <a:r>
              <a:rPr dirty="0" sz="2800" spc="-20" b="0" i="0">
                <a:latin typeface="Times New Roman"/>
                <a:cs typeface="Times New Roman"/>
              </a:rPr>
              <a:t> </a:t>
            </a:r>
            <a:r>
              <a:rPr dirty="0" sz="2800" spc="-10" b="0" i="0">
                <a:latin typeface="Times New Roman"/>
                <a:cs typeface="Times New Roman"/>
              </a:rPr>
              <a:t>полноценную,</a:t>
            </a:r>
            <a:r>
              <a:rPr dirty="0" sz="2800" spc="-5" b="0" i="0">
                <a:latin typeface="Times New Roman"/>
                <a:cs typeface="Times New Roman"/>
              </a:rPr>
              <a:t> </a:t>
            </a:r>
            <a:r>
              <a:rPr dirty="0" sz="2800" spc="-15" b="0" i="0">
                <a:latin typeface="Times New Roman"/>
                <a:cs typeface="Times New Roman"/>
              </a:rPr>
              <a:t>сложную</a:t>
            </a:r>
            <a:r>
              <a:rPr dirty="0" sz="2800" spc="10" b="0" i="0">
                <a:latin typeface="Times New Roman"/>
                <a:cs typeface="Times New Roman"/>
              </a:rPr>
              <a:t> </a:t>
            </a:r>
            <a:r>
              <a:rPr dirty="0" sz="2800" spc="-15" b="0" i="0">
                <a:latin typeface="Times New Roman"/>
                <a:cs typeface="Times New Roman"/>
              </a:rPr>
              <a:t>сетевую </a:t>
            </a:r>
            <a:r>
              <a:rPr dirty="0" sz="2800" spc="-10" b="0" i="0">
                <a:latin typeface="Times New Roman"/>
                <a:cs typeface="Times New Roman"/>
              </a:rPr>
              <a:t> инфраструктуру </a:t>
            </a:r>
            <a:r>
              <a:rPr dirty="0" sz="2800" spc="-5" b="0" i="0">
                <a:latin typeface="Times New Roman"/>
                <a:cs typeface="Times New Roman"/>
              </a:rPr>
              <a:t>в</a:t>
            </a:r>
            <a:r>
              <a:rPr dirty="0" sz="2800" b="0" i="0">
                <a:latin typeface="Times New Roman"/>
                <a:cs typeface="Times New Roman"/>
              </a:rPr>
              <a:t> </a:t>
            </a:r>
            <a:r>
              <a:rPr dirty="0" sz="2800" spc="-30" b="0" i="0">
                <a:latin typeface="Times New Roman"/>
                <a:cs typeface="Times New Roman"/>
              </a:rPr>
              <a:t>облаке</a:t>
            </a:r>
            <a:r>
              <a:rPr dirty="0" sz="2800" spc="-5" b="0" i="0">
                <a:latin typeface="Times New Roman"/>
                <a:cs typeface="Times New Roman"/>
              </a:rPr>
              <a:t> провайдера. </a:t>
            </a:r>
            <a:r>
              <a:rPr dirty="0" sz="2800" spc="-25" b="0" i="0">
                <a:latin typeface="Times New Roman"/>
                <a:cs typeface="Times New Roman"/>
              </a:rPr>
              <a:t>Этот</a:t>
            </a:r>
            <a:r>
              <a:rPr dirty="0" sz="2800" spc="5" b="0" i="0">
                <a:latin typeface="Times New Roman"/>
                <a:cs typeface="Times New Roman"/>
              </a:rPr>
              <a:t> </a:t>
            </a:r>
            <a:r>
              <a:rPr dirty="0" sz="2800" b="0" i="0">
                <a:latin typeface="Times New Roman"/>
                <a:cs typeface="Times New Roman"/>
              </a:rPr>
              <a:t>сервис</a:t>
            </a:r>
            <a:r>
              <a:rPr dirty="0" sz="2800" spc="-5" b="0" i="0">
                <a:latin typeface="Times New Roman"/>
                <a:cs typeface="Times New Roman"/>
              </a:rPr>
              <a:t> </a:t>
            </a:r>
            <a:r>
              <a:rPr dirty="0" sz="2800" spc="-25" b="0" i="0">
                <a:latin typeface="Times New Roman"/>
                <a:cs typeface="Times New Roman"/>
              </a:rPr>
              <a:t>включает</a:t>
            </a:r>
            <a:r>
              <a:rPr dirty="0" sz="2800" spc="30" b="0" i="0">
                <a:latin typeface="Times New Roman"/>
                <a:cs typeface="Times New Roman"/>
              </a:rPr>
              <a:t> </a:t>
            </a:r>
            <a:r>
              <a:rPr dirty="0" sz="2800" spc="-5" b="0" i="0">
                <a:latin typeface="Times New Roman"/>
                <a:cs typeface="Times New Roman"/>
              </a:rPr>
              <a:t>в</a:t>
            </a:r>
            <a:r>
              <a:rPr dirty="0" sz="2800" b="0" i="0">
                <a:latin typeface="Times New Roman"/>
                <a:cs typeface="Times New Roman"/>
              </a:rPr>
              <a:t> </a:t>
            </a:r>
            <a:r>
              <a:rPr dirty="0" sz="2800" spc="-15" b="0" i="0">
                <a:latin typeface="Times New Roman"/>
                <a:cs typeface="Times New Roman"/>
              </a:rPr>
              <a:t>себя</a:t>
            </a:r>
            <a:r>
              <a:rPr dirty="0" sz="2800" b="0" i="0">
                <a:latin typeface="Times New Roman"/>
                <a:cs typeface="Times New Roman"/>
              </a:rPr>
              <a:t> </a:t>
            </a:r>
            <a:r>
              <a:rPr dirty="0" sz="2800" spc="-10" b="0" i="0">
                <a:latin typeface="Times New Roman"/>
                <a:cs typeface="Times New Roman"/>
              </a:rPr>
              <a:t>инструменты </a:t>
            </a:r>
            <a:r>
              <a:rPr dirty="0" sz="2800" spc="-685" b="0" i="0">
                <a:latin typeface="Times New Roman"/>
                <a:cs typeface="Times New Roman"/>
              </a:rPr>
              <a:t> </a:t>
            </a:r>
            <a:r>
              <a:rPr dirty="0" sz="2800" spc="-10" b="0" i="0">
                <a:latin typeface="Times New Roman"/>
                <a:cs typeface="Times New Roman"/>
              </a:rPr>
              <a:t>маршрутизации,</a:t>
            </a:r>
            <a:r>
              <a:rPr dirty="0" sz="2800" spc="5" b="0" i="0">
                <a:latin typeface="Times New Roman"/>
                <a:cs typeface="Times New Roman"/>
              </a:rPr>
              <a:t> </a:t>
            </a:r>
            <a:r>
              <a:rPr dirty="0" sz="2800" spc="-5" b="0" i="0">
                <a:latin typeface="Times New Roman"/>
                <a:cs typeface="Times New Roman"/>
              </a:rPr>
              <a:t>организацию</a:t>
            </a:r>
            <a:r>
              <a:rPr dirty="0" sz="2800" spc="-20" b="0" i="0">
                <a:latin typeface="Times New Roman"/>
                <a:cs typeface="Times New Roman"/>
              </a:rPr>
              <a:t> </a:t>
            </a:r>
            <a:r>
              <a:rPr dirty="0" sz="2800" b="0" i="0">
                <a:latin typeface="Times New Roman"/>
                <a:cs typeface="Times New Roman"/>
              </a:rPr>
              <a:t>безопасности,</a:t>
            </a:r>
            <a:r>
              <a:rPr dirty="0" sz="2800" spc="-5" b="0" i="0">
                <a:latin typeface="Times New Roman"/>
                <a:cs typeface="Times New Roman"/>
              </a:rPr>
              <a:t> а</a:t>
            </a:r>
            <a:r>
              <a:rPr dirty="0" sz="2800" spc="-15" b="0" i="0">
                <a:latin typeface="Times New Roman"/>
                <a:cs typeface="Times New Roman"/>
              </a:rPr>
              <a:t> </a:t>
            </a:r>
            <a:r>
              <a:rPr dirty="0" sz="2800" spc="-5" b="0" i="0">
                <a:latin typeface="Times New Roman"/>
                <a:cs typeface="Times New Roman"/>
              </a:rPr>
              <a:t>также</a:t>
            </a:r>
            <a:r>
              <a:rPr dirty="0" sz="2800" spc="15" b="0" i="0">
                <a:latin typeface="Times New Roman"/>
                <a:cs typeface="Times New Roman"/>
              </a:rPr>
              <a:t> </a:t>
            </a:r>
            <a:r>
              <a:rPr dirty="0" sz="2800" spc="-15" b="0" i="0">
                <a:latin typeface="Times New Roman"/>
                <a:cs typeface="Times New Roman"/>
              </a:rPr>
              <a:t>использование</a:t>
            </a:r>
            <a:r>
              <a:rPr dirty="0" sz="2800" spc="-5" b="0" i="0">
                <a:latin typeface="Times New Roman"/>
                <a:cs typeface="Times New Roman"/>
              </a:rPr>
              <a:t> различных </a:t>
            </a:r>
            <a:r>
              <a:rPr dirty="0" sz="2800" b="0" i="0">
                <a:latin typeface="Times New Roman"/>
                <a:cs typeface="Times New Roman"/>
              </a:rPr>
              <a:t> </a:t>
            </a:r>
            <a:r>
              <a:rPr dirty="0" sz="2800" spc="-5" b="0" i="0">
                <a:latin typeface="Times New Roman"/>
                <a:cs typeface="Times New Roman"/>
              </a:rPr>
              <a:t>сетевых</a:t>
            </a:r>
            <a:r>
              <a:rPr dirty="0" sz="2800" spc="5" b="0" i="0">
                <a:latin typeface="Times New Roman"/>
                <a:cs typeface="Times New Roman"/>
              </a:rPr>
              <a:t> </a:t>
            </a:r>
            <a:r>
              <a:rPr dirty="0" sz="2800" spc="-30" b="0" i="0">
                <a:latin typeface="Times New Roman"/>
                <a:cs typeface="Times New Roman"/>
              </a:rPr>
              <a:t>протоколов.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3267" y="3497935"/>
            <a:ext cx="9893173" cy="300888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9545" y="139954"/>
            <a:ext cx="550100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571500">
              <a:lnSpc>
                <a:spcPct val="100000"/>
              </a:lnSpc>
              <a:spcBef>
                <a:spcPts val="95"/>
              </a:spcBef>
            </a:pPr>
            <a:r>
              <a:rPr dirty="0" sz="4000" spc="-5" i="0">
                <a:latin typeface="Times New Roman"/>
                <a:cs typeface="Times New Roman"/>
              </a:rPr>
              <a:t>Storage</a:t>
            </a:r>
            <a:r>
              <a:rPr dirty="0" sz="4000" spc="-15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as</a:t>
            </a:r>
            <a:r>
              <a:rPr dirty="0" sz="4000" spc="5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a</a:t>
            </a:r>
            <a:r>
              <a:rPr dirty="0" sz="4000" spc="5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Service </a:t>
            </a:r>
            <a:r>
              <a:rPr dirty="0" sz="4000" i="0">
                <a:latin typeface="Times New Roman"/>
                <a:cs typeface="Times New Roman"/>
              </a:rPr>
              <a:t> </a:t>
            </a:r>
            <a:r>
              <a:rPr dirty="0" sz="4000" spc="-10" i="0">
                <a:latin typeface="Times New Roman"/>
                <a:cs typeface="Times New Roman"/>
              </a:rPr>
              <a:t>Хранилище</a:t>
            </a:r>
            <a:r>
              <a:rPr dirty="0" sz="4000" i="0">
                <a:latin typeface="Times New Roman"/>
                <a:cs typeface="Times New Roman"/>
              </a:rPr>
              <a:t> </a:t>
            </a:r>
            <a:r>
              <a:rPr dirty="0" sz="4000" spc="-25" i="0">
                <a:latin typeface="Times New Roman"/>
                <a:cs typeface="Times New Roman"/>
              </a:rPr>
              <a:t>как</a:t>
            </a:r>
            <a:r>
              <a:rPr dirty="0" sz="4000" spc="-30" i="0">
                <a:latin typeface="Times New Roman"/>
                <a:cs typeface="Times New Roman"/>
              </a:rPr>
              <a:t> </a:t>
            </a:r>
            <a:r>
              <a:rPr dirty="0" sz="4000" i="0">
                <a:latin typeface="Times New Roman"/>
                <a:cs typeface="Times New Roman"/>
              </a:rPr>
              <a:t>Сервис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4843" y="2021586"/>
            <a:ext cx="7638415" cy="34397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5">
                <a:latin typeface="Times New Roman"/>
                <a:cs typeface="Times New Roman"/>
              </a:rPr>
              <a:t>Эта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услуга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заключается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предоставлении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дискового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пространства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 spc="-30">
                <a:latin typeface="Times New Roman"/>
                <a:cs typeface="Times New Roman"/>
              </a:rPr>
              <a:t>облаке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провайдера.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При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этом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пользователей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такое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пространство </a:t>
            </a:r>
            <a:r>
              <a:rPr dirty="0" sz="2800" spc="-60">
                <a:latin typeface="Times New Roman"/>
                <a:cs typeface="Times New Roman"/>
              </a:rPr>
              <a:t>будет </a:t>
            </a:r>
            <a:r>
              <a:rPr dirty="0" sz="2800" spc="-5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обычной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сетевой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папкой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или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локальным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диском.</a:t>
            </a:r>
            <a:endParaRPr sz="2800">
              <a:latin typeface="Times New Roman"/>
              <a:cs typeface="Times New Roman"/>
            </a:endParaRPr>
          </a:p>
          <a:p>
            <a:pPr marL="12700" marR="144780">
              <a:lnSpc>
                <a:spcPct val="100000"/>
              </a:lnSpc>
              <a:spcBef>
                <a:spcPts val="5"/>
              </a:spcBef>
            </a:pPr>
            <a:r>
              <a:rPr dirty="0" sz="2800" spc="-5">
                <a:latin typeface="Times New Roman"/>
                <a:cs typeface="Times New Roman"/>
              </a:rPr>
              <a:t>Сильная </a:t>
            </a:r>
            <a:r>
              <a:rPr dirty="0" sz="2800" spc="-10">
                <a:latin typeface="Times New Roman"/>
                <a:cs typeface="Times New Roman"/>
              </a:rPr>
              <a:t>сторона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данного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решения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заключается</a:t>
            </a:r>
            <a:r>
              <a:rPr dirty="0" sz="2800" spc="-5">
                <a:latin typeface="Times New Roman"/>
                <a:cs typeface="Times New Roman"/>
              </a:rPr>
              <a:t> в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повышенной</a:t>
            </a:r>
            <a:r>
              <a:rPr dirty="0" sz="2800">
                <a:latin typeface="Times New Roman"/>
                <a:cs typeface="Times New Roman"/>
              </a:rPr>
              <a:t> безопасности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данных,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так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как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облаке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провайдера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работают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надежные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системы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хранения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данных.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03919" y="2000250"/>
            <a:ext cx="4158360" cy="298323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8707" y="182625"/>
            <a:ext cx="566102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5" i="0">
                <a:latin typeface="Times New Roman"/>
                <a:cs typeface="Times New Roman"/>
              </a:rPr>
              <a:t>Облачные</a:t>
            </a:r>
            <a:r>
              <a:rPr dirty="0" sz="4400" spc="-90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хранилища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21942" y="2479675"/>
            <a:ext cx="5659120" cy="2159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25" b="1">
                <a:latin typeface="Times New Roman"/>
                <a:cs typeface="Times New Roman"/>
              </a:rPr>
              <a:t>Облачное </a:t>
            </a:r>
            <a:r>
              <a:rPr dirty="0" sz="2800" spc="-5" b="1">
                <a:latin typeface="Times New Roman"/>
                <a:cs typeface="Times New Roman"/>
              </a:rPr>
              <a:t>хранилище - </a:t>
            </a:r>
            <a:r>
              <a:rPr dirty="0" sz="2800">
                <a:latin typeface="Times New Roman"/>
                <a:cs typeface="Times New Roman"/>
              </a:rPr>
              <a:t>услуга, 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предполагающая </a:t>
            </a:r>
            <a:r>
              <a:rPr dirty="0" sz="2800">
                <a:latin typeface="Times New Roman"/>
                <a:cs typeface="Times New Roman"/>
              </a:rPr>
              <a:t>хранение </a:t>
            </a:r>
            <a:r>
              <a:rPr dirty="0" sz="2800" spc="-5">
                <a:latin typeface="Times New Roman"/>
                <a:cs typeface="Times New Roman"/>
              </a:rPr>
              <a:t>данных в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сети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на серверах,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предоставляемых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пользование </a:t>
            </a:r>
            <a:r>
              <a:rPr dirty="0" sz="2800">
                <a:latin typeface="Times New Roman"/>
                <a:cs typeface="Times New Roman"/>
              </a:rPr>
              <a:t>клиентам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третьей 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стороной.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755758" y="5088242"/>
            <a:ext cx="2526665" cy="1539240"/>
            <a:chOff x="9755758" y="5088242"/>
            <a:chExt cx="2526665" cy="15392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5758" y="5226418"/>
              <a:ext cx="1850644" cy="14010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44377" y="5088242"/>
              <a:ext cx="1637919" cy="1176413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041765" y="966724"/>
            <a:ext cx="3335020" cy="3803015"/>
            <a:chOff x="9041765" y="966724"/>
            <a:chExt cx="3335020" cy="380301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41765" y="966724"/>
              <a:ext cx="3334511" cy="17961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0071" y="2783332"/>
              <a:ext cx="485901" cy="19552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220071" y="2783332"/>
              <a:ext cx="486409" cy="1955800"/>
            </a:xfrm>
            <a:custGeom>
              <a:avLst/>
              <a:gdLst/>
              <a:ahLst/>
              <a:cxnLst/>
              <a:rect l="l" t="t" r="r" b="b"/>
              <a:pathLst>
                <a:path w="486409" h="1955800">
                  <a:moveTo>
                    <a:pt x="121538" y="1955292"/>
                  </a:moveTo>
                  <a:lnTo>
                    <a:pt x="121538" y="1940179"/>
                  </a:lnTo>
                  <a:lnTo>
                    <a:pt x="364489" y="1940179"/>
                  </a:lnTo>
                  <a:lnTo>
                    <a:pt x="364489" y="1955292"/>
                  </a:lnTo>
                  <a:lnTo>
                    <a:pt x="121538" y="1955292"/>
                  </a:lnTo>
                  <a:close/>
                </a:path>
                <a:path w="486409" h="1955800">
                  <a:moveTo>
                    <a:pt x="121538" y="1924939"/>
                  </a:moveTo>
                  <a:lnTo>
                    <a:pt x="121538" y="1894586"/>
                  </a:lnTo>
                  <a:lnTo>
                    <a:pt x="364489" y="1894586"/>
                  </a:lnTo>
                  <a:lnTo>
                    <a:pt x="364489" y="1924939"/>
                  </a:lnTo>
                  <a:lnTo>
                    <a:pt x="121538" y="1924939"/>
                  </a:lnTo>
                  <a:close/>
                </a:path>
                <a:path w="486409" h="1955800">
                  <a:moveTo>
                    <a:pt x="121538" y="1879473"/>
                  </a:moveTo>
                  <a:lnTo>
                    <a:pt x="121538" y="242950"/>
                  </a:lnTo>
                  <a:lnTo>
                    <a:pt x="0" y="242950"/>
                  </a:lnTo>
                  <a:lnTo>
                    <a:pt x="242950" y="0"/>
                  </a:lnTo>
                  <a:lnTo>
                    <a:pt x="485901" y="242950"/>
                  </a:lnTo>
                  <a:lnTo>
                    <a:pt x="364489" y="242950"/>
                  </a:lnTo>
                  <a:lnTo>
                    <a:pt x="364489" y="1879473"/>
                  </a:lnTo>
                  <a:lnTo>
                    <a:pt x="121538" y="1879473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77372" y="2811018"/>
              <a:ext cx="485901" cy="195529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977372" y="2811018"/>
              <a:ext cx="486409" cy="1955800"/>
            </a:xfrm>
            <a:custGeom>
              <a:avLst/>
              <a:gdLst/>
              <a:ahLst/>
              <a:cxnLst/>
              <a:rect l="l" t="t" r="r" b="b"/>
              <a:pathLst>
                <a:path w="486409" h="1955800">
                  <a:moveTo>
                    <a:pt x="364489" y="0"/>
                  </a:moveTo>
                  <a:lnTo>
                    <a:pt x="364489" y="15239"/>
                  </a:lnTo>
                  <a:lnTo>
                    <a:pt x="121538" y="15239"/>
                  </a:lnTo>
                  <a:lnTo>
                    <a:pt x="121538" y="0"/>
                  </a:lnTo>
                  <a:lnTo>
                    <a:pt x="364489" y="0"/>
                  </a:lnTo>
                  <a:close/>
                </a:path>
                <a:path w="486409" h="1955800">
                  <a:moveTo>
                    <a:pt x="364489" y="30352"/>
                  </a:moveTo>
                  <a:lnTo>
                    <a:pt x="364489" y="60833"/>
                  </a:lnTo>
                  <a:lnTo>
                    <a:pt x="121538" y="60833"/>
                  </a:lnTo>
                  <a:lnTo>
                    <a:pt x="121538" y="30352"/>
                  </a:lnTo>
                  <a:lnTo>
                    <a:pt x="364489" y="30352"/>
                  </a:lnTo>
                  <a:close/>
                </a:path>
                <a:path w="486409" h="1955800">
                  <a:moveTo>
                    <a:pt x="364489" y="75946"/>
                  </a:moveTo>
                  <a:lnTo>
                    <a:pt x="364489" y="1712341"/>
                  </a:lnTo>
                  <a:lnTo>
                    <a:pt x="485901" y="1712341"/>
                  </a:lnTo>
                  <a:lnTo>
                    <a:pt x="242950" y="1955292"/>
                  </a:lnTo>
                  <a:lnTo>
                    <a:pt x="0" y="1712341"/>
                  </a:lnTo>
                  <a:lnTo>
                    <a:pt x="121538" y="1712341"/>
                  </a:lnTo>
                  <a:lnTo>
                    <a:pt x="121538" y="75946"/>
                  </a:lnTo>
                  <a:lnTo>
                    <a:pt x="364489" y="75946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9055" y="1380490"/>
            <a:ext cx="11012170" cy="54013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dirty="0" sz="3500" spc="-10">
                <a:latin typeface="Times New Roman"/>
                <a:cs typeface="Times New Roman"/>
              </a:rPr>
              <a:t>Облачное</a:t>
            </a:r>
            <a:r>
              <a:rPr dirty="0" sz="3500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хранилище</a:t>
            </a:r>
            <a:r>
              <a:rPr dirty="0" sz="3500" spc="20">
                <a:latin typeface="Times New Roman"/>
                <a:cs typeface="Times New Roman"/>
              </a:rPr>
              <a:t> </a:t>
            </a:r>
            <a:r>
              <a:rPr dirty="0" sz="3500" spc="15">
                <a:latin typeface="Times New Roman"/>
                <a:cs typeface="Times New Roman"/>
              </a:rPr>
              <a:t>приобретается</a:t>
            </a:r>
            <a:r>
              <a:rPr dirty="0" sz="3500" spc="20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у</a:t>
            </a:r>
            <a:r>
              <a:rPr dirty="0" sz="3500" spc="5">
                <a:latin typeface="Times New Roman"/>
                <a:cs typeface="Times New Roman"/>
              </a:rPr>
              <a:t> </a:t>
            </a:r>
            <a:r>
              <a:rPr dirty="0" sz="3500">
                <a:latin typeface="Times New Roman"/>
                <a:cs typeface="Times New Roman"/>
              </a:rPr>
              <a:t>стороннего </a:t>
            </a:r>
            <a:r>
              <a:rPr dirty="0" sz="3500" spc="5">
                <a:latin typeface="Times New Roman"/>
                <a:cs typeface="Times New Roman"/>
              </a:rPr>
              <a:t> </a:t>
            </a:r>
            <a:r>
              <a:rPr dirty="0" sz="3500" spc="20">
                <a:latin typeface="Times New Roman"/>
                <a:cs typeface="Times New Roman"/>
              </a:rPr>
              <a:t>поставщика</a:t>
            </a:r>
            <a:r>
              <a:rPr dirty="0" sz="3500">
                <a:latin typeface="Times New Roman"/>
                <a:cs typeface="Times New Roman"/>
              </a:rPr>
              <a:t> </a:t>
            </a:r>
            <a:r>
              <a:rPr dirty="0" sz="3500" spc="-15">
                <a:latin typeface="Times New Roman"/>
                <a:cs typeface="Times New Roman"/>
              </a:rPr>
              <a:t>облачных</a:t>
            </a:r>
            <a:r>
              <a:rPr dirty="0" sz="3500" spc="15">
                <a:latin typeface="Times New Roman"/>
                <a:cs typeface="Times New Roman"/>
              </a:rPr>
              <a:t> сервисов,</a:t>
            </a:r>
            <a:r>
              <a:rPr dirty="0" sz="3500" spc="10">
                <a:latin typeface="Times New Roman"/>
                <a:cs typeface="Times New Roman"/>
              </a:rPr>
              <a:t> </a:t>
            </a:r>
            <a:r>
              <a:rPr dirty="0" sz="3500" spc="-25">
                <a:latin typeface="Times New Roman"/>
                <a:cs typeface="Times New Roman"/>
              </a:rPr>
              <a:t>который</a:t>
            </a:r>
            <a:r>
              <a:rPr dirty="0" sz="3500" spc="5">
                <a:latin typeface="Times New Roman"/>
                <a:cs typeface="Times New Roman"/>
              </a:rPr>
              <a:t> </a:t>
            </a:r>
            <a:r>
              <a:rPr dirty="0" sz="3500">
                <a:latin typeface="Times New Roman"/>
                <a:cs typeface="Times New Roman"/>
              </a:rPr>
              <a:t>владеет </a:t>
            </a:r>
            <a:r>
              <a:rPr dirty="0" sz="3500" spc="5">
                <a:latin typeface="Times New Roman"/>
                <a:cs typeface="Times New Roman"/>
              </a:rPr>
              <a:t> </a:t>
            </a:r>
            <a:r>
              <a:rPr dirty="0" sz="3500" spc="20">
                <a:latin typeface="Times New Roman"/>
                <a:cs typeface="Times New Roman"/>
              </a:rPr>
              <a:t>ресурсами</a:t>
            </a:r>
            <a:r>
              <a:rPr dirty="0" sz="3500" spc="10">
                <a:latin typeface="Times New Roman"/>
                <a:cs typeface="Times New Roman"/>
              </a:rPr>
              <a:t> </a:t>
            </a:r>
            <a:r>
              <a:rPr dirty="0" sz="3500" spc="15">
                <a:latin typeface="Times New Roman"/>
                <a:cs typeface="Times New Roman"/>
              </a:rPr>
              <a:t>хранилища</a:t>
            </a:r>
            <a:r>
              <a:rPr dirty="0" sz="3500" spc="10">
                <a:latin typeface="Times New Roman"/>
                <a:cs typeface="Times New Roman"/>
              </a:rPr>
              <a:t> </a:t>
            </a:r>
            <a:r>
              <a:rPr dirty="0" sz="3500" spc="15">
                <a:latin typeface="Times New Roman"/>
                <a:cs typeface="Times New Roman"/>
              </a:rPr>
              <a:t>данных,</a:t>
            </a:r>
            <a:r>
              <a:rPr dirty="0" sz="3500" spc="30">
                <a:latin typeface="Times New Roman"/>
                <a:cs typeface="Times New Roman"/>
              </a:rPr>
              <a:t> </a:t>
            </a:r>
            <a:r>
              <a:rPr dirty="0" sz="3500" spc="5">
                <a:latin typeface="Times New Roman"/>
                <a:cs typeface="Times New Roman"/>
              </a:rPr>
              <a:t>управляет </a:t>
            </a:r>
            <a:r>
              <a:rPr dirty="0" sz="3500" spc="10">
                <a:latin typeface="Times New Roman"/>
                <a:cs typeface="Times New Roman"/>
              </a:rPr>
              <a:t>ими</a:t>
            </a:r>
            <a:r>
              <a:rPr dirty="0" sz="3500" spc="20">
                <a:latin typeface="Times New Roman"/>
                <a:cs typeface="Times New Roman"/>
              </a:rPr>
              <a:t> </a:t>
            </a:r>
            <a:r>
              <a:rPr dirty="0" sz="3500" spc="15">
                <a:latin typeface="Times New Roman"/>
                <a:cs typeface="Times New Roman"/>
              </a:rPr>
              <a:t>и </a:t>
            </a:r>
            <a:r>
              <a:rPr dirty="0" sz="3500" spc="20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предоставляет</a:t>
            </a:r>
            <a:r>
              <a:rPr dirty="0" sz="3500" spc="20">
                <a:latin typeface="Times New Roman"/>
                <a:cs typeface="Times New Roman"/>
              </a:rPr>
              <a:t> </a:t>
            </a:r>
            <a:r>
              <a:rPr dirty="0" sz="3500" spc="15">
                <a:latin typeface="Times New Roman"/>
                <a:cs typeface="Times New Roman"/>
              </a:rPr>
              <a:t>доступ</a:t>
            </a:r>
            <a:r>
              <a:rPr dirty="0" sz="3500" spc="20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к</a:t>
            </a:r>
            <a:r>
              <a:rPr dirty="0" sz="3500" spc="15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ним</a:t>
            </a:r>
            <a:r>
              <a:rPr dirty="0" sz="3500" spc="20">
                <a:latin typeface="Times New Roman"/>
                <a:cs typeface="Times New Roman"/>
              </a:rPr>
              <a:t> через</a:t>
            </a:r>
            <a:r>
              <a:rPr dirty="0" sz="3500" spc="5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Интернет</a:t>
            </a:r>
            <a:r>
              <a:rPr dirty="0" sz="3500" spc="25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с</a:t>
            </a:r>
            <a:r>
              <a:rPr dirty="0" sz="3500" spc="5">
                <a:latin typeface="Times New Roman"/>
                <a:cs typeface="Times New Roman"/>
              </a:rPr>
              <a:t> </a:t>
            </a:r>
            <a:r>
              <a:rPr dirty="0" sz="3500" spc="-10">
                <a:latin typeface="Times New Roman"/>
                <a:cs typeface="Times New Roman"/>
              </a:rPr>
              <a:t>оплатой</a:t>
            </a:r>
            <a:r>
              <a:rPr dirty="0" sz="3500" spc="20">
                <a:latin typeface="Times New Roman"/>
                <a:cs typeface="Times New Roman"/>
              </a:rPr>
              <a:t> </a:t>
            </a:r>
            <a:r>
              <a:rPr dirty="0" sz="3500" spc="5">
                <a:latin typeface="Times New Roman"/>
                <a:cs typeface="Times New Roman"/>
              </a:rPr>
              <a:t>по </a:t>
            </a:r>
            <a:r>
              <a:rPr dirty="0" sz="3500" spc="-860">
                <a:latin typeface="Times New Roman"/>
                <a:cs typeface="Times New Roman"/>
              </a:rPr>
              <a:t> </a:t>
            </a:r>
            <a:r>
              <a:rPr dirty="0" sz="3500" spc="-10">
                <a:latin typeface="Times New Roman"/>
                <a:cs typeface="Times New Roman"/>
              </a:rPr>
              <a:t>факту</a:t>
            </a:r>
            <a:r>
              <a:rPr dirty="0" sz="3500" spc="20">
                <a:latin typeface="Times New Roman"/>
                <a:cs typeface="Times New Roman"/>
              </a:rPr>
              <a:t> </a:t>
            </a:r>
            <a:r>
              <a:rPr dirty="0" sz="3500">
                <a:latin typeface="Times New Roman"/>
                <a:cs typeface="Times New Roman"/>
              </a:rPr>
              <a:t>использования.</a:t>
            </a: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650">
              <a:latin typeface="Times New Roman"/>
              <a:cs typeface="Times New Roman"/>
            </a:endParaRPr>
          </a:p>
          <a:p>
            <a:pPr marL="12700" marR="133985">
              <a:lnSpc>
                <a:spcPct val="100800"/>
              </a:lnSpc>
            </a:pPr>
            <a:r>
              <a:rPr dirty="0" sz="3500" spc="25">
                <a:latin typeface="Times New Roman"/>
                <a:cs typeface="Times New Roman"/>
              </a:rPr>
              <a:t>Поставщики</a:t>
            </a:r>
            <a:r>
              <a:rPr dirty="0" sz="3500" spc="20">
                <a:latin typeface="Times New Roman"/>
                <a:cs typeface="Times New Roman"/>
              </a:rPr>
              <a:t> </a:t>
            </a:r>
            <a:r>
              <a:rPr dirty="0" sz="3500" spc="-15">
                <a:latin typeface="Times New Roman"/>
                <a:cs typeface="Times New Roman"/>
              </a:rPr>
              <a:t>облачных</a:t>
            </a:r>
            <a:r>
              <a:rPr dirty="0" sz="3500" spc="15">
                <a:latin typeface="Times New Roman"/>
                <a:cs typeface="Times New Roman"/>
              </a:rPr>
              <a:t> хранилищ</a:t>
            </a:r>
            <a:r>
              <a:rPr dirty="0" sz="3500" spc="5">
                <a:latin typeface="Times New Roman"/>
                <a:cs typeface="Times New Roman"/>
              </a:rPr>
              <a:t> </a:t>
            </a:r>
            <a:r>
              <a:rPr dirty="0" sz="3500" spc="-15">
                <a:latin typeface="Times New Roman"/>
                <a:cs typeface="Times New Roman"/>
              </a:rPr>
              <a:t>отвечают</a:t>
            </a:r>
            <a:r>
              <a:rPr dirty="0" sz="3500">
                <a:latin typeface="Times New Roman"/>
                <a:cs typeface="Times New Roman"/>
              </a:rPr>
              <a:t> </a:t>
            </a:r>
            <a:r>
              <a:rPr dirty="0" sz="3500" spc="5">
                <a:latin typeface="Times New Roman"/>
                <a:cs typeface="Times New Roman"/>
              </a:rPr>
              <a:t>за состояние </a:t>
            </a:r>
            <a:r>
              <a:rPr dirty="0" sz="3500" spc="-860">
                <a:latin typeface="Times New Roman"/>
                <a:cs typeface="Times New Roman"/>
              </a:rPr>
              <a:t> </a:t>
            </a:r>
            <a:r>
              <a:rPr dirty="0" sz="3500" spc="15">
                <a:latin typeface="Times New Roman"/>
                <a:cs typeface="Times New Roman"/>
              </a:rPr>
              <a:t>ресурсов,</a:t>
            </a:r>
            <a:r>
              <a:rPr dirty="0" sz="3500" spc="20">
                <a:latin typeface="Times New Roman"/>
                <a:cs typeface="Times New Roman"/>
              </a:rPr>
              <a:t> </a:t>
            </a:r>
            <a:r>
              <a:rPr dirty="0" sz="3500" spc="15">
                <a:latin typeface="Times New Roman"/>
                <a:cs typeface="Times New Roman"/>
              </a:rPr>
              <a:t>безопасность</a:t>
            </a:r>
            <a:r>
              <a:rPr dirty="0" sz="3500" spc="25">
                <a:latin typeface="Times New Roman"/>
                <a:cs typeface="Times New Roman"/>
              </a:rPr>
              <a:t> </a:t>
            </a:r>
            <a:r>
              <a:rPr dirty="0" sz="3500" spc="15">
                <a:latin typeface="Times New Roman"/>
                <a:cs typeface="Times New Roman"/>
              </a:rPr>
              <a:t>и</a:t>
            </a:r>
            <a:r>
              <a:rPr dirty="0" sz="3500" spc="5">
                <a:latin typeface="Times New Roman"/>
                <a:cs typeface="Times New Roman"/>
              </a:rPr>
              <a:t> </a:t>
            </a:r>
            <a:r>
              <a:rPr dirty="0" sz="3500" spc="15">
                <a:latin typeface="Times New Roman"/>
                <a:cs typeface="Times New Roman"/>
              </a:rPr>
              <a:t>надежность,</a:t>
            </a:r>
            <a:r>
              <a:rPr dirty="0" sz="3500" spc="35">
                <a:latin typeface="Times New Roman"/>
                <a:cs typeface="Times New Roman"/>
              </a:rPr>
              <a:t> </a:t>
            </a:r>
            <a:r>
              <a:rPr dirty="0" sz="3500">
                <a:latin typeface="Times New Roman"/>
                <a:cs typeface="Times New Roman"/>
              </a:rPr>
              <a:t>обеспечивая </a:t>
            </a:r>
            <a:r>
              <a:rPr dirty="0" sz="3500" spc="5">
                <a:latin typeface="Times New Roman"/>
                <a:cs typeface="Times New Roman"/>
              </a:rPr>
              <a:t> </a:t>
            </a:r>
            <a:r>
              <a:rPr dirty="0" sz="3500" spc="20">
                <a:latin typeface="Times New Roman"/>
                <a:cs typeface="Times New Roman"/>
              </a:rPr>
              <a:t>доступность</a:t>
            </a:r>
            <a:r>
              <a:rPr dirty="0" sz="3500" spc="30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данных</a:t>
            </a:r>
            <a:r>
              <a:rPr dirty="0" sz="3500" spc="40">
                <a:latin typeface="Times New Roman"/>
                <a:cs typeface="Times New Roman"/>
              </a:rPr>
              <a:t> </a:t>
            </a:r>
            <a:r>
              <a:rPr dirty="0" sz="3500" spc="15">
                <a:latin typeface="Times New Roman"/>
                <a:cs typeface="Times New Roman"/>
              </a:rPr>
              <a:t>для</a:t>
            </a:r>
            <a:r>
              <a:rPr dirty="0" sz="3500" spc="10">
                <a:latin typeface="Times New Roman"/>
                <a:cs typeface="Times New Roman"/>
              </a:rPr>
              <a:t> </a:t>
            </a:r>
            <a:r>
              <a:rPr dirty="0" sz="3500">
                <a:latin typeface="Times New Roman"/>
                <a:cs typeface="Times New Roman"/>
              </a:rPr>
              <a:t>приложений</a:t>
            </a:r>
            <a:r>
              <a:rPr dirty="0" sz="3500" spc="15">
                <a:latin typeface="Times New Roman"/>
                <a:cs typeface="Times New Roman"/>
              </a:rPr>
              <a:t> </a:t>
            </a:r>
            <a:r>
              <a:rPr dirty="0" sz="3500" spc="5">
                <a:latin typeface="Times New Roman"/>
                <a:cs typeface="Times New Roman"/>
              </a:rPr>
              <a:t>клиентов</a:t>
            </a:r>
            <a:r>
              <a:rPr dirty="0" sz="3500" spc="25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по </a:t>
            </a:r>
            <a:r>
              <a:rPr dirty="0" sz="3500" spc="15">
                <a:latin typeface="Times New Roman"/>
                <a:cs typeface="Times New Roman"/>
              </a:rPr>
              <a:t>всему </a:t>
            </a:r>
            <a:r>
              <a:rPr dirty="0" sz="3500" spc="-860">
                <a:latin typeface="Times New Roman"/>
                <a:cs typeface="Times New Roman"/>
              </a:rPr>
              <a:t> </a:t>
            </a:r>
            <a:r>
              <a:rPr dirty="0" sz="3500" spc="-70">
                <a:latin typeface="Times New Roman"/>
                <a:cs typeface="Times New Roman"/>
              </a:rPr>
              <a:t>миру.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5890" y="212217"/>
            <a:ext cx="11025505" cy="8324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300" spc="-10"/>
              <a:t>Как</a:t>
            </a:r>
            <a:r>
              <a:rPr dirty="0" sz="5300" spc="-25"/>
              <a:t> </a:t>
            </a:r>
            <a:r>
              <a:rPr dirty="0" sz="5300" spc="-20"/>
              <a:t>работает</a:t>
            </a:r>
            <a:r>
              <a:rPr dirty="0" sz="5300" spc="-35"/>
              <a:t> </a:t>
            </a:r>
            <a:r>
              <a:rPr dirty="0" sz="5300" spc="-30"/>
              <a:t>облачное</a:t>
            </a:r>
            <a:r>
              <a:rPr dirty="0" sz="5300" spc="-20"/>
              <a:t> </a:t>
            </a:r>
            <a:r>
              <a:rPr dirty="0" sz="5300" spc="-10"/>
              <a:t>хранилище?</a:t>
            </a:r>
            <a:endParaRPr sz="53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874" y="2322322"/>
            <a:ext cx="3095625" cy="27146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16890" indent="-504825">
              <a:lnSpc>
                <a:spcPct val="100000"/>
              </a:lnSpc>
              <a:spcBef>
                <a:spcPts val="125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500" spc="15">
                <a:latin typeface="Times New Roman"/>
                <a:cs typeface="Times New Roman"/>
              </a:rPr>
              <a:t>Надежность</a:t>
            </a: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370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500" spc="20">
                <a:latin typeface="Times New Roman"/>
                <a:cs typeface="Times New Roman"/>
              </a:rPr>
              <a:t>Доступность</a:t>
            </a: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370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500" spc="15">
                <a:latin typeface="Times New Roman"/>
                <a:cs typeface="Times New Roman"/>
              </a:rPr>
              <a:t>Безопасность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8281" y="212217"/>
            <a:ext cx="12082780" cy="163893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4364355" marR="5080" indent="-4352290">
              <a:lnSpc>
                <a:spcPct val="100000"/>
              </a:lnSpc>
              <a:spcBef>
                <a:spcPts val="90"/>
              </a:spcBef>
            </a:pPr>
            <a:r>
              <a:rPr dirty="0" sz="5300" spc="-35"/>
              <a:t>Требования,</a:t>
            </a:r>
            <a:r>
              <a:rPr dirty="0" sz="5300" spc="-5"/>
              <a:t> </a:t>
            </a:r>
            <a:r>
              <a:rPr dirty="0" sz="5300" spc="-35"/>
              <a:t>предъявляемые</a:t>
            </a:r>
            <a:r>
              <a:rPr dirty="0" sz="5300"/>
              <a:t> </a:t>
            </a:r>
            <a:r>
              <a:rPr dirty="0" sz="5300" spc="-5"/>
              <a:t>к</a:t>
            </a:r>
            <a:r>
              <a:rPr dirty="0" sz="5300"/>
              <a:t> </a:t>
            </a:r>
            <a:r>
              <a:rPr dirty="0" sz="5300" spc="-55"/>
              <a:t>облачному </a:t>
            </a:r>
            <a:r>
              <a:rPr dirty="0" sz="5300" spc="-1310"/>
              <a:t> </a:t>
            </a:r>
            <a:r>
              <a:rPr dirty="0" sz="5300" spc="10"/>
              <a:t>хранилищу</a:t>
            </a:r>
            <a:endParaRPr sz="5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2893" y="1202182"/>
            <a:ext cx="10686415" cy="1240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713105">
              <a:lnSpc>
                <a:spcPct val="100000"/>
              </a:lnSpc>
              <a:spcBef>
                <a:spcPts val="105"/>
              </a:spcBef>
            </a:pPr>
            <a:r>
              <a:rPr dirty="0" sz="3200" spc="-10">
                <a:latin typeface="Times New Roman"/>
                <a:cs typeface="Times New Roman"/>
              </a:rPr>
              <a:t>Пакетная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обработка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данных</a:t>
            </a:r>
            <a:endParaRPr sz="32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2360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30">
                <a:latin typeface="Times New Roman"/>
                <a:cs typeface="Times New Roman"/>
              </a:rPr>
              <a:t>Компьютер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выполнял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одну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задачу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за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раз,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выполнял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последовательно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5448" y="3144863"/>
            <a:ext cx="4603750" cy="36476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57948" y="3144901"/>
            <a:ext cx="4441698" cy="19843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116826" y="5617845"/>
            <a:ext cx="345694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5">
                <a:latin typeface="Times New Roman"/>
                <a:cs typeface="Times New Roman"/>
              </a:rPr>
              <a:t>Перфокарты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-25">
                <a:latin typeface="Times New Roman"/>
                <a:cs typeface="Times New Roman"/>
              </a:rPr>
              <a:t> ввода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14796" y="182625"/>
            <a:ext cx="219138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Ис</a:t>
            </a:r>
            <a:r>
              <a:rPr dirty="0" sz="4400" spc="-70" i="0">
                <a:latin typeface="Times New Roman"/>
                <a:cs typeface="Times New Roman"/>
              </a:rPr>
              <a:t>т</a:t>
            </a:r>
            <a:r>
              <a:rPr dirty="0" sz="4400" i="0">
                <a:latin typeface="Times New Roman"/>
                <a:cs typeface="Times New Roman"/>
              </a:rPr>
              <a:t>ория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874" y="2322322"/>
            <a:ext cx="4819015" cy="27146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516890" indent="-504825">
              <a:lnSpc>
                <a:spcPct val="100000"/>
              </a:lnSpc>
              <a:spcBef>
                <a:spcPts val="125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500">
                <a:latin typeface="Times New Roman"/>
                <a:cs typeface="Times New Roman"/>
              </a:rPr>
              <a:t>Объектное</a:t>
            </a:r>
            <a:r>
              <a:rPr dirty="0" sz="3500" spc="-85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хранилище</a:t>
            </a: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370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500" spc="10">
                <a:latin typeface="Times New Roman"/>
                <a:cs typeface="Times New Roman"/>
              </a:rPr>
              <a:t>Файловое</a:t>
            </a:r>
            <a:r>
              <a:rPr dirty="0" sz="3500" spc="-60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хранилище</a:t>
            </a: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370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500" spc="-5">
                <a:latin typeface="Times New Roman"/>
                <a:cs typeface="Times New Roman"/>
              </a:rPr>
              <a:t>Блочное</a:t>
            </a:r>
            <a:r>
              <a:rPr dirty="0" sz="3500" spc="-75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хранилище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89301" y="212217"/>
            <a:ext cx="7860030" cy="8324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300" spc="-45"/>
              <a:t>Типы</a:t>
            </a:r>
            <a:r>
              <a:rPr dirty="0" sz="5300" spc="-30"/>
              <a:t> облачных </a:t>
            </a:r>
            <a:r>
              <a:rPr dirty="0" sz="5300" spc="-10"/>
              <a:t>хранилищ</a:t>
            </a:r>
            <a:endParaRPr sz="53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874" y="2794762"/>
            <a:ext cx="9726295" cy="237680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516890" indent="-504825">
              <a:lnSpc>
                <a:spcPct val="100000"/>
              </a:lnSpc>
              <a:spcBef>
                <a:spcPts val="130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15">
                <a:latin typeface="Times New Roman"/>
                <a:cs typeface="Times New Roman"/>
              </a:rPr>
              <a:t>Резервное</a:t>
            </a:r>
            <a:r>
              <a:rPr dirty="0" sz="3050">
                <a:latin typeface="Times New Roman"/>
                <a:cs typeface="Times New Roman"/>
              </a:rPr>
              <a:t> </a:t>
            </a:r>
            <a:r>
              <a:rPr dirty="0" sz="3050" spc="-5">
                <a:latin typeface="Times New Roman"/>
                <a:cs typeface="Times New Roman"/>
              </a:rPr>
              <a:t>копирование</a:t>
            </a:r>
            <a:r>
              <a:rPr dirty="0" sz="3050" spc="-2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и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восстановление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40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10">
                <a:latin typeface="Times New Roman"/>
                <a:cs typeface="Times New Roman"/>
              </a:rPr>
              <a:t>Тестирование</a:t>
            </a:r>
            <a:r>
              <a:rPr dirty="0" sz="3050" spc="3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и</a:t>
            </a:r>
            <a:r>
              <a:rPr dirty="0" sz="3050" spc="5">
                <a:latin typeface="Times New Roman"/>
                <a:cs typeface="Times New Roman"/>
              </a:rPr>
              <a:t> разработка</a:t>
            </a:r>
            <a:r>
              <a:rPr dirty="0" sz="3050" spc="15">
                <a:latin typeface="Times New Roman"/>
                <a:cs typeface="Times New Roman"/>
              </a:rPr>
              <a:t> </a:t>
            </a:r>
            <a:r>
              <a:rPr dirty="0" sz="3050" spc="5">
                <a:latin typeface="Times New Roman"/>
                <a:cs typeface="Times New Roman"/>
              </a:rPr>
              <a:t>программного</a:t>
            </a:r>
            <a:r>
              <a:rPr dirty="0" sz="3050" spc="-5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обеспечения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50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15">
                <a:latin typeface="Times New Roman"/>
                <a:cs typeface="Times New Roman"/>
              </a:rPr>
              <a:t>Миграция</a:t>
            </a:r>
            <a:r>
              <a:rPr dirty="0" sz="3050" spc="-1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данных</a:t>
            </a:r>
            <a:r>
              <a:rPr dirty="0" sz="3050" spc="-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в</a:t>
            </a:r>
            <a:r>
              <a:rPr dirty="0" sz="3050" spc="-5">
                <a:latin typeface="Times New Roman"/>
                <a:cs typeface="Times New Roman"/>
              </a:rPr>
              <a:t> </a:t>
            </a:r>
            <a:r>
              <a:rPr dirty="0" sz="3050" spc="-25">
                <a:latin typeface="Times New Roman"/>
                <a:cs typeface="Times New Roman"/>
              </a:rPr>
              <a:t>облако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45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10">
                <a:latin typeface="Times New Roman"/>
                <a:cs typeface="Times New Roman"/>
              </a:rPr>
              <a:t>Соответствие </a:t>
            </a:r>
            <a:r>
              <a:rPr dirty="0" sz="3050" spc="15">
                <a:latin typeface="Times New Roman"/>
                <a:cs typeface="Times New Roman"/>
              </a:rPr>
              <a:t>требованиям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40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10">
                <a:latin typeface="Times New Roman"/>
                <a:cs typeface="Times New Roman"/>
              </a:rPr>
              <a:t>Большие</a:t>
            </a:r>
            <a:r>
              <a:rPr dirty="0" sz="3050" spc="-1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данные</a:t>
            </a:r>
            <a:r>
              <a:rPr dirty="0" sz="3050" spc="-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и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озера</a:t>
            </a:r>
            <a:r>
              <a:rPr dirty="0" sz="3050" spc="-5">
                <a:latin typeface="Times New Roman"/>
                <a:cs typeface="Times New Roman"/>
              </a:rPr>
              <a:t> </a:t>
            </a:r>
            <a:r>
              <a:rPr dirty="0" sz="3050" spc="20">
                <a:latin typeface="Times New Roman"/>
                <a:cs typeface="Times New Roman"/>
              </a:rPr>
              <a:t>данных</a:t>
            </a:r>
            <a:endParaRPr sz="30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9734" y="212217"/>
            <a:ext cx="12002135" cy="163893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4482465" marR="5080" indent="-4470400">
              <a:lnSpc>
                <a:spcPct val="100000"/>
              </a:lnSpc>
              <a:spcBef>
                <a:spcPts val="90"/>
              </a:spcBef>
            </a:pPr>
            <a:r>
              <a:rPr dirty="0" sz="5300" spc="-10"/>
              <a:t>Пять </a:t>
            </a:r>
            <a:r>
              <a:rPr dirty="0" sz="5300" spc="-35"/>
              <a:t>способов </a:t>
            </a:r>
            <a:r>
              <a:rPr dirty="0" sz="5300" spc="-25"/>
              <a:t>использования </a:t>
            </a:r>
            <a:r>
              <a:rPr dirty="0" sz="5300" spc="-30"/>
              <a:t>облачных </a:t>
            </a:r>
            <a:r>
              <a:rPr dirty="0" sz="5300" spc="-1310"/>
              <a:t> </a:t>
            </a:r>
            <a:r>
              <a:rPr dirty="0" sz="5300" spc="-5"/>
              <a:t>хранилищ</a:t>
            </a:r>
            <a:endParaRPr sz="53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4390" y="1622805"/>
            <a:ext cx="6850380" cy="3789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500" spc="15" b="1">
                <a:latin typeface="Times New Roman"/>
                <a:cs typeface="Times New Roman"/>
              </a:rPr>
              <a:t>Для</a:t>
            </a:r>
            <a:r>
              <a:rPr dirty="0" sz="3500" spc="-30" b="1">
                <a:latin typeface="Times New Roman"/>
                <a:cs typeface="Times New Roman"/>
              </a:rPr>
              <a:t> </a:t>
            </a:r>
            <a:r>
              <a:rPr dirty="0" sz="3500" b="1">
                <a:latin typeface="Times New Roman"/>
                <a:cs typeface="Times New Roman"/>
              </a:rPr>
              <a:t>ИТ-компании:</a:t>
            </a: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70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500" spc="5">
                <a:latin typeface="Times New Roman"/>
                <a:cs typeface="Times New Roman"/>
              </a:rPr>
              <a:t>Совокупная</a:t>
            </a:r>
            <a:r>
              <a:rPr dirty="0" sz="3500" spc="-15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стоимость</a:t>
            </a:r>
            <a:r>
              <a:rPr dirty="0" sz="3500" spc="20">
                <a:latin typeface="Times New Roman"/>
                <a:cs typeface="Times New Roman"/>
              </a:rPr>
              <a:t> </a:t>
            </a:r>
            <a:r>
              <a:rPr dirty="0" sz="3500">
                <a:latin typeface="Times New Roman"/>
                <a:cs typeface="Times New Roman"/>
              </a:rPr>
              <a:t>владения.</a:t>
            </a: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Microsoft Sans Serif"/>
              <a:buChar char="•"/>
            </a:pPr>
            <a:endParaRPr sz="370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500" spc="15">
                <a:latin typeface="Times New Roman"/>
                <a:cs typeface="Times New Roman"/>
              </a:rPr>
              <a:t>Время</a:t>
            </a:r>
            <a:r>
              <a:rPr dirty="0" sz="3500" spc="-5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до</a:t>
            </a:r>
            <a:r>
              <a:rPr dirty="0" sz="3500" spc="-10">
                <a:latin typeface="Times New Roman"/>
                <a:cs typeface="Times New Roman"/>
              </a:rPr>
              <a:t> </a:t>
            </a:r>
            <a:r>
              <a:rPr dirty="0" sz="3500">
                <a:latin typeface="Times New Roman"/>
                <a:cs typeface="Times New Roman"/>
              </a:rPr>
              <a:t>развертывания.</a:t>
            </a: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Microsoft Sans Serif"/>
              <a:buChar char="•"/>
            </a:pPr>
            <a:endParaRPr sz="370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500" spc="-30">
                <a:latin typeface="Times New Roman"/>
                <a:cs typeface="Times New Roman"/>
              </a:rPr>
              <a:t>Управление</a:t>
            </a:r>
            <a:r>
              <a:rPr dirty="0" sz="3500" spc="-5">
                <a:latin typeface="Times New Roman"/>
                <a:cs typeface="Times New Roman"/>
              </a:rPr>
              <a:t> </a:t>
            </a:r>
            <a:r>
              <a:rPr dirty="0" sz="3500">
                <a:latin typeface="Times New Roman"/>
                <a:cs typeface="Times New Roman"/>
              </a:rPr>
              <a:t>информацией.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0254" y="212217"/>
            <a:ext cx="11299190" cy="8324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300" spc="-15"/>
              <a:t>Преимущества</a:t>
            </a:r>
            <a:r>
              <a:rPr dirty="0" sz="5300" spc="-30"/>
              <a:t> облачного</a:t>
            </a:r>
            <a:r>
              <a:rPr dirty="0" sz="5300" spc="-25"/>
              <a:t> </a:t>
            </a:r>
            <a:r>
              <a:rPr dirty="0" sz="5300" spc="-5"/>
              <a:t>хранилища</a:t>
            </a:r>
            <a:endParaRPr sz="53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874" y="1439037"/>
            <a:ext cx="12284710" cy="567118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050" spc="15">
                <a:latin typeface="Times New Roman"/>
                <a:cs typeface="Times New Roman"/>
              </a:rPr>
              <a:t>Для</a:t>
            </a:r>
            <a:r>
              <a:rPr dirty="0" sz="3050" spc="-35">
                <a:latin typeface="Times New Roman"/>
                <a:cs typeface="Times New Roman"/>
              </a:rPr>
              <a:t> </a:t>
            </a:r>
            <a:r>
              <a:rPr dirty="0" sz="3050">
                <a:latin typeface="Times New Roman"/>
                <a:cs typeface="Times New Roman"/>
              </a:rPr>
              <a:t>пользователя:</a:t>
            </a:r>
            <a:endParaRPr sz="3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200">
              <a:latin typeface="Times New Roman"/>
              <a:cs typeface="Times New Roman"/>
            </a:endParaRPr>
          </a:p>
          <a:p>
            <a:pPr marL="516890" marR="977265" indent="-504825">
              <a:lnSpc>
                <a:spcPct val="101200"/>
              </a:lnSpc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20">
                <a:latin typeface="Times New Roman"/>
                <a:cs typeface="Times New Roman"/>
              </a:rPr>
              <a:t>В </a:t>
            </a:r>
            <a:r>
              <a:rPr dirty="0" sz="3050" spc="-5">
                <a:latin typeface="Times New Roman"/>
                <a:cs typeface="Times New Roman"/>
              </a:rPr>
              <a:t>«облаке» </a:t>
            </a:r>
            <a:r>
              <a:rPr dirty="0" sz="3050" spc="5">
                <a:latin typeface="Times New Roman"/>
                <a:cs typeface="Times New Roman"/>
              </a:rPr>
              <a:t>можно </a:t>
            </a:r>
            <a:r>
              <a:rPr dirty="0" sz="3050" spc="15">
                <a:latin typeface="Times New Roman"/>
                <a:cs typeface="Times New Roman"/>
              </a:rPr>
              <a:t>хранить любые файлы </a:t>
            </a:r>
            <a:r>
              <a:rPr dirty="0" sz="3050" spc="-10">
                <a:latin typeface="Times New Roman"/>
                <a:cs typeface="Times New Roman"/>
              </a:rPr>
              <a:t>(</a:t>
            </a:r>
            <a:r>
              <a:rPr dirty="0" sz="3050" spc="-10" i="1">
                <a:latin typeface="Times New Roman"/>
                <a:cs typeface="Times New Roman"/>
              </a:rPr>
              <a:t>музыку, </a:t>
            </a:r>
            <a:r>
              <a:rPr dirty="0" sz="3050" spc="10" i="1">
                <a:latin typeface="Times New Roman"/>
                <a:cs typeface="Times New Roman"/>
              </a:rPr>
              <a:t>фотографии, </a:t>
            </a:r>
            <a:r>
              <a:rPr dirty="0" sz="3050" spc="-750" i="1">
                <a:latin typeface="Times New Roman"/>
                <a:cs typeface="Times New Roman"/>
              </a:rPr>
              <a:t> </a:t>
            </a:r>
            <a:r>
              <a:rPr dirty="0" sz="3050" spc="10" i="1">
                <a:latin typeface="Times New Roman"/>
                <a:cs typeface="Times New Roman"/>
              </a:rPr>
              <a:t>видео, </a:t>
            </a:r>
            <a:r>
              <a:rPr dirty="0" sz="3050" i="1">
                <a:latin typeface="Times New Roman"/>
                <a:cs typeface="Times New Roman"/>
              </a:rPr>
              <a:t>контакты, </a:t>
            </a:r>
            <a:r>
              <a:rPr dirty="0" sz="3050" spc="10" i="1">
                <a:latin typeface="Times New Roman"/>
                <a:cs typeface="Times New Roman"/>
              </a:rPr>
              <a:t>приложения</a:t>
            </a:r>
            <a:r>
              <a:rPr dirty="0" sz="3050" spc="10">
                <a:latin typeface="Times New Roman"/>
                <a:cs typeface="Times New Roman"/>
              </a:rPr>
              <a:t>), </a:t>
            </a:r>
            <a:r>
              <a:rPr dirty="0" sz="3050" spc="20">
                <a:latin typeface="Times New Roman"/>
                <a:cs typeface="Times New Roman"/>
              </a:rPr>
              <a:t>доступ </a:t>
            </a:r>
            <a:r>
              <a:rPr dirty="0" sz="3050" spc="15">
                <a:latin typeface="Times New Roman"/>
                <a:cs typeface="Times New Roman"/>
              </a:rPr>
              <a:t>к </a:t>
            </a:r>
            <a:r>
              <a:rPr dirty="0" sz="3050" spc="-15">
                <a:latin typeface="Times New Roman"/>
                <a:cs typeface="Times New Roman"/>
              </a:rPr>
              <a:t>которым </a:t>
            </a:r>
            <a:r>
              <a:rPr dirty="0" sz="3050" spc="10">
                <a:latin typeface="Times New Roman"/>
                <a:cs typeface="Times New Roman"/>
              </a:rPr>
              <a:t>вы </a:t>
            </a:r>
            <a:r>
              <a:rPr dirty="0" sz="3050">
                <a:latin typeface="Times New Roman"/>
                <a:cs typeface="Times New Roman"/>
              </a:rPr>
              <a:t>можете 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получить </a:t>
            </a:r>
            <a:r>
              <a:rPr dirty="0" sz="3050" spc="15">
                <a:latin typeface="Times New Roman"/>
                <a:cs typeface="Times New Roman"/>
              </a:rPr>
              <a:t>с </a:t>
            </a:r>
            <a:r>
              <a:rPr dirty="0" sz="3050">
                <a:latin typeface="Times New Roman"/>
                <a:cs typeface="Times New Roman"/>
              </a:rPr>
              <a:t>любого </a:t>
            </a:r>
            <a:r>
              <a:rPr dirty="0" sz="3050" spc="5">
                <a:latin typeface="Times New Roman"/>
                <a:cs typeface="Times New Roman"/>
              </a:rPr>
              <a:t>мобильного </a:t>
            </a:r>
            <a:r>
              <a:rPr dirty="0" sz="3050" spc="10">
                <a:latin typeface="Times New Roman"/>
                <a:cs typeface="Times New Roman"/>
              </a:rPr>
              <a:t>устройства </a:t>
            </a:r>
            <a:r>
              <a:rPr dirty="0" sz="3050" spc="15">
                <a:latin typeface="Times New Roman"/>
                <a:cs typeface="Times New Roman"/>
              </a:rPr>
              <a:t>или </a:t>
            </a:r>
            <a:r>
              <a:rPr dirty="0" sz="3050" spc="-10">
                <a:latin typeface="Times New Roman"/>
                <a:cs typeface="Times New Roman"/>
              </a:rPr>
              <a:t>компьютера, </a:t>
            </a:r>
            <a:r>
              <a:rPr dirty="0" sz="3050" spc="-5">
                <a:latin typeface="Times New Roman"/>
                <a:cs typeface="Times New Roman"/>
              </a:rPr>
              <a:t> </a:t>
            </a:r>
            <a:r>
              <a:rPr dirty="0" sz="3050">
                <a:latin typeface="Times New Roman"/>
                <a:cs typeface="Times New Roman"/>
              </a:rPr>
              <a:t>достаточно</a:t>
            </a:r>
            <a:r>
              <a:rPr dirty="0" sz="3050" spc="15">
                <a:latin typeface="Times New Roman"/>
                <a:cs typeface="Times New Roman"/>
              </a:rPr>
              <a:t> иметь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-10">
                <a:latin typeface="Times New Roman"/>
                <a:cs typeface="Times New Roman"/>
              </a:rPr>
              <a:t>интернет.</a:t>
            </a:r>
            <a:endParaRPr sz="3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3200">
              <a:latin typeface="Times New Roman"/>
              <a:cs typeface="Times New Roman"/>
            </a:endParaRPr>
          </a:p>
          <a:p>
            <a:pPr marL="516890" marR="5080" indent="-504825">
              <a:lnSpc>
                <a:spcPct val="101299"/>
              </a:lnSpc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20">
                <a:latin typeface="Times New Roman"/>
                <a:cs typeface="Times New Roman"/>
              </a:rPr>
              <a:t>Вы</a:t>
            </a:r>
            <a:r>
              <a:rPr dirty="0" sz="3050" spc="10">
                <a:latin typeface="Times New Roman"/>
                <a:cs typeface="Times New Roman"/>
              </a:rPr>
              <a:t> </a:t>
            </a:r>
            <a:r>
              <a:rPr dirty="0" sz="3050" spc="-10">
                <a:latin typeface="Times New Roman"/>
                <a:cs typeface="Times New Roman"/>
              </a:rPr>
              <a:t>всегда</a:t>
            </a:r>
            <a:r>
              <a:rPr dirty="0" sz="3050" spc="60">
                <a:latin typeface="Times New Roman"/>
                <a:cs typeface="Times New Roman"/>
              </a:rPr>
              <a:t> </a:t>
            </a:r>
            <a:r>
              <a:rPr dirty="0" sz="3050">
                <a:latin typeface="Times New Roman"/>
                <a:cs typeface="Times New Roman"/>
              </a:rPr>
              <a:t>сможете</a:t>
            </a:r>
            <a:r>
              <a:rPr dirty="0" sz="3050" spc="10">
                <a:latin typeface="Times New Roman"/>
                <a:cs typeface="Times New Roman"/>
              </a:rPr>
              <a:t> </a:t>
            </a:r>
            <a:r>
              <a:rPr dirty="0" sz="3050" spc="5">
                <a:latin typeface="Times New Roman"/>
                <a:cs typeface="Times New Roman"/>
              </a:rPr>
              <a:t>поделиться</a:t>
            </a:r>
            <a:r>
              <a:rPr dirty="0" sz="3050" spc="15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этими</a:t>
            </a:r>
            <a:r>
              <a:rPr dirty="0" sz="3050" spc="15">
                <a:latin typeface="Times New Roman"/>
                <a:cs typeface="Times New Roman"/>
              </a:rPr>
              <a:t> файлами с</a:t>
            </a:r>
            <a:r>
              <a:rPr dirty="0" sz="3050" spc="30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друзьями,</a:t>
            </a:r>
            <a:r>
              <a:rPr dirty="0" sz="3050" spc="15">
                <a:latin typeface="Times New Roman"/>
                <a:cs typeface="Times New Roman"/>
              </a:rPr>
              <a:t> </a:t>
            </a:r>
            <a:r>
              <a:rPr dirty="0" sz="3050" spc="5">
                <a:latin typeface="Times New Roman"/>
                <a:cs typeface="Times New Roman"/>
              </a:rPr>
              <a:t>приоткрыв </a:t>
            </a:r>
            <a:r>
              <a:rPr dirty="0" sz="3050" spc="-750">
                <a:latin typeface="Times New Roman"/>
                <a:cs typeface="Times New Roman"/>
              </a:rPr>
              <a:t> </a:t>
            </a:r>
            <a:r>
              <a:rPr dirty="0" sz="3050" spc="20">
                <a:latin typeface="Times New Roman"/>
                <a:cs typeface="Times New Roman"/>
              </a:rPr>
              <a:t>доступ</a:t>
            </a:r>
            <a:r>
              <a:rPr dirty="0" sz="3050" spc="10">
                <a:latin typeface="Times New Roman"/>
                <a:cs typeface="Times New Roman"/>
              </a:rPr>
              <a:t> или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отправив</a:t>
            </a:r>
            <a:r>
              <a:rPr dirty="0" sz="3050" spc="5">
                <a:latin typeface="Times New Roman"/>
                <a:cs typeface="Times New Roman"/>
              </a:rPr>
              <a:t> ссылку</a:t>
            </a:r>
            <a:r>
              <a:rPr dirty="0" sz="3050" spc="20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на</a:t>
            </a:r>
            <a:r>
              <a:rPr dirty="0" sz="3050" spc="15">
                <a:latin typeface="Times New Roman"/>
                <a:cs typeface="Times New Roman"/>
              </a:rPr>
              <a:t> файл.</a:t>
            </a:r>
            <a:endParaRPr sz="3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icrosoft Sans Serif"/>
              <a:buChar char="•"/>
            </a:pPr>
            <a:endParaRPr sz="3200">
              <a:latin typeface="Times New Roman"/>
              <a:cs typeface="Times New Roman"/>
            </a:endParaRPr>
          </a:p>
          <a:p>
            <a:pPr marL="516890" marR="1372870" indent="-504825">
              <a:lnSpc>
                <a:spcPct val="101299"/>
              </a:lnSpc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20">
                <a:latin typeface="Times New Roman"/>
                <a:cs typeface="Times New Roman"/>
              </a:rPr>
              <a:t>В </a:t>
            </a:r>
            <a:r>
              <a:rPr dirty="0" sz="3050" spc="15">
                <a:latin typeface="Times New Roman"/>
                <a:cs typeface="Times New Roman"/>
              </a:rPr>
              <a:t>случае </a:t>
            </a:r>
            <a:r>
              <a:rPr dirty="0" sz="3050">
                <a:latin typeface="Times New Roman"/>
                <a:cs typeface="Times New Roman"/>
              </a:rPr>
              <a:t>поломки </a:t>
            </a:r>
            <a:r>
              <a:rPr dirty="0" sz="3050" spc="-10">
                <a:latin typeface="Times New Roman"/>
                <a:cs typeface="Times New Roman"/>
              </a:rPr>
              <a:t>компьютера, </a:t>
            </a:r>
            <a:r>
              <a:rPr dirty="0" sz="3050" spc="5">
                <a:latin typeface="Times New Roman"/>
                <a:cs typeface="Times New Roman"/>
              </a:rPr>
              <a:t>ваши </a:t>
            </a:r>
            <a:r>
              <a:rPr dirty="0" sz="3050" spc="20">
                <a:latin typeface="Times New Roman"/>
                <a:cs typeface="Times New Roman"/>
              </a:rPr>
              <a:t>файлы </a:t>
            </a:r>
            <a:r>
              <a:rPr dirty="0" sz="3050" spc="15">
                <a:latin typeface="Times New Roman"/>
                <a:cs typeface="Times New Roman"/>
              </a:rPr>
              <a:t>в </a:t>
            </a:r>
            <a:r>
              <a:rPr dirty="0" sz="3050" spc="-5">
                <a:latin typeface="Times New Roman"/>
                <a:cs typeface="Times New Roman"/>
              </a:rPr>
              <a:t>«облаке» </a:t>
            </a:r>
            <a:r>
              <a:rPr dirty="0" sz="3050" spc="-10">
                <a:latin typeface="Times New Roman"/>
                <a:cs typeface="Times New Roman"/>
              </a:rPr>
              <a:t>всегда </a:t>
            </a:r>
            <a:r>
              <a:rPr dirty="0" sz="3050" spc="-750">
                <a:latin typeface="Times New Roman"/>
                <a:cs typeface="Times New Roman"/>
              </a:rPr>
              <a:t> </a:t>
            </a:r>
            <a:r>
              <a:rPr dirty="0" sz="3050" spc="25">
                <a:latin typeface="Times New Roman"/>
                <a:cs typeface="Times New Roman"/>
              </a:rPr>
              <a:t>останутся</a:t>
            </a:r>
            <a:r>
              <a:rPr dirty="0" sz="3050" spc="30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целыми</a:t>
            </a:r>
            <a:r>
              <a:rPr dirty="0" sz="305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и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невредимыми.</a:t>
            </a:r>
            <a:endParaRPr sz="30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0254" y="212217"/>
            <a:ext cx="11299190" cy="8324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300" spc="-15"/>
              <a:t>Преимущества</a:t>
            </a:r>
            <a:r>
              <a:rPr dirty="0" sz="5300" spc="-30"/>
              <a:t> облачного</a:t>
            </a:r>
            <a:r>
              <a:rPr dirty="0" sz="5300" spc="-25"/>
              <a:t> </a:t>
            </a:r>
            <a:r>
              <a:rPr dirty="0" sz="5300" spc="-5"/>
              <a:t>хранилища</a:t>
            </a:r>
            <a:endParaRPr sz="53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4178" y="1694510"/>
            <a:ext cx="10466070" cy="42595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85"/>
              </a:spcBef>
            </a:pPr>
            <a:r>
              <a:rPr dirty="0" sz="3050" spc="15">
                <a:latin typeface="Times New Roman"/>
                <a:cs typeface="Times New Roman"/>
              </a:rPr>
              <a:t>Для </a:t>
            </a:r>
            <a:r>
              <a:rPr dirty="0" sz="3050" spc="-5">
                <a:latin typeface="Times New Roman"/>
                <a:cs typeface="Times New Roman"/>
              </a:rPr>
              <a:t>начала </a:t>
            </a:r>
            <a:r>
              <a:rPr dirty="0" sz="3050" spc="10">
                <a:latin typeface="Times New Roman"/>
                <a:cs typeface="Times New Roman"/>
              </a:rPr>
              <a:t>нужно </a:t>
            </a:r>
            <a:r>
              <a:rPr dirty="0" sz="3050" spc="15">
                <a:latin typeface="Times New Roman"/>
                <a:cs typeface="Times New Roman"/>
              </a:rPr>
              <a:t>пройти </a:t>
            </a:r>
            <a:r>
              <a:rPr dirty="0" sz="3050" spc="15" b="1">
                <a:latin typeface="Times New Roman"/>
                <a:cs typeface="Times New Roman"/>
              </a:rPr>
              <a:t>регистрацию </a:t>
            </a:r>
            <a:r>
              <a:rPr dirty="0" sz="3050" spc="10">
                <a:latin typeface="Times New Roman"/>
                <a:cs typeface="Times New Roman"/>
              </a:rPr>
              <a:t>(</a:t>
            </a:r>
            <a:r>
              <a:rPr dirty="0" sz="3050" spc="10" i="1">
                <a:latin typeface="Times New Roman"/>
                <a:cs typeface="Times New Roman"/>
              </a:rPr>
              <a:t>в </a:t>
            </a:r>
            <a:r>
              <a:rPr dirty="0" sz="3050" i="1">
                <a:latin typeface="Times New Roman"/>
                <a:cs typeface="Times New Roman"/>
              </a:rPr>
              <a:t>некоторых </a:t>
            </a:r>
            <a:r>
              <a:rPr dirty="0" sz="3050" spc="10" i="1">
                <a:latin typeface="Times New Roman"/>
                <a:cs typeface="Times New Roman"/>
              </a:rPr>
              <a:t>случаях </a:t>
            </a:r>
            <a:r>
              <a:rPr dirty="0" sz="3050" spc="-750" i="1">
                <a:latin typeface="Times New Roman"/>
                <a:cs typeface="Times New Roman"/>
              </a:rPr>
              <a:t> </a:t>
            </a:r>
            <a:r>
              <a:rPr dirty="0" sz="3050" spc="10" i="1">
                <a:latin typeface="Times New Roman"/>
                <a:cs typeface="Times New Roman"/>
              </a:rPr>
              <a:t>достаточно</a:t>
            </a:r>
            <a:r>
              <a:rPr dirty="0" sz="3050" spc="-30" i="1">
                <a:latin typeface="Times New Roman"/>
                <a:cs typeface="Times New Roman"/>
              </a:rPr>
              <a:t> </a:t>
            </a:r>
            <a:r>
              <a:rPr dirty="0" sz="3050" spc="10" i="1">
                <a:latin typeface="Times New Roman"/>
                <a:cs typeface="Times New Roman"/>
              </a:rPr>
              <a:t>иметь</a:t>
            </a:r>
            <a:r>
              <a:rPr dirty="0" sz="3050" spc="5" i="1">
                <a:latin typeface="Times New Roman"/>
                <a:cs typeface="Times New Roman"/>
              </a:rPr>
              <a:t> почтовый</a:t>
            </a:r>
            <a:r>
              <a:rPr dirty="0" sz="3050" spc="-5" i="1">
                <a:latin typeface="Times New Roman"/>
                <a:cs typeface="Times New Roman"/>
              </a:rPr>
              <a:t> </a:t>
            </a:r>
            <a:r>
              <a:rPr dirty="0" sz="3050" spc="15" i="1">
                <a:latin typeface="Times New Roman"/>
                <a:cs typeface="Times New Roman"/>
              </a:rPr>
              <a:t>ящик</a:t>
            </a:r>
            <a:r>
              <a:rPr dirty="0" sz="3050" spc="-25" i="1">
                <a:latin typeface="Times New Roman"/>
                <a:cs typeface="Times New Roman"/>
              </a:rPr>
              <a:t> </a:t>
            </a:r>
            <a:r>
              <a:rPr dirty="0" sz="3050" spc="5" i="1">
                <a:latin typeface="Times New Roman"/>
                <a:cs typeface="Times New Roman"/>
              </a:rPr>
              <a:t>этих </a:t>
            </a:r>
            <a:r>
              <a:rPr dirty="0" sz="3050" spc="-5" i="1">
                <a:latin typeface="Times New Roman"/>
                <a:cs typeface="Times New Roman"/>
              </a:rPr>
              <a:t>служб</a:t>
            </a:r>
            <a:r>
              <a:rPr dirty="0" sz="3050" spc="-5">
                <a:latin typeface="Times New Roman"/>
                <a:cs typeface="Times New Roman"/>
              </a:rPr>
              <a:t>).</a:t>
            </a:r>
            <a:endParaRPr sz="3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050" spc="10">
                <a:latin typeface="Times New Roman"/>
                <a:cs typeface="Times New Roman"/>
              </a:rPr>
              <a:t>Загружаем </a:t>
            </a:r>
            <a:r>
              <a:rPr dirty="0" sz="3050" spc="20">
                <a:latin typeface="Times New Roman"/>
                <a:cs typeface="Times New Roman"/>
              </a:rPr>
              <a:t>файлы</a:t>
            </a:r>
            <a:r>
              <a:rPr dirty="0" sz="3050" spc="10">
                <a:latin typeface="Times New Roman"/>
                <a:cs typeface="Times New Roman"/>
              </a:rPr>
              <a:t> </a:t>
            </a:r>
            <a:r>
              <a:rPr dirty="0" sz="3050" spc="20">
                <a:latin typeface="Times New Roman"/>
                <a:cs typeface="Times New Roman"/>
              </a:rPr>
              <a:t>через </a:t>
            </a:r>
            <a:r>
              <a:rPr dirty="0" sz="3050" spc="10">
                <a:latin typeface="Times New Roman"/>
                <a:cs typeface="Times New Roman"/>
              </a:rPr>
              <a:t>веб–интерфейс</a:t>
            </a:r>
            <a:r>
              <a:rPr dirty="0" sz="3050" spc="20">
                <a:latin typeface="Times New Roman"/>
                <a:cs typeface="Times New Roman"/>
              </a:rPr>
              <a:t> </a:t>
            </a:r>
            <a:r>
              <a:rPr dirty="0" sz="3050" spc="5">
                <a:latin typeface="Times New Roman"/>
                <a:cs typeface="Times New Roman"/>
              </a:rPr>
              <a:t>(</a:t>
            </a:r>
            <a:r>
              <a:rPr dirty="0" sz="3050" spc="5" i="1">
                <a:latin typeface="Times New Roman"/>
                <a:cs typeface="Times New Roman"/>
              </a:rPr>
              <a:t>через</a:t>
            </a:r>
            <a:r>
              <a:rPr dirty="0" sz="3050" spc="10" i="1">
                <a:latin typeface="Times New Roman"/>
                <a:cs typeface="Times New Roman"/>
              </a:rPr>
              <a:t> ваш</a:t>
            </a:r>
            <a:r>
              <a:rPr dirty="0" sz="3050" i="1">
                <a:latin typeface="Times New Roman"/>
                <a:cs typeface="Times New Roman"/>
              </a:rPr>
              <a:t> </a:t>
            </a:r>
            <a:r>
              <a:rPr dirty="0" sz="3050" spc="5" i="1">
                <a:latin typeface="Times New Roman"/>
                <a:cs typeface="Times New Roman"/>
              </a:rPr>
              <a:t>браузер</a:t>
            </a:r>
            <a:r>
              <a:rPr dirty="0" sz="3050" spc="5">
                <a:latin typeface="Times New Roman"/>
                <a:cs typeface="Times New Roman"/>
              </a:rPr>
              <a:t>)…</a:t>
            </a:r>
            <a:endParaRPr sz="3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00">
              <a:latin typeface="Times New Roman"/>
              <a:cs typeface="Times New Roman"/>
            </a:endParaRPr>
          </a:p>
          <a:p>
            <a:pPr marL="12700" marR="60960">
              <a:lnSpc>
                <a:spcPct val="101200"/>
              </a:lnSpc>
            </a:pPr>
            <a:r>
              <a:rPr dirty="0" sz="3050" spc="10">
                <a:latin typeface="Times New Roman"/>
                <a:cs typeface="Times New Roman"/>
              </a:rPr>
              <a:t>или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устанавливаем</a:t>
            </a:r>
            <a:r>
              <a:rPr dirty="0" sz="3050" spc="45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прилагаемую</a:t>
            </a:r>
            <a:r>
              <a:rPr dirty="0" sz="3050" spc="25">
                <a:latin typeface="Times New Roman"/>
                <a:cs typeface="Times New Roman"/>
              </a:rPr>
              <a:t> </a:t>
            </a:r>
            <a:r>
              <a:rPr dirty="0" sz="3050" spc="15" b="1">
                <a:latin typeface="Times New Roman"/>
                <a:cs typeface="Times New Roman"/>
              </a:rPr>
              <a:t>программу-</a:t>
            </a:r>
            <a:r>
              <a:rPr dirty="0" sz="3050" spc="-5" b="1">
                <a:latin typeface="Times New Roman"/>
                <a:cs typeface="Times New Roman"/>
              </a:rPr>
              <a:t> </a:t>
            </a:r>
            <a:r>
              <a:rPr dirty="0" sz="3050" spc="10" b="1">
                <a:latin typeface="Times New Roman"/>
                <a:cs typeface="Times New Roman"/>
              </a:rPr>
              <a:t>клиент</a:t>
            </a:r>
            <a:r>
              <a:rPr dirty="0" sz="3050" spc="10">
                <a:latin typeface="Times New Roman"/>
                <a:cs typeface="Times New Roman"/>
              </a:rPr>
              <a:t>. </a:t>
            </a:r>
            <a:r>
              <a:rPr dirty="0" sz="3050" spc="20">
                <a:latin typeface="Times New Roman"/>
                <a:cs typeface="Times New Roman"/>
              </a:rPr>
              <a:t>В</a:t>
            </a:r>
            <a:r>
              <a:rPr dirty="0" sz="3050" spc="15">
                <a:latin typeface="Times New Roman"/>
                <a:cs typeface="Times New Roman"/>
              </a:rPr>
              <a:t> </a:t>
            </a:r>
            <a:r>
              <a:rPr dirty="0" sz="3050" spc="-15">
                <a:latin typeface="Times New Roman"/>
                <a:cs typeface="Times New Roman"/>
              </a:rPr>
              <a:t>этом </a:t>
            </a:r>
            <a:r>
              <a:rPr dirty="0" sz="3050" spc="-75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случае на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-10">
                <a:latin typeface="Times New Roman"/>
                <a:cs typeface="Times New Roman"/>
              </a:rPr>
              <a:t>компьютере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-50">
                <a:latin typeface="Times New Roman"/>
                <a:cs typeface="Times New Roman"/>
              </a:rPr>
              <a:t>будет</a:t>
            </a:r>
            <a:r>
              <a:rPr dirty="0" sz="3050" spc="10">
                <a:latin typeface="Times New Roman"/>
                <a:cs typeface="Times New Roman"/>
              </a:rPr>
              <a:t> </a:t>
            </a:r>
            <a:r>
              <a:rPr dirty="0" sz="3050" spc="5">
                <a:latin typeface="Times New Roman"/>
                <a:cs typeface="Times New Roman"/>
              </a:rPr>
              <a:t>создана</a:t>
            </a:r>
            <a:r>
              <a:rPr dirty="0" sz="3050" spc="25">
                <a:latin typeface="Times New Roman"/>
                <a:cs typeface="Times New Roman"/>
              </a:rPr>
              <a:t> </a:t>
            </a:r>
            <a:r>
              <a:rPr dirty="0" sz="3050">
                <a:latin typeface="Times New Roman"/>
                <a:cs typeface="Times New Roman"/>
              </a:rPr>
              <a:t>папка,</a:t>
            </a:r>
            <a:r>
              <a:rPr dirty="0" sz="3050" spc="1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в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-20">
                <a:latin typeface="Times New Roman"/>
                <a:cs typeface="Times New Roman"/>
              </a:rPr>
              <a:t>которую</a:t>
            </a:r>
            <a:r>
              <a:rPr dirty="0" sz="3050" spc="-3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вы </a:t>
            </a:r>
            <a:r>
              <a:rPr dirty="0" sz="3050" spc="20">
                <a:latin typeface="Times New Roman"/>
                <a:cs typeface="Times New Roman"/>
              </a:rPr>
              <a:t> </a:t>
            </a:r>
            <a:r>
              <a:rPr dirty="0" sz="3050" spc="-10">
                <a:latin typeface="Times New Roman"/>
                <a:cs typeface="Times New Roman"/>
              </a:rPr>
              <a:t>копируете</a:t>
            </a:r>
            <a:r>
              <a:rPr dirty="0" sz="3050" spc="-15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нужные</a:t>
            </a:r>
            <a:r>
              <a:rPr dirty="0" sz="3050" spc="-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файлы,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а</a:t>
            </a:r>
            <a:r>
              <a:rPr dirty="0" sz="3050" spc="2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они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-50">
                <a:latin typeface="Times New Roman"/>
                <a:cs typeface="Times New Roman"/>
              </a:rPr>
              <a:t>будут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-5">
                <a:latin typeface="Times New Roman"/>
                <a:cs typeface="Times New Roman"/>
              </a:rPr>
              <a:t>автоматически </a:t>
            </a:r>
            <a:r>
              <a:rPr dirty="0" sz="3050">
                <a:latin typeface="Times New Roman"/>
                <a:cs typeface="Times New Roman"/>
              </a:rPr>
              <a:t> </a:t>
            </a:r>
            <a:r>
              <a:rPr dirty="0" sz="3050" spc="5">
                <a:latin typeface="Times New Roman"/>
                <a:cs typeface="Times New Roman"/>
              </a:rPr>
              <a:t>синхронизироваться</a:t>
            </a:r>
            <a:r>
              <a:rPr dirty="0" sz="3050" spc="-1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с</a:t>
            </a:r>
            <a:r>
              <a:rPr dirty="0" sz="3050" spc="30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вашим</a:t>
            </a:r>
            <a:r>
              <a:rPr dirty="0" sz="3050" spc="15">
                <a:latin typeface="Times New Roman"/>
                <a:cs typeface="Times New Roman"/>
              </a:rPr>
              <a:t> </a:t>
            </a:r>
            <a:r>
              <a:rPr dirty="0" sz="3050" spc="-15">
                <a:latin typeface="Times New Roman"/>
                <a:cs typeface="Times New Roman"/>
              </a:rPr>
              <a:t>«облаком».</a:t>
            </a:r>
            <a:endParaRPr sz="30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1792" y="212217"/>
            <a:ext cx="10659110" cy="8324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300" spc="-5"/>
              <a:t>Принцип</a:t>
            </a:r>
            <a:r>
              <a:rPr dirty="0" sz="5300" spc="-40"/>
              <a:t> </a:t>
            </a:r>
            <a:r>
              <a:rPr dirty="0" sz="5300" spc="-15"/>
              <a:t>работы</a:t>
            </a:r>
            <a:r>
              <a:rPr dirty="0" sz="5300" spc="-25"/>
              <a:t> </a:t>
            </a:r>
            <a:r>
              <a:rPr dirty="0" sz="5300" spc="-10"/>
              <a:t>для</a:t>
            </a:r>
            <a:r>
              <a:rPr dirty="0" sz="5300" spc="-25"/>
              <a:t> </a:t>
            </a:r>
            <a:r>
              <a:rPr dirty="0" sz="5300" spc="-45"/>
              <a:t>пользователя</a:t>
            </a:r>
            <a:endParaRPr sz="53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2454" y="1194270"/>
            <a:ext cx="8976614" cy="613752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6001" y="151892"/>
            <a:ext cx="7329170" cy="8324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300" spc="-40"/>
              <a:t>Обзор</a:t>
            </a:r>
            <a:r>
              <a:rPr dirty="0" sz="5300" spc="-55"/>
              <a:t> </a:t>
            </a:r>
            <a:r>
              <a:rPr dirty="0" sz="5300" spc="-5"/>
              <a:t>онлайн-хранилищ</a:t>
            </a:r>
            <a:endParaRPr sz="53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4118" y="1077214"/>
            <a:ext cx="11518265" cy="61404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516890" indent="-504825">
              <a:lnSpc>
                <a:spcPct val="100000"/>
              </a:lnSpc>
              <a:spcBef>
                <a:spcPts val="130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25">
                <a:latin typeface="Times New Roman"/>
                <a:cs typeface="Times New Roman"/>
              </a:rPr>
              <a:t>Доступность</a:t>
            </a:r>
            <a:r>
              <a:rPr dirty="0" sz="3050" spc="-2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в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20">
                <a:latin typeface="Times New Roman"/>
                <a:cs typeface="Times New Roman"/>
              </a:rPr>
              <a:t>любое</a:t>
            </a:r>
            <a:r>
              <a:rPr dirty="0" sz="3050" spc="-10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время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50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20">
                <a:latin typeface="Times New Roman"/>
                <a:cs typeface="Times New Roman"/>
              </a:rPr>
              <a:t>Независимость</a:t>
            </a:r>
            <a:r>
              <a:rPr dirty="0" sz="3050" spc="40">
                <a:latin typeface="Times New Roman"/>
                <a:cs typeface="Times New Roman"/>
              </a:rPr>
              <a:t> </a:t>
            </a:r>
            <a:r>
              <a:rPr dirty="0" sz="3050" spc="-5">
                <a:latin typeface="Times New Roman"/>
                <a:cs typeface="Times New Roman"/>
              </a:rPr>
              <a:t>от</a:t>
            </a:r>
            <a:r>
              <a:rPr dirty="0" sz="3050" spc="15">
                <a:latin typeface="Times New Roman"/>
                <a:cs typeface="Times New Roman"/>
              </a:rPr>
              <a:t> </a:t>
            </a:r>
            <a:r>
              <a:rPr dirty="0" sz="3050" spc="-5">
                <a:latin typeface="Times New Roman"/>
                <a:cs typeface="Times New Roman"/>
              </a:rPr>
              <a:t>используемого</a:t>
            </a:r>
            <a:r>
              <a:rPr dirty="0" sz="3050" spc="10">
                <a:latin typeface="Times New Roman"/>
                <a:cs typeface="Times New Roman"/>
              </a:rPr>
              <a:t> устройства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35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10">
                <a:latin typeface="Times New Roman"/>
                <a:cs typeface="Times New Roman"/>
              </a:rPr>
              <a:t>Возможность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обмена</a:t>
            </a:r>
            <a:r>
              <a:rPr dirty="0" sz="3050" spc="15">
                <a:latin typeface="Times New Roman"/>
                <a:cs typeface="Times New Roman"/>
              </a:rPr>
              <a:t> файлами</a:t>
            </a:r>
            <a:r>
              <a:rPr dirty="0" sz="3050" spc="2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имеющими</a:t>
            </a:r>
            <a:r>
              <a:rPr dirty="0" sz="3050" spc="-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любой</a:t>
            </a:r>
            <a:r>
              <a:rPr dirty="0" sz="3050" spc="5">
                <a:latin typeface="Times New Roman"/>
                <a:cs typeface="Times New Roman"/>
              </a:rPr>
              <a:t> размер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50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-10">
                <a:latin typeface="Times New Roman"/>
                <a:cs typeface="Times New Roman"/>
              </a:rPr>
              <a:t>Текущие</a:t>
            </a:r>
            <a:r>
              <a:rPr dirty="0" sz="3050" spc="-20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изменения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50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20">
                <a:latin typeface="Times New Roman"/>
                <a:cs typeface="Times New Roman"/>
              </a:rPr>
              <a:t>Сервис</a:t>
            </a:r>
            <a:r>
              <a:rPr dirty="0" sz="3050" spc="3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совместной </a:t>
            </a:r>
            <a:r>
              <a:rPr dirty="0" sz="3050" spc="10">
                <a:latin typeface="Times New Roman"/>
                <a:cs typeface="Times New Roman"/>
              </a:rPr>
              <a:t>работы</a:t>
            </a:r>
            <a:r>
              <a:rPr dirty="0" sz="3050" spc="-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с</a:t>
            </a:r>
            <a:r>
              <a:rPr dirty="0" sz="3050" spc="20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документами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35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10">
                <a:latin typeface="Times New Roman"/>
                <a:cs typeface="Times New Roman"/>
              </a:rPr>
              <a:t>Возможность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делиться</a:t>
            </a:r>
            <a:r>
              <a:rPr dirty="0" sz="3050" spc="50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ссылками</a:t>
            </a:r>
            <a:r>
              <a:rPr dirty="0" sz="3050" spc="2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и</a:t>
            </a:r>
            <a:r>
              <a:rPr dirty="0" sz="3050" spc="10">
                <a:latin typeface="Times New Roman"/>
                <a:cs typeface="Times New Roman"/>
              </a:rPr>
              <a:t> </a:t>
            </a:r>
            <a:r>
              <a:rPr dirty="0" sz="3050" spc="-10">
                <a:latin typeface="Times New Roman"/>
                <a:cs typeface="Times New Roman"/>
              </a:rPr>
              <a:t>создавать</a:t>
            </a:r>
            <a:r>
              <a:rPr dirty="0" sz="3050" spc="6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общие </a:t>
            </a:r>
            <a:r>
              <a:rPr dirty="0" sz="3050" spc="5">
                <a:latin typeface="Times New Roman"/>
                <a:cs typeface="Times New Roman"/>
              </a:rPr>
              <a:t>папки</a:t>
            </a:r>
            <a:endParaRPr sz="3050">
              <a:latin typeface="Times New Roman"/>
              <a:cs typeface="Times New Roman"/>
            </a:endParaRPr>
          </a:p>
          <a:p>
            <a:pPr marL="516890" marR="5080" indent="-504825">
              <a:lnSpc>
                <a:spcPct val="101000"/>
              </a:lnSpc>
              <a:spcBef>
                <a:spcPts val="15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-5">
                <a:latin typeface="Times New Roman"/>
                <a:cs typeface="Times New Roman"/>
              </a:rPr>
              <a:t>Журнал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изменений</a:t>
            </a:r>
            <a:r>
              <a:rPr dirty="0" sz="305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файлов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с</a:t>
            </a:r>
            <a:r>
              <a:rPr dirty="0" sz="3050" spc="20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возможностью</a:t>
            </a:r>
            <a:r>
              <a:rPr dirty="0" sz="3050">
                <a:latin typeface="Times New Roman"/>
                <a:cs typeface="Times New Roman"/>
              </a:rPr>
              <a:t> </a:t>
            </a:r>
            <a:r>
              <a:rPr dirty="0" sz="3050" spc="5">
                <a:latin typeface="Times New Roman"/>
                <a:cs typeface="Times New Roman"/>
              </a:rPr>
              <a:t>восстанавливать</a:t>
            </a:r>
            <a:r>
              <a:rPr dirty="0" sz="3050" spc="7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их к </a:t>
            </a:r>
            <a:r>
              <a:rPr dirty="0" sz="3050" spc="-750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предыдущей</a:t>
            </a:r>
            <a:r>
              <a:rPr dirty="0" sz="3050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версии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50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5">
                <a:latin typeface="Times New Roman"/>
                <a:cs typeface="Times New Roman"/>
              </a:rPr>
              <a:t>Просмотр/Комментирование/Редактирование</a:t>
            </a:r>
            <a:r>
              <a:rPr dirty="0" sz="3050" spc="-1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файлов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50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15">
                <a:latin typeface="Times New Roman"/>
                <a:cs typeface="Times New Roman"/>
              </a:rPr>
              <a:t>Функция</a:t>
            </a:r>
            <a:r>
              <a:rPr dirty="0" sz="3050" spc="-40">
                <a:latin typeface="Times New Roman"/>
                <a:cs typeface="Times New Roman"/>
              </a:rPr>
              <a:t> </a:t>
            </a:r>
            <a:r>
              <a:rPr dirty="0" sz="3050" spc="5">
                <a:latin typeface="Times New Roman"/>
                <a:cs typeface="Times New Roman"/>
              </a:rPr>
              <a:t>поиска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35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10">
                <a:latin typeface="Times New Roman"/>
                <a:cs typeface="Times New Roman"/>
              </a:rPr>
              <a:t>Получение</a:t>
            </a:r>
            <a:r>
              <a:rPr dirty="0" sz="3050" spc="-30">
                <a:latin typeface="Times New Roman"/>
                <a:cs typeface="Times New Roman"/>
              </a:rPr>
              <a:t> </a:t>
            </a:r>
            <a:r>
              <a:rPr dirty="0" sz="3050" spc="5">
                <a:latin typeface="Times New Roman"/>
                <a:cs typeface="Times New Roman"/>
              </a:rPr>
              <a:t>уведомлений</a:t>
            </a:r>
            <a:r>
              <a:rPr dirty="0" sz="305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о</a:t>
            </a:r>
            <a:r>
              <a:rPr dirty="0" sz="3050" spc="-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событиях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45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15">
                <a:latin typeface="Times New Roman"/>
                <a:cs typeface="Times New Roman"/>
              </a:rPr>
              <a:t>Выбор</a:t>
            </a:r>
            <a:r>
              <a:rPr dirty="0" sz="3050" spc="20">
                <a:latin typeface="Times New Roman"/>
                <a:cs typeface="Times New Roman"/>
              </a:rPr>
              <a:t> </a:t>
            </a:r>
            <a:r>
              <a:rPr dirty="0" sz="3050" spc="5">
                <a:latin typeface="Times New Roman"/>
                <a:cs typeface="Times New Roman"/>
              </a:rPr>
              <a:t>полной</a:t>
            </a:r>
            <a:r>
              <a:rPr dirty="0" sz="3050" spc="10">
                <a:latin typeface="Times New Roman"/>
                <a:cs typeface="Times New Roman"/>
              </a:rPr>
              <a:t> либо</a:t>
            </a:r>
            <a:r>
              <a:rPr dirty="0" sz="3050" spc="-10">
                <a:latin typeface="Times New Roman"/>
                <a:cs typeface="Times New Roman"/>
              </a:rPr>
              <a:t> </a:t>
            </a:r>
            <a:r>
              <a:rPr dirty="0" sz="3050" spc="5">
                <a:latin typeface="Times New Roman"/>
                <a:cs typeface="Times New Roman"/>
              </a:rPr>
              <a:t>выборочной</a:t>
            </a:r>
            <a:r>
              <a:rPr dirty="0" sz="3050" spc="-1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синхронизации</a:t>
            </a:r>
            <a:endParaRPr sz="3050">
              <a:latin typeface="Times New Roman"/>
              <a:cs typeface="Times New Roman"/>
            </a:endParaRPr>
          </a:p>
          <a:p>
            <a:pPr marL="516890" indent="-504825">
              <a:lnSpc>
                <a:spcPct val="100000"/>
              </a:lnSpc>
              <a:spcBef>
                <a:spcPts val="40"/>
              </a:spcBef>
              <a:buFont typeface="Microsoft Sans Serif"/>
              <a:buChar char="•"/>
              <a:tabLst>
                <a:tab pos="516890" algn="l"/>
                <a:tab pos="517525" algn="l"/>
              </a:tabLst>
            </a:pPr>
            <a:r>
              <a:rPr dirty="0" sz="3050" spc="15">
                <a:latin typeface="Times New Roman"/>
                <a:cs typeface="Times New Roman"/>
              </a:rPr>
              <a:t>Шифрование</a:t>
            </a:r>
            <a:r>
              <a:rPr dirty="0" sz="3050" spc="-1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данных</a:t>
            </a:r>
            <a:r>
              <a:rPr dirty="0" sz="3050" spc="10">
                <a:latin typeface="Times New Roman"/>
                <a:cs typeface="Times New Roman"/>
              </a:rPr>
              <a:t> при</a:t>
            </a:r>
            <a:r>
              <a:rPr dirty="0" sz="3050" spc="-1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хранении</a:t>
            </a:r>
            <a:r>
              <a:rPr dirty="0" sz="3050" spc="-2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и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-5">
                <a:latin typeface="Times New Roman"/>
                <a:cs typeface="Times New Roman"/>
              </a:rPr>
              <a:t>передаче</a:t>
            </a:r>
            <a:endParaRPr sz="30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6001" y="151892"/>
            <a:ext cx="7329170" cy="8324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5300" spc="-40"/>
              <a:t>Обзор</a:t>
            </a:r>
            <a:r>
              <a:rPr dirty="0" sz="5300" spc="-55"/>
              <a:t> </a:t>
            </a:r>
            <a:r>
              <a:rPr dirty="0" sz="5300" spc="-5"/>
              <a:t>онлайн-хранилищ</a:t>
            </a:r>
            <a:endParaRPr sz="53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56561" y="2789301"/>
            <a:ext cx="3253104" cy="4550410"/>
            <a:chOff x="1956561" y="2789301"/>
            <a:chExt cx="3253104" cy="45504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37079" y="4574260"/>
              <a:ext cx="3172587" cy="27649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6561" y="2789301"/>
              <a:ext cx="1469898" cy="194246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53446" y="2789301"/>
            <a:ext cx="1469898" cy="194246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656709" y="3786251"/>
            <a:ext cx="4128135" cy="228600"/>
          </a:xfrm>
          <a:custGeom>
            <a:avLst/>
            <a:gdLst/>
            <a:ahLst/>
            <a:cxnLst/>
            <a:rect l="l" t="t" r="r" b="b"/>
            <a:pathLst>
              <a:path w="4128134" h="228600">
                <a:moveTo>
                  <a:pt x="228600" y="0"/>
                </a:moveTo>
                <a:lnTo>
                  <a:pt x="0" y="114300"/>
                </a:lnTo>
                <a:lnTo>
                  <a:pt x="228600" y="228600"/>
                </a:lnTo>
                <a:lnTo>
                  <a:pt x="228600" y="152400"/>
                </a:lnTo>
                <a:lnTo>
                  <a:pt x="190500" y="152400"/>
                </a:lnTo>
                <a:lnTo>
                  <a:pt x="190500" y="76200"/>
                </a:lnTo>
                <a:lnTo>
                  <a:pt x="228600" y="76200"/>
                </a:lnTo>
                <a:lnTo>
                  <a:pt x="228600" y="0"/>
                </a:lnTo>
                <a:close/>
              </a:path>
              <a:path w="4128134" h="228600">
                <a:moveTo>
                  <a:pt x="3899535" y="0"/>
                </a:moveTo>
                <a:lnTo>
                  <a:pt x="3899535" y="228600"/>
                </a:lnTo>
                <a:lnTo>
                  <a:pt x="4051935" y="152400"/>
                </a:lnTo>
                <a:lnTo>
                  <a:pt x="3937635" y="152400"/>
                </a:lnTo>
                <a:lnTo>
                  <a:pt x="3937635" y="76200"/>
                </a:lnTo>
                <a:lnTo>
                  <a:pt x="4051935" y="76200"/>
                </a:lnTo>
                <a:lnTo>
                  <a:pt x="3899535" y="0"/>
                </a:lnTo>
                <a:close/>
              </a:path>
              <a:path w="4128134" h="228600">
                <a:moveTo>
                  <a:pt x="228600" y="76200"/>
                </a:moveTo>
                <a:lnTo>
                  <a:pt x="190500" y="76200"/>
                </a:lnTo>
                <a:lnTo>
                  <a:pt x="190500" y="152400"/>
                </a:lnTo>
                <a:lnTo>
                  <a:pt x="228600" y="152400"/>
                </a:lnTo>
                <a:lnTo>
                  <a:pt x="228600" y="76200"/>
                </a:lnTo>
                <a:close/>
              </a:path>
              <a:path w="4128134" h="228600">
                <a:moveTo>
                  <a:pt x="3899535" y="76200"/>
                </a:moveTo>
                <a:lnTo>
                  <a:pt x="228600" y="76200"/>
                </a:lnTo>
                <a:lnTo>
                  <a:pt x="228600" y="152400"/>
                </a:lnTo>
                <a:lnTo>
                  <a:pt x="3899535" y="152400"/>
                </a:lnTo>
                <a:lnTo>
                  <a:pt x="3899535" y="76200"/>
                </a:lnTo>
                <a:close/>
              </a:path>
              <a:path w="4128134" h="228600">
                <a:moveTo>
                  <a:pt x="4051935" y="76200"/>
                </a:moveTo>
                <a:lnTo>
                  <a:pt x="3937635" y="76200"/>
                </a:lnTo>
                <a:lnTo>
                  <a:pt x="3937635" y="152400"/>
                </a:lnTo>
                <a:lnTo>
                  <a:pt x="4051935" y="152400"/>
                </a:lnTo>
                <a:lnTo>
                  <a:pt x="4128135" y="114300"/>
                </a:lnTo>
                <a:lnTo>
                  <a:pt x="4051935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382139" y="1463167"/>
            <a:ext cx="2523490" cy="11010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165735">
              <a:lnSpc>
                <a:spcPct val="100899"/>
              </a:lnSpc>
              <a:spcBef>
                <a:spcPts val="90"/>
              </a:spcBef>
            </a:pPr>
            <a:r>
              <a:rPr dirty="0" sz="3500" spc="-25">
                <a:latin typeface="Times New Roman"/>
                <a:cs typeface="Times New Roman"/>
              </a:rPr>
              <a:t>Компьютер </a:t>
            </a:r>
            <a:r>
              <a:rPr dirty="0" sz="3500" spc="-20">
                <a:latin typeface="Times New Roman"/>
                <a:cs typeface="Times New Roman"/>
              </a:rPr>
              <a:t> </a:t>
            </a:r>
            <a:r>
              <a:rPr dirty="0" sz="3500" spc="10">
                <a:latin typeface="Times New Roman"/>
                <a:cs typeface="Times New Roman"/>
              </a:rPr>
              <a:t>п</a:t>
            </a:r>
            <a:r>
              <a:rPr dirty="0" sz="3500" spc="-45">
                <a:latin typeface="Times New Roman"/>
                <a:cs typeface="Times New Roman"/>
              </a:rPr>
              <a:t>о</a:t>
            </a:r>
            <a:r>
              <a:rPr dirty="0" sz="3500" spc="5">
                <a:latin typeface="Times New Roman"/>
                <a:cs typeface="Times New Roman"/>
              </a:rPr>
              <a:t>ль</a:t>
            </a:r>
            <a:r>
              <a:rPr dirty="0" sz="3500" spc="-15">
                <a:latin typeface="Times New Roman"/>
                <a:cs typeface="Times New Roman"/>
              </a:rPr>
              <a:t>з</a:t>
            </a:r>
            <a:r>
              <a:rPr dirty="0" sz="3500" spc="10">
                <a:latin typeface="Times New Roman"/>
                <a:cs typeface="Times New Roman"/>
              </a:rPr>
              <a:t>о</a:t>
            </a:r>
            <a:r>
              <a:rPr dirty="0" sz="3500" spc="-40">
                <a:latin typeface="Times New Roman"/>
                <a:cs typeface="Times New Roman"/>
              </a:rPr>
              <a:t>в</a:t>
            </a:r>
            <a:r>
              <a:rPr dirty="0" sz="3500" spc="-95">
                <a:latin typeface="Times New Roman"/>
                <a:cs typeface="Times New Roman"/>
              </a:rPr>
              <a:t>а</a:t>
            </a:r>
            <a:r>
              <a:rPr dirty="0" sz="3500" spc="10">
                <a:latin typeface="Times New Roman"/>
                <a:cs typeface="Times New Roman"/>
              </a:rPr>
              <a:t>т</a:t>
            </a:r>
            <a:r>
              <a:rPr dirty="0" sz="3500" spc="-5">
                <a:latin typeface="Times New Roman"/>
                <a:cs typeface="Times New Roman"/>
              </a:rPr>
              <a:t>е</a:t>
            </a:r>
            <a:r>
              <a:rPr dirty="0" sz="3500" spc="5">
                <a:latin typeface="Times New Roman"/>
                <a:cs typeface="Times New Roman"/>
              </a:rPr>
              <a:t>ля</a:t>
            </a:r>
            <a:endParaRPr sz="35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8330" y="4574260"/>
            <a:ext cx="3172587" cy="276491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085580" y="1732026"/>
            <a:ext cx="1384300" cy="5632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500" spc="55">
                <a:latin typeface="Times New Roman"/>
                <a:cs typeface="Times New Roman"/>
              </a:rPr>
              <a:t>С</a:t>
            </a:r>
            <a:r>
              <a:rPr dirty="0" sz="3500" spc="10">
                <a:latin typeface="Times New Roman"/>
                <a:cs typeface="Times New Roman"/>
              </a:rPr>
              <a:t>ер</a:t>
            </a:r>
            <a:r>
              <a:rPr dirty="0" sz="3500" spc="-20">
                <a:latin typeface="Times New Roman"/>
                <a:cs typeface="Times New Roman"/>
              </a:rPr>
              <a:t>в</a:t>
            </a:r>
            <a:r>
              <a:rPr dirty="0" sz="3500" spc="10">
                <a:latin typeface="Times New Roman"/>
                <a:cs typeface="Times New Roman"/>
              </a:rPr>
              <a:t>ер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86198" y="278714"/>
            <a:ext cx="4670425" cy="8324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300" spc="-5"/>
              <a:t>Синхронизация</a:t>
            </a:r>
            <a:endParaRPr sz="53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1439" y="278714"/>
            <a:ext cx="4641215" cy="8324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300" spc="-30"/>
              <a:t>Видеохостинги</a:t>
            </a:r>
            <a:endParaRPr sz="5300"/>
          </a:p>
        </p:txBody>
      </p:sp>
      <p:sp>
        <p:nvSpPr>
          <p:cNvPr id="3" name="object 3"/>
          <p:cNvSpPr txBox="1"/>
          <p:nvPr/>
        </p:nvSpPr>
        <p:spPr>
          <a:xfrm>
            <a:off x="1011427" y="1529334"/>
            <a:ext cx="11663045" cy="331851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85"/>
              </a:spcBef>
            </a:pPr>
            <a:r>
              <a:rPr dirty="0" sz="3050" spc="5">
                <a:latin typeface="Times New Roman"/>
                <a:cs typeface="Times New Roman"/>
              </a:rPr>
              <a:t>Видеохостинг</a:t>
            </a:r>
            <a:r>
              <a:rPr dirty="0" sz="3050" spc="-10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-</a:t>
            </a:r>
            <a:r>
              <a:rPr dirty="0" sz="3050" spc="2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веб-сервис,</a:t>
            </a:r>
            <a:r>
              <a:rPr dirty="0" sz="3050" spc="60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позволяющий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-5">
                <a:latin typeface="Times New Roman"/>
                <a:cs typeface="Times New Roman"/>
              </a:rPr>
              <a:t>загружать</a:t>
            </a:r>
            <a:r>
              <a:rPr dirty="0" sz="3050" spc="4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и</a:t>
            </a:r>
            <a:r>
              <a:rPr dirty="0" sz="3050" spc="20">
                <a:latin typeface="Times New Roman"/>
                <a:cs typeface="Times New Roman"/>
              </a:rPr>
              <a:t> </a:t>
            </a:r>
            <a:r>
              <a:rPr dirty="0" sz="3050" spc="5">
                <a:latin typeface="Times New Roman"/>
                <a:cs typeface="Times New Roman"/>
              </a:rPr>
              <a:t>просматривать </a:t>
            </a:r>
            <a:r>
              <a:rPr dirty="0" sz="3050" spc="-74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видео в</a:t>
            </a:r>
            <a:r>
              <a:rPr dirty="0" sz="3050" spc="10">
                <a:latin typeface="Times New Roman"/>
                <a:cs typeface="Times New Roman"/>
              </a:rPr>
              <a:t> </a:t>
            </a:r>
            <a:r>
              <a:rPr dirty="0" sz="3050" spc="-5">
                <a:latin typeface="Times New Roman"/>
                <a:cs typeface="Times New Roman"/>
              </a:rPr>
              <a:t>браузере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20">
                <a:latin typeface="Times New Roman"/>
                <a:cs typeface="Times New Roman"/>
              </a:rPr>
              <a:t>через</a:t>
            </a:r>
            <a:r>
              <a:rPr dirty="0" sz="3050" spc="35">
                <a:latin typeface="Times New Roman"/>
                <a:cs typeface="Times New Roman"/>
              </a:rPr>
              <a:t> </a:t>
            </a:r>
            <a:r>
              <a:rPr dirty="0" sz="3050" spc="20">
                <a:latin typeface="Times New Roman"/>
                <a:cs typeface="Times New Roman"/>
              </a:rPr>
              <a:t>специальный</a:t>
            </a:r>
            <a:r>
              <a:rPr dirty="0" sz="3050" spc="5">
                <a:latin typeface="Times New Roman"/>
                <a:cs typeface="Times New Roman"/>
              </a:rPr>
              <a:t> проигрыватель.</a:t>
            </a:r>
            <a:endParaRPr sz="3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00">
              <a:latin typeface="Times New Roman"/>
              <a:cs typeface="Times New Roman"/>
            </a:endParaRPr>
          </a:p>
          <a:p>
            <a:pPr marL="12700" marR="1271905">
              <a:lnSpc>
                <a:spcPct val="101200"/>
              </a:lnSpc>
            </a:pPr>
            <a:r>
              <a:rPr dirty="0" sz="3050" spc="5">
                <a:latin typeface="Times New Roman"/>
                <a:cs typeface="Times New Roman"/>
              </a:rPr>
              <a:t>Видеохостинг</a:t>
            </a:r>
            <a:r>
              <a:rPr dirty="0" sz="3050" spc="-1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предоставляет</a:t>
            </a:r>
            <a:r>
              <a:rPr dirty="0" sz="3050" spc="50">
                <a:latin typeface="Times New Roman"/>
                <a:cs typeface="Times New Roman"/>
              </a:rPr>
              <a:t> </a:t>
            </a:r>
            <a:r>
              <a:rPr dirty="0" sz="3050">
                <a:latin typeface="Times New Roman"/>
                <a:cs typeface="Times New Roman"/>
              </a:rPr>
              <a:t>пользователям</a:t>
            </a:r>
            <a:r>
              <a:rPr dirty="0" sz="3050" spc="35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услуги</a:t>
            </a:r>
            <a:r>
              <a:rPr dirty="0" sz="3050" spc="3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хранения, </a:t>
            </a:r>
            <a:r>
              <a:rPr dirty="0" sz="3050" spc="-745">
                <a:latin typeface="Times New Roman"/>
                <a:cs typeface="Times New Roman"/>
              </a:rPr>
              <a:t> </a:t>
            </a:r>
            <a:r>
              <a:rPr dirty="0" sz="3050" spc="30">
                <a:latin typeface="Times New Roman"/>
                <a:cs typeface="Times New Roman"/>
              </a:rPr>
              <a:t>доставки </a:t>
            </a:r>
            <a:r>
              <a:rPr dirty="0" sz="3050" spc="15">
                <a:latin typeface="Times New Roman"/>
                <a:cs typeface="Times New Roman"/>
              </a:rPr>
              <a:t>и </a:t>
            </a:r>
            <a:r>
              <a:rPr dirty="0" sz="3050" spc="10">
                <a:latin typeface="Times New Roman"/>
                <a:cs typeface="Times New Roman"/>
              </a:rPr>
              <a:t>показа </a:t>
            </a:r>
            <a:r>
              <a:rPr dirty="0" sz="3050" spc="15">
                <a:latin typeface="Times New Roman"/>
                <a:cs typeface="Times New Roman"/>
              </a:rPr>
              <a:t>видео. </a:t>
            </a:r>
            <a:r>
              <a:rPr dirty="0" sz="3050">
                <a:latin typeface="Times New Roman"/>
                <a:cs typeface="Times New Roman"/>
              </a:rPr>
              <a:t>Пользователи </a:t>
            </a:r>
            <a:r>
              <a:rPr dirty="0" sz="3050" spc="15">
                <a:latin typeface="Times New Roman"/>
                <a:cs typeface="Times New Roman"/>
              </a:rPr>
              <a:t>могут </a:t>
            </a:r>
            <a:r>
              <a:rPr dirty="0" sz="3050" spc="5">
                <a:latin typeface="Times New Roman"/>
                <a:cs typeface="Times New Roman"/>
              </a:rPr>
              <a:t>добавлять, </a:t>
            </a:r>
            <a:r>
              <a:rPr dirty="0" sz="3050" spc="10">
                <a:latin typeface="Times New Roman"/>
                <a:cs typeface="Times New Roman"/>
              </a:rPr>
              <a:t> </a:t>
            </a:r>
            <a:r>
              <a:rPr dirty="0" sz="3050" spc="5">
                <a:latin typeface="Times New Roman"/>
                <a:cs typeface="Times New Roman"/>
              </a:rPr>
              <a:t>просматривать,</a:t>
            </a:r>
            <a:r>
              <a:rPr dirty="0" sz="3050" spc="15">
                <a:latin typeface="Times New Roman"/>
                <a:cs typeface="Times New Roman"/>
              </a:rPr>
              <a:t> </a:t>
            </a:r>
            <a:r>
              <a:rPr dirty="0" sz="3050" spc="-5">
                <a:latin typeface="Times New Roman"/>
                <a:cs typeface="Times New Roman"/>
              </a:rPr>
              <a:t>комментировать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и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делиться</a:t>
            </a:r>
            <a:r>
              <a:rPr dirty="0" sz="3050" spc="45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теми</a:t>
            </a:r>
            <a:r>
              <a:rPr dirty="0" sz="3050" spc="20">
                <a:latin typeface="Times New Roman"/>
                <a:cs typeface="Times New Roman"/>
              </a:rPr>
              <a:t> </a:t>
            </a:r>
            <a:r>
              <a:rPr dirty="0" sz="3050" spc="15">
                <a:latin typeface="Times New Roman"/>
                <a:cs typeface="Times New Roman"/>
              </a:rPr>
              <a:t>или</a:t>
            </a:r>
            <a:r>
              <a:rPr dirty="0" sz="3050" spc="5">
                <a:latin typeface="Times New Roman"/>
                <a:cs typeface="Times New Roman"/>
              </a:rPr>
              <a:t> </a:t>
            </a:r>
            <a:r>
              <a:rPr dirty="0" sz="3050" spc="20">
                <a:latin typeface="Times New Roman"/>
                <a:cs typeface="Times New Roman"/>
              </a:rPr>
              <a:t>иными </a:t>
            </a:r>
            <a:r>
              <a:rPr dirty="0" sz="3050" spc="25">
                <a:latin typeface="Times New Roman"/>
                <a:cs typeface="Times New Roman"/>
              </a:rPr>
              <a:t> </a:t>
            </a:r>
            <a:r>
              <a:rPr dirty="0" sz="3050" spc="10">
                <a:latin typeface="Times New Roman"/>
                <a:cs typeface="Times New Roman"/>
              </a:rPr>
              <a:t>видеозаписями.</a:t>
            </a:r>
            <a:endParaRPr sz="305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3240" y="6295288"/>
            <a:ext cx="1574927" cy="7874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8363" y="6255918"/>
            <a:ext cx="1574927" cy="8662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8523" y="6481648"/>
            <a:ext cx="1574927" cy="33599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77514" y="5483047"/>
            <a:ext cx="1574927" cy="53548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87664" y="5288838"/>
            <a:ext cx="1574927" cy="46197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3738" y="1103007"/>
            <a:ext cx="10307066" cy="57978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07358" y="7107123"/>
            <a:ext cx="5421630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>
                <a:latin typeface="Calibri"/>
                <a:cs typeface="Calibri"/>
              </a:rPr>
              <a:t>https:/</a:t>
            </a:r>
            <a:r>
              <a:rPr dirty="0" sz="1950">
                <a:latin typeface="Calibri"/>
                <a:cs typeface="Calibri"/>
                <a:hlinkClick r:id="rId3"/>
              </a:rPr>
              <a:t>/w</a:t>
            </a:r>
            <a:r>
              <a:rPr dirty="0" sz="1950">
                <a:latin typeface="Calibri"/>
                <a:cs typeface="Calibri"/>
              </a:rPr>
              <a:t>w</a:t>
            </a:r>
            <a:r>
              <a:rPr dirty="0" sz="1950">
                <a:latin typeface="Calibri"/>
                <a:cs typeface="Calibri"/>
                <a:hlinkClick r:id="rId3"/>
              </a:rPr>
              <a:t>w.youtube.com/watch?v=FDF2MwokkMo</a:t>
            </a:r>
            <a:endParaRPr sz="195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93389" y="0"/>
            <a:ext cx="6452870" cy="8324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300" spc="-65">
                <a:latin typeface="Calibri"/>
                <a:cs typeface="Calibri"/>
              </a:rPr>
              <a:t>Playkey,</a:t>
            </a:r>
            <a:r>
              <a:rPr dirty="0" sz="5300" spc="-55">
                <a:latin typeface="Calibri"/>
                <a:cs typeface="Calibri"/>
              </a:rPr>
              <a:t> </a:t>
            </a:r>
            <a:r>
              <a:rPr dirty="0" sz="5300" spc="-5">
                <a:latin typeface="Calibri"/>
                <a:cs typeface="Calibri"/>
              </a:rPr>
              <a:t>OnLive,</a:t>
            </a:r>
            <a:r>
              <a:rPr dirty="0" sz="5300" spc="-30">
                <a:latin typeface="Calibri"/>
                <a:cs typeface="Calibri"/>
              </a:rPr>
              <a:t> Gaikai</a:t>
            </a:r>
            <a:endParaRPr sz="5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93389" y="1224229"/>
            <a:ext cx="640016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Times New Roman"/>
                <a:cs typeface="Times New Roman"/>
              </a:rPr>
              <a:t>1960-е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 spc="-35">
                <a:latin typeface="Times New Roman"/>
                <a:cs typeface="Times New Roman"/>
              </a:rPr>
              <a:t>годы: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распределение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времени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4178" y="1888997"/>
            <a:ext cx="6508750" cy="41927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94943" y="6105550"/>
            <a:ext cx="1117282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730" marR="5080" indent="-367665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Times New Roman"/>
                <a:cs typeface="Times New Roman"/>
              </a:rPr>
              <a:t>Любой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одиночный</a:t>
            </a:r>
            <a:r>
              <a:rPr dirty="0" sz="2400" spc="3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пользователь</a:t>
            </a:r>
            <a:r>
              <a:rPr dirty="0" sz="2400" spc="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сделает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использование</a:t>
            </a:r>
            <a:r>
              <a:rPr dirty="0" sz="2400" spc="35">
                <a:latin typeface="Times New Roman"/>
                <a:cs typeface="Times New Roman"/>
              </a:rPr>
              <a:t> </a:t>
            </a:r>
            <a:r>
              <a:rPr dirty="0" sz="2400" spc="-25">
                <a:latin typeface="Times New Roman"/>
                <a:cs typeface="Times New Roman"/>
              </a:rPr>
              <a:t>компьютера</a:t>
            </a:r>
            <a:r>
              <a:rPr dirty="0" sz="2400" spc="2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неэффективным,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большая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группа </a:t>
            </a:r>
            <a:r>
              <a:rPr dirty="0" sz="2400" spc="-15">
                <a:latin typeface="Times New Roman"/>
                <a:cs typeface="Times New Roman"/>
              </a:rPr>
              <a:t>пользователей</a:t>
            </a:r>
            <a:r>
              <a:rPr dirty="0" sz="2400" spc="2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наоборот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повысит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эффективность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использования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14796" y="182625"/>
            <a:ext cx="219138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Ис</a:t>
            </a:r>
            <a:r>
              <a:rPr dirty="0" sz="4400" spc="-70" i="0">
                <a:latin typeface="Times New Roman"/>
                <a:cs typeface="Times New Roman"/>
              </a:rPr>
              <a:t>т</a:t>
            </a:r>
            <a:r>
              <a:rPr dirty="0" sz="4400" i="0">
                <a:latin typeface="Times New Roman"/>
                <a:cs typeface="Times New Roman"/>
              </a:rPr>
              <a:t>ория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736" y="916038"/>
            <a:ext cx="12348210" cy="63830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4321" y="10109"/>
            <a:ext cx="2191385" cy="8324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300" spc="-5"/>
              <a:t>Playkey</a:t>
            </a:r>
            <a:endParaRPr sz="53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1796" y="916013"/>
            <a:ext cx="11816207" cy="64712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24321" y="10109"/>
            <a:ext cx="2191385" cy="83248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300" spc="-5"/>
              <a:t>Playkey</a:t>
            </a:r>
            <a:endParaRPr sz="53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2815" y="182625"/>
            <a:ext cx="393636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5" i="0">
                <a:latin typeface="Times New Roman"/>
                <a:cs typeface="Times New Roman"/>
              </a:rPr>
              <a:t>Виртуализация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4927" y="1121791"/>
            <a:ext cx="12650470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5" i="1">
                <a:latin typeface="Times New Roman"/>
                <a:cs typeface="Times New Roman"/>
              </a:rPr>
              <a:t>В</a:t>
            </a:r>
            <a:r>
              <a:rPr dirty="0" sz="2800" i="1">
                <a:latin typeface="Times New Roman"/>
                <a:cs typeface="Times New Roman"/>
              </a:rPr>
              <a:t> </a:t>
            </a:r>
            <a:r>
              <a:rPr dirty="0" sz="2800" spc="-25" i="1">
                <a:latin typeface="Times New Roman"/>
                <a:cs typeface="Times New Roman"/>
              </a:rPr>
              <a:t>компьютерных</a:t>
            </a:r>
            <a:r>
              <a:rPr dirty="0" sz="2800" spc="15" i="1">
                <a:latin typeface="Times New Roman"/>
                <a:cs typeface="Times New Roman"/>
              </a:rPr>
              <a:t> </a:t>
            </a:r>
            <a:r>
              <a:rPr dirty="0" sz="2800" spc="-10" i="1">
                <a:latin typeface="Times New Roman"/>
                <a:cs typeface="Times New Roman"/>
              </a:rPr>
              <a:t>технологиях</a:t>
            </a:r>
            <a:r>
              <a:rPr dirty="0" sz="2800" i="1">
                <a:latin typeface="Times New Roman"/>
                <a:cs typeface="Times New Roman"/>
              </a:rPr>
              <a:t> </a:t>
            </a:r>
            <a:r>
              <a:rPr dirty="0" sz="2800" spc="-15" i="1">
                <a:latin typeface="Times New Roman"/>
                <a:cs typeface="Times New Roman"/>
              </a:rPr>
              <a:t>под</a:t>
            </a:r>
            <a:r>
              <a:rPr dirty="0" sz="2800" spc="-10" i="1">
                <a:latin typeface="Times New Roman"/>
                <a:cs typeface="Times New Roman"/>
              </a:rPr>
              <a:t> </a:t>
            </a:r>
            <a:r>
              <a:rPr dirty="0" sz="2800" spc="-40" i="1">
                <a:latin typeface="Times New Roman"/>
                <a:cs typeface="Times New Roman"/>
              </a:rPr>
              <a:t>термином</a:t>
            </a:r>
            <a:r>
              <a:rPr dirty="0" sz="2800" i="1">
                <a:latin typeface="Times New Roman"/>
                <a:cs typeface="Times New Roman"/>
              </a:rPr>
              <a:t> </a:t>
            </a:r>
            <a:r>
              <a:rPr dirty="0" sz="2800" spc="-10" i="1">
                <a:latin typeface="Times New Roman"/>
                <a:cs typeface="Times New Roman"/>
              </a:rPr>
              <a:t>"виртуализация"</a:t>
            </a:r>
            <a:r>
              <a:rPr dirty="0" sz="2800" spc="-5" i="1">
                <a:latin typeface="Times New Roman"/>
                <a:cs typeface="Times New Roman"/>
              </a:rPr>
              <a:t> </a:t>
            </a:r>
            <a:r>
              <a:rPr dirty="0" sz="2800" spc="-10" i="1">
                <a:latin typeface="Times New Roman"/>
                <a:cs typeface="Times New Roman"/>
              </a:rPr>
              <a:t>обычно</a:t>
            </a:r>
            <a:r>
              <a:rPr dirty="0" sz="2800" spc="15" i="1">
                <a:latin typeface="Times New Roman"/>
                <a:cs typeface="Times New Roman"/>
              </a:rPr>
              <a:t> </a:t>
            </a:r>
            <a:r>
              <a:rPr dirty="0" sz="2800" spc="-10" i="1">
                <a:latin typeface="Times New Roman"/>
                <a:cs typeface="Times New Roman"/>
              </a:rPr>
              <a:t>понимается </a:t>
            </a:r>
            <a:r>
              <a:rPr dirty="0" sz="2800" spc="-685" i="1">
                <a:latin typeface="Times New Roman"/>
                <a:cs typeface="Times New Roman"/>
              </a:rPr>
              <a:t> </a:t>
            </a:r>
            <a:r>
              <a:rPr dirty="0" sz="2800" spc="-5" i="1">
                <a:latin typeface="Times New Roman"/>
                <a:cs typeface="Times New Roman"/>
              </a:rPr>
              <a:t>абстракция</a:t>
            </a:r>
            <a:r>
              <a:rPr dirty="0" sz="2800" spc="5" i="1">
                <a:latin typeface="Times New Roman"/>
                <a:cs typeface="Times New Roman"/>
              </a:rPr>
              <a:t> </a:t>
            </a:r>
            <a:r>
              <a:rPr dirty="0" sz="2800" spc="-15" i="1">
                <a:latin typeface="Times New Roman"/>
                <a:cs typeface="Times New Roman"/>
              </a:rPr>
              <a:t>вычислительных</a:t>
            </a:r>
            <a:r>
              <a:rPr dirty="0" sz="2800" spc="10" i="1">
                <a:latin typeface="Times New Roman"/>
                <a:cs typeface="Times New Roman"/>
              </a:rPr>
              <a:t> </a:t>
            </a:r>
            <a:r>
              <a:rPr dirty="0" sz="2800" spc="-30" i="1">
                <a:latin typeface="Times New Roman"/>
                <a:cs typeface="Times New Roman"/>
              </a:rPr>
              <a:t>ресурсов</a:t>
            </a:r>
            <a:r>
              <a:rPr dirty="0" sz="2800" spc="-5" i="1">
                <a:latin typeface="Times New Roman"/>
                <a:cs typeface="Times New Roman"/>
              </a:rPr>
              <a:t> и </a:t>
            </a:r>
            <a:r>
              <a:rPr dirty="0" sz="2800" i="1">
                <a:latin typeface="Times New Roman"/>
                <a:cs typeface="Times New Roman"/>
              </a:rPr>
              <a:t>предоставление</a:t>
            </a:r>
            <a:r>
              <a:rPr dirty="0" sz="2800" spc="-5" i="1">
                <a:latin typeface="Times New Roman"/>
                <a:cs typeface="Times New Roman"/>
              </a:rPr>
              <a:t> </a:t>
            </a:r>
            <a:r>
              <a:rPr dirty="0" sz="2800" spc="-20" i="1">
                <a:latin typeface="Times New Roman"/>
                <a:cs typeface="Times New Roman"/>
              </a:rPr>
              <a:t>пользователю</a:t>
            </a:r>
            <a:r>
              <a:rPr dirty="0" sz="2800" spc="5" i="1">
                <a:latin typeface="Times New Roman"/>
                <a:cs typeface="Times New Roman"/>
              </a:rPr>
              <a:t> </a:t>
            </a:r>
            <a:r>
              <a:rPr dirty="0" sz="2800" spc="-15" i="1">
                <a:latin typeface="Times New Roman"/>
                <a:cs typeface="Times New Roman"/>
              </a:rPr>
              <a:t>системы, </a:t>
            </a:r>
            <a:r>
              <a:rPr dirty="0" sz="2800" spc="-10" i="1">
                <a:latin typeface="Times New Roman"/>
                <a:cs typeface="Times New Roman"/>
              </a:rPr>
              <a:t> </a:t>
            </a:r>
            <a:r>
              <a:rPr dirty="0" sz="2800" spc="-20" i="1">
                <a:latin typeface="Times New Roman"/>
                <a:cs typeface="Times New Roman"/>
              </a:rPr>
              <a:t>которая</a:t>
            </a:r>
            <a:r>
              <a:rPr dirty="0" sz="2800" spc="-5" i="1">
                <a:latin typeface="Times New Roman"/>
                <a:cs typeface="Times New Roman"/>
              </a:rPr>
              <a:t> </a:t>
            </a:r>
            <a:r>
              <a:rPr dirty="0" sz="2800" spc="-20" i="1">
                <a:latin typeface="Times New Roman"/>
                <a:cs typeface="Times New Roman"/>
              </a:rPr>
              <a:t>"инкапсулирует"</a:t>
            </a:r>
            <a:r>
              <a:rPr dirty="0" sz="2800" spc="-5" i="1">
                <a:latin typeface="Times New Roman"/>
                <a:cs typeface="Times New Roman"/>
              </a:rPr>
              <a:t> </a:t>
            </a:r>
            <a:r>
              <a:rPr dirty="0" sz="2800" spc="-15" i="1">
                <a:latin typeface="Times New Roman"/>
                <a:cs typeface="Times New Roman"/>
              </a:rPr>
              <a:t>(скрывает</a:t>
            </a:r>
            <a:r>
              <a:rPr dirty="0" sz="2800" spc="35" i="1">
                <a:latin typeface="Times New Roman"/>
                <a:cs typeface="Times New Roman"/>
              </a:rPr>
              <a:t> </a:t>
            </a:r>
            <a:r>
              <a:rPr dirty="0" sz="2800" spc="-5" i="1">
                <a:latin typeface="Times New Roman"/>
                <a:cs typeface="Times New Roman"/>
              </a:rPr>
              <a:t>в</a:t>
            </a:r>
            <a:r>
              <a:rPr dirty="0" sz="2800" i="1">
                <a:latin typeface="Times New Roman"/>
                <a:cs typeface="Times New Roman"/>
              </a:rPr>
              <a:t> </a:t>
            </a:r>
            <a:r>
              <a:rPr dirty="0" sz="2800" spc="-20" i="1">
                <a:latin typeface="Times New Roman"/>
                <a:cs typeface="Times New Roman"/>
              </a:rPr>
              <a:t>себе)</a:t>
            </a:r>
            <a:r>
              <a:rPr dirty="0" sz="2800" spc="-5" i="1">
                <a:latin typeface="Times New Roman"/>
                <a:cs typeface="Times New Roman"/>
              </a:rPr>
              <a:t> </a:t>
            </a:r>
            <a:r>
              <a:rPr dirty="0" sz="2800" spc="-20" i="1">
                <a:latin typeface="Times New Roman"/>
                <a:cs typeface="Times New Roman"/>
              </a:rPr>
              <a:t>собственную</a:t>
            </a:r>
            <a:r>
              <a:rPr dirty="0" sz="2800" spc="10" i="1">
                <a:latin typeface="Times New Roman"/>
                <a:cs typeface="Times New Roman"/>
              </a:rPr>
              <a:t> </a:t>
            </a:r>
            <a:r>
              <a:rPr dirty="0" sz="2800" spc="-5" i="1">
                <a:latin typeface="Times New Roman"/>
                <a:cs typeface="Times New Roman"/>
              </a:rPr>
              <a:t>реализацию</a:t>
            </a:r>
            <a:r>
              <a:rPr dirty="0" sz="2800" spc="-5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4927" y="6243320"/>
            <a:ext cx="1253617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25" i="1">
                <a:latin typeface="Times New Roman"/>
                <a:cs typeface="Times New Roman"/>
              </a:rPr>
              <a:t>Пользователь</a:t>
            </a:r>
            <a:r>
              <a:rPr dirty="0" sz="2800" spc="35" i="1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работает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удобным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себя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представлением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объекта,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него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не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имеет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значения,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как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35" i="1">
                <a:latin typeface="Times New Roman"/>
                <a:cs typeface="Times New Roman"/>
              </a:rPr>
              <a:t>объект</a:t>
            </a:r>
            <a:r>
              <a:rPr dirty="0" sz="2800" spc="20" i="1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устроен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>
                <a:latin typeface="Times New Roman"/>
                <a:cs typeface="Times New Roman"/>
              </a:rPr>
              <a:t> действительности.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2046" y="2618740"/>
            <a:ext cx="5142103" cy="335026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2815" y="182625"/>
            <a:ext cx="393636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5" i="0">
                <a:latin typeface="Times New Roman"/>
                <a:cs typeface="Times New Roman"/>
              </a:rPr>
              <a:t>Виртуализация</a:t>
            </a:r>
            <a:endParaRPr sz="4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8301" y="1279144"/>
            <a:ext cx="4591050" cy="5618480"/>
            <a:chOff x="638301" y="1279144"/>
            <a:chExt cx="4591050" cy="56184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301" y="1279144"/>
              <a:ext cx="4590796" cy="28879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5440" y="4175849"/>
              <a:ext cx="2658872" cy="272135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099175" y="1632915"/>
            <a:ext cx="6562725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15">
                <a:latin typeface="Times New Roman"/>
                <a:cs typeface="Times New Roman"/>
              </a:rPr>
              <a:t>Виртуализация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подразумевает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запуск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на 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одном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физическом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компьютере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нескольких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виртуальных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компьютеров.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9175" y="4193794"/>
            <a:ext cx="6929120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15">
                <a:latin typeface="Times New Roman"/>
                <a:cs typeface="Times New Roman"/>
              </a:rPr>
              <a:t>Виртуальный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компьютер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действует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10">
                <a:latin typeface="Times New Roman"/>
                <a:cs typeface="Times New Roman"/>
              </a:rPr>
              <a:t>так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же, 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как</a:t>
            </a:r>
            <a:r>
              <a:rPr dirty="0" sz="2800">
                <a:latin typeface="Times New Roman"/>
                <a:cs typeface="Times New Roman"/>
              </a:rPr>
              <a:t> физический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компьютер,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</a:t>
            </a:r>
            <a:r>
              <a:rPr dirty="0" sz="2800" spc="-15">
                <a:latin typeface="Times New Roman"/>
                <a:cs typeface="Times New Roman"/>
              </a:rPr>
              <a:t>содержит 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собственные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виртуальные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50">
                <a:latin typeface="Times New Roman"/>
                <a:cs typeface="Times New Roman"/>
              </a:rPr>
              <a:t>(т.е.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программные)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40">
                <a:latin typeface="Times New Roman"/>
                <a:cs typeface="Times New Roman"/>
              </a:rPr>
              <a:t>ОЗУ,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жесткий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диск и сетевой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адаптер.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7282" y="1389075"/>
            <a:ext cx="564578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5" b="0" i="0">
                <a:latin typeface="Times New Roman"/>
                <a:cs typeface="Times New Roman"/>
              </a:rPr>
              <a:t>Виртуализация</a:t>
            </a:r>
            <a:r>
              <a:rPr dirty="0" sz="4400" spc="-50" b="0" i="0">
                <a:latin typeface="Times New Roman"/>
                <a:cs typeface="Times New Roman"/>
              </a:rPr>
              <a:t> </a:t>
            </a:r>
            <a:r>
              <a:rPr dirty="0" sz="4400" b="0" i="0">
                <a:latin typeface="Times New Roman"/>
                <a:cs typeface="Times New Roman"/>
              </a:rPr>
              <a:t>–</a:t>
            </a:r>
            <a:r>
              <a:rPr dirty="0" sz="4400" spc="-20" b="0" i="0">
                <a:latin typeface="Times New Roman"/>
                <a:cs typeface="Times New Roman"/>
              </a:rPr>
              <a:t> </a:t>
            </a:r>
            <a:r>
              <a:rPr dirty="0" sz="4400" spc="-25" b="0" i="0">
                <a:latin typeface="Times New Roman"/>
                <a:cs typeface="Times New Roman"/>
              </a:rPr>
              <a:t>это</a:t>
            </a:r>
            <a:r>
              <a:rPr dirty="0" sz="4400" spc="-15" b="0" i="0">
                <a:latin typeface="Times New Roman"/>
                <a:cs typeface="Times New Roman"/>
              </a:rPr>
              <a:t> </a:t>
            </a:r>
            <a:r>
              <a:rPr dirty="0" sz="4400" spc="5" b="0" i="0">
                <a:latin typeface="Times New Roman"/>
                <a:cs typeface="Times New Roman"/>
              </a:rPr>
              <a:t>…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81605" y="2399258"/>
            <a:ext cx="7903209" cy="3352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464050">
              <a:lnSpc>
                <a:spcPct val="136400"/>
              </a:lnSpc>
              <a:spcBef>
                <a:spcPts val="95"/>
              </a:spcBef>
            </a:pPr>
            <a:r>
              <a:rPr dirty="0" sz="3200" spc="-30">
                <a:latin typeface="Times New Roman"/>
                <a:cs typeface="Times New Roman"/>
              </a:rPr>
              <a:t>Гибкость 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 spc="10">
                <a:latin typeface="Times New Roman"/>
                <a:cs typeface="Times New Roman"/>
              </a:rPr>
              <a:t>Доступность </a:t>
            </a:r>
            <a:r>
              <a:rPr dirty="0" sz="3200" spc="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Мас</a:t>
            </a:r>
            <a:r>
              <a:rPr dirty="0" sz="3200" spc="5">
                <a:latin typeface="Times New Roman"/>
                <a:cs typeface="Times New Roman"/>
              </a:rPr>
              <a:t>ш</a:t>
            </a:r>
            <a:r>
              <a:rPr dirty="0" sz="3200" spc="35">
                <a:latin typeface="Times New Roman"/>
                <a:cs typeface="Times New Roman"/>
              </a:rPr>
              <a:t>т</a:t>
            </a:r>
            <a:r>
              <a:rPr dirty="0" sz="3200">
                <a:latin typeface="Times New Roman"/>
                <a:cs typeface="Times New Roman"/>
              </a:rPr>
              <a:t>аби</a:t>
            </a:r>
            <a:r>
              <a:rPr dirty="0" sz="3200" spc="-25">
                <a:latin typeface="Times New Roman"/>
                <a:cs typeface="Times New Roman"/>
              </a:rPr>
              <a:t>р</a:t>
            </a:r>
            <a:r>
              <a:rPr dirty="0" sz="3200" spc="-45">
                <a:latin typeface="Times New Roman"/>
                <a:cs typeface="Times New Roman"/>
              </a:rPr>
              <a:t>у</a:t>
            </a:r>
            <a:r>
              <a:rPr dirty="0" sz="3200">
                <a:latin typeface="Times New Roman"/>
                <a:cs typeface="Times New Roman"/>
              </a:rPr>
              <a:t>ем</a:t>
            </a:r>
            <a:r>
              <a:rPr dirty="0" sz="3200" spc="65">
                <a:latin typeface="Times New Roman"/>
                <a:cs typeface="Times New Roman"/>
              </a:rPr>
              <a:t>о</a:t>
            </a:r>
            <a:r>
              <a:rPr dirty="0" sz="3200">
                <a:latin typeface="Times New Roman"/>
                <a:cs typeface="Times New Roman"/>
              </a:rPr>
              <a:t>сть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36300"/>
              </a:lnSpc>
              <a:spcBef>
                <a:spcPts val="10"/>
              </a:spcBef>
            </a:pPr>
            <a:r>
              <a:rPr dirty="0" sz="3200">
                <a:latin typeface="Times New Roman"/>
                <a:cs typeface="Times New Roman"/>
              </a:rPr>
              <a:t>Эффективность </a:t>
            </a:r>
            <a:r>
              <a:rPr dirty="0" sz="3200" spc="-10">
                <a:latin typeface="Times New Roman"/>
                <a:cs typeface="Times New Roman"/>
              </a:rPr>
              <a:t>использования </a:t>
            </a:r>
            <a:r>
              <a:rPr dirty="0" sz="3200" spc="-25">
                <a:latin typeface="Times New Roman"/>
                <a:cs typeface="Times New Roman"/>
              </a:rPr>
              <a:t>оборудования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 spc="5">
                <a:latin typeface="Times New Roman"/>
                <a:cs typeface="Times New Roman"/>
              </a:rPr>
              <a:t>Безопасность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454" y="182625"/>
            <a:ext cx="512254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5" i="0">
                <a:latin typeface="Times New Roman"/>
                <a:cs typeface="Times New Roman"/>
              </a:rPr>
              <a:t>Виртуальные</a:t>
            </a:r>
            <a:r>
              <a:rPr dirty="0" sz="4400" spc="-95" i="0">
                <a:latin typeface="Times New Roman"/>
                <a:cs typeface="Times New Roman"/>
              </a:rPr>
              <a:t> </a:t>
            </a:r>
            <a:r>
              <a:rPr dirty="0" sz="4400" spc="-10" i="0">
                <a:latin typeface="Times New Roman"/>
                <a:cs typeface="Times New Roman"/>
              </a:rPr>
              <a:t>среды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969" y="2730601"/>
            <a:ext cx="2857372" cy="8855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0221" y="1359535"/>
            <a:ext cx="3374771" cy="14340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53931" y="1655572"/>
            <a:ext cx="3333242" cy="14284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2528" y="4860036"/>
            <a:ext cx="3200400" cy="142811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0221" y="3621913"/>
            <a:ext cx="3047746" cy="195224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65338" y="3278378"/>
            <a:ext cx="2857373" cy="285737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1580" y="51561"/>
            <a:ext cx="947864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Особенности</a:t>
            </a:r>
            <a:r>
              <a:rPr dirty="0" spc="-35"/>
              <a:t> </a:t>
            </a:r>
            <a:r>
              <a:rPr dirty="0" spc="-20"/>
              <a:t>виртуальных</a:t>
            </a:r>
            <a:r>
              <a:rPr dirty="0" spc="-10"/>
              <a:t> </a:t>
            </a:r>
            <a:r>
              <a:rPr dirty="0" spc="-5"/>
              <a:t>машин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78557" y="2177542"/>
            <a:ext cx="8200390" cy="27089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105"/>
              </a:spcBef>
              <a:buFont typeface="Microsoft Sans Serif"/>
              <a:buChar char="•"/>
              <a:tabLst>
                <a:tab pos="469900" algn="l"/>
                <a:tab pos="470534" algn="l"/>
              </a:tabLst>
            </a:pPr>
            <a:r>
              <a:rPr dirty="0" sz="4400" spc="10">
                <a:latin typeface="Times New Roman"/>
                <a:cs typeface="Times New Roman"/>
              </a:rPr>
              <a:t>Совместимость</a:t>
            </a:r>
            <a:endParaRPr sz="44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buFont typeface="Microsoft Sans Serif"/>
              <a:buChar char="•"/>
              <a:tabLst>
                <a:tab pos="469900" algn="l"/>
                <a:tab pos="470534" algn="l"/>
              </a:tabLst>
            </a:pPr>
            <a:r>
              <a:rPr dirty="0" sz="4400" spc="-5">
                <a:latin typeface="Times New Roman"/>
                <a:cs typeface="Times New Roman"/>
              </a:rPr>
              <a:t>Изолированность</a:t>
            </a:r>
            <a:endParaRPr sz="44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buFont typeface="Microsoft Sans Serif"/>
              <a:buChar char="•"/>
              <a:tabLst>
                <a:tab pos="469900" algn="l"/>
                <a:tab pos="470534" algn="l"/>
              </a:tabLst>
            </a:pPr>
            <a:r>
              <a:rPr dirty="0" sz="4400" spc="-35">
                <a:latin typeface="Times New Roman"/>
                <a:cs typeface="Times New Roman"/>
              </a:rPr>
              <a:t>Инкапсуляция</a:t>
            </a:r>
            <a:endParaRPr sz="4400">
              <a:latin typeface="Times New Roman"/>
              <a:cs typeface="Times New Roman"/>
            </a:endParaRPr>
          </a:p>
          <a:p>
            <a:pPr marL="469900" indent="-457834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469900" algn="l"/>
                <a:tab pos="470534" algn="l"/>
              </a:tabLst>
            </a:pPr>
            <a:r>
              <a:rPr dirty="0" sz="4400" spc="10">
                <a:latin typeface="Times New Roman"/>
                <a:cs typeface="Times New Roman"/>
              </a:rPr>
              <a:t>Независимость</a:t>
            </a:r>
            <a:r>
              <a:rPr dirty="0" sz="4400" spc="-35">
                <a:latin typeface="Times New Roman"/>
                <a:cs typeface="Times New Roman"/>
              </a:rPr>
              <a:t> </a:t>
            </a:r>
            <a:r>
              <a:rPr dirty="0" sz="4400" spc="-30">
                <a:latin typeface="Times New Roman"/>
                <a:cs typeface="Times New Roman"/>
              </a:rPr>
              <a:t>от</a:t>
            </a:r>
            <a:r>
              <a:rPr dirty="0" sz="4400" spc="-10">
                <a:latin typeface="Times New Roman"/>
                <a:cs typeface="Times New Roman"/>
              </a:rPr>
              <a:t> </a:t>
            </a:r>
            <a:r>
              <a:rPr dirty="0" sz="4400" spc="-35">
                <a:latin typeface="Times New Roman"/>
                <a:cs typeface="Times New Roman"/>
              </a:rPr>
              <a:t>оборудования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6594" y="51561"/>
            <a:ext cx="851154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Разновидности</a:t>
            </a:r>
            <a:r>
              <a:rPr dirty="0" spc="-65"/>
              <a:t> </a:t>
            </a:r>
            <a:r>
              <a:rPr dirty="0" spc="-15"/>
              <a:t>виртуализации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55011" y="1466545"/>
            <a:ext cx="8764270" cy="39287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5"/>
              </a:spcBef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3200" spc="-10">
                <a:latin typeface="Times New Roman"/>
                <a:cs typeface="Times New Roman"/>
              </a:rPr>
              <a:t>виртуализация </a:t>
            </a:r>
            <a:r>
              <a:rPr dirty="0" sz="3200" spc="5">
                <a:latin typeface="Times New Roman"/>
                <a:cs typeface="Times New Roman"/>
              </a:rPr>
              <a:t>серверов </a:t>
            </a:r>
            <a:r>
              <a:rPr dirty="0" sz="3200" spc="-5">
                <a:latin typeface="Times New Roman"/>
                <a:cs typeface="Times New Roman"/>
              </a:rPr>
              <a:t>(полная </a:t>
            </a:r>
            <a:r>
              <a:rPr dirty="0" sz="3200" spc="-10">
                <a:latin typeface="Times New Roman"/>
                <a:cs typeface="Times New Roman"/>
              </a:rPr>
              <a:t>виртуализация </a:t>
            </a:r>
            <a:r>
              <a:rPr dirty="0" sz="3200" spc="-78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и</a:t>
            </a:r>
            <a:r>
              <a:rPr dirty="0" sz="3200" spc="-1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паравиртуализация)</a:t>
            </a:r>
            <a:endParaRPr sz="32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3200" spc="-10">
                <a:latin typeface="Times New Roman"/>
                <a:cs typeface="Times New Roman"/>
              </a:rPr>
              <a:t>виртуализация</a:t>
            </a:r>
            <a:r>
              <a:rPr dirty="0" sz="3200" spc="-35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на </a:t>
            </a:r>
            <a:r>
              <a:rPr dirty="0" sz="3200">
                <a:latin typeface="Times New Roman"/>
                <a:cs typeface="Times New Roman"/>
              </a:rPr>
              <a:t>уровне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операционных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систем</a:t>
            </a:r>
            <a:endParaRPr sz="32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3200" spc="-10">
                <a:latin typeface="Times New Roman"/>
                <a:cs typeface="Times New Roman"/>
              </a:rPr>
              <a:t>виртуализация</a:t>
            </a:r>
            <a:r>
              <a:rPr dirty="0" sz="3200" spc="-55">
                <a:latin typeface="Times New Roman"/>
                <a:cs typeface="Times New Roman"/>
              </a:rPr>
              <a:t> </a:t>
            </a:r>
            <a:r>
              <a:rPr dirty="0" sz="3200" spc="10">
                <a:latin typeface="Times New Roman"/>
                <a:cs typeface="Times New Roman"/>
              </a:rPr>
              <a:t>сети</a:t>
            </a:r>
            <a:endParaRPr sz="32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3200" spc="-10">
                <a:latin typeface="Times New Roman"/>
                <a:cs typeface="Times New Roman"/>
              </a:rPr>
              <a:t>виртуализация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приложений</a:t>
            </a:r>
            <a:endParaRPr sz="32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3200" spc="-10">
                <a:latin typeface="Times New Roman"/>
                <a:cs typeface="Times New Roman"/>
              </a:rPr>
              <a:t>виртуализация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 spc="-5">
                <a:latin typeface="Times New Roman"/>
                <a:cs typeface="Times New Roman"/>
              </a:rPr>
              <a:t>представлений</a:t>
            </a:r>
            <a:endParaRPr sz="32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3200" spc="-10">
                <a:latin typeface="Times New Roman"/>
                <a:cs typeface="Times New Roman"/>
              </a:rPr>
              <a:t>виртуализация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рабочих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 spc="20">
                <a:latin typeface="Times New Roman"/>
                <a:cs typeface="Times New Roman"/>
              </a:rPr>
              <a:t>мест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40">
                <a:latin typeface="Times New Roman"/>
                <a:cs typeface="Times New Roman"/>
              </a:rPr>
              <a:t>САПР</a:t>
            </a:r>
            <a:endParaRPr sz="32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3200" spc="-10">
                <a:latin typeface="Times New Roman"/>
                <a:cs typeface="Times New Roman"/>
              </a:rPr>
              <a:t>виртуализация</a:t>
            </a:r>
            <a:r>
              <a:rPr dirty="0" sz="3200" spc="-4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хранилищ.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8802" y="51561"/>
            <a:ext cx="6703059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Виртуализация</a:t>
            </a:r>
            <a:r>
              <a:rPr dirty="0" spc="-65"/>
              <a:t> </a:t>
            </a:r>
            <a:r>
              <a:rPr dirty="0" spc="-15"/>
              <a:t>серверов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1410" y="947547"/>
            <a:ext cx="7762240" cy="3565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58442" y="4536185"/>
            <a:ext cx="9756140" cy="2952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62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Times New Roman"/>
                <a:cs typeface="Times New Roman"/>
              </a:rPr>
              <a:t>Виртуализация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серверов </a:t>
            </a:r>
            <a:r>
              <a:rPr dirty="0" sz="2400" spc="-15">
                <a:latin typeface="Times New Roman"/>
                <a:cs typeface="Times New Roman"/>
              </a:rPr>
              <a:t>подразумевает </a:t>
            </a:r>
            <a:r>
              <a:rPr dirty="0" sz="2400" spc="-5">
                <a:latin typeface="Times New Roman"/>
                <a:cs typeface="Times New Roman"/>
              </a:rPr>
              <a:t>запуск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на </a:t>
            </a:r>
            <a:r>
              <a:rPr dirty="0" sz="2400" spc="-25">
                <a:latin typeface="Times New Roman"/>
                <a:cs typeface="Times New Roman"/>
              </a:rPr>
              <a:t>одном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физическом 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сервере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нескольких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виртуальных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серверов. </a:t>
            </a:r>
            <a:r>
              <a:rPr dirty="0" sz="2400" spc="-15">
                <a:latin typeface="Times New Roman"/>
                <a:cs typeface="Times New Roman"/>
              </a:rPr>
              <a:t>Виртуальные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машины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или </a:t>
            </a:r>
            <a:r>
              <a:rPr dirty="0" sz="2400">
                <a:latin typeface="Times New Roman"/>
                <a:cs typeface="Times New Roman"/>
              </a:rPr>
              <a:t> сервера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представляют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собой </a:t>
            </a:r>
            <a:r>
              <a:rPr dirty="0" sz="2400" spc="-15">
                <a:latin typeface="Times New Roman"/>
                <a:cs typeface="Times New Roman"/>
              </a:rPr>
              <a:t>приложения,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запущенные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на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хостовой 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операционной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системе,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35">
                <a:latin typeface="Times New Roman"/>
                <a:cs typeface="Times New Roman"/>
              </a:rPr>
              <a:t>которые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25">
                <a:latin typeface="Times New Roman"/>
                <a:cs typeface="Times New Roman"/>
              </a:rPr>
              <a:t>эмулируют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 spc="5">
                <a:latin typeface="Times New Roman"/>
                <a:cs typeface="Times New Roman"/>
              </a:rPr>
              <a:t>физические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устройства </a:t>
            </a:r>
            <a:r>
              <a:rPr dirty="0" sz="2400">
                <a:latin typeface="Times New Roman"/>
                <a:cs typeface="Times New Roman"/>
              </a:rPr>
              <a:t> сервера.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На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каждой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виртуальной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машине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может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быть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установлена </a:t>
            </a:r>
            <a:r>
              <a:rPr dirty="0" sz="2400">
                <a:latin typeface="Times New Roman"/>
                <a:cs typeface="Times New Roman"/>
              </a:rPr>
              <a:t> операционная </a:t>
            </a:r>
            <a:r>
              <a:rPr dirty="0" sz="2400" spc="-5">
                <a:latin typeface="Times New Roman"/>
                <a:cs typeface="Times New Roman"/>
              </a:rPr>
              <a:t>система,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на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35">
                <a:latin typeface="Times New Roman"/>
                <a:cs typeface="Times New Roman"/>
              </a:rPr>
              <a:t>которую</a:t>
            </a:r>
            <a:r>
              <a:rPr dirty="0" sz="2400">
                <a:latin typeface="Times New Roman"/>
                <a:cs typeface="Times New Roman"/>
              </a:rPr>
              <a:t> могут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быть</a:t>
            </a:r>
            <a:r>
              <a:rPr dirty="0" sz="2400" spc="2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установлены </a:t>
            </a:r>
            <a:r>
              <a:rPr dirty="0" sz="2400" spc="-15">
                <a:latin typeface="Times New Roman"/>
                <a:cs typeface="Times New Roman"/>
              </a:rPr>
              <a:t>приложения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и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службы.</a:t>
            </a:r>
            <a:r>
              <a:rPr dirty="0" sz="2400" spc="-15">
                <a:latin typeface="Times New Roman"/>
                <a:cs typeface="Times New Roman"/>
              </a:rPr>
              <a:t> Типичные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представители</a:t>
            </a:r>
            <a:r>
              <a:rPr dirty="0" sz="2400" spc="30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это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продукты</a:t>
            </a:r>
            <a:r>
              <a:rPr dirty="0" sz="2400" spc="-40">
                <a:latin typeface="Times New Roman"/>
                <a:cs typeface="Times New Roman"/>
              </a:rPr>
              <a:t> </a:t>
            </a:r>
            <a:r>
              <a:rPr dirty="0" sz="2400" spc="-45">
                <a:latin typeface="Times New Roman"/>
                <a:cs typeface="Times New Roman"/>
              </a:rPr>
              <a:t>VmWare</a:t>
            </a:r>
            <a:r>
              <a:rPr dirty="0" sz="2400" spc="5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(ESX,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Server, 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Workstation)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и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Microsoft </a:t>
            </a:r>
            <a:r>
              <a:rPr dirty="0" sz="2400" spc="-45">
                <a:latin typeface="Times New Roman"/>
                <a:cs typeface="Times New Roman"/>
              </a:rPr>
              <a:t>(Hyper-V,</a:t>
            </a:r>
            <a:r>
              <a:rPr dirty="0" sz="2400" spc="-40">
                <a:latin typeface="Times New Roman"/>
                <a:cs typeface="Times New Roman"/>
              </a:rPr>
              <a:t> </a:t>
            </a:r>
            <a:r>
              <a:rPr dirty="0" sz="2400" spc="-25">
                <a:latin typeface="Times New Roman"/>
                <a:cs typeface="Times New Roman"/>
              </a:rPr>
              <a:t>Virtual </a:t>
            </a:r>
            <a:r>
              <a:rPr dirty="0" sz="2400" spc="-40" i="1">
                <a:latin typeface="Times New Roman"/>
                <a:cs typeface="Times New Roman"/>
              </a:rPr>
              <a:t>Server,</a:t>
            </a:r>
            <a:r>
              <a:rPr dirty="0" sz="2400" spc="-10" i="1">
                <a:latin typeface="Times New Roman"/>
                <a:cs typeface="Times New Roman"/>
              </a:rPr>
              <a:t> </a:t>
            </a:r>
            <a:r>
              <a:rPr dirty="0" sz="2400" spc="-25" i="1">
                <a:latin typeface="Times New Roman"/>
                <a:cs typeface="Times New Roman"/>
              </a:rPr>
              <a:t>Virtual</a:t>
            </a:r>
            <a:r>
              <a:rPr dirty="0" sz="2400" spc="-15" i="1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PC).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50158" y="51561"/>
            <a:ext cx="634174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Полная</a:t>
            </a:r>
            <a:r>
              <a:rPr dirty="0" spc="-75"/>
              <a:t> </a:t>
            </a:r>
            <a:r>
              <a:rPr dirty="0" spc="-15"/>
              <a:t>виртуализация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1092" y="870712"/>
            <a:ext cx="5981319" cy="27722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58442" y="4007612"/>
            <a:ext cx="9523095" cy="3013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285875">
              <a:lnSpc>
                <a:spcPct val="100000"/>
              </a:lnSpc>
              <a:spcBef>
                <a:spcPts val="95"/>
              </a:spcBef>
            </a:pPr>
            <a:r>
              <a:rPr dirty="0" sz="2800" spc="-10" i="1">
                <a:latin typeface="Times New Roman"/>
                <a:cs typeface="Times New Roman"/>
              </a:rPr>
              <a:t>Достоинства</a:t>
            </a:r>
            <a:r>
              <a:rPr dirty="0" sz="2800" spc="35" i="1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: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относительная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простота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реализации, </a:t>
            </a:r>
            <a:r>
              <a:rPr dirty="0" sz="2800">
                <a:latin typeface="Times New Roman"/>
                <a:cs typeface="Times New Roman"/>
              </a:rPr>
              <a:t> универсальность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>
                <a:latin typeface="Times New Roman"/>
                <a:cs typeface="Times New Roman"/>
              </a:rPr>
              <a:t> надежность </a:t>
            </a:r>
            <a:r>
              <a:rPr dirty="0" sz="2800" spc="-5">
                <a:latin typeface="Times New Roman"/>
                <a:cs typeface="Times New Roman"/>
              </a:rPr>
              <a:t>решения;</a:t>
            </a:r>
            <a:r>
              <a:rPr dirty="0" sz="2800">
                <a:latin typeface="Times New Roman"/>
                <a:cs typeface="Times New Roman"/>
              </a:rPr>
              <a:t> все </a:t>
            </a:r>
            <a:r>
              <a:rPr dirty="0" sz="2800" spc="-15">
                <a:latin typeface="Times New Roman"/>
                <a:cs typeface="Times New Roman"/>
              </a:rPr>
              <a:t>функции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управления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берет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на </a:t>
            </a:r>
            <a:r>
              <a:rPr dirty="0" sz="2800" spc="-15">
                <a:latin typeface="Times New Roman"/>
                <a:cs typeface="Times New Roman"/>
              </a:rPr>
              <a:t>себя</a:t>
            </a:r>
            <a:r>
              <a:rPr dirty="0" sz="2800" spc="-5">
                <a:latin typeface="Times New Roman"/>
                <a:cs typeface="Times New Roman"/>
              </a:rPr>
              <a:t> хост-ОС.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2800" spc="-10" i="1">
                <a:latin typeface="Times New Roman"/>
                <a:cs typeface="Times New Roman"/>
              </a:rPr>
              <a:t>Недостатки</a:t>
            </a:r>
            <a:r>
              <a:rPr dirty="0" sz="2800" spc="-10">
                <a:latin typeface="Times New Roman"/>
                <a:cs typeface="Times New Roman"/>
              </a:rPr>
              <a:t>: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высокие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дополнительные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накладные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расходы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на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используемые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аппаратные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ресурсы,</a:t>
            </a:r>
            <a:r>
              <a:rPr dirty="0" sz="2800" spc="-5">
                <a:latin typeface="Times New Roman"/>
                <a:cs typeface="Times New Roman"/>
              </a:rPr>
              <a:t> отсутствие </a:t>
            </a:r>
            <a:r>
              <a:rPr dirty="0" sz="2800">
                <a:latin typeface="Times New Roman"/>
                <a:cs typeface="Times New Roman"/>
              </a:rPr>
              <a:t>учета </a:t>
            </a:r>
            <a:r>
              <a:rPr dirty="0" sz="2800" spc="5">
                <a:latin typeface="Times New Roman"/>
                <a:cs typeface="Times New Roman"/>
              </a:rPr>
              <a:t> особенностей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гостевых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ОС,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меньшая,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чем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нужно,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гибкость</a:t>
            </a:r>
            <a:r>
              <a:rPr dirty="0" sz="2800" spc="-5">
                <a:latin typeface="Times New Roman"/>
                <a:cs typeface="Times New Roman"/>
              </a:rPr>
              <a:t> в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использовании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аппаратных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средств.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2893" y="1128776"/>
            <a:ext cx="10405745" cy="22225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284345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Times New Roman"/>
                <a:cs typeface="Times New Roman"/>
              </a:rPr>
              <a:t>1</a:t>
            </a:r>
            <a:r>
              <a:rPr dirty="0" sz="3200" spc="5">
                <a:latin typeface="Times New Roman"/>
                <a:cs typeface="Times New Roman"/>
              </a:rPr>
              <a:t>9</a:t>
            </a:r>
            <a:r>
              <a:rPr dirty="0" sz="3200">
                <a:latin typeface="Times New Roman"/>
                <a:cs typeface="Times New Roman"/>
              </a:rPr>
              <a:t>6</a:t>
            </a:r>
            <a:r>
              <a:rPr dirty="0" sz="3200" spc="5">
                <a:latin typeface="Times New Roman"/>
                <a:cs typeface="Times New Roman"/>
              </a:rPr>
              <a:t>9</a:t>
            </a:r>
            <a:r>
              <a:rPr dirty="0" sz="3200">
                <a:latin typeface="Times New Roman"/>
                <a:cs typeface="Times New Roman"/>
              </a:rPr>
              <a:t>:</a:t>
            </a:r>
            <a:r>
              <a:rPr dirty="0" sz="3200" spc="-21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AR</a:t>
            </a:r>
            <a:r>
              <a:rPr dirty="0" sz="3200" spc="-295">
                <a:latin typeface="Times New Roman"/>
                <a:cs typeface="Times New Roman"/>
              </a:rPr>
              <a:t>P</a:t>
            </a:r>
            <a:r>
              <a:rPr dirty="0" sz="3200">
                <a:latin typeface="Times New Roman"/>
                <a:cs typeface="Times New Roman"/>
              </a:rPr>
              <a:t>ANET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50">
              <a:latin typeface="Times New Roman"/>
              <a:cs typeface="Times New Roman"/>
            </a:endParaRPr>
          </a:p>
          <a:p>
            <a:pPr marL="263525" marR="5080" indent="-251460">
              <a:lnSpc>
                <a:spcPts val="3020"/>
              </a:lnSpc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5" b="1">
                <a:latin typeface="Times New Roman"/>
                <a:cs typeface="Times New Roman"/>
              </a:rPr>
              <a:t>A</a:t>
            </a:r>
            <a:r>
              <a:rPr dirty="0" sz="2800" spc="-5">
                <a:latin typeface="Times New Roman"/>
                <a:cs typeface="Times New Roman"/>
              </a:rPr>
              <a:t>dvanced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R</a:t>
            </a:r>
            <a:r>
              <a:rPr dirty="0" sz="2800" spc="-5">
                <a:latin typeface="Times New Roman"/>
                <a:cs typeface="Times New Roman"/>
              </a:rPr>
              <a:t>esearch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P</a:t>
            </a:r>
            <a:r>
              <a:rPr dirty="0" sz="2800" spc="-5">
                <a:latin typeface="Times New Roman"/>
                <a:cs typeface="Times New Roman"/>
              </a:rPr>
              <a:t>rojects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A</a:t>
            </a:r>
            <a:r>
              <a:rPr dirty="0" sz="2800" spc="-5">
                <a:latin typeface="Times New Roman"/>
                <a:cs typeface="Times New Roman"/>
              </a:rPr>
              <a:t>gency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Net</a:t>
            </a:r>
            <a:r>
              <a:rPr dirty="0" sz="2800" spc="-5">
                <a:latin typeface="Times New Roman"/>
                <a:cs typeface="Times New Roman"/>
              </a:rPr>
              <a:t>work</a:t>
            </a:r>
            <a:r>
              <a:rPr dirty="0" sz="2800" spc="3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–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Сеть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перспективных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исследовательских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проектов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-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прототип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Интернета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30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20">
                <a:latin typeface="Times New Roman"/>
                <a:cs typeface="Times New Roman"/>
              </a:rPr>
              <a:t>Техническая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основа</a:t>
            </a:r>
            <a:r>
              <a:rPr dirty="0" sz="2800" spc="-5">
                <a:latin typeface="Times New Roman"/>
                <a:cs typeface="Times New Roman"/>
              </a:rPr>
              <a:t> Интернета</a:t>
            </a:r>
            <a:r>
              <a:rPr dirty="0" sz="2800" spc="3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–реализация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TCP/IP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6228" y="3389236"/>
            <a:ext cx="5635625" cy="346697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14796" y="182625"/>
            <a:ext cx="219138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Ис</a:t>
            </a:r>
            <a:r>
              <a:rPr dirty="0" sz="4400" spc="-70" i="0">
                <a:latin typeface="Times New Roman"/>
                <a:cs typeface="Times New Roman"/>
              </a:rPr>
              <a:t>т</a:t>
            </a:r>
            <a:r>
              <a:rPr dirty="0" sz="4400" i="0">
                <a:latin typeface="Times New Roman"/>
                <a:cs typeface="Times New Roman"/>
              </a:rPr>
              <a:t>ория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2082" y="3142488"/>
            <a:ext cx="5014087" cy="23239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58442" y="5623052"/>
            <a:ext cx="9457690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11454">
              <a:lnSpc>
                <a:spcPct val="100000"/>
              </a:lnSpc>
              <a:spcBef>
                <a:spcPts val="100"/>
              </a:spcBef>
            </a:pPr>
            <a:r>
              <a:rPr dirty="0" sz="2400" spc="-5" i="1">
                <a:latin typeface="Times New Roman"/>
                <a:cs typeface="Times New Roman"/>
              </a:rPr>
              <a:t>Достоинства</a:t>
            </a:r>
            <a:r>
              <a:rPr dirty="0" sz="2400" spc="-5">
                <a:latin typeface="Times New Roman"/>
                <a:cs typeface="Times New Roman"/>
              </a:rPr>
              <a:t>: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отсутствие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потребности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в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хостовой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5">
                <a:latin typeface="Times New Roman"/>
                <a:cs typeface="Times New Roman"/>
              </a:rPr>
              <a:t>ОС</a:t>
            </a:r>
            <a:r>
              <a:rPr dirty="0" sz="2400" spc="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– ВМ 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устанавливаются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фактически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на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"голое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железо",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а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аппаратные</a:t>
            </a:r>
            <a:r>
              <a:rPr dirty="0" sz="2400" spc="5">
                <a:latin typeface="Times New Roman"/>
                <a:cs typeface="Times New Roman"/>
              </a:rPr>
              <a:t> ресурсы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используются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эффективно.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2400" spc="-5" i="1">
                <a:latin typeface="Times New Roman"/>
                <a:cs typeface="Times New Roman"/>
              </a:rPr>
              <a:t>Недостатки</a:t>
            </a:r>
            <a:r>
              <a:rPr dirty="0" sz="2400" spc="-5">
                <a:latin typeface="Times New Roman"/>
                <a:cs typeface="Times New Roman"/>
              </a:rPr>
              <a:t>: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сложность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реализации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35">
                <a:latin typeface="Times New Roman"/>
                <a:cs typeface="Times New Roman"/>
              </a:rPr>
              <a:t>подхода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и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необходимости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создания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специализированной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ОС-гипервизора.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58442" y="0"/>
            <a:ext cx="9839960" cy="3173095"/>
          </a:xfrm>
          <a:prstGeom prst="rect"/>
        </p:spPr>
        <p:txBody>
          <a:bodyPr wrap="square" lIns="0" tIns="159385" rIns="0" bIns="0" rtlCol="0" vert="horz">
            <a:spAutoFit/>
          </a:bodyPr>
          <a:lstStyle/>
          <a:p>
            <a:pPr algn="ctr" marL="86360">
              <a:lnSpc>
                <a:spcPct val="100000"/>
              </a:lnSpc>
              <a:spcBef>
                <a:spcPts val="1255"/>
              </a:spcBef>
            </a:pPr>
            <a:r>
              <a:rPr dirty="0" spc="-15"/>
              <a:t>Паравиртуализация</a:t>
            </a:r>
          </a:p>
          <a:p>
            <a:pPr marL="12700" marR="5080">
              <a:lnSpc>
                <a:spcPct val="100000"/>
              </a:lnSpc>
              <a:spcBef>
                <a:spcPts val="580"/>
              </a:spcBef>
            </a:pPr>
            <a:r>
              <a:rPr dirty="0" sz="2400" spc="-20" b="0" i="0">
                <a:latin typeface="Times New Roman"/>
                <a:cs typeface="Times New Roman"/>
              </a:rPr>
              <a:t>Модификация</a:t>
            </a:r>
            <a:r>
              <a:rPr dirty="0" sz="2400" b="0" i="0">
                <a:latin typeface="Times New Roman"/>
                <a:cs typeface="Times New Roman"/>
              </a:rPr>
              <a:t> ядра</a:t>
            </a:r>
            <a:r>
              <a:rPr dirty="0" sz="2400" spc="5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гостевой</a:t>
            </a:r>
            <a:r>
              <a:rPr dirty="0" sz="2400" spc="5" b="0" i="0">
                <a:latin typeface="Times New Roman"/>
                <a:cs typeface="Times New Roman"/>
              </a:rPr>
              <a:t> ОС </a:t>
            </a:r>
            <a:r>
              <a:rPr dirty="0" sz="2400" spc="-10" b="0" i="0">
                <a:latin typeface="Times New Roman"/>
                <a:cs typeface="Times New Roman"/>
              </a:rPr>
              <a:t>выполняется</a:t>
            </a:r>
            <a:r>
              <a:rPr dirty="0" sz="2400" spc="2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таким</a:t>
            </a:r>
            <a:r>
              <a:rPr dirty="0" sz="2400" spc="15" b="0" i="0">
                <a:latin typeface="Times New Roman"/>
                <a:cs typeface="Times New Roman"/>
              </a:rPr>
              <a:t> </a:t>
            </a:r>
            <a:r>
              <a:rPr dirty="0" sz="2400" spc="-10" b="0" i="0">
                <a:latin typeface="Times New Roman"/>
                <a:cs typeface="Times New Roman"/>
              </a:rPr>
              <a:t>образом,</a:t>
            </a:r>
            <a:r>
              <a:rPr dirty="0" sz="2400" spc="-5" b="0" i="0">
                <a:latin typeface="Times New Roman"/>
                <a:cs typeface="Times New Roman"/>
              </a:rPr>
              <a:t> </a:t>
            </a:r>
            <a:r>
              <a:rPr dirty="0" sz="2400" spc="-15" b="0" i="0">
                <a:latin typeface="Times New Roman"/>
                <a:cs typeface="Times New Roman"/>
              </a:rPr>
              <a:t>что</a:t>
            </a:r>
            <a:r>
              <a:rPr dirty="0" sz="2400" spc="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в</a:t>
            </a:r>
            <a:r>
              <a:rPr dirty="0" sz="2400" spc="5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нее </a:t>
            </a:r>
            <a:r>
              <a:rPr dirty="0" sz="2400" b="0" i="0">
                <a:latin typeface="Times New Roman"/>
                <a:cs typeface="Times New Roman"/>
              </a:rPr>
              <a:t> </a:t>
            </a:r>
            <a:r>
              <a:rPr dirty="0" sz="2400" spc="-10" b="0" i="0">
                <a:latin typeface="Times New Roman"/>
                <a:cs typeface="Times New Roman"/>
              </a:rPr>
              <a:t>включается </a:t>
            </a:r>
            <a:r>
              <a:rPr dirty="0" sz="2400" spc="-5" b="0" i="0">
                <a:latin typeface="Times New Roman"/>
                <a:cs typeface="Times New Roman"/>
              </a:rPr>
              <a:t>новый набор API, </a:t>
            </a:r>
            <a:r>
              <a:rPr dirty="0" sz="2400" spc="5" b="0" i="0">
                <a:latin typeface="Times New Roman"/>
                <a:cs typeface="Times New Roman"/>
              </a:rPr>
              <a:t>через </a:t>
            </a:r>
            <a:r>
              <a:rPr dirty="0" sz="2400" spc="-30" b="0" i="0">
                <a:latin typeface="Times New Roman"/>
                <a:cs typeface="Times New Roman"/>
              </a:rPr>
              <a:t>который </a:t>
            </a:r>
            <a:r>
              <a:rPr dirty="0" sz="2400" b="0" i="0">
                <a:latin typeface="Times New Roman"/>
                <a:cs typeface="Times New Roman"/>
              </a:rPr>
              <a:t>она </a:t>
            </a:r>
            <a:r>
              <a:rPr dirty="0" sz="2400" spc="-20" b="0" i="0">
                <a:latin typeface="Times New Roman"/>
                <a:cs typeface="Times New Roman"/>
              </a:rPr>
              <a:t>может </a:t>
            </a:r>
            <a:r>
              <a:rPr dirty="0" sz="2400" spc="-5" b="0" i="0">
                <a:latin typeface="Times New Roman"/>
                <a:cs typeface="Times New Roman"/>
              </a:rPr>
              <a:t>напрямую </a:t>
            </a:r>
            <a:r>
              <a:rPr dirty="0" sz="2400" spc="-10" b="0" i="0">
                <a:latin typeface="Times New Roman"/>
                <a:cs typeface="Times New Roman"/>
              </a:rPr>
              <a:t>работать </a:t>
            </a:r>
            <a:r>
              <a:rPr dirty="0" sz="2400" spc="-590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с </a:t>
            </a:r>
            <a:r>
              <a:rPr dirty="0" sz="2400" spc="-15" b="0" i="0">
                <a:latin typeface="Times New Roman"/>
                <a:cs typeface="Times New Roman"/>
              </a:rPr>
              <a:t>аппаратурой,</a:t>
            </a:r>
            <a:r>
              <a:rPr dirty="0" sz="2400" spc="-25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не </a:t>
            </a:r>
            <a:r>
              <a:rPr dirty="0" sz="2400" spc="-35" b="0" i="0">
                <a:latin typeface="Times New Roman"/>
                <a:cs typeface="Times New Roman"/>
              </a:rPr>
              <a:t>конфликтуя</a:t>
            </a:r>
            <a:r>
              <a:rPr dirty="0" sz="2400" spc="-20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с </a:t>
            </a:r>
            <a:r>
              <a:rPr dirty="0" sz="2400" spc="-5" b="0" i="0">
                <a:latin typeface="Times New Roman"/>
                <a:cs typeface="Times New Roman"/>
              </a:rPr>
              <a:t>другими</a:t>
            </a:r>
            <a:r>
              <a:rPr dirty="0" sz="2400" spc="-10" b="0" i="0">
                <a:latin typeface="Times New Roman"/>
                <a:cs typeface="Times New Roman"/>
              </a:rPr>
              <a:t> виртуальными</a:t>
            </a:r>
            <a:r>
              <a:rPr dirty="0" sz="2400" spc="20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машинами.</a:t>
            </a:r>
            <a:r>
              <a:rPr dirty="0" sz="2400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При </a:t>
            </a:r>
            <a:r>
              <a:rPr dirty="0" sz="2400" b="0" i="0">
                <a:latin typeface="Times New Roman"/>
                <a:cs typeface="Times New Roman"/>
              </a:rPr>
              <a:t> </a:t>
            </a:r>
            <a:r>
              <a:rPr dirty="0" sz="2400" spc="-25" b="0" i="0">
                <a:latin typeface="Times New Roman"/>
                <a:cs typeface="Times New Roman"/>
              </a:rPr>
              <a:t>этом</a:t>
            </a:r>
            <a:r>
              <a:rPr dirty="0" sz="2400" spc="10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нет </a:t>
            </a:r>
            <a:r>
              <a:rPr dirty="0" sz="2400" spc="-20" b="0" i="0">
                <a:latin typeface="Times New Roman"/>
                <a:cs typeface="Times New Roman"/>
              </a:rPr>
              <a:t>необходимости</a:t>
            </a:r>
            <a:r>
              <a:rPr dirty="0" sz="2400" spc="15" b="0" i="0">
                <a:latin typeface="Times New Roman"/>
                <a:cs typeface="Times New Roman"/>
              </a:rPr>
              <a:t> </a:t>
            </a:r>
            <a:r>
              <a:rPr dirty="0" sz="2400" spc="-10" b="0" i="0">
                <a:latin typeface="Times New Roman"/>
                <a:cs typeface="Times New Roman"/>
              </a:rPr>
              <a:t>задействовать</a:t>
            </a:r>
            <a:r>
              <a:rPr dirty="0" sz="2400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полноценную </a:t>
            </a:r>
            <a:r>
              <a:rPr dirty="0" sz="2400" spc="5" b="0" i="0">
                <a:latin typeface="Times New Roman"/>
                <a:cs typeface="Times New Roman"/>
              </a:rPr>
              <a:t>ОС</a:t>
            </a:r>
            <a:r>
              <a:rPr dirty="0" sz="2400" spc="-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в </a:t>
            </a:r>
            <a:r>
              <a:rPr dirty="0" sz="2400" spc="-15" b="0" i="0">
                <a:latin typeface="Times New Roman"/>
                <a:cs typeface="Times New Roman"/>
              </a:rPr>
              <a:t>качестве </a:t>
            </a:r>
            <a:r>
              <a:rPr dirty="0" sz="2400" spc="-10" b="0" i="0">
                <a:latin typeface="Times New Roman"/>
                <a:cs typeface="Times New Roman"/>
              </a:rPr>
              <a:t> </a:t>
            </a:r>
            <a:r>
              <a:rPr dirty="0" sz="2400" spc="-20" b="0" i="0">
                <a:latin typeface="Times New Roman"/>
                <a:cs typeface="Times New Roman"/>
              </a:rPr>
              <a:t>хостового</a:t>
            </a:r>
            <a:r>
              <a:rPr dirty="0" sz="2400" spc="20" b="0" i="0">
                <a:latin typeface="Times New Roman"/>
                <a:cs typeface="Times New Roman"/>
              </a:rPr>
              <a:t> </a:t>
            </a:r>
            <a:r>
              <a:rPr dirty="0" sz="2400" spc="-10" b="0" i="0">
                <a:latin typeface="Times New Roman"/>
                <a:cs typeface="Times New Roman"/>
              </a:rPr>
              <a:t>ПО,</a:t>
            </a:r>
            <a:r>
              <a:rPr dirty="0" sz="2400" spc="20" b="0" i="0">
                <a:latin typeface="Times New Roman"/>
                <a:cs typeface="Times New Roman"/>
              </a:rPr>
              <a:t> </a:t>
            </a:r>
            <a:r>
              <a:rPr dirty="0" sz="2400" spc="-10" b="0" i="0">
                <a:latin typeface="Times New Roman"/>
                <a:cs typeface="Times New Roman"/>
              </a:rPr>
              <a:t>функции</a:t>
            </a:r>
            <a:r>
              <a:rPr dirty="0" sz="2400" spc="-25" b="0" i="0">
                <a:latin typeface="Times New Roman"/>
                <a:cs typeface="Times New Roman"/>
              </a:rPr>
              <a:t> </a:t>
            </a:r>
            <a:r>
              <a:rPr dirty="0" sz="2400" spc="-35" b="0" i="0">
                <a:latin typeface="Times New Roman"/>
                <a:cs typeface="Times New Roman"/>
              </a:rPr>
              <a:t>которого</a:t>
            </a:r>
            <a:r>
              <a:rPr dirty="0" sz="2400" spc="2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в </a:t>
            </a:r>
            <a:r>
              <a:rPr dirty="0" sz="2400" spc="-10" b="0" i="0">
                <a:latin typeface="Times New Roman"/>
                <a:cs typeface="Times New Roman"/>
              </a:rPr>
              <a:t>данном</a:t>
            </a:r>
            <a:r>
              <a:rPr dirty="0" sz="2400" spc="1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случае</a:t>
            </a:r>
            <a:r>
              <a:rPr dirty="0" sz="2400" spc="-25" b="0" i="0">
                <a:latin typeface="Times New Roman"/>
                <a:cs typeface="Times New Roman"/>
              </a:rPr>
              <a:t> </a:t>
            </a:r>
            <a:r>
              <a:rPr dirty="0" sz="2400" spc="-10" b="0" i="0">
                <a:latin typeface="Times New Roman"/>
                <a:cs typeface="Times New Roman"/>
              </a:rPr>
              <a:t>исполняет</a:t>
            </a:r>
            <a:r>
              <a:rPr dirty="0" sz="2400" spc="5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специальная </a:t>
            </a:r>
            <a:r>
              <a:rPr dirty="0" sz="2400" b="0" i="0">
                <a:latin typeface="Times New Roman"/>
                <a:cs typeface="Times New Roman"/>
              </a:rPr>
              <a:t> система,</a:t>
            </a:r>
            <a:r>
              <a:rPr dirty="0" sz="2400" spc="-20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получившая</a:t>
            </a:r>
            <a:r>
              <a:rPr dirty="0" sz="2400" spc="-10" b="0" i="0">
                <a:latin typeface="Times New Roman"/>
                <a:cs typeface="Times New Roman"/>
              </a:rPr>
              <a:t> название</a:t>
            </a:r>
            <a:r>
              <a:rPr dirty="0" sz="2400" spc="15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гипервизора</a:t>
            </a:r>
            <a:r>
              <a:rPr dirty="0" sz="2400" spc="10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(</a:t>
            </a:r>
            <a:r>
              <a:rPr dirty="0" sz="2400" b="0">
                <a:latin typeface="Times New Roman"/>
                <a:cs typeface="Times New Roman"/>
              </a:rPr>
              <a:t>hypervisor</a:t>
            </a:r>
            <a:r>
              <a:rPr dirty="0" sz="2400" b="0" i="0">
                <a:latin typeface="Times New Roman"/>
                <a:cs typeface="Times New Roman"/>
              </a:rPr>
              <a:t>).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22498" y="51561"/>
            <a:ext cx="6994525" cy="14884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54659" marR="5080" indent="-441959">
              <a:lnSpc>
                <a:spcPct val="100000"/>
              </a:lnSpc>
              <a:spcBef>
                <a:spcPts val="100"/>
              </a:spcBef>
              <a:tabLst>
                <a:tab pos="4518025" algn="l"/>
              </a:tabLst>
            </a:pPr>
            <a:r>
              <a:rPr dirty="0" spc="-15"/>
              <a:t>Виртуализация</a:t>
            </a:r>
            <a:r>
              <a:rPr dirty="0" spc="-25"/>
              <a:t> </a:t>
            </a:r>
            <a:r>
              <a:rPr dirty="0" spc="-5"/>
              <a:t>на</a:t>
            </a:r>
            <a:r>
              <a:rPr dirty="0" spc="-50"/>
              <a:t> </a:t>
            </a:r>
            <a:r>
              <a:rPr dirty="0" spc="-10"/>
              <a:t>уровне </a:t>
            </a:r>
            <a:r>
              <a:rPr dirty="0" spc="-1185"/>
              <a:t> </a:t>
            </a:r>
            <a:r>
              <a:rPr dirty="0"/>
              <a:t>операционных	</a:t>
            </a:r>
            <a:r>
              <a:rPr dirty="0" spc="-30"/>
              <a:t>систем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2695" y="1609471"/>
            <a:ext cx="5728843" cy="30735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58442" y="4688586"/>
            <a:ext cx="9799320" cy="2800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600" spc="-20">
                <a:latin typeface="Times New Roman"/>
                <a:cs typeface="Times New Roman"/>
              </a:rPr>
              <a:t>Этот </a:t>
            </a:r>
            <a:r>
              <a:rPr dirty="0" sz="2600" spc="-5">
                <a:latin typeface="Times New Roman"/>
                <a:cs typeface="Times New Roman"/>
              </a:rPr>
              <a:t>вариант</a:t>
            </a:r>
            <a:r>
              <a:rPr dirty="0" sz="2600" spc="-35">
                <a:latin typeface="Times New Roman"/>
                <a:cs typeface="Times New Roman"/>
              </a:rPr>
              <a:t> </a:t>
            </a:r>
            <a:r>
              <a:rPr dirty="0" sz="2600" spc="-15">
                <a:latin typeface="Times New Roman"/>
                <a:cs typeface="Times New Roman"/>
              </a:rPr>
              <a:t>подразумевает</a:t>
            </a:r>
            <a:r>
              <a:rPr dirty="0" sz="2600" spc="-4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использование</a:t>
            </a:r>
            <a:r>
              <a:rPr dirty="0" sz="2600" spc="-55">
                <a:latin typeface="Times New Roman"/>
                <a:cs typeface="Times New Roman"/>
              </a:rPr>
              <a:t> </a:t>
            </a:r>
            <a:r>
              <a:rPr dirty="0" sz="2600" spc="-20">
                <a:latin typeface="Times New Roman"/>
                <a:cs typeface="Times New Roman"/>
              </a:rPr>
              <a:t>одного</a:t>
            </a:r>
            <a:r>
              <a:rPr dirty="0" sz="2600" spc="-4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ядра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хостовой</a:t>
            </a:r>
            <a:r>
              <a:rPr dirty="0" sz="2600" spc="-45">
                <a:latin typeface="Times New Roman"/>
                <a:cs typeface="Times New Roman"/>
              </a:rPr>
              <a:t> </a:t>
            </a:r>
            <a:r>
              <a:rPr dirty="0" sz="2600" spc="20">
                <a:latin typeface="Times New Roman"/>
                <a:cs typeface="Times New Roman"/>
              </a:rPr>
              <a:t>ОС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для </a:t>
            </a:r>
            <a:r>
              <a:rPr dirty="0" sz="2600" spc="-10">
                <a:latin typeface="Times New Roman"/>
                <a:cs typeface="Times New Roman"/>
              </a:rPr>
              <a:t>создания </a:t>
            </a:r>
            <a:r>
              <a:rPr dirty="0" sz="2600" spc="-5">
                <a:latin typeface="Times New Roman"/>
                <a:cs typeface="Times New Roman"/>
              </a:rPr>
              <a:t>независимых параллельно </a:t>
            </a:r>
            <a:r>
              <a:rPr dirty="0" sz="2600">
                <a:latin typeface="Times New Roman"/>
                <a:cs typeface="Times New Roman"/>
              </a:rPr>
              <a:t>работающих </a:t>
            </a:r>
            <a:r>
              <a:rPr dirty="0" sz="2600" spc="-5">
                <a:latin typeface="Times New Roman"/>
                <a:cs typeface="Times New Roman"/>
              </a:rPr>
              <a:t>операционных 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сред.</a:t>
            </a:r>
            <a:endParaRPr sz="2600">
              <a:latin typeface="Times New Roman"/>
              <a:cs typeface="Times New Roman"/>
            </a:endParaRPr>
          </a:p>
          <a:p>
            <a:pPr marL="12700" marR="142875">
              <a:lnSpc>
                <a:spcPct val="100000"/>
              </a:lnSpc>
              <a:spcBef>
                <a:spcPts val="5"/>
              </a:spcBef>
            </a:pPr>
            <a:r>
              <a:rPr dirty="0" sz="2600" spc="-5" i="1">
                <a:latin typeface="Times New Roman"/>
                <a:cs typeface="Times New Roman"/>
              </a:rPr>
              <a:t>Достоинства</a:t>
            </a:r>
            <a:r>
              <a:rPr dirty="0" sz="2600" spc="-5">
                <a:latin typeface="Times New Roman"/>
                <a:cs typeface="Times New Roman"/>
              </a:rPr>
              <a:t>: </a:t>
            </a:r>
            <a:r>
              <a:rPr dirty="0" sz="2600" spc="-10">
                <a:latin typeface="Times New Roman"/>
                <a:cs typeface="Times New Roman"/>
              </a:rPr>
              <a:t>высокая </a:t>
            </a:r>
            <a:r>
              <a:rPr dirty="0" sz="2600">
                <a:latin typeface="Times New Roman"/>
                <a:cs typeface="Times New Roman"/>
              </a:rPr>
              <a:t>эффективность </a:t>
            </a:r>
            <a:r>
              <a:rPr dirty="0" sz="2600" spc="-10">
                <a:latin typeface="Times New Roman"/>
                <a:cs typeface="Times New Roman"/>
              </a:rPr>
              <a:t>использования </a:t>
            </a:r>
            <a:r>
              <a:rPr dirty="0" sz="2600" spc="-15">
                <a:latin typeface="Times New Roman"/>
                <a:cs typeface="Times New Roman"/>
              </a:rPr>
              <a:t>аппаратных 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ресурсов, </a:t>
            </a:r>
            <a:r>
              <a:rPr dirty="0" sz="2600" spc="-5">
                <a:latin typeface="Times New Roman"/>
                <a:cs typeface="Times New Roman"/>
              </a:rPr>
              <a:t>низкие накладные </a:t>
            </a:r>
            <a:r>
              <a:rPr dirty="0" sz="2600">
                <a:latin typeface="Times New Roman"/>
                <a:cs typeface="Times New Roman"/>
              </a:rPr>
              <a:t>технические </a:t>
            </a:r>
            <a:r>
              <a:rPr dirty="0" sz="2600" spc="-25">
                <a:latin typeface="Times New Roman"/>
                <a:cs typeface="Times New Roman"/>
              </a:rPr>
              <a:t>расходы, </a:t>
            </a:r>
            <a:r>
              <a:rPr dirty="0" sz="2600" spc="-15">
                <a:latin typeface="Times New Roman"/>
                <a:cs typeface="Times New Roman"/>
              </a:rPr>
              <a:t>отличная 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управляемость, </a:t>
            </a:r>
            <a:r>
              <a:rPr dirty="0" sz="2600" spc="-5">
                <a:latin typeface="Times New Roman"/>
                <a:cs typeface="Times New Roman"/>
              </a:rPr>
              <a:t>минимизация </a:t>
            </a:r>
            <a:r>
              <a:rPr dirty="0" sz="2600" spc="-25">
                <a:latin typeface="Times New Roman"/>
                <a:cs typeface="Times New Roman"/>
              </a:rPr>
              <a:t>расходов </a:t>
            </a:r>
            <a:r>
              <a:rPr dirty="0" sz="2600" spc="-5">
                <a:latin typeface="Times New Roman"/>
                <a:cs typeface="Times New Roman"/>
              </a:rPr>
              <a:t>на приобретение лицензий. 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-5" i="1">
                <a:latin typeface="Times New Roman"/>
                <a:cs typeface="Times New Roman"/>
              </a:rPr>
              <a:t>Недостатки</a:t>
            </a:r>
            <a:r>
              <a:rPr dirty="0" sz="2600" spc="-5">
                <a:latin typeface="Times New Roman"/>
                <a:cs typeface="Times New Roman"/>
              </a:rPr>
              <a:t>: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реализация</a:t>
            </a:r>
            <a:r>
              <a:rPr dirty="0" sz="2600" spc="-40">
                <a:latin typeface="Times New Roman"/>
                <a:cs typeface="Times New Roman"/>
              </a:rPr>
              <a:t> </a:t>
            </a:r>
            <a:r>
              <a:rPr dirty="0" sz="2600" spc="-35">
                <a:latin typeface="Times New Roman"/>
                <a:cs typeface="Times New Roman"/>
              </a:rPr>
              <a:t>только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 spc="-15">
                <a:latin typeface="Times New Roman"/>
                <a:cs typeface="Times New Roman"/>
              </a:rPr>
              <a:t>однородных</a:t>
            </a:r>
            <a:r>
              <a:rPr dirty="0" sz="2600" spc="-3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вычислительных</a:t>
            </a:r>
            <a:r>
              <a:rPr dirty="0" sz="2600" spc="-10">
                <a:latin typeface="Times New Roman"/>
                <a:cs typeface="Times New Roman"/>
              </a:rPr>
              <a:t> сред.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9050" y="51561"/>
            <a:ext cx="578548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Виртуализация</a:t>
            </a:r>
            <a:r>
              <a:rPr dirty="0" spc="-70"/>
              <a:t> </a:t>
            </a:r>
            <a:r>
              <a:rPr dirty="0" spc="-30"/>
              <a:t>сети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69745" y="973658"/>
            <a:ext cx="6518909" cy="59715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914400">
              <a:lnSpc>
                <a:spcPct val="100000"/>
              </a:lnSpc>
              <a:spcBef>
                <a:spcPts val="105"/>
              </a:spcBef>
            </a:pPr>
            <a:r>
              <a:rPr dirty="0" sz="2600" spc="-5" b="1" i="1">
                <a:latin typeface="Times New Roman"/>
                <a:cs typeface="Times New Roman"/>
              </a:rPr>
              <a:t>Виртуализация </a:t>
            </a:r>
            <a:r>
              <a:rPr dirty="0" sz="2600" spc="-20" b="1" i="1">
                <a:latin typeface="Times New Roman"/>
                <a:cs typeface="Times New Roman"/>
              </a:rPr>
              <a:t>сети </a:t>
            </a:r>
            <a:r>
              <a:rPr dirty="0" sz="2600">
                <a:latin typeface="Times New Roman"/>
                <a:cs typeface="Times New Roman"/>
              </a:rPr>
              <a:t>– </a:t>
            </a:r>
            <a:r>
              <a:rPr dirty="0" sz="2600" spc="-15">
                <a:latin typeface="Times New Roman"/>
                <a:cs typeface="Times New Roman"/>
              </a:rPr>
              <a:t>это </a:t>
            </a:r>
            <a:r>
              <a:rPr dirty="0" sz="2600" spc="-5">
                <a:latin typeface="Times New Roman"/>
                <a:cs typeface="Times New Roman"/>
              </a:rPr>
              <a:t>полное 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воспроизведение </a:t>
            </a:r>
            <a:r>
              <a:rPr dirty="0" sz="2600" spc="-10">
                <a:latin typeface="Times New Roman"/>
                <a:cs typeface="Times New Roman"/>
              </a:rPr>
              <a:t>физической </a:t>
            </a:r>
            <a:r>
              <a:rPr dirty="0" sz="2600" spc="5">
                <a:latin typeface="Times New Roman"/>
                <a:cs typeface="Times New Roman"/>
              </a:rPr>
              <a:t>сети </a:t>
            </a:r>
            <a:r>
              <a:rPr dirty="0" sz="2600" spc="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программным </a:t>
            </a:r>
            <a:r>
              <a:rPr dirty="0" sz="2600" spc="-20">
                <a:latin typeface="Times New Roman"/>
                <a:cs typeface="Times New Roman"/>
              </a:rPr>
              <a:t>методом. </a:t>
            </a:r>
            <a:r>
              <a:rPr dirty="0" sz="2600" spc="-10">
                <a:latin typeface="Times New Roman"/>
                <a:cs typeface="Times New Roman"/>
              </a:rPr>
              <a:t>Виртуальные </a:t>
            </a:r>
            <a:r>
              <a:rPr dirty="0" sz="2600" spc="5">
                <a:latin typeface="Times New Roman"/>
                <a:cs typeface="Times New Roman"/>
              </a:rPr>
              <a:t>сети </a:t>
            </a:r>
            <a:r>
              <a:rPr dirty="0" sz="2600" spc="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аналогичны</a:t>
            </a:r>
            <a:r>
              <a:rPr dirty="0" sz="2600" spc="-35">
                <a:latin typeface="Times New Roman"/>
                <a:cs typeface="Times New Roman"/>
              </a:rPr>
              <a:t> </a:t>
            </a:r>
            <a:r>
              <a:rPr dirty="0" sz="2600" spc="5">
                <a:latin typeface="Times New Roman"/>
                <a:cs typeface="Times New Roman"/>
              </a:rPr>
              <a:t>физическим</a:t>
            </a:r>
            <a:r>
              <a:rPr dirty="0" sz="2600" spc="-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сетям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с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 spc="-25">
                <a:latin typeface="Times New Roman"/>
                <a:cs typeface="Times New Roman"/>
              </a:rPr>
              <a:t>точки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зрения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 spc="5">
                <a:latin typeface="Times New Roman"/>
                <a:cs typeface="Times New Roman"/>
              </a:rPr>
              <a:t>надежности </a:t>
            </a:r>
            <a:r>
              <a:rPr dirty="0" sz="2600">
                <a:latin typeface="Times New Roman"/>
                <a:cs typeface="Times New Roman"/>
              </a:rPr>
              <a:t>и </a:t>
            </a:r>
            <a:r>
              <a:rPr dirty="0" sz="2600" spc="-5">
                <a:latin typeface="Times New Roman"/>
                <a:cs typeface="Times New Roman"/>
              </a:rPr>
              <a:t>возможностей. </a:t>
            </a:r>
            <a:r>
              <a:rPr dirty="0" sz="2600" spc="-30">
                <a:latin typeface="Times New Roman"/>
                <a:cs typeface="Times New Roman"/>
              </a:rPr>
              <a:t>Однако </a:t>
            </a:r>
            <a:r>
              <a:rPr dirty="0" sz="2600">
                <a:latin typeface="Times New Roman"/>
                <a:cs typeface="Times New Roman"/>
              </a:rPr>
              <a:t>они 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 spc="-15">
                <a:latin typeface="Times New Roman"/>
                <a:cs typeface="Times New Roman"/>
              </a:rPr>
              <a:t>обладают </a:t>
            </a:r>
            <a:r>
              <a:rPr dirty="0" sz="2600" spc="-10">
                <a:latin typeface="Times New Roman"/>
                <a:cs typeface="Times New Roman"/>
              </a:rPr>
              <a:t>множеством </a:t>
            </a:r>
            <a:r>
              <a:rPr dirty="0" sz="2600" spc="-5">
                <a:latin typeface="Times New Roman"/>
                <a:cs typeface="Times New Roman"/>
              </a:rPr>
              <a:t>дополнительных 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эксплуатационных </a:t>
            </a:r>
            <a:r>
              <a:rPr dirty="0" sz="2600">
                <a:latin typeface="Times New Roman"/>
                <a:cs typeface="Times New Roman"/>
              </a:rPr>
              <a:t>преимуществ, </a:t>
            </a:r>
            <a:r>
              <a:rPr dirty="0" sz="2600" spc="5">
                <a:latin typeface="Times New Roman"/>
                <a:cs typeface="Times New Roman"/>
              </a:rPr>
              <a:t>таких </a:t>
            </a:r>
            <a:r>
              <a:rPr dirty="0" sz="2600" spc="-15">
                <a:latin typeface="Times New Roman"/>
                <a:cs typeface="Times New Roman"/>
              </a:rPr>
              <a:t>как 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5">
                <a:latin typeface="Times New Roman"/>
                <a:cs typeface="Times New Roman"/>
              </a:rPr>
              <a:t>независимость </a:t>
            </a:r>
            <a:r>
              <a:rPr dirty="0" sz="2600" spc="-15">
                <a:latin typeface="Times New Roman"/>
                <a:cs typeface="Times New Roman"/>
              </a:rPr>
              <a:t>от </a:t>
            </a:r>
            <a:r>
              <a:rPr dirty="0" sz="2600" spc="-20">
                <a:latin typeface="Times New Roman"/>
                <a:cs typeface="Times New Roman"/>
              </a:rPr>
              <a:t>оборудования, </a:t>
            </a:r>
            <a:r>
              <a:rPr dirty="0" sz="2600" spc="5">
                <a:latin typeface="Times New Roman"/>
                <a:cs typeface="Times New Roman"/>
              </a:rPr>
              <a:t>быстрая </a:t>
            </a:r>
            <a:r>
              <a:rPr dirty="0" sz="2600" spc="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инициализация, возможность развертывания 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без прерывания работы </a:t>
            </a:r>
            <a:r>
              <a:rPr dirty="0" sz="2600">
                <a:latin typeface="Times New Roman"/>
                <a:cs typeface="Times New Roman"/>
              </a:rPr>
              <a:t>систем, 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 spc="-15">
                <a:latin typeface="Times New Roman"/>
                <a:cs typeface="Times New Roman"/>
              </a:rPr>
              <a:t>автоматизированное </a:t>
            </a:r>
            <a:r>
              <a:rPr dirty="0" sz="2600" spc="-5">
                <a:latin typeface="Times New Roman"/>
                <a:cs typeface="Times New Roman"/>
              </a:rPr>
              <a:t>обслуживание </a:t>
            </a:r>
            <a:r>
              <a:rPr dirty="0" sz="2600">
                <a:latin typeface="Times New Roman"/>
                <a:cs typeface="Times New Roman"/>
              </a:rPr>
              <a:t>и 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 spc="-15">
                <a:latin typeface="Times New Roman"/>
                <a:cs typeface="Times New Roman"/>
              </a:rPr>
              <a:t>поддержка как </a:t>
            </a:r>
            <a:r>
              <a:rPr dirty="0" sz="2600">
                <a:latin typeface="Times New Roman"/>
                <a:cs typeface="Times New Roman"/>
              </a:rPr>
              <a:t>современных, </a:t>
            </a:r>
            <a:r>
              <a:rPr dirty="0" sz="2600" spc="10">
                <a:latin typeface="Times New Roman"/>
                <a:cs typeface="Times New Roman"/>
              </a:rPr>
              <a:t>так </a:t>
            </a:r>
            <a:r>
              <a:rPr dirty="0" sz="2600">
                <a:latin typeface="Times New Roman"/>
                <a:cs typeface="Times New Roman"/>
              </a:rPr>
              <a:t>и 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устаревших</a:t>
            </a:r>
            <a:r>
              <a:rPr dirty="0" sz="2600" spc="-5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приложений.</a:t>
            </a:r>
            <a:endParaRPr sz="2600">
              <a:latin typeface="Times New Roman"/>
              <a:cs typeface="Times New Roman"/>
            </a:endParaRPr>
          </a:p>
          <a:p>
            <a:pPr marL="12700" marR="344170" indent="914400">
              <a:lnSpc>
                <a:spcPct val="100000"/>
              </a:lnSpc>
              <a:spcBef>
                <a:spcPts val="5"/>
              </a:spcBef>
            </a:pPr>
            <a:r>
              <a:rPr dirty="0" sz="2600" spc="-10">
                <a:latin typeface="Times New Roman"/>
                <a:cs typeface="Times New Roman"/>
              </a:rPr>
              <a:t>Приложения </a:t>
            </a:r>
            <a:r>
              <a:rPr dirty="0" sz="2600">
                <a:latin typeface="Times New Roman"/>
                <a:cs typeface="Times New Roman"/>
              </a:rPr>
              <a:t>в </a:t>
            </a:r>
            <a:r>
              <a:rPr dirty="0" sz="2600" spc="-10">
                <a:latin typeface="Times New Roman"/>
                <a:cs typeface="Times New Roman"/>
              </a:rPr>
              <a:t>виртуальных </a:t>
            </a:r>
            <a:r>
              <a:rPr dirty="0" sz="2600" spc="-5">
                <a:latin typeface="Times New Roman"/>
                <a:cs typeface="Times New Roman"/>
              </a:rPr>
              <a:t>сетях 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работают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 spc="-20">
                <a:latin typeface="Times New Roman"/>
                <a:cs typeface="Times New Roman"/>
              </a:rPr>
              <a:t>точно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 spc="10">
                <a:latin typeface="Times New Roman"/>
                <a:cs typeface="Times New Roman"/>
              </a:rPr>
              <a:t>так</a:t>
            </a:r>
            <a:r>
              <a:rPr dirty="0" sz="2600" spc="-15">
                <a:latin typeface="Times New Roman"/>
                <a:cs typeface="Times New Roman"/>
              </a:rPr>
              <a:t> же,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15">
                <a:latin typeface="Times New Roman"/>
                <a:cs typeface="Times New Roman"/>
              </a:rPr>
              <a:t>как </a:t>
            </a:r>
            <a:r>
              <a:rPr dirty="0" sz="2600">
                <a:latin typeface="Times New Roman"/>
                <a:cs typeface="Times New Roman"/>
              </a:rPr>
              <a:t>и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в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физических.</a:t>
            </a:r>
            <a:endParaRPr sz="26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92338" y="1350797"/>
            <a:ext cx="3467861" cy="529780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7489" y="51561"/>
            <a:ext cx="788924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Виртуализация</a:t>
            </a:r>
            <a:r>
              <a:rPr dirty="0" spc="-35"/>
              <a:t> </a:t>
            </a:r>
            <a:r>
              <a:rPr dirty="0" spc="-25"/>
              <a:t>приложений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57618" y="1396822"/>
            <a:ext cx="4206239" cy="51431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59966" y="1179322"/>
            <a:ext cx="5452110" cy="59709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914400">
              <a:lnSpc>
                <a:spcPct val="100000"/>
              </a:lnSpc>
              <a:spcBef>
                <a:spcPts val="105"/>
              </a:spcBef>
            </a:pPr>
            <a:r>
              <a:rPr dirty="0" sz="2600" spc="-5" b="1" i="1">
                <a:latin typeface="Times New Roman"/>
                <a:cs typeface="Times New Roman"/>
              </a:rPr>
              <a:t>Виртуализация</a:t>
            </a:r>
            <a:r>
              <a:rPr dirty="0" sz="2600" spc="-80" b="1" i="1">
                <a:latin typeface="Times New Roman"/>
                <a:cs typeface="Times New Roman"/>
              </a:rPr>
              <a:t> </a:t>
            </a:r>
            <a:r>
              <a:rPr dirty="0" sz="2600" spc="-10" b="1" i="1">
                <a:latin typeface="Times New Roman"/>
                <a:cs typeface="Times New Roman"/>
              </a:rPr>
              <a:t>приложений</a:t>
            </a:r>
            <a:r>
              <a:rPr dirty="0" sz="2600" spc="-70" b="1" i="1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–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 spc="-15">
                <a:latin typeface="Times New Roman"/>
                <a:cs typeface="Times New Roman"/>
              </a:rPr>
              <a:t>это </a:t>
            </a:r>
            <a:r>
              <a:rPr dirty="0" sz="2600" spc="-10">
                <a:latin typeface="Times New Roman"/>
                <a:cs typeface="Times New Roman"/>
              </a:rPr>
              <a:t>технология, </a:t>
            </a:r>
            <a:r>
              <a:rPr dirty="0" sz="2600" spc="-30">
                <a:latin typeface="Times New Roman"/>
                <a:cs typeface="Times New Roman"/>
              </a:rPr>
              <a:t>которая </a:t>
            </a:r>
            <a:r>
              <a:rPr dirty="0" sz="2600" spc="-15">
                <a:latin typeface="Times New Roman"/>
                <a:cs typeface="Times New Roman"/>
              </a:rPr>
              <a:t>направлена </a:t>
            </a:r>
            <a:r>
              <a:rPr dirty="0" sz="2600" spc="-5">
                <a:latin typeface="Times New Roman"/>
                <a:cs typeface="Times New Roman"/>
              </a:rPr>
              <a:t>на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разделение</a:t>
            </a:r>
            <a:r>
              <a:rPr dirty="0" sz="2600" spc="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и</a:t>
            </a:r>
            <a:r>
              <a:rPr dirty="0" sz="2600" spc="5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изоляцию</a:t>
            </a:r>
            <a:r>
              <a:rPr dirty="0" sz="2600" spc="30">
                <a:latin typeface="Times New Roman"/>
                <a:cs typeface="Times New Roman"/>
              </a:rPr>
              <a:t> </a:t>
            </a:r>
            <a:r>
              <a:rPr dirty="0" sz="2600" spc="-15">
                <a:latin typeface="Times New Roman"/>
                <a:cs typeface="Times New Roman"/>
              </a:rPr>
              <a:t>приложений 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на стороне </a:t>
            </a:r>
            <a:r>
              <a:rPr dirty="0" sz="2600">
                <a:latin typeface="Times New Roman"/>
                <a:cs typeface="Times New Roman"/>
              </a:rPr>
              <a:t>клиента (работающих </a:t>
            </a:r>
            <a:r>
              <a:rPr dirty="0" sz="2600" spc="-25">
                <a:latin typeface="Times New Roman"/>
                <a:cs typeface="Times New Roman"/>
              </a:rPr>
              <a:t>под 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 spc="5">
                <a:latin typeface="Times New Roman"/>
                <a:cs typeface="Times New Roman"/>
              </a:rPr>
              <a:t>местной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операционной</a:t>
            </a:r>
            <a:r>
              <a:rPr dirty="0" sz="2600" spc="-5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системой).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 marR="81280" indent="914400">
              <a:lnSpc>
                <a:spcPct val="100000"/>
              </a:lnSpc>
              <a:spcBef>
                <a:spcPts val="5"/>
              </a:spcBef>
            </a:pPr>
            <a:r>
              <a:rPr dirty="0" sz="2600" spc="-10">
                <a:latin typeface="Times New Roman"/>
                <a:cs typeface="Times New Roman"/>
              </a:rPr>
              <a:t>Виртуализация приложений 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позволяет </a:t>
            </a:r>
            <a:r>
              <a:rPr dirty="0" sz="2600" spc="-15">
                <a:latin typeface="Times New Roman"/>
                <a:cs typeface="Times New Roman"/>
              </a:rPr>
              <a:t>пользователям </a:t>
            </a:r>
            <a:r>
              <a:rPr dirty="0" sz="2600" spc="-20">
                <a:latin typeface="Times New Roman"/>
                <a:cs typeface="Times New Roman"/>
              </a:rPr>
              <a:t>запускать 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 spc="-20">
                <a:latin typeface="Times New Roman"/>
                <a:cs typeface="Times New Roman"/>
              </a:rPr>
              <a:t>одно </a:t>
            </a:r>
            <a:r>
              <a:rPr dirty="0" sz="2600">
                <a:latin typeface="Times New Roman"/>
                <a:cs typeface="Times New Roman"/>
              </a:rPr>
              <a:t>и </a:t>
            </a:r>
            <a:r>
              <a:rPr dirty="0" sz="2600" spc="-35">
                <a:latin typeface="Times New Roman"/>
                <a:cs typeface="Times New Roman"/>
              </a:rPr>
              <a:t>тоже </a:t>
            </a:r>
            <a:r>
              <a:rPr dirty="0" sz="2600" spc="-5">
                <a:latin typeface="Times New Roman"/>
                <a:cs typeface="Times New Roman"/>
              </a:rPr>
              <a:t>заранее 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сконфигурированное</a:t>
            </a:r>
            <a:r>
              <a:rPr dirty="0" sz="2600" spc="-60">
                <a:latin typeface="Times New Roman"/>
                <a:cs typeface="Times New Roman"/>
              </a:rPr>
              <a:t> </a:t>
            </a:r>
            <a:r>
              <a:rPr dirty="0" sz="2600" spc="-15">
                <a:latin typeface="Times New Roman"/>
                <a:cs typeface="Times New Roman"/>
              </a:rPr>
              <a:t>приложение</a:t>
            </a:r>
            <a:r>
              <a:rPr dirty="0" sz="2600" spc="-5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или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группу </a:t>
            </a:r>
            <a:r>
              <a:rPr dirty="0" sz="2600" spc="-10">
                <a:latin typeface="Times New Roman"/>
                <a:cs typeface="Times New Roman"/>
              </a:rPr>
              <a:t>приложений </a:t>
            </a:r>
            <a:r>
              <a:rPr dirty="0" sz="2600">
                <a:latin typeface="Times New Roman"/>
                <a:cs typeface="Times New Roman"/>
              </a:rPr>
              <a:t>с сервера. При 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 spc="-20">
                <a:latin typeface="Times New Roman"/>
                <a:cs typeface="Times New Roman"/>
              </a:rPr>
              <a:t>этом </a:t>
            </a:r>
            <a:r>
              <a:rPr dirty="0" sz="2600" spc="-10">
                <a:latin typeface="Times New Roman"/>
                <a:cs typeface="Times New Roman"/>
              </a:rPr>
              <a:t>приложения </a:t>
            </a:r>
            <a:r>
              <a:rPr dirty="0" sz="2600" spc="-50">
                <a:latin typeface="Times New Roman"/>
                <a:cs typeface="Times New Roman"/>
              </a:rPr>
              <a:t>будут </a:t>
            </a:r>
            <a:r>
              <a:rPr dirty="0" sz="2600" spc="-10">
                <a:latin typeface="Times New Roman"/>
                <a:cs typeface="Times New Roman"/>
              </a:rPr>
              <a:t>работать 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независимо </a:t>
            </a:r>
            <a:r>
              <a:rPr dirty="0" sz="2600" spc="-5">
                <a:latin typeface="Times New Roman"/>
                <a:cs typeface="Times New Roman"/>
              </a:rPr>
              <a:t>друг </a:t>
            </a:r>
            <a:r>
              <a:rPr dirty="0" sz="2600" spc="-15">
                <a:latin typeface="Times New Roman"/>
                <a:cs typeface="Times New Roman"/>
              </a:rPr>
              <a:t>от </a:t>
            </a:r>
            <a:r>
              <a:rPr dirty="0" sz="2600" spc="-5">
                <a:latin typeface="Times New Roman"/>
                <a:cs typeface="Times New Roman"/>
              </a:rPr>
              <a:t>друга, </a:t>
            </a:r>
            <a:r>
              <a:rPr dirty="0" sz="2600">
                <a:latin typeface="Times New Roman"/>
                <a:cs typeface="Times New Roman"/>
              </a:rPr>
              <a:t>не </a:t>
            </a:r>
            <a:r>
              <a:rPr dirty="0" sz="2600" spc="10">
                <a:latin typeface="Times New Roman"/>
                <a:cs typeface="Times New Roman"/>
              </a:rPr>
              <a:t>внося </a:t>
            </a:r>
            <a:r>
              <a:rPr dirty="0" sz="2600" spc="1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никаких изменений </a:t>
            </a:r>
            <a:r>
              <a:rPr dirty="0" sz="2600">
                <a:latin typeface="Times New Roman"/>
                <a:cs typeface="Times New Roman"/>
              </a:rPr>
              <a:t>в операционную 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 spc="-30">
                <a:latin typeface="Times New Roman"/>
                <a:cs typeface="Times New Roman"/>
              </a:rPr>
              <a:t>систему.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7638" y="51561"/>
            <a:ext cx="856678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Виртуализация</a:t>
            </a:r>
            <a:r>
              <a:rPr dirty="0" spc="-55"/>
              <a:t> </a:t>
            </a:r>
            <a:r>
              <a:rPr dirty="0" spc="-15"/>
              <a:t>представлений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9877" y="2185543"/>
            <a:ext cx="3504311" cy="32411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58442" y="1313815"/>
            <a:ext cx="6114415" cy="5574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914400">
              <a:lnSpc>
                <a:spcPct val="100000"/>
              </a:lnSpc>
              <a:spcBef>
                <a:spcPts val="105"/>
              </a:spcBef>
            </a:pPr>
            <a:r>
              <a:rPr dirty="0" sz="2600" spc="-5" b="1" i="1">
                <a:latin typeface="Times New Roman"/>
                <a:cs typeface="Times New Roman"/>
              </a:rPr>
              <a:t>Виртуализация </a:t>
            </a:r>
            <a:r>
              <a:rPr dirty="0" sz="2600" spc="-10" b="1" i="1">
                <a:latin typeface="Times New Roman"/>
                <a:cs typeface="Times New Roman"/>
              </a:rPr>
              <a:t>представлений </a:t>
            </a:r>
            <a:r>
              <a:rPr dirty="0" sz="2600" spc="-5" b="1" i="1">
                <a:latin typeface="Times New Roman"/>
                <a:cs typeface="Times New Roman"/>
              </a:rPr>
              <a:t> </a:t>
            </a:r>
            <a:r>
              <a:rPr dirty="0" sz="2600" spc="-15" b="1" i="1">
                <a:latin typeface="Times New Roman"/>
                <a:cs typeface="Times New Roman"/>
              </a:rPr>
              <a:t>(рабочих </a:t>
            </a:r>
            <a:r>
              <a:rPr dirty="0" sz="2600" spc="-10" b="1" i="1">
                <a:latin typeface="Times New Roman"/>
                <a:cs typeface="Times New Roman"/>
              </a:rPr>
              <a:t>мест) </a:t>
            </a:r>
            <a:r>
              <a:rPr dirty="0" sz="2600" spc="-15">
                <a:latin typeface="Times New Roman"/>
                <a:cs typeface="Times New Roman"/>
              </a:rPr>
              <a:t>подразумевает </a:t>
            </a:r>
            <a:r>
              <a:rPr dirty="0" sz="2600" spc="-20">
                <a:latin typeface="Times New Roman"/>
                <a:cs typeface="Times New Roman"/>
              </a:rPr>
              <a:t>эмуляцию 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интерфейса </a:t>
            </a:r>
            <a:r>
              <a:rPr dirty="0" sz="2600" spc="-15">
                <a:latin typeface="Times New Roman"/>
                <a:cs typeface="Times New Roman"/>
              </a:rPr>
              <a:t>пользователя, </a:t>
            </a:r>
            <a:r>
              <a:rPr dirty="0" sz="2600" spc="-50">
                <a:latin typeface="Times New Roman"/>
                <a:cs typeface="Times New Roman"/>
              </a:rPr>
              <a:t>т.е. </a:t>
            </a:r>
            <a:r>
              <a:rPr dirty="0" sz="2600" spc="-15">
                <a:latin typeface="Times New Roman"/>
                <a:cs typeface="Times New Roman"/>
              </a:rPr>
              <a:t>пользователь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видит </a:t>
            </a:r>
            <a:r>
              <a:rPr dirty="0" sz="2600" spc="-15">
                <a:latin typeface="Times New Roman"/>
                <a:cs typeface="Times New Roman"/>
              </a:rPr>
              <a:t>приложение </a:t>
            </a:r>
            <a:r>
              <a:rPr dirty="0" sz="2600">
                <a:latin typeface="Times New Roman"/>
                <a:cs typeface="Times New Roman"/>
              </a:rPr>
              <a:t>и </a:t>
            </a:r>
            <a:r>
              <a:rPr dirty="0" sz="2600" spc="-5">
                <a:latin typeface="Times New Roman"/>
                <a:cs typeface="Times New Roman"/>
              </a:rPr>
              <a:t>работает </a:t>
            </a:r>
            <a:r>
              <a:rPr dirty="0" sz="2600">
                <a:latin typeface="Times New Roman"/>
                <a:cs typeface="Times New Roman"/>
              </a:rPr>
              <a:t>с ним </a:t>
            </a:r>
            <a:r>
              <a:rPr dirty="0" sz="2600" spc="-5">
                <a:latin typeface="Times New Roman"/>
                <a:cs typeface="Times New Roman"/>
              </a:rPr>
              <a:t>на </a:t>
            </a:r>
            <a:r>
              <a:rPr dirty="0" sz="2600">
                <a:latin typeface="Times New Roman"/>
                <a:cs typeface="Times New Roman"/>
              </a:rPr>
              <a:t> своем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терминале.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 marR="5715">
              <a:lnSpc>
                <a:spcPct val="100000"/>
              </a:lnSpc>
              <a:spcBef>
                <a:spcPts val="5"/>
              </a:spcBef>
            </a:pPr>
            <a:r>
              <a:rPr dirty="0" sz="2600" spc="-5">
                <a:latin typeface="Times New Roman"/>
                <a:cs typeface="Times New Roman"/>
              </a:rPr>
              <a:t>Применение </a:t>
            </a:r>
            <a:r>
              <a:rPr dirty="0" sz="2600" spc="-10">
                <a:latin typeface="Times New Roman"/>
                <a:cs typeface="Times New Roman"/>
              </a:rPr>
              <a:t>технологии виртуализации 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рабочих </a:t>
            </a:r>
            <a:r>
              <a:rPr dirty="0" sz="2600" spc="10">
                <a:latin typeface="Times New Roman"/>
                <a:cs typeface="Times New Roman"/>
              </a:rPr>
              <a:t>мест </a:t>
            </a:r>
            <a:r>
              <a:rPr dirty="0" sz="2600" spc="-30">
                <a:latin typeface="Times New Roman"/>
                <a:cs typeface="Times New Roman"/>
              </a:rPr>
              <a:t>сотрудников </a:t>
            </a:r>
            <a:r>
              <a:rPr dirty="0" sz="2600" spc="-5">
                <a:latin typeface="Times New Roman"/>
                <a:cs typeface="Times New Roman"/>
              </a:rPr>
              <a:t>на базе 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инфраструктуры виртуальных </a:t>
            </a:r>
            <a:r>
              <a:rPr dirty="0" sz="2600">
                <a:latin typeface="Times New Roman"/>
                <a:cs typeface="Times New Roman"/>
              </a:rPr>
              <a:t>ПК – </a:t>
            </a:r>
            <a:r>
              <a:rPr dirty="0" sz="2600" spc="-25">
                <a:latin typeface="Times New Roman"/>
                <a:cs typeface="Times New Roman"/>
              </a:rPr>
              <a:t>Virtual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Desktop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Infrastructure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(VDI).</a:t>
            </a:r>
            <a:r>
              <a:rPr dirty="0" sz="2600" spc="-6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VDI</a:t>
            </a:r>
            <a:r>
              <a:rPr dirty="0" sz="2600" spc="-3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позволяет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отделить </a:t>
            </a:r>
            <a:r>
              <a:rPr dirty="0" sz="2600" spc="-20">
                <a:latin typeface="Times New Roman"/>
                <a:cs typeface="Times New Roman"/>
              </a:rPr>
              <a:t>пользовательское </a:t>
            </a:r>
            <a:r>
              <a:rPr dirty="0" sz="2600">
                <a:latin typeface="Times New Roman"/>
                <a:cs typeface="Times New Roman"/>
              </a:rPr>
              <a:t>ПО </a:t>
            </a:r>
            <a:r>
              <a:rPr dirty="0" sz="2600" spc="-15">
                <a:latin typeface="Times New Roman"/>
                <a:cs typeface="Times New Roman"/>
              </a:rPr>
              <a:t>от 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15">
                <a:latin typeface="Times New Roman"/>
                <a:cs typeface="Times New Roman"/>
              </a:rPr>
              <a:t>аппаратной </a:t>
            </a:r>
            <a:r>
              <a:rPr dirty="0" sz="2600" spc="-5">
                <a:latin typeface="Times New Roman"/>
                <a:cs typeface="Times New Roman"/>
              </a:rPr>
              <a:t>части </a:t>
            </a:r>
            <a:r>
              <a:rPr dirty="0" sz="2600">
                <a:latin typeface="Times New Roman"/>
                <a:cs typeface="Times New Roman"/>
              </a:rPr>
              <a:t>и осуществлять </a:t>
            </a:r>
            <a:r>
              <a:rPr dirty="0" sz="2600" spc="5">
                <a:latin typeface="Times New Roman"/>
                <a:cs typeface="Times New Roman"/>
              </a:rPr>
              <a:t>доступ </a:t>
            </a:r>
            <a:r>
              <a:rPr dirty="0" sz="2600">
                <a:latin typeface="Times New Roman"/>
                <a:cs typeface="Times New Roman"/>
              </a:rPr>
              <a:t>к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клиентским </a:t>
            </a:r>
            <a:r>
              <a:rPr dirty="0" sz="2600" spc="-10">
                <a:latin typeface="Times New Roman"/>
                <a:cs typeface="Times New Roman"/>
              </a:rPr>
              <a:t>приложениям </a:t>
            </a:r>
            <a:r>
              <a:rPr dirty="0" sz="2600" spc="5">
                <a:latin typeface="Times New Roman"/>
                <a:cs typeface="Times New Roman"/>
              </a:rPr>
              <a:t>через </a:t>
            </a:r>
            <a:r>
              <a:rPr dirty="0" sz="2600" spc="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терминальные</a:t>
            </a:r>
            <a:r>
              <a:rPr dirty="0" sz="2600" spc="-4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устройства.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8442" y="0"/>
            <a:ext cx="9575800" cy="2651760"/>
          </a:xfrm>
          <a:prstGeom prst="rect"/>
        </p:spPr>
        <p:txBody>
          <a:bodyPr wrap="square" lIns="0" tIns="212090" rIns="0" bIns="0" rtlCol="0" vert="horz">
            <a:spAutoFit/>
          </a:bodyPr>
          <a:lstStyle/>
          <a:p>
            <a:pPr algn="ctr" marL="348615">
              <a:lnSpc>
                <a:spcPct val="100000"/>
              </a:lnSpc>
              <a:spcBef>
                <a:spcPts val="1670"/>
              </a:spcBef>
            </a:pPr>
            <a:r>
              <a:rPr dirty="0" spc="-20"/>
              <a:t>Виртуальный </a:t>
            </a:r>
            <a:r>
              <a:rPr dirty="0" spc="-25"/>
              <a:t>рабочий</a:t>
            </a:r>
            <a:r>
              <a:rPr dirty="0" spc="-10"/>
              <a:t> </a:t>
            </a:r>
            <a:r>
              <a:rPr dirty="0" spc="-45"/>
              <a:t>стол</a:t>
            </a:r>
          </a:p>
          <a:p>
            <a:pPr marL="12700" marR="5080">
              <a:lnSpc>
                <a:spcPct val="100000"/>
              </a:lnSpc>
              <a:spcBef>
                <a:spcPts val="865"/>
              </a:spcBef>
            </a:pPr>
            <a:r>
              <a:rPr dirty="0" sz="2600" spc="-5"/>
              <a:t>Виртуализация </a:t>
            </a:r>
            <a:r>
              <a:rPr dirty="0" sz="2600" spc="-15"/>
              <a:t>рабочих столов </a:t>
            </a:r>
            <a:r>
              <a:rPr dirty="0" sz="2600" spc="-5" b="0" i="0">
                <a:latin typeface="Times New Roman"/>
                <a:cs typeface="Times New Roman"/>
              </a:rPr>
              <a:t>реализуется </a:t>
            </a:r>
            <a:r>
              <a:rPr dirty="0" sz="2600" b="0" i="0">
                <a:latin typeface="Times New Roman"/>
                <a:cs typeface="Times New Roman"/>
              </a:rPr>
              <a:t>при </a:t>
            </a:r>
            <a:r>
              <a:rPr dirty="0" sz="2600" spc="-10" b="0" i="0">
                <a:latin typeface="Times New Roman"/>
                <a:cs typeface="Times New Roman"/>
              </a:rPr>
              <a:t>помощи </a:t>
            </a:r>
            <a:r>
              <a:rPr dirty="0" sz="2600" spc="-5" b="0" i="0">
                <a:latin typeface="Times New Roman"/>
                <a:cs typeface="Times New Roman"/>
              </a:rPr>
              <a:t> </a:t>
            </a:r>
            <a:r>
              <a:rPr dirty="0" sz="2600" spc="-10" b="0" i="0">
                <a:latin typeface="Times New Roman"/>
                <a:cs typeface="Times New Roman"/>
              </a:rPr>
              <a:t>инфраструктуры </a:t>
            </a:r>
            <a:r>
              <a:rPr dirty="0" sz="2600" spc="-25" b="0" i="0">
                <a:latin typeface="Times New Roman"/>
                <a:cs typeface="Times New Roman"/>
              </a:rPr>
              <a:t>Virtual </a:t>
            </a:r>
            <a:r>
              <a:rPr dirty="0" sz="2600" b="0" i="0">
                <a:latin typeface="Times New Roman"/>
                <a:cs typeface="Times New Roman"/>
              </a:rPr>
              <a:t>Desktop </a:t>
            </a:r>
            <a:r>
              <a:rPr dirty="0" sz="2600" spc="-5" b="0" i="0">
                <a:latin typeface="Times New Roman"/>
                <a:cs typeface="Times New Roman"/>
              </a:rPr>
              <a:t>Infrastructure </a:t>
            </a:r>
            <a:r>
              <a:rPr dirty="0" sz="2600" b="0" i="0">
                <a:latin typeface="Times New Roman"/>
                <a:cs typeface="Times New Roman"/>
              </a:rPr>
              <a:t>(VDI). </a:t>
            </a:r>
            <a:r>
              <a:rPr dirty="0" sz="2600" spc="-20" b="0" i="0">
                <a:latin typeface="Times New Roman"/>
                <a:cs typeface="Times New Roman"/>
              </a:rPr>
              <a:t>Этот </a:t>
            </a:r>
            <a:r>
              <a:rPr dirty="0" sz="2600" spc="-5" b="0" i="0">
                <a:latin typeface="Times New Roman"/>
                <a:cs typeface="Times New Roman"/>
              </a:rPr>
              <a:t>термин </a:t>
            </a:r>
            <a:r>
              <a:rPr dirty="0" sz="2600" b="0" i="0">
                <a:latin typeface="Times New Roman"/>
                <a:cs typeface="Times New Roman"/>
              </a:rPr>
              <a:t> </a:t>
            </a:r>
            <a:r>
              <a:rPr dirty="0" sz="2600" spc="-15" b="0" i="0">
                <a:latin typeface="Times New Roman"/>
                <a:cs typeface="Times New Roman"/>
              </a:rPr>
              <a:t>обозначает</a:t>
            </a:r>
            <a:r>
              <a:rPr dirty="0" sz="2600" spc="-20" b="0" i="0">
                <a:latin typeface="Times New Roman"/>
                <a:cs typeface="Times New Roman"/>
              </a:rPr>
              <a:t> </a:t>
            </a:r>
            <a:r>
              <a:rPr dirty="0" sz="2600" spc="-25" b="0" i="0">
                <a:latin typeface="Times New Roman"/>
                <a:cs typeface="Times New Roman"/>
              </a:rPr>
              <a:t>комбинацию</a:t>
            </a:r>
            <a:r>
              <a:rPr dirty="0" sz="2600" b="0" i="0">
                <a:latin typeface="Times New Roman"/>
                <a:cs typeface="Times New Roman"/>
              </a:rPr>
              <a:t> </a:t>
            </a:r>
            <a:r>
              <a:rPr dirty="0" sz="2600" spc="-20" b="0" i="0">
                <a:latin typeface="Times New Roman"/>
                <a:cs typeface="Times New Roman"/>
              </a:rPr>
              <a:t>аппаратного</a:t>
            </a:r>
            <a:r>
              <a:rPr dirty="0" sz="2600" b="0" i="0">
                <a:latin typeface="Times New Roman"/>
                <a:cs typeface="Times New Roman"/>
              </a:rPr>
              <a:t> </a:t>
            </a:r>
            <a:r>
              <a:rPr dirty="0" sz="2600" spc="-10" b="0" i="0">
                <a:latin typeface="Times New Roman"/>
                <a:cs typeface="Times New Roman"/>
              </a:rPr>
              <a:t>обеспечения,</a:t>
            </a:r>
            <a:r>
              <a:rPr dirty="0" sz="2600" spc="-30" b="0" i="0">
                <a:latin typeface="Times New Roman"/>
                <a:cs typeface="Times New Roman"/>
              </a:rPr>
              <a:t> </a:t>
            </a:r>
            <a:r>
              <a:rPr dirty="0" sz="2600" spc="-10" b="0" i="0">
                <a:latin typeface="Times New Roman"/>
                <a:cs typeface="Times New Roman"/>
              </a:rPr>
              <a:t>программного </a:t>
            </a:r>
            <a:r>
              <a:rPr dirty="0" sz="2600" spc="-5" b="0" i="0">
                <a:latin typeface="Times New Roman"/>
                <a:cs typeface="Times New Roman"/>
              </a:rPr>
              <a:t> обеспечения</a:t>
            </a:r>
            <a:r>
              <a:rPr dirty="0" sz="2600" spc="-10" b="0" i="0">
                <a:latin typeface="Times New Roman"/>
                <a:cs typeface="Times New Roman"/>
              </a:rPr>
              <a:t> </a:t>
            </a:r>
            <a:r>
              <a:rPr dirty="0" sz="2600" spc="-5" b="0" i="0">
                <a:latin typeface="Times New Roman"/>
                <a:cs typeface="Times New Roman"/>
              </a:rPr>
              <a:t>для</a:t>
            </a:r>
            <a:r>
              <a:rPr dirty="0" sz="2600" spc="15" b="0" i="0">
                <a:latin typeface="Times New Roman"/>
                <a:cs typeface="Times New Roman"/>
              </a:rPr>
              <a:t> </a:t>
            </a:r>
            <a:r>
              <a:rPr dirty="0" sz="2600" spc="-10" b="0" i="0">
                <a:latin typeface="Times New Roman"/>
                <a:cs typeface="Times New Roman"/>
              </a:rPr>
              <a:t>виртуализации,</a:t>
            </a:r>
            <a:r>
              <a:rPr dirty="0" sz="2600" spc="-40" b="0" i="0">
                <a:latin typeface="Times New Roman"/>
                <a:cs typeface="Times New Roman"/>
              </a:rPr>
              <a:t> </a:t>
            </a:r>
            <a:r>
              <a:rPr dirty="0" sz="2600" b="0" i="0">
                <a:latin typeface="Times New Roman"/>
                <a:cs typeface="Times New Roman"/>
              </a:rPr>
              <a:t>а </a:t>
            </a:r>
            <a:r>
              <a:rPr dirty="0" sz="2600" spc="-5" b="0" i="0">
                <a:latin typeface="Times New Roman"/>
                <a:cs typeface="Times New Roman"/>
              </a:rPr>
              <a:t>также</a:t>
            </a:r>
            <a:r>
              <a:rPr dirty="0" sz="2600" b="0" i="0">
                <a:latin typeface="Times New Roman"/>
                <a:cs typeface="Times New Roman"/>
              </a:rPr>
              <a:t> </a:t>
            </a:r>
            <a:r>
              <a:rPr dirty="0" sz="2600" spc="-10" b="0" i="0">
                <a:latin typeface="Times New Roman"/>
                <a:cs typeface="Times New Roman"/>
              </a:rPr>
              <a:t>инструментов</a:t>
            </a:r>
            <a:r>
              <a:rPr dirty="0" sz="2600" spc="-35" b="0" i="0">
                <a:latin typeface="Times New Roman"/>
                <a:cs typeface="Times New Roman"/>
              </a:rPr>
              <a:t> </a:t>
            </a:r>
            <a:r>
              <a:rPr dirty="0" sz="2600" spc="-10" b="0" i="0">
                <a:latin typeface="Times New Roman"/>
                <a:cs typeface="Times New Roman"/>
              </a:rPr>
              <a:t>управления.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58442" y="2873502"/>
            <a:ext cx="9798050" cy="43859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20" b="1" i="1">
                <a:latin typeface="Times New Roman"/>
                <a:cs typeface="Times New Roman"/>
              </a:rPr>
              <a:t>Различные</a:t>
            </a:r>
            <a:r>
              <a:rPr dirty="0" sz="2600" spc="-45" b="1" i="1">
                <a:latin typeface="Times New Roman"/>
                <a:cs typeface="Times New Roman"/>
              </a:rPr>
              <a:t> </a:t>
            </a:r>
            <a:r>
              <a:rPr dirty="0" sz="2600" b="1" i="1">
                <a:latin typeface="Times New Roman"/>
                <a:cs typeface="Times New Roman"/>
              </a:rPr>
              <a:t>решения</a:t>
            </a:r>
            <a:r>
              <a:rPr dirty="0" sz="2600" spc="-35" b="1" i="1">
                <a:latin typeface="Times New Roman"/>
                <a:cs typeface="Times New Roman"/>
              </a:rPr>
              <a:t> </a:t>
            </a:r>
            <a:r>
              <a:rPr dirty="0" sz="2600" spc="-5" b="1" i="1">
                <a:latin typeface="Times New Roman"/>
                <a:cs typeface="Times New Roman"/>
              </a:rPr>
              <a:t>для</a:t>
            </a:r>
            <a:r>
              <a:rPr dirty="0" sz="2600" spc="5" b="1" i="1">
                <a:latin typeface="Times New Roman"/>
                <a:cs typeface="Times New Roman"/>
              </a:rPr>
              <a:t> </a:t>
            </a:r>
            <a:r>
              <a:rPr dirty="0" sz="2600" b="1" i="1">
                <a:latin typeface="Times New Roman"/>
                <a:cs typeface="Times New Roman"/>
              </a:rPr>
              <a:t>организации</a:t>
            </a:r>
            <a:r>
              <a:rPr dirty="0" sz="2600" spc="-30" b="1" i="1">
                <a:latin typeface="Times New Roman"/>
                <a:cs typeface="Times New Roman"/>
              </a:rPr>
              <a:t> </a:t>
            </a:r>
            <a:r>
              <a:rPr dirty="0" sz="2600" spc="-5" b="1" i="1">
                <a:latin typeface="Times New Roman"/>
                <a:cs typeface="Times New Roman"/>
              </a:rPr>
              <a:t>удаленного</a:t>
            </a:r>
            <a:r>
              <a:rPr dirty="0" sz="2600" spc="-15" b="1" i="1">
                <a:latin typeface="Times New Roman"/>
                <a:cs typeface="Times New Roman"/>
              </a:rPr>
              <a:t> рабочего</a:t>
            </a:r>
            <a:r>
              <a:rPr dirty="0" sz="2600" spc="-25" b="1" i="1">
                <a:latin typeface="Times New Roman"/>
                <a:cs typeface="Times New Roman"/>
              </a:rPr>
              <a:t> </a:t>
            </a:r>
            <a:r>
              <a:rPr dirty="0" sz="2600" spc="-20" b="1" i="1">
                <a:latin typeface="Times New Roman"/>
                <a:cs typeface="Times New Roman"/>
              </a:rPr>
              <a:t>стола.</a:t>
            </a:r>
            <a:endParaRPr sz="26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2600" i="1">
                <a:latin typeface="Times New Roman"/>
                <a:cs typeface="Times New Roman"/>
              </a:rPr>
              <a:t>VDI</a:t>
            </a:r>
            <a:r>
              <a:rPr dirty="0" sz="2600" spc="-15" i="1">
                <a:latin typeface="Times New Roman"/>
                <a:cs typeface="Times New Roman"/>
              </a:rPr>
              <a:t> </a:t>
            </a:r>
            <a:r>
              <a:rPr dirty="0" sz="2600" i="1">
                <a:latin typeface="Times New Roman"/>
                <a:cs typeface="Times New Roman"/>
              </a:rPr>
              <a:t>от</a:t>
            </a:r>
            <a:r>
              <a:rPr dirty="0" sz="2600" spc="-50" i="1">
                <a:latin typeface="Times New Roman"/>
                <a:cs typeface="Times New Roman"/>
              </a:rPr>
              <a:t> </a:t>
            </a:r>
            <a:r>
              <a:rPr dirty="0" sz="2600" i="1">
                <a:latin typeface="Times New Roman"/>
                <a:cs typeface="Times New Roman"/>
              </a:rPr>
              <a:t>Amazon</a:t>
            </a:r>
            <a:r>
              <a:rPr dirty="0" sz="2600" spc="-50" i="1">
                <a:latin typeface="Times New Roman"/>
                <a:cs typeface="Times New Roman"/>
              </a:rPr>
              <a:t> </a:t>
            </a:r>
            <a:r>
              <a:rPr dirty="0" sz="2600" spc="-25" i="1">
                <a:latin typeface="Times New Roman"/>
                <a:cs typeface="Times New Roman"/>
              </a:rPr>
              <a:t>AWS.</a:t>
            </a:r>
            <a:r>
              <a:rPr dirty="0" sz="2600" spc="-20" i="1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Amazon</a:t>
            </a:r>
            <a:r>
              <a:rPr dirty="0" sz="2600" spc="-55">
                <a:latin typeface="Times New Roman"/>
                <a:cs typeface="Times New Roman"/>
              </a:rPr>
              <a:t> </a:t>
            </a:r>
            <a:r>
              <a:rPr dirty="0" sz="2600" spc="-25">
                <a:latin typeface="Times New Roman"/>
                <a:cs typeface="Times New Roman"/>
              </a:rPr>
              <a:t>WorkSpace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–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 spc="-15">
                <a:latin typeface="Times New Roman"/>
                <a:cs typeface="Times New Roman"/>
              </a:rPr>
              <a:t>это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-20">
                <a:latin typeface="Times New Roman"/>
                <a:cs typeface="Times New Roman"/>
              </a:rPr>
              <a:t>удаленные</a:t>
            </a:r>
            <a:r>
              <a:rPr dirty="0" sz="2600" spc="-3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рабочие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с</a:t>
            </a:r>
            <a:r>
              <a:rPr dirty="0" sz="2600" spc="-40">
                <a:latin typeface="Times New Roman"/>
                <a:cs typeface="Times New Roman"/>
              </a:rPr>
              <a:t>т</a:t>
            </a:r>
            <a:r>
              <a:rPr dirty="0" sz="2600" spc="-35">
                <a:latin typeface="Times New Roman"/>
                <a:cs typeface="Times New Roman"/>
              </a:rPr>
              <a:t>о</a:t>
            </a:r>
            <a:r>
              <a:rPr dirty="0" sz="2600" spc="-5">
                <a:latin typeface="Times New Roman"/>
                <a:cs typeface="Times New Roman"/>
              </a:rPr>
              <a:t>л</a:t>
            </a:r>
            <a:r>
              <a:rPr dirty="0" sz="2600">
                <a:latin typeface="Times New Roman"/>
                <a:cs typeface="Times New Roman"/>
              </a:rPr>
              <a:t>ы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в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о</a:t>
            </a:r>
            <a:r>
              <a:rPr dirty="0" sz="2600" spc="-70">
                <a:latin typeface="Times New Roman"/>
                <a:cs typeface="Times New Roman"/>
              </a:rPr>
              <a:t>б</a:t>
            </a:r>
            <a:r>
              <a:rPr dirty="0" sz="2600" spc="-5">
                <a:latin typeface="Times New Roman"/>
                <a:cs typeface="Times New Roman"/>
              </a:rPr>
              <a:t>л</a:t>
            </a:r>
            <a:r>
              <a:rPr dirty="0" sz="2600" spc="-15">
                <a:latin typeface="Times New Roman"/>
                <a:cs typeface="Times New Roman"/>
              </a:rPr>
              <a:t>а</a:t>
            </a:r>
            <a:r>
              <a:rPr dirty="0" sz="2600" spc="-70">
                <a:latin typeface="Times New Roman"/>
                <a:cs typeface="Times New Roman"/>
              </a:rPr>
              <a:t>к</a:t>
            </a:r>
            <a:r>
              <a:rPr dirty="0" sz="2600">
                <a:latin typeface="Times New Roman"/>
                <a:cs typeface="Times New Roman"/>
              </a:rPr>
              <a:t>е</a:t>
            </a:r>
            <a:r>
              <a:rPr dirty="0" sz="2600" spc="-16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</a:t>
            </a:r>
            <a:r>
              <a:rPr dirty="0" sz="2600" spc="-15">
                <a:latin typeface="Times New Roman"/>
                <a:cs typeface="Times New Roman"/>
              </a:rPr>
              <a:t>m</a:t>
            </a:r>
            <a:r>
              <a:rPr dirty="0" sz="2600">
                <a:latin typeface="Times New Roman"/>
                <a:cs typeface="Times New Roman"/>
              </a:rPr>
              <a:t>a</a:t>
            </a:r>
            <a:r>
              <a:rPr dirty="0" sz="2600" spc="-15">
                <a:latin typeface="Times New Roman"/>
                <a:cs typeface="Times New Roman"/>
              </a:rPr>
              <a:t>z</a:t>
            </a:r>
            <a:r>
              <a:rPr dirty="0" sz="2600">
                <a:latin typeface="Times New Roman"/>
                <a:cs typeface="Times New Roman"/>
              </a:rPr>
              <a:t>on</a:t>
            </a:r>
            <a:r>
              <a:rPr dirty="0" sz="2600" spc="-145">
                <a:latin typeface="Times New Roman"/>
                <a:cs typeface="Times New Roman"/>
              </a:rPr>
              <a:t> </a:t>
            </a:r>
            <a:r>
              <a:rPr dirty="0" sz="2600" spc="-204">
                <a:latin typeface="Times New Roman"/>
                <a:cs typeface="Times New Roman"/>
              </a:rPr>
              <a:t>A</a:t>
            </a:r>
            <a:r>
              <a:rPr dirty="0" sz="2600">
                <a:latin typeface="Times New Roman"/>
                <a:cs typeface="Times New Roman"/>
              </a:rPr>
              <a:t>WS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с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пр</a:t>
            </a:r>
            <a:r>
              <a:rPr dirty="0" sz="2600" spc="-40">
                <a:latin typeface="Times New Roman"/>
                <a:cs typeface="Times New Roman"/>
              </a:rPr>
              <a:t>е</a:t>
            </a:r>
            <a:r>
              <a:rPr dirty="0" sz="2600">
                <a:latin typeface="Times New Roman"/>
                <a:cs typeface="Times New Roman"/>
              </a:rPr>
              <a:t>д</a:t>
            </a:r>
            <a:r>
              <a:rPr dirty="0" sz="2600" spc="15">
                <a:latin typeface="Times New Roman"/>
                <a:cs typeface="Times New Roman"/>
              </a:rPr>
              <a:t>у</a:t>
            </a:r>
            <a:r>
              <a:rPr dirty="0" sz="2600" spc="-20">
                <a:latin typeface="Times New Roman"/>
                <a:cs typeface="Times New Roman"/>
              </a:rPr>
              <a:t>с</a:t>
            </a:r>
            <a:r>
              <a:rPr dirty="0" sz="2600" spc="30">
                <a:latin typeface="Times New Roman"/>
                <a:cs typeface="Times New Roman"/>
              </a:rPr>
              <a:t>т</a:t>
            </a:r>
            <a:r>
              <a:rPr dirty="0" sz="2600">
                <a:latin typeface="Times New Roman"/>
                <a:cs typeface="Times New Roman"/>
              </a:rPr>
              <a:t>а</a:t>
            </a:r>
            <a:r>
              <a:rPr dirty="0" sz="2600" spc="-25">
                <a:latin typeface="Times New Roman"/>
                <a:cs typeface="Times New Roman"/>
              </a:rPr>
              <a:t>н</a:t>
            </a:r>
            <a:r>
              <a:rPr dirty="0" sz="2600">
                <a:latin typeface="Times New Roman"/>
                <a:cs typeface="Times New Roman"/>
              </a:rPr>
              <a:t>о</a:t>
            </a:r>
            <a:r>
              <a:rPr dirty="0" sz="2600" spc="-40">
                <a:latin typeface="Times New Roman"/>
                <a:cs typeface="Times New Roman"/>
              </a:rPr>
              <a:t>в</a:t>
            </a:r>
            <a:r>
              <a:rPr dirty="0" sz="2600" spc="-5">
                <a:latin typeface="Times New Roman"/>
                <a:cs typeface="Times New Roman"/>
              </a:rPr>
              <a:t>л</a:t>
            </a:r>
            <a:r>
              <a:rPr dirty="0" sz="2600" spc="-15">
                <a:latin typeface="Times New Roman"/>
                <a:cs typeface="Times New Roman"/>
              </a:rPr>
              <a:t>е</a:t>
            </a:r>
            <a:r>
              <a:rPr dirty="0" sz="2600" spc="-5">
                <a:latin typeface="Times New Roman"/>
                <a:cs typeface="Times New Roman"/>
              </a:rPr>
              <a:t>н</a:t>
            </a:r>
            <a:r>
              <a:rPr dirty="0" sz="2600" spc="-20">
                <a:latin typeface="Times New Roman"/>
                <a:cs typeface="Times New Roman"/>
              </a:rPr>
              <a:t>н</a:t>
            </a:r>
            <a:r>
              <a:rPr dirty="0" sz="2600">
                <a:latin typeface="Times New Roman"/>
                <a:cs typeface="Times New Roman"/>
              </a:rPr>
              <a:t>ыми</a:t>
            </a:r>
            <a:r>
              <a:rPr dirty="0" sz="2600" spc="-4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па</a:t>
            </a:r>
            <a:r>
              <a:rPr dirty="0" sz="2600" spc="-80">
                <a:latin typeface="Times New Roman"/>
                <a:cs typeface="Times New Roman"/>
              </a:rPr>
              <a:t>к</a:t>
            </a:r>
            <a:r>
              <a:rPr dirty="0" sz="2600">
                <a:latin typeface="Times New Roman"/>
                <a:cs typeface="Times New Roman"/>
              </a:rPr>
              <a:t>е</a:t>
            </a:r>
            <a:r>
              <a:rPr dirty="0" sz="2600" spc="25">
                <a:latin typeface="Times New Roman"/>
                <a:cs typeface="Times New Roman"/>
              </a:rPr>
              <a:t>т</a:t>
            </a:r>
            <a:r>
              <a:rPr dirty="0" sz="2600">
                <a:latin typeface="Times New Roman"/>
                <a:cs typeface="Times New Roman"/>
              </a:rPr>
              <a:t>а</a:t>
            </a:r>
            <a:r>
              <a:rPr dirty="0" sz="2600" spc="-10">
                <a:latin typeface="Times New Roman"/>
                <a:cs typeface="Times New Roman"/>
              </a:rPr>
              <a:t>м</a:t>
            </a:r>
            <a:r>
              <a:rPr dirty="0" sz="2600">
                <a:latin typeface="Times New Roman"/>
                <a:cs typeface="Times New Roman"/>
              </a:rPr>
              <a:t>и  </a:t>
            </a:r>
            <a:r>
              <a:rPr dirty="0" sz="2600">
                <a:latin typeface="Times New Roman"/>
                <a:cs typeface="Times New Roman"/>
              </a:rPr>
              <a:t>офисных </a:t>
            </a:r>
            <a:r>
              <a:rPr dirty="0" sz="2600" spc="-10">
                <a:latin typeface="Times New Roman"/>
                <a:cs typeface="Times New Roman"/>
              </a:rPr>
              <a:t>приложений </a:t>
            </a:r>
            <a:r>
              <a:rPr dirty="0" sz="2600">
                <a:latin typeface="Times New Roman"/>
                <a:cs typeface="Times New Roman"/>
              </a:rPr>
              <a:t>с </a:t>
            </a:r>
            <a:r>
              <a:rPr dirty="0" sz="2600" spc="-5">
                <a:latin typeface="Times New Roman"/>
                <a:cs typeface="Times New Roman"/>
              </a:rPr>
              <a:t>возможностью </a:t>
            </a:r>
            <a:r>
              <a:rPr dirty="0" sz="2600" spc="-10">
                <a:latin typeface="Times New Roman"/>
                <a:cs typeface="Times New Roman"/>
              </a:rPr>
              <a:t>интеграции </a:t>
            </a:r>
            <a:r>
              <a:rPr dirty="0" sz="2600" spc="5">
                <a:latin typeface="Times New Roman"/>
                <a:cs typeface="Times New Roman"/>
              </a:rPr>
              <a:t>сервиса </a:t>
            </a:r>
            <a:r>
              <a:rPr dirty="0" sz="2600">
                <a:latin typeface="Times New Roman"/>
                <a:cs typeface="Times New Roman"/>
              </a:rPr>
              <a:t>с 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локальной</a:t>
            </a:r>
            <a:r>
              <a:rPr dirty="0" sz="2600" spc="-3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службой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 spc="-15">
                <a:latin typeface="Times New Roman"/>
                <a:cs typeface="Times New Roman"/>
              </a:rPr>
              <a:t>каталогов.</a:t>
            </a:r>
            <a:endParaRPr sz="2600">
              <a:latin typeface="Times New Roman"/>
              <a:cs typeface="Times New Roman"/>
            </a:endParaRPr>
          </a:p>
          <a:p>
            <a:pPr marL="469900" marR="59690" indent="-457200">
              <a:lnSpc>
                <a:spcPct val="100000"/>
              </a:lnSpc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2600" i="1">
                <a:latin typeface="Times New Roman"/>
                <a:cs typeface="Times New Roman"/>
              </a:rPr>
              <a:t>Сервис </a:t>
            </a:r>
            <a:r>
              <a:rPr dirty="0" sz="2600" spc="5" i="1">
                <a:latin typeface="Times New Roman"/>
                <a:cs typeface="Times New Roman"/>
              </a:rPr>
              <a:t>DaaS </a:t>
            </a:r>
            <a:r>
              <a:rPr dirty="0" sz="2600" i="1">
                <a:latin typeface="Times New Roman"/>
                <a:cs typeface="Times New Roman"/>
              </a:rPr>
              <a:t>(Удаленный </a:t>
            </a:r>
            <a:r>
              <a:rPr dirty="0" sz="2600" spc="-15" i="1">
                <a:latin typeface="Times New Roman"/>
                <a:cs typeface="Times New Roman"/>
              </a:rPr>
              <a:t>рабочий стол). </a:t>
            </a:r>
            <a:r>
              <a:rPr dirty="0" sz="2600" spc="5">
                <a:latin typeface="Times New Roman"/>
                <a:cs typeface="Times New Roman"/>
              </a:rPr>
              <a:t>Сервис </a:t>
            </a:r>
            <a:r>
              <a:rPr dirty="0" sz="2600">
                <a:latin typeface="Times New Roman"/>
                <a:cs typeface="Times New Roman"/>
              </a:rPr>
              <a:t>DaaS – </a:t>
            </a:r>
            <a:r>
              <a:rPr dirty="0" sz="2600" spc="-15">
                <a:latin typeface="Times New Roman"/>
                <a:cs typeface="Times New Roman"/>
              </a:rPr>
              <a:t>это 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5">
                <a:latin typeface="Times New Roman"/>
                <a:cs typeface="Times New Roman"/>
              </a:rPr>
              <a:t>быстрый доступ </a:t>
            </a:r>
            <a:r>
              <a:rPr dirty="0" sz="2600">
                <a:latin typeface="Times New Roman"/>
                <a:cs typeface="Times New Roman"/>
              </a:rPr>
              <a:t>к </a:t>
            </a:r>
            <a:r>
              <a:rPr dirty="0" sz="2600" spc="-10">
                <a:latin typeface="Times New Roman"/>
                <a:cs typeface="Times New Roman"/>
              </a:rPr>
              <a:t>рабочему </a:t>
            </a:r>
            <a:r>
              <a:rPr dirty="0" sz="2600" spc="-15">
                <a:latin typeface="Times New Roman"/>
                <a:cs typeface="Times New Roman"/>
              </a:rPr>
              <a:t>столу пользователей </a:t>
            </a:r>
            <a:r>
              <a:rPr dirty="0" sz="2600" spc="-5">
                <a:latin typeface="Times New Roman"/>
                <a:cs typeface="Times New Roman"/>
              </a:rPr>
              <a:t>из любой </a:t>
            </a:r>
            <a:r>
              <a:rPr dirty="0" sz="2600" spc="-20">
                <a:latin typeface="Times New Roman"/>
                <a:cs typeface="Times New Roman"/>
              </a:rPr>
              <a:t>точки,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с </a:t>
            </a:r>
            <a:r>
              <a:rPr dirty="0" sz="2600" spc="-15">
                <a:latin typeface="Times New Roman"/>
                <a:cs typeface="Times New Roman"/>
              </a:rPr>
              <a:t>любого </a:t>
            </a:r>
            <a:r>
              <a:rPr dirty="0" sz="2600">
                <a:latin typeface="Times New Roman"/>
                <a:cs typeface="Times New Roman"/>
              </a:rPr>
              <a:t>устройства. </a:t>
            </a:r>
            <a:r>
              <a:rPr dirty="0" sz="2600" spc="-15">
                <a:latin typeface="Times New Roman"/>
                <a:cs typeface="Times New Roman"/>
              </a:rPr>
              <a:t>Пользователи </a:t>
            </a:r>
            <a:r>
              <a:rPr dirty="0" sz="2600" spc="-10">
                <a:latin typeface="Times New Roman"/>
                <a:cs typeface="Times New Roman"/>
              </a:rPr>
              <a:t>получают </a:t>
            </a:r>
            <a:r>
              <a:rPr dirty="0" sz="2600" spc="-5">
                <a:latin typeface="Times New Roman"/>
                <a:cs typeface="Times New Roman"/>
              </a:rPr>
              <a:t>возможность 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работать </a:t>
            </a:r>
            <a:r>
              <a:rPr dirty="0" sz="2600" spc="-5">
                <a:latin typeface="Times New Roman"/>
                <a:cs typeface="Times New Roman"/>
              </a:rPr>
              <a:t>эффективнее, </a:t>
            </a:r>
            <a:r>
              <a:rPr dirty="0" sz="2600" spc="-10">
                <a:latin typeface="Times New Roman"/>
                <a:cs typeface="Times New Roman"/>
              </a:rPr>
              <a:t>оперативно </a:t>
            </a:r>
            <a:r>
              <a:rPr dirty="0" sz="2600" spc="-5">
                <a:latin typeface="Times New Roman"/>
                <a:cs typeface="Times New Roman"/>
              </a:rPr>
              <a:t>получая </a:t>
            </a:r>
            <a:r>
              <a:rPr dirty="0" sz="2600" spc="5">
                <a:latin typeface="Times New Roman"/>
                <a:cs typeface="Times New Roman"/>
              </a:rPr>
              <a:t>доступ </a:t>
            </a:r>
            <a:r>
              <a:rPr dirty="0" sz="2600">
                <a:latin typeface="Times New Roman"/>
                <a:cs typeface="Times New Roman"/>
              </a:rPr>
              <a:t>к </a:t>
            </a:r>
            <a:r>
              <a:rPr dirty="0" sz="2600" spc="-5">
                <a:latin typeface="Times New Roman"/>
                <a:cs typeface="Times New Roman"/>
              </a:rPr>
              <a:t>своим 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данным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в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любое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время.</a:t>
            </a:r>
            <a:endParaRPr sz="26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2600" i="1">
                <a:latin typeface="Times New Roman"/>
                <a:cs typeface="Times New Roman"/>
              </a:rPr>
              <a:t>VDI</a:t>
            </a:r>
            <a:r>
              <a:rPr dirty="0" sz="2600" spc="-25" i="1">
                <a:latin typeface="Times New Roman"/>
                <a:cs typeface="Times New Roman"/>
              </a:rPr>
              <a:t> </a:t>
            </a:r>
            <a:r>
              <a:rPr dirty="0" sz="2600" spc="-5" i="1">
                <a:latin typeface="Times New Roman"/>
                <a:cs typeface="Times New Roman"/>
              </a:rPr>
              <a:t>на</a:t>
            </a:r>
            <a:r>
              <a:rPr dirty="0" sz="2600" spc="-25" i="1">
                <a:latin typeface="Times New Roman"/>
                <a:cs typeface="Times New Roman"/>
              </a:rPr>
              <a:t> </a:t>
            </a:r>
            <a:r>
              <a:rPr dirty="0" sz="2600" i="1">
                <a:latin typeface="Times New Roman"/>
                <a:cs typeface="Times New Roman"/>
              </a:rPr>
              <a:t>базе</a:t>
            </a:r>
            <a:r>
              <a:rPr dirty="0" sz="2600" spc="-15" i="1">
                <a:latin typeface="Times New Roman"/>
                <a:cs typeface="Times New Roman"/>
              </a:rPr>
              <a:t> </a:t>
            </a:r>
            <a:r>
              <a:rPr dirty="0" sz="2600" spc="-5" i="1">
                <a:latin typeface="Times New Roman"/>
                <a:cs typeface="Times New Roman"/>
              </a:rPr>
              <a:t>Citrix</a:t>
            </a:r>
            <a:r>
              <a:rPr dirty="0" sz="2600" spc="10" i="1">
                <a:latin typeface="Times New Roman"/>
                <a:cs typeface="Times New Roman"/>
              </a:rPr>
              <a:t> </a:t>
            </a:r>
            <a:r>
              <a:rPr dirty="0" sz="2600" i="1">
                <a:latin typeface="Times New Roman"/>
                <a:cs typeface="Times New Roman"/>
              </a:rPr>
              <a:t>или</a:t>
            </a:r>
            <a:r>
              <a:rPr dirty="0" sz="2600" spc="-10" i="1">
                <a:latin typeface="Times New Roman"/>
                <a:cs typeface="Times New Roman"/>
              </a:rPr>
              <a:t> </a:t>
            </a:r>
            <a:r>
              <a:rPr dirty="0" sz="2600" spc="-15" i="1">
                <a:latin typeface="Times New Roman"/>
                <a:cs typeface="Times New Roman"/>
              </a:rPr>
              <a:t>VMware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6841" y="53086"/>
            <a:ext cx="913130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5"/>
              <a:t>Виртуализация </a:t>
            </a:r>
            <a:r>
              <a:rPr dirty="0" sz="4400" spc="-25"/>
              <a:t>рабочих</a:t>
            </a:r>
            <a:r>
              <a:rPr dirty="0" sz="4400" spc="-20"/>
              <a:t> мест</a:t>
            </a:r>
            <a:r>
              <a:rPr dirty="0" sz="4400" spc="-10"/>
              <a:t> </a:t>
            </a:r>
            <a:r>
              <a:rPr dirty="0" sz="4400" spc="-70"/>
              <a:t>САПР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958467" y="842010"/>
            <a:ext cx="9524365" cy="4781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9144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latin typeface="Times New Roman"/>
                <a:cs typeface="Times New Roman"/>
              </a:rPr>
              <a:t>Технология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виртуализации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рабочих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15">
                <a:latin typeface="Times New Roman"/>
                <a:cs typeface="Times New Roman"/>
              </a:rPr>
              <a:t>мест</a:t>
            </a:r>
            <a:r>
              <a:rPr dirty="0" sz="2400" spc="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систем 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автоматизированного</a:t>
            </a:r>
            <a:r>
              <a:rPr dirty="0" sz="2400" spc="33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проектирования,</a:t>
            </a:r>
            <a:r>
              <a:rPr dirty="0" sz="2400" spc="3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строится</a:t>
            </a:r>
            <a:r>
              <a:rPr dirty="0" sz="2400" spc="33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на</a:t>
            </a:r>
            <a:r>
              <a:rPr dirty="0" sz="2400" spc="3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базе</a:t>
            </a:r>
            <a:r>
              <a:rPr dirty="0" sz="2400" spc="3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решений</a:t>
            </a:r>
            <a:r>
              <a:rPr dirty="0" sz="2400" spc="32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Citrix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и</a:t>
            </a:r>
            <a:r>
              <a:rPr dirty="0" sz="2400" spc="-10">
                <a:latin typeface="Times New Roman"/>
                <a:cs typeface="Times New Roman"/>
              </a:rPr>
              <a:t> технологии</a:t>
            </a:r>
            <a:r>
              <a:rPr dirty="0" sz="2400" spc="2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NVIDIA</a:t>
            </a:r>
            <a:r>
              <a:rPr dirty="0" sz="2400" spc="-10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GRID.</a:t>
            </a:r>
            <a:endParaRPr sz="2400">
              <a:latin typeface="Times New Roman"/>
              <a:cs typeface="Times New Roman"/>
            </a:endParaRPr>
          </a:p>
          <a:p>
            <a:pPr algn="just" marL="12700" marR="5080" indent="914400">
              <a:lnSpc>
                <a:spcPct val="100000"/>
              </a:lnSpc>
            </a:pPr>
            <a:r>
              <a:rPr dirty="0" sz="2400" spc="-20" b="1" i="1">
                <a:latin typeface="Times New Roman"/>
                <a:cs typeface="Times New Roman"/>
              </a:rPr>
              <a:t>Технология</a:t>
            </a:r>
            <a:r>
              <a:rPr dirty="0" sz="2400" spc="-15" b="1" i="1">
                <a:latin typeface="Times New Roman"/>
                <a:cs typeface="Times New Roman"/>
              </a:rPr>
              <a:t> </a:t>
            </a:r>
            <a:r>
              <a:rPr dirty="0" sz="2400" spc="-5" b="1" i="1">
                <a:latin typeface="Times New Roman"/>
                <a:cs typeface="Times New Roman"/>
              </a:rPr>
              <a:t>NVIDIA</a:t>
            </a:r>
            <a:r>
              <a:rPr dirty="0" sz="2400" b="1" i="1">
                <a:latin typeface="Times New Roman"/>
                <a:cs typeface="Times New Roman"/>
              </a:rPr>
              <a:t> </a:t>
            </a:r>
            <a:r>
              <a:rPr dirty="0" sz="2400" spc="-5" b="1" i="1">
                <a:latin typeface="Times New Roman"/>
                <a:cs typeface="Times New Roman"/>
              </a:rPr>
              <a:t>GRID</a:t>
            </a:r>
            <a:r>
              <a:rPr dirty="0" sz="2400" b="1" i="1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–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это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решение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для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виртуализации </a:t>
            </a:r>
            <a:r>
              <a:rPr dirty="0" sz="2400" spc="-5">
                <a:latin typeface="Times New Roman"/>
                <a:cs typeface="Times New Roman"/>
              </a:rPr>
              <a:t> GPU,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удаленного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5">
                <a:latin typeface="Times New Roman"/>
                <a:cs typeface="Times New Roman"/>
              </a:rPr>
              <a:t>доступа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и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управления</a:t>
            </a:r>
            <a:r>
              <a:rPr dirty="0" sz="2400" spc="-5">
                <a:latin typeface="Times New Roman"/>
                <a:cs typeface="Times New Roman"/>
              </a:rPr>
              <a:t> сеансом,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30">
                <a:latin typeface="Times New Roman"/>
                <a:cs typeface="Times New Roman"/>
              </a:rPr>
              <a:t>которое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позволяет 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нескольким</a:t>
            </a:r>
            <a:r>
              <a:rPr dirty="0" sz="2400" spc="57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пользователям</a:t>
            </a:r>
            <a:r>
              <a:rPr dirty="0" sz="2400" spc="57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одновременно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работать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графически 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насыщенными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приложениями,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используя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общие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ресурсы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GPU. 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Применяется </a:t>
            </a:r>
            <a:r>
              <a:rPr dirty="0" sz="2400">
                <a:latin typeface="Times New Roman"/>
                <a:cs typeface="Times New Roman"/>
              </a:rPr>
              <a:t>в таких </a:t>
            </a:r>
            <a:r>
              <a:rPr dirty="0" sz="2400" spc="-15">
                <a:latin typeface="Times New Roman"/>
                <a:cs typeface="Times New Roman"/>
              </a:rPr>
              <a:t>областях, </a:t>
            </a:r>
            <a:r>
              <a:rPr dirty="0" sz="2400" spc="-20">
                <a:latin typeface="Times New Roman"/>
                <a:cs typeface="Times New Roman"/>
              </a:rPr>
              <a:t>как </a:t>
            </a:r>
            <a:r>
              <a:rPr dirty="0" sz="2400" spc="-15">
                <a:latin typeface="Times New Roman"/>
                <a:cs typeface="Times New Roman"/>
              </a:rPr>
              <a:t>автоматизированное </a:t>
            </a:r>
            <a:r>
              <a:rPr dirty="0" sz="2400" spc="-5">
                <a:latin typeface="Times New Roman"/>
                <a:cs typeface="Times New Roman"/>
              </a:rPr>
              <a:t>проектирование 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(CAD),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управление</a:t>
            </a:r>
            <a:r>
              <a:rPr dirty="0" sz="2400" spc="-5">
                <a:latin typeface="Times New Roman"/>
                <a:cs typeface="Times New Roman"/>
              </a:rPr>
              <a:t> информацией</a:t>
            </a:r>
            <a:r>
              <a:rPr dirty="0" sz="2400">
                <a:latin typeface="Times New Roman"/>
                <a:cs typeface="Times New Roman"/>
              </a:rPr>
              <a:t> в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строительстве</a:t>
            </a:r>
            <a:r>
              <a:rPr dirty="0" sz="2400">
                <a:latin typeface="Times New Roman"/>
                <a:cs typeface="Times New Roman"/>
              </a:rPr>
              <a:t> (BIM),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управление 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жизненным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циклом</a:t>
            </a:r>
            <a:r>
              <a:rPr dirty="0" sz="2400" spc="57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изделия</a:t>
            </a:r>
            <a:r>
              <a:rPr dirty="0" sz="2400" spc="-5">
                <a:latin typeface="Times New Roman"/>
                <a:cs typeface="Times New Roman"/>
              </a:rPr>
              <a:t> (PLM),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автоматизация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5">
                <a:latin typeface="Times New Roman"/>
                <a:cs typeface="Times New Roman"/>
              </a:rPr>
              <a:t>деятельности 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кредитно-финансовых</a:t>
            </a:r>
            <a:r>
              <a:rPr dirty="0" sz="2400">
                <a:latin typeface="Times New Roman"/>
                <a:cs typeface="Times New Roman"/>
              </a:rPr>
              <a:t> учреждений,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работа</a:t>
            </a:r>
            <a:r>
              <a:rPr dirty="0" sz="2400">
                <a:latin typeface="Times New Roman"/>
                <a:cs typeface="Times New Roman"/>
              </a:rPr>
              <a:t> с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системами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архивации</a:t>
            </a:r>
            <a:r>
              <a:rPr dirty="0" sz="2400">
                <a:latin typeface="Times New Roman"/>
                <a:cs typeface="Times New Roman"/>
              </a:rPr>
              <a:t> и 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передача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изображений</a:t>
            </a:r>
            <a:r>
              <a:rPr dirty="0" sz="2400">
                <a:latin typeface="Times New Roman"/>
                <a:cs typeface="Times New Roman"/>
              </a:rPr>
              <a:t> в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области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здравоохранения,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фото-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и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видеоредактирование.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73120" y="5597779"/>
            <a:ext cx="37147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45590" algn="l"/>
                <a:tab pos="2576195" algn="l"/>
                <a:tab pos="2941955" algn="l"/>
              </a:tabLst>
            </a:pPr>
            <a:r>
              <a:rPr dirty="0" sz="2400" spc="-35">
                <a:latin typeface="Times New Roman"/>
                <a:cs typeface="Times New Roman"/>
              </a:rPr>
              <a:t>Б</a:t>
            </a:r>
            <a:r>
              <a:rPr dirty="0" sz="2400" spc="-5">
                <a:latin typeface="Times New Roman"/>
                <a:cs typeface="Times New Roman"/>
              </a:rPr>
              <a:t>ла</a:t>
            </a:r>
            <a:r>
              <a:rPr dirty="0" sz="2400" spc="-60">
                <a:latin typeface="Times New Roman"/>
                <a:cs typeface="Times New Roman"/>
              </a:rPr>
              <a:t>г</a:t>
            </a:r>
            <a:r>
              <a:rPr dirty="0" sz="2400" spc="-75">
                <a:latin typeface="Times New Roman"/>
                <a:cs typeface="Times New Roman"/>
              </a:rPr>
              <a:t>о</a:t>
            </a:r>
            <a:r>
              <a:rPr dirty="0" sz="2400">
                <a:latin typeface="Times New Roman"/>
                <a:cs typeface="Times New Roman"/>
              </a:rPr>
              <a:t>даря	</a:t>
            </a:r>
            <a:r>
              <a:rPr dirty="0" sz="2400" spc="-5">
                <a:latin typeface="Times New Roman"/>
                <a:cs typeface="Times New Roman"/>
              </a:rPr>
              <a:t>э</a:t>
            </a:r>
            <a:r>
              <a:rPr dirty="0" sz="2400" spc="-40">
                <a:latin typeface="Times New Roman"/>
                <a:cs typeface="Times New Roman"/>
              </a:rPr>
              <a:t>т</a:t>
            </a:r>
            <a:r>
              <a:rPr dirty="0" sz="2400" spc="-50">
                <a:latin typeface="Times New Roman"/>
                <a:cs typeface="Times New Roman"/>
              </a:rPr>
              <a:t>о</a:t>
            </a:r>
            <a:r>
              <a:rPr dirty="0" sz="2400">
                <a:latin typeface="Times New Roman"/>
                <a:cs typeface="Times New Roman"/>
              </a:rPr>
              <a:t>м</a:t>
            </a:r>
            <a:r>
              <a:rPr dirty="0" sz="2400" spc="-215">
                <a:latin typeface="Times New Roman"/>
                <a:cs typeface="Times New Roman"/>
              </a:rPr>
              <a:t>у</a:t>
            </a:r>
            <a:r>
              <a:rPr dirty="0" sz="2400">
                <a:latin typeface="Times New Roman"/>
                <a:cs typeface="Times New Roman"/>
              </a:rPr>
              <a:t>,	а	</a:t>
            </a:r>
            <a:r>
              <a:rPr dirty="0" sz="2400" spc="15">
                <a:latin typeface="Times New Roman"/>
                <a:cs typeface="Times New Roman"/>
              </a:rPr>
              <a:t>т</a:t>
            </a:r>
            <a:r>
              <a:rPr dirty="0" sz="2400">
                <a:latin typeface="Times New Roman"/>
                <a:cs typeface="Times New Roman"/>
              </a:rPr>
              <a:t>ак</a:t>
            </a:r>
            <a:r>
              <a:rPr dirty="0" sz="2400" spc="-40">
                <a:latin typeface="Times New Roman"/>
                <a:cs typeface="Times New Roman"/>
              </a:rPr>
              <a:t>ж</a:t>
            </a:r>
            <a:r>
              <a:rPr dirty="0" sz="2400">
                <a:latin typeface="Times New Roman"/>
                <a:cs typeface="Times New Roman"/>
              </a:rPr>
              <a:t>е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94754" y="5597779"/>
            <a:ext cx="20269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Times New Roman"/>
                <a:cs typeface="Times New Roman"/>
              </a:rPr>
              <a:t>использованию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29192" y="5597779"/>
            <a:ext cx="151003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Times New Roman"/>
                <a:cs typeface="Times New Roman"/>
              </a:rPr>
              <a:t>т</a:t>
            </a:r>
            <a:r>
              <a:rPr dirty="0" sz="2400" spc="-40">
                <a:latin typeface="Times New Roman"/>
                <a:cs typeface="Times New Roman"/>
              </a:rPr>
              <a:t>е</a:t>
            </a:r>
            <a:r>
              <a:rPr dirty="0" sz="2400">
                <a:latin typeface="Times New Roman"/>
                <a:cs typeface="Times New Roman"/>
              </a:rPr>
              <a:t>хн</a:t>
            </a:r>
            <a:r>
              <a:rPr dirty="0" sz="2400" spc="-40">
                <a:latin typeface="Times New Roman"/>
                <a:cs typeface="Times New Roman"/>
              </a:rPr>
              <a:t>о</a:t>
            </a:r>
            <a:r>
              <a:rPr dirty="0" sz="2400" spc="-5">
                <a:latin typeface="Times New Roman"/>
                <a:cs typeface="Times New Roman"/>
              </a:rPr>
              <a:t>лог</a:t>
            </a:r>
            <a:r>
              <a:rPr dirty="0" sz="2400" spc="10">
                <a:latin typeface="Times New Roman"/>
                <a:cs typeface="Times New Roman"/>
              </a:rPr>
              <a:t>и</a:t>
            </a:r>
            <a:r>
              <a:rPr dirty="0" sz="2400">
                <a:latin typeface="Times New Roman"/>
                <a:cs typeface="Times New Roman"/>
              </a:rPr>
              <a:t>й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8467" y="5963488"/>
            <a:ext cx="398081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48765" algn="l"/>
                <a:tab pos="2391410" algn="l"/>
              </a:tabLst>
            </a:pPr>
            <a:r>
              <a:rPr dirty="0" sz="2400">
                <a:latin typeface="Times New Roman"/>
                <a:cs typeface="Times New Roman"/>
              </a:rPr>
              <a:t>Xen</a:t>
            </a:r>
            <a:r>
              <a:rPr dirty="0" sz="2400" spc="-10">
                <a:latin typeface="Times New Roman"/>
                <a:cs typeface="Times New Roman"/>
              </a:rPr>
              <a:t>S</a:t>
            </a:r>
            <a:r>
              <a:rPr dirty="0" sz="2400">
                <a:latin typeface="Times New Roman"/>
                <a:cs typeface="Times New Roman"/>
              </a:rPr>
              <a:t>erver</a:t>
            </a:r>
            <a:r>
              <a:rPr dirty="0" sz="2400">
                <a:latin typeface="Times New Roman"/>
                <a:cs typeface="Times New Roman"/>
              </a:rPr>
              <a:t>	</a:t>
            </a:r>
            <a:r>
              <a:rPr dirty="0" sz="2400">
                <a:latin typeface="Times New Roman"/>
                <a:cs typeface="Times New Roman"/>
              </a:rPr>
              <a:t>GPU</a:t>
            </a:r>
            <a:r>
              <a:rPr dirty="0" sz="2400">
                <a:latin typeface="Times New Roman"/>
                <a:cs typeface="Times New Roman"/>
              </a:rPr>
              <a:t>	</a:t>
            </a:r>
            <a:r>
              <a:rPr dirty="0" sz="2400">
                <a:latin typeface="Times New Roman"/>
                <a:cs typeface="Times New Roman"/>
              </a:rPr>
              <a:t>pass</a:t>
            </a:r>
            <a:r>
              <a:rPr dirty="0" sz="2400">
                <a:latin typeface="Times New Roman"/>
                <a:cs typeface="Times New Roman"/>
              </a:rPr>
              <a:t>-</a:t>
            </a:r>
            <a:r>
              <a:rPr dirty="0" sz="2400" spc="-10">
                <a:latin typeface="Times New Roman"/>
                <a:cs typeface="Times New Roman"/>
              </a:rPr>
              <a:t>t</a:t>
            </a:r>
            <a:r>
              <a:rPr dirty="0" sz="2400">
                <a:latin typeface="Times New Roman"/>
                <a:cs typeface="Times New Roman"/>
              </a:rPr>
              <a:t>hrough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7053" y="5597779"/>
            <a:ext cx="533527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98035">
              <a:lnSpc>
                <a:spcPct val="100000"/>
              </a:lnSpc>
              <a:spcBef>
                <a:spcPts val="100"/>
              </a:spcBef>
              <a:tabLst>
                <a:tab pos="407034" algn="l"/>
                <a:tab pos="1350645" algn="l"/>
                <a:tab pos="3107690" algn="l"/>
                <a:tab pos="4001135" algn="l"/>
                <a:tab pos="4606290" algn="l"/>
              </a:tabLst>
            </a:pPr>
            <a:r>
              <a:rPr dirty="0" sz="2400">
                <a:latin typeface="Times New Roman"/>
                <a:cs typeface="Times New Roman"/>
              </a:rPr>
              <a:t>Ci</a:t>
            </a:r>
            <a:r>
              <a:rPr dirty="0" sz="2400" spc="-10">
                <a:latin typeface="Times New Roman"/>
                <a:cs typeface="Times New Roman"/>
              </a:rPr>
              <a:t>t</a:t>
            </a:r>
            <a:r>
              <a:rPr dirty="0" sz="2400">
                <a:latin typeface="Times New Roman"/>
                <a:cs typeface="Times New Roman"/>
              </a:rPr>
              <a:t>r</a:t>
            </a:r>
            <a:r>
              <a:rPr dirty="0" sz="2400" spc="5">
                <a:latin typeface="Times New Roman"/>
                <a:cs typeface="Times New Roman"/>
              </a:rPr>
              <a:t>i</a:t>
            </a:r>
            <a:r>
              <a:rPr dirty="0" sz="2400">
                <a:latin typeface="Times New Roman"/>
                <a:cs typeface="Times New Roman"/>
              </a:rPr>
              <a:t>x  </a:t>
            </a:r>
            <a:r>
              <a:rPr dirty="0" sz="2400">
                <a:latin typeface="Times New Roman"/>
                <a:cs typeface="Times New Roman"/>
              </a:rPr>
              <a:t>и</a:t>
            </a:r>
            <a:r>
              <a:rPr dirty="0" sz="2400">
                <a:latin typeface="Times New Roman"/>
                <a:cs typeface="Times New Roman"/>
              </a:rPr>
              <a:t>	</a:t>
            </a:r>
            <a:r>
              <a:rPr dirty="0" sz="2400">
                <a:latin typeface="Times New Roman"/>
                <a:cs typeface="Times New Roman"/>
              </a:rPr>
              <a:t>Ci</a:t>
            </a:r>
            <a:r>
              <a:rPr dirty="0" sz="2400" spc="-10">
                <a:latin typeface="Times New Roman"/>
                <a:cs typeface="Times New Roman"/>
              </a:rPr>
              <a:t>t</a:t>
            </a:r>
            <a:r>
              <a:rPr dirty="0" sz="2400">
                <a:latin typeface="Times New Roman"/>
                <a:cs typeface="Times New Roman"/>
              </a:rPr>
              <a:t>rix</a:t>
            </a:r>
            <a:r>
              <a:rPr dirty="0" sz="2400">
                <a:latin typeface="Times New Roman"/>
                <a:cs typeface="Times New Roman"/>
              </a:rPr>
              <a:t>	</a:t>
            </a:r>
            <a:r>
              <a:rPr dirty="0" sz="2400">
                <a:latin typeface="Times New Roman"/>
                <a:cs typeface="Times New Roman"/>
              </a:rPr>
              <a:t>Xen</a:t>
            </a:r>
            <a:r>
              <a:rPr dirty="0" sz="2400" spc="-15">
                <a:latin typeface="Times New Roman"/>
                <a:cs typeface="Times New Roman"/>
              </a:rPr>
              <a:t>D</a:t>
            </a:r>
            <a:r>
              <a:rPr dirty="0" sz="2400">
                <a:latin typeface="Times New Roman"/>
                <a:cs typeface="Times New Roman"/>
              </a:rPr>
              <a:t>esktop</a:t>
            </a:r>
            <a:r>
              <a:rPr dirty="0" sz="2400">
                <a:latin typeface="Times New Roman"/>
                <a:cs typeface="Times New Roman"/>
              </a:rPr>
              <a:t>	</a:t>
            </a:r>
            <a:r>
              <a:rPr dirty="0" sz="2400">
                <a:latin typeface="Times New Roman"/>
                <a:cs typeface="Times New Roman"/>
              </a:rPr>
              <a:t>HDX</a:t>
            </a:r>
            <a:r>
              <a:rPr dirty="0" sz="2400">
                <a:latin typeface="Times New Roman"/>
                <a:cs typeface="Times New Roman"/>
              </a:rPr>
              <a:t>	</a:t>
            </a:r>
            <a:r>
              <a:rPr dirty="0" sz="2400" spc="-5">
                <a:latin typeface="Times New Roman"/>
                <a:cs typeface="Times New Roman"/>
              </a:rPr>
              <a:t>3</a:t>
            </a:r>
            <a:r>
              <a:rPr dirty="0" sz="2400">
                <a:latin typeface="Times New Roman"/>
                <a:cs typeface="Times New Roman"/>
              </a:rPr>
              <a:t>D</a:t>
            </a:r>
            <a:r>
              <a:rPr dirty="0" sz="2400">
                <a:latin typeface="Times New Roman"/>
                <a:cs typeface="Times New Roman"/>
              </a:rPr>
              <a:t>	</a:t>
            </a:r>
            <a:r>
              <a:rPr dirty="0" sz="2400">
                <a:latin typeface="Times New Roman"/>
                <a:cs typeface="Times New Roman"/>
              </a:rPr>
              <a:t>с</a:t>
            </a:r>
            <a:r>
              <a:rPr dirty="0" sz="2400" spc="25">
                <a:latin typeface="Times New Roman"/>
                <a:cs typeface="Times New Roman"/>
              </a:rPr>
              <a:t>т</a:t>
            </a:r>
            <a:r>
              <a:rPr dirty="0" sz="2400" spc="20">
                <a:latin typeface="Times New Roman"/>
                <a:cs typeface="Times New Roman"/>
              </a:rPr>
              <a:t>а</a:t>
            </a:r>
            <a:r>
              <a:rPr dirty="0" sz="2400" spc="-5">
                <a:latin typeface="Times New Roman"/>
                <a:cs typeface="Times New Roman"/>
              </a:rPr>
              <a:t>ло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58467" y="6329578"/>
            <a:ext cx="952119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15">
                <a:latin typeface="Times New Roman"/>
                <a:cs typeface="Times New Roman"/>
              </a:rPr>
              <a:t>возможным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запускать</a:t>
            </a:r>
            <a:r>
              <a:rPr dirty="0" sz="2400" spc="-15">
                <a:latin typeface="Times New Roman"/>
                <a:cs typeface="Times New Roman"/>
              </a:rPr>
              <a:t> тяжелые</a:t>
            </a:r>
            <a:r>
              <a:rPr dirty="0" sz="2400" spc="-10">
                <a:latin typeface="Times New Roman"/>
                <a:cs typeface="Times New Roman"/>
              </a:rPr>
              <a:t> 3D-приложения</a:t>
            </a:r>
            <a:r>
              <a:rPr dirty="0" sz="2400" spc="-5">
                <a:latin typeface="Times New Roman"/>
                <a:cs typeface="Times New Roman"/>
              </a:rPr>
              <a:t> на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стороне</a:t>
            </a:r>
            <a:r>
              <a:rPr dirty="0" sz="2400">
                <a:latin typeface="Times New Roman"/>
                <a:cs typeface="Times New Roman"/>
              </a:rPr>
              <a:t> сервера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и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предоставлять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к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ним</a:t>
            </a:r>
            <a:r>
              <a:rPr dirty="0" sz="2400" spc="5">
                <a:latin typeface="Times New Roman"/>
                <a:cs typeface="Times New Roman"/>
              </a:rPr>
              <a:t> доступ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в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терминальном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режиме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полной 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поддержкой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профессиональной</a:t>
            </a:r>
            <a:r>
              <a:rPr dirty="0" sz="2400" spc="-5">
                <a:latin typeface="Times New Roman"/>
                <a:cs typeface="Times New Roman"/>
              </a:rPr>
              <a:t> графики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NVIDIA</a:t>
            </a:r>
            <a:r>
              <a:rPr dirty="0" sz="2400" spc="-9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GRID.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3438" y="51561"/>
            <a:ext cx="719645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Виртуализация</a:t>
            </a:r>
            <a:r>
              <a:rPr dirty="0" spc="-70"/>
              <a:t> </a:t>
            </a:r>
            <a:r>
              <a:rPr dirty="0"/>
              <a:t>хранилищ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49882" y="1312875"/>
            <a:ext cx="8914130" cy="5573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27355">
              <a:lnSpc>
                <a:spcPct val="100000"/>
              </a:lnSpc>
              <a:spcBef>
                <a:spcPts val="95"/>
              </a:spcBef>
            </a:pPr>
            <a:r>
              <a:rPr dirty="0" sz="2800" spc="-25">
                <a:latin typeface="Times New Roman"/>
                <a:cs typeface="Times New Roman"/>
              </a:rPr>
              <a:t>Технологии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виртуализации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хранилищ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обеспечивают </a:t>
            </a:r>
            <a:r>
              <a:rPr dirty="0" sz="2800" spc="-10">
                <a:latin typeface="Times New Roman"/>
                <a:cs typeface="Times New Roman"/>
              </a:rPr>
              <a:t> эффективный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способ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управления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ресурсами </a:t>
            </a:r>
            <a:r>
              <a:rPr dirty="0" sz="2800" spc="-5">
                <a:latin typeface="Times New Roman"/>
                <a:cs typeface="Times New Roman"/>
              </a:rPr>
              <a:t>хранения в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виртуальной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инфраструктуре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</a:t>
            </a:r>
            <a:r>
              <a:rPr dirty="0" sz="2800" spc="-10">
                <a:latin typeface="Times New Roman"/>
                <a:cs typeface="Times New Roman"/>
              </a:rPr>
              <a:t>реализуют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следующие </a:t>
            </a:r>
            <a:r>
              <a:rPr dirty="0" sz="2800" spc="-5">
                <a:latin typeface="Times New Roman"/>
                <a:cs typeface="Times New Roman"/>
              </a:rPr>
              <a:t> преимущества:</a:t>
            </a:r>
            <a:endParaRPr sz="2800">
              <a:latin typeface="Times New Roman"/>
              <a:cs typeface="Times New Roman"/>
            </a:endParaRPr>
          </a:p>
          <a:p>
            <a:pPr marL="469900" marR="431165" indent="-45720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2800" spc="-10">
                <a:latin typeface="Times New Roman"/>
                <a:cs typeface="Times New Roman"/>
              </a:rPr>
              <a:t>значительное </a:t>
            </a:r>
            <a:r>
              <a:rPr dirty="0" sz="2800" spc="-5">
                <a:latin typeface="Times New Roman"/>
                <a:cs typeface="Times New Roman"/>
              </a:rPr>
              <a:t>повышение эффективности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</a:t>
            </a:r>
            <a:r>
              <a:rPr dirty="0" sz="2800" spc="-15">
                <a:latin typeface="Times New Roman"/>
                <a:cs typeface="Times New Roman"/>
              </a:rPr>
              <a:t>гибкости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использования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хранилищ;</a:t>
            </a:r>
            <a:endParaRPr sz="2800">
              <a:latin typeface="Times New Roman"/>
              <a:cs typeface="Times New Roman"/>
            </a:endParaRPr>
          </a:p>
          <a:p>
            <a:pPr marL="469900" marR="432434" indent="-457200">
              <a:lnSpc>
                <a:spcPct val="100000"/>
              </a:lnSpc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2800" spc="-5">
                <a:latin typeface="Times New Roman"/>
                <a:cs typeface="Times New Roman"/>
              </a:rPr>
              <a:t>упрощение </a:t>
            </a:r>
            <a:r>
              <a:rPr dirty="0" sz="2800">
                <a:latin typeface="Times New Roman"/>
                <a:cs typeface="Times New Roman"/>
              </a:rPr>
              <a:t>установки </a:t>
            </a:r>
            <a:r>
              <a:rPr dirty="0" sz="2800" spc="-10">
                <a:latin typeface="Times New Roman"/>
                <a:cs typeface="Times New Roman"/>
              </a:rPr>
              <a:t>исправлений</a:t>
            </a:r>
            <a:r>
              <a:rPr dirty="0" sz="2800" spc="10">
                <a:latin typeface="Times New Roman"/>
                <a:cs typeface="Times New Roman"/>
              </a:rPr>
              <a:t> ОС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</a:t>
            </a:r>
            <a:r>
              <a:rPr dirty="0" sz="2800" spc="-10">
                <a:latin typeface="Times New Roman"/>
                <a:cs typeface="Times New Roman"/>
              </a:rPr>
              <a:t>снижение </a:t>
            </a:r>
            <a:r>
              <a:rPr dirty="0" sz="2800" spc="-5">
                <a:latin typeface="Times New Roman"/>
                <a:cs typeface="Times New Roman"/>
              </a:rPr>
              <a:t> требований к драйверам, </a:t>
            </a:r>
            <a:r>
              <a:rPr dirty="0" sz="2800">
                <a:latin typeface="Times New Roman"/>
                <a:cs typeface="Times New Roman"/>
              </a:rPr>
              <a:t>устранение зависимости </a:t>
            </a:r>
            <a:r>
              <a:rPr dirty="0" sz="2800" spc="-20">
                <a:latin typeface="Times New Roman"/>
                <a:cs typeface="Times New Roman"/>
              </a:rPr>
              <a:t>от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топологии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хранилища;</a:t>
            </a:r>
            <a:endParaRPr sz="28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2800" spc="-10">
                <a:latin typeface="Times New Roman"/>
                <a:cs typeface="Times New Roman"/>
              </a:rPr>
              <a:t>увеличение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времени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безотказной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работы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приложений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упрощение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стандартных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процессов;</a:t>
            </a:r>
            <a:endParaRPr sz="2800">
              <a:latin typeface="Times New Roman"/>
              <a:cs typeface="Times New Roman"/>
            </a:endParaRPr>
          </a:p>
          <a:p>
            <a:pPr marL="469900" marR="1666875" indent="-45720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dirty="0" sz="2800" spc="-15">
                <a:latin typeface="Times New Roman"/>
                <a:cs typeface="Times New Roman"/>
              </a:rPr>
              <a:t>использование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дополнение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существующей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инфраструктуры </a:t>
            </a:r>
            <a:r>
              <a:rPr dirty="0" sz="2800" spc="-5">
                <a:latin typeface="Times New Roman"/>
                <a:cs typeface="Times New Roman"/>
              </a:rPr>
              <a:t>хранения.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4545" y="51561"/>
            <a:ext cx="775525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0"/>
              <a:t>Платформы</a:t>
            </a:r>
            <a:r>
              <a:rPr dirty="0" spc="-75"/>
              <a:t> </a:t>
            </a:r>
            <a:r>
              <a:rPr dirty="0" spc="-15"/>
              <a:t>виртуализации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8195" y="2420874"/>
            <a:ext cx="2973070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583565" algn="l"/>
                <a:tab pos="584200" algn="l"/>
              </a:tabLst>
            </a:pPr>
            <a:r>
              <a:rPr dirty="0" sz="3600" spc="-15" b="1">
                <a:latin typeface="Times New Roman"/>
                <a:cs typeface="Times New Roman"/>
              </a:rPr>
              <a:t>Vmware</a:t>
            </a:r>
            <a:endParaRPr sz="36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Microsoft Sans Serif"/>
              <a:buChar char="•"/>
              <a:tabLst>
                <a:tab pos="583565" algn="l"/>
                <a:tab pos="58420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Citrix</a:t>
            </a:r>
            <a:r>
              <a:rPr dirty="0" sz="3600" spc="-60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(Xen)</a:t>
            </a:r>
            <a:endParaRPr sz="36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Microsoft Sans Serif"/>
              <a:buChar char="•"/>
              <a:tabLst>
                <a:tab pos="583565" algn="l"/>
                <a:tab pos="584200" algn="l"/>
              </a:tabLst>
            </a:pPr>
            <a:r>
              <a:rPr dirty="0" sz="3600" spc="-10" b="1">
                <a:latin typeface="Times New Roman"/>
                <a:cs typeface="Times New Roman"/>
              </a:rPr>
              <a:t>Microsoft</a:t>
            </a:r>
            <a:endParaRPr sz="36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Microsoft Sans Serif"/>
              <a:buChar char="•"/>
              <a:tabLst>
                <a:tab pos="583565" algn="l"/>
                <a:tab pos="584200" algn="l"/>
              </a:tabLst>
            </a:pPr>
            <a:r>
              <a:rPr dirty="0" sz="3600" spc="-5" b="1">
                <a:latin typeface="Times New Roman"/>
                <a:cs typeface="Times New Roman"/>
              </a:rPr>
              <a:t>OpenVZ</a:t>
            </a:r>
            <a:endParaRPr sz="360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Font typeface="Microsoft Sans Serif"/>
              <a:buChar char="•"/>
              <a:tabLst>
                <a:tab pos="583565" algn="l"/>
                <a:tab pos="584200" algn="l"/>
              </a:tabLst>
            </a:pPr>
            <a:r>
              <a:rPr dirty="0" sz="3600" b="1">
                <a:latin typeface="Times New Roman"/>
                <a:cs typeface="Times New Roman"/>
              </a:rPr>
              <a:t>KVM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13425" y="2904617"/>
            <a:ext cx="2837306" cy="22321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77656" y="877697"/>
            <a:ext cx="3283330" cy="170738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0795" y="5489954"/>
            <a:ext cx="5609082" cy="206908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40457" y="1095984"/>
            <a:ext cx="2857372" cy="8855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24214" y="4267225"/>
            <a:ext cx="2857373" cy="285737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56579" y="51561"/>
            <a:ext cx="212534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Vmware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VMware</a:t>
            </a:r>
            <a:r>
              <a:rPr dirty="0" spc="-60"/>
              <a:t> </a:t>
            </a:r>
            <a:r>
              <a:rPr dirty="0" spc="-20"/>
              <a:t>Workstation</a:t>
            </a: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VMware</a:t>
            </a:r>
            <a:r>
              <a:rPr dirty="0" spc="-30"/>
              <a:t> </a:t>
            </a:r>
            <a:r>
              <a:rPr dirty="0"/>
              <a:t>Player</a:t>
            </a: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VMware</a:t>
            </a:r>
            <a:r>
              <a:rPr dirty="0" spc="-20"/>
              <a:t> </a:t>
            </a:r>
            <a:r>
              <a:rPr dirty="0" spc="-5"/>
              <a:t>Fusion</a:t>
            </a: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VMware</a:t>
            </a:r>
            <a:r>
              <a:rPr dirty="0" spc="-30"/>
              <a:t> </a:t>
            </a:r>
            <a:r>
              <a:rPr dirty="0"/>
              <a:t>Server</a:t>
            </a: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VM</a:t>
            </a:r>
            <a:r>
              <a:rPr dirty="0" spc="-15"/>
              <a:t>w</a:t>
            </a:r>
            <a:r>
              <a:rPr dirty="0"/>
              <a:t>are</a:t>
            </a:r>
            <a:r>
              <a:rPr dirty="0" spc="-125"/>
              <a:t> </a:t>
            </a:r>
            <a:r>
              <a:rPr dirty="0"/>
              <a:t>Ace</a:t>
            </a: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VMware</a:t>
            </a:r>
            <a:r>
              <a:rPr dirty="0" spc="-30"/>
              <a:t> </a:t>
            </a:r>
            <a:r>
              <a:rPr dirty="0"/>
              <a:t>vSphere</a:t>
            </a: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VMware</a:t>
            </a:r>
            <a:r>
              <a:rPr dirty="0" spc="-20"/>
              <a:t> </a:t>
            </a:r>
            <a:r>
              <a:rPr dirty="0" spc="-5"/>
              <a:t>ESX</a:t>
            </a:r>
            <a:r>
              <a:rPr dirty="0" spc="-10"/>
              <a:t> </a:t>
            </a:r>
            <a:r>
              <a:rPr dirty="0"/>
              <a:t>Server</a:t>
            </a: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VMware</a:t>
            </a:r>
            <a:r>
              <a:rPr dirty="0" spc="-35"/>
              <a:t> </a:t>
            </a:r>
            <a:r>
              <a:rPr dirty="0"/>
              <a:t>vSphere</a:t>
            </a:r>
            <a:r>
              <a:rPr dirty="0" spc="-35"/>
              <a:t> </a:t>
            </a:r>
            <a:r>
              <a:rPr dirty="0"/>
              <a:t>Hypervisor</a:t>
            </a: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VMware</a:t>
            </a:r>
            <a:r>
              <a:rPr dirty="0" spc="-30"/>
              <a:t> </a:t>
            </a:r>
            <a:r>
              <a:rPr dirty="0"/>
              <a:t>vCenter</a:t>
            </a: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VMware</a:t>
            </a:r>
            <a:r>
              <a:rPr dirty="0" spc="-55"/>
              <a:t> </a:t>
            </a:r>
            <a:r>
              <a:rPr dirty="0" spc="-5"/>
              <a:t>ThinApp</a:t>
            </a: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VMware</a:t>
            </a:r>
            <a:r>
              <a:rPr dirty="0" spc="-60"/>
              <a:t> </a:t>
            </a:r>
            <a:r>
              <a:rPr dirty="0" spc="-40"/>
              <a:t>View</a:t>
            </a: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VMware</a:t>
            </a:r>
            <a:r>
              <a:rPr dirty="0" spc="-20"/>
              <a:t> </a:t>
            </a:r>
            <a:r>
              <a:rPr dirty="0"/>
              <a:t>Capacity</a:t>
            </a:r>
            <a:r>
              <a:rPr dirty="0" spc="-45"/>
              <a:t> </a:t>
            </a:r>
            <a:r>
              <a:rPr dirty="0"/>
              <a:t>Planner</a:t>
            </a: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VMware</a:t>
            </a:r>
            <a:r>
              <a:rPr dirty="0" spc="-65"/>
              <a:t> </a:t>
            </a:r>
            <a:r>
              <a:rPr dirty="0" spc="-5"/>
              <a:t>VMmark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По </a:t>
            </a:r>
            <a:r>
              <a:rPr dirty="0" spc="-25"/>
              <a:t>результатам</a:t>
            </a:r>
            <a:r>
              <a:rPr dirty="0" spc="5"/>
              <a:t> </a:t>
            </a:r>
            <a:r>
              <a:rPr dirty="0" spc="-5"/>
              <a:t>различных </a:t>
            </a:r>
            <a:r>
              <a:rPr dirty="0"/>
              <a:t>тестов </a:t>
            </a:r>
            <a:r>
              <a:rPr dirty="0" spc="5"/>
              <a:t> </a:t>
            </a:r>
            <a:r>
              <a:rPr dirty="0" spc="-5"/>
              <a:t>производительности</a:t>
            </a:r>
            <a:r>
              <a:rPr dirty="0" spc="20"/>
              <a:t> </a:t>
            </a:r>
            <a:r>
              <a:rPr dirty="0" spc="-10"/>
              <a:t>средства </a:t>
            </a:r>
            <a:r>
              <a:rPr dirty="0" spc="-5"/>
              <a:t> </a:t>
            </a:r>
            <a:r>
              <a:rPr dirty="0" spc="-10"/>
              <a:t>виртуализации </a:t>
            </a:r>
            <a:r>
              <a:rPr dirty="0" spc="-5"/>
              <a:t>VMware </a:t>
            </a:r>
            <a:r>
              <a:rPr dirty="0" spc="-15"/>
              <a:t>почти </a:t>
            </a:r>
            <a:r>
              <a:rPr dirty="0" spc="-20"/>
              <a:t>всегда </a:t>
            </a:r>
            <a:r>
              <a:rPr dirty="0" spc="-5"/>
              <a:t>по </a:t>
            </a:r>
            <a:r>
              <a:rPr dirty="0" spc="-585"/>
              <a:t> </a:t>
            </a:r>
            <a:r>
              <a:rPr dirty="0" spc="-15"/>
              <a:t>большинству</a:t>
            </a:r>
            <a:r>
              <a:rPr dirty="0" spc="5"/>
              <a:t> </a:t>
            </a:r>
            <a:r>
              <a:rPr dirty="0"/>
              <a:t>параметров</a:t>
            </a:r>
            <a:r>
              <a:rPr dirty="0" spc="-25"/>
              <a:t> </a:t>
            </a:r>
            <a:r>
              <a:rPr dirty="0" spc="-15"/>
              <a:t>выигрывают</a:t>
            </a:r>
            <a:r>
              <a:rPr dirty="0"/>
              <a:t> у </a:t>
            </a:r>
            <a:r>
              <a:rPr dirty="0" spc="-585"/>
              <a:t> </a:t>
            </a:r>
            <a:r>
              <a:rPr dirty="0" spc="-20"/>
              <a:t>конкурентов. </a:t>
            </a:r>
            <a:r>
              <a:rPr dirty="0" spc="-5"/>
              <a:t>VMware имеет </a:t>
            </a:r>
            <a:r>
              <a:rPr dirty="0" spc="-10"/>
              <a:t>более </a:t>
            </a:r>
            <a:r>
              <a:rPr dirty="0"/>
              <a:t>100 </a:t>
            </a:r>
            <a:r>
              <a:rPr dirty="0" spc="5"/>
              <a:t> </a:t>
            </a:r>
            <a:r>
              <a:rPr dirty="0"/>
              <a:t>000</a:t>
            </a:r>
            <a:r>
              <a:rPr dirty="0" spc="-5"/>
              <a:t> клиентов</a:t>
            </a:r>
            <a:r>
              <a:rPr dirty="0" spc="10"/>
              <a:t> </a:t>
            </a:r>
            <a:r>
              <a:rPr dirty="0" spc="-5"/>
              <a:t>по</a:t>
            </a:r>
            <a:r>
              <a:rPr dirty="0" spc="-10"/>
              <a:t> </a:t>
            </a:r>
            <a:r>
              <a:rPr dirty="0"/>
              <a:t>всему</a:t>
            </a:r>
            <a:r>
              <a:rPr dirty="0" spc="-5"/>
              <a:t> </a:t>
            </a:r>
            <a:r>
              <a:rPr dirty="0" spc="-55"/>
              <a:t>миру.</a:t>
            </a:r>
            <a:r>
              <a:rPr dirty="0" spc="-20"/>
              <a:t> </a:t>
            </a:r>
            <a:r>
              <a:rPr dirty="0"/>
              <a:t>Сеть </a:t>
            </a:r>
            <a:r>
              <a:rPr dirty="0" spc="5"/>
              <a:t> </a:t>
            </a:r>
            <a:r>
              <a:rPr dirty="0" spc="-5"/>
              <a:t>партнерств </a:t>
            </a:r>
            <a:r>
              <a:rPr dirty="0" spc="-25"/>
              <a:t>охватывает</a:t>
            </a:r>
            <a:r>
              <a:rPr dirty="0" spc="25"/>
              <a:t> </a:t>
            </a:r>
            <a:r>
              <a:rPr dirty="0" spc="-10"/>
              <a:t>более </a:t>
            </a:r>
            <a:r>
              <a:rPr dirty="0"/>
              <a:t>350 </a:t>
            </a:r>
            <a:r>
              <a:rPr dirty="0" spc="5"/>
              <a:t> </a:t>
            </a:r>
            <a:r>
              <a:rPr dirty="0" spc="-10"/>
              <a:t>производителей</a:t>
            </a:r>
            <a:r>
              <a:rPr dirty="0" spc="15"/>
              <a:t> </a:t>
            </a:r>
            <a:r>
              <a:rPr dirty="0" spc="-20"/>
              <a:t>оборудования</a:t>
            </a:r>
            <a:r>
              <a:rPr dirty="0" spc="-5"/>
              <a:t> </a:t>
            </a:r>
            <a:r>
              <a:rPr dirty="0"/>
              <a:t>и</a:t>
            </a:r>
            <a:r>
              <a:rPr dirty="0" spc="-10"/>
              <a:t> </a:t>
            </a:r>
            <a:r>
              <a:rPr dirty="0" spc="-5"/>
              <a:t>ПО </a:t>
            </a:r>
            <a:r>
              <a:rPr dirty="0"/>
              <a:t>и </a:t>
            </a:r>
            <a:r>
              <a:rPr dirty="0" spc="5"/>
              <a:t> </a:t>
            </a:r>
            <a:r>
              <a:rPr dirty="0" spc="-10"/>
              <a:t>более </a:t>
            </a:r>
            <a:r>
              <a:rPr dirty="0"/>
              <a:t>6000 </a:t>
            </a:r>
            <a:r>
              <a:rPr dirty="0" spc="5"/>
              <a:t>реселлеров. </a:t>
            </a:r>
            <a:r>
              <a:rPr dirty="0" spc="-5"/>
              <a:t>На </a:t>
            </a:r>
            <a:r>
              <a:rPr dirty="0"/>
              <a:t>данный </a:t>
            </a:r>
            <a:r>
              <a:rPr dirty="0" spc="5"/>
              <a:t> </a:t>
            </a:r>
            <a:r>
              <a:rPr dirty="0" spc="-10"/>
              <a:t>момент </a:t>
            </a:r>
            <a:r>
              <a:rPr dirty="0" spc="-15"/>
              <a:t>объем</a:t>
            </a:r>
            <a:r>
              <a:rPr dirty="0" spc="-10"/>
              <a:t> рынка,</a:t>
            </a:r>
            <a:r>
              <a:rPr dirty="0"/>
              <a:t> </a:t>
            </a:r>
            <a:r>
              <a:rPr dirty="0" spc="-5"/>
              <a:t>принадлежащий </a:t>
            </a:r>
            <a:r>
              <a:rPr dirty="0"/>
              <a:t> </a:t>
            </a:r>
            <a:r>
              <a:rPr dirty="0" spc="-5"/>
              <a:t>VMware, оценивается</a:t>
            </a:r>
            <a:r>
              <a:rPr dirty="0" spc="10"/>
              <a:t> </a:t>
            </a:r>
            <a:r>
              <a:rPr dirty="0" spc="-5"/>
              <a:t>на </a:t>
            </a:r>
            <a:r>
              <a:rPr dirty="0"/>
              <a:t>80%.</a:t>
            </a:r>
            <a:r>
              <a:rPr dirty="0" spc="-5"/>
              <a:t> </a:t>
            </a:r>
            <a:r>
              <a:rPr dirty="0" spc="-10"/>
              <a:t>Между </a:t>
            </a:r>
            <a:r>
              <a:rPr dirty="0" spc="-5"/>
              <a:t> тем,</a:t>
            </a:r>
            <a:r>
              <a:rPr dirty="0" spc="-10"/>
              <a:t> среди </a:t>
            </a:r>
            <a:r>
              <a:rPr dirty="0" spc="-15"/>
              <a:t>платформ</a:t>
            </a:r>
            <a:r>
              <a:rPr dirty="0" spc="-5"/>
              <a:t> </a:t>
            </a:r>
            <a:r>
              <a:rPr dirty="0" spc="-10"/>
              <a:t>виртуализации</a:t>
            </a:r>
            <a:r>
              <a:rPr dirty="0"/>
              <a:t> у </a:t>
            </a:r>
            <a:r>
              <a:rPr dirty="0" spc="5"/>
              <a:t> </a:t>
            </a:r>
            <a:r>
              <a:rPr dirty="0" spc="-5"/>
              <a:t>VMware</a:t>
            </a:r>
            <a:r>
              <a:rPr dirty="0"/>
              <a:t> </a:t>
            </a:r>
            <a:r>
              <a:rPr dirty="0" spc="15"/>
              <a:t>есть</a:t>
            </a:r>
            <a:r>
              <a:rPr dirty="0" spc="-5"/>
              <a:t> из </a:t>
            </a:r>
            <a:r>
              <a:rPr dirty="0" spc="-15"/>
              <a:t>чего</a:t>
            </a:r>
            <a:r>
              <a:rPr dirty="0" spc="-5"/>
              <a:t> </a:t>
            </a:r>
            <a:r>
              <a:rPr dirty="0" spc="-10"/>
              <a:t>выбирать: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2893" y="1223010"/>
            <a:ext cx="9942195" cy="14960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8874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Times New Roman"/>
                <a:cs typeface="Times New Roman"/>
              </a:rPr>
              <a:t>1967: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Виртуализация</a:t>
            </a:r>
            <a:endParaRPr sz="3200">
              <a:latin typeface="Times New Roman"/>
              <a:cs typeface="Times New Roman"/>
            </a:endParaRPr>
          </a:p>
          <a:p>
            <a:pPr marL="263525" marR="5080" indent="-251460">
              <a:lnSpc>
                <a:spcPts val="2590"/>
              </a:lnSpc>
              <a:spcBef>
                <a:spcPts val="2590"/>
              </a:spcBef>
              <a:buFont typeface="Microsoft Sans Serif"/>
              <a:buChar char="•"/>
              <a:tabLst>
                <a:tab pos="263525" algn="l"/>
                <a:tab pos="264160" algn="l"/>
              </a:tabLst>
            </a:pPr>
            <a:r>
              <a:rPr dirty="0" sz="2400" spc="-5">
                <a:latin typeface="Times New Roman"/>
                <a:cs typeface="Times New Roman"/>
              </a:rPr>
              <a:t>CP-40 </a:t>
            </a:r>
            <a:r>
              <a:rPr dirty="0" sz="2400">
                <a:latin typeface="Times New Roman"/>
                <a:cs typeface="Times New Roman"/>
              </a:rPr>
              <a:t>/ </a:t>
            </a:r>
            <a:r>
              <a:rPr dirty="0" sz="2400" spc="-5">
                <a:latin typeface="Times New Roman"/>
                <a:cs typeface="Times New Roman"/>
              </a:rPr>
              <a:t>CMS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-</a:t>
            </a:r>
            <a:r>
              <a:rPr dirty="0" sz="2400" spc="-10">
                <a:latin typeface="Times New Roman"/>
                <a:cs typeface="Times New Roman"/>
              </a:rPr>
              <a:t> первая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операционная система,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30">
                <a:latin typeface="Times New Roman"/>
                <a:cs typeface="Times New Roman"/>
              </a:rPr>
              <a:t>которая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реализовала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полную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виртуализацию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5275" y="2873184"/>
            <a:ext cx="4841875" cy="39258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85620" y="5390769"/>
            <a:ext cx="9855835" cy="1889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26415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Times New Roman"/>
                <a:cs typeface="Times New Roman"/>
              </a:rPr>
              <a:t>Виртуальные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машины:</a:t>
            </a:r>
            <a:endParaRPr sz="2400">
              <a:latin typeface="Times New Roman"/>
              <a:cs typeface="Times New Roman"/>
            </a:endParaRPr>
          </a:p>
          <a:p>
            <a:pPr marL="5465445" indent="-201930">
              <a:lnSpc>
                <a:spcPct val="100000"/>
              </a:lnSpc>
              <a:buFont typeface="Microsoft Sans Serif"/>
              <a:buChar char="•"/>
              <a:tabLst>
                <a:tab pos="5466080" algn="l"/>
              </a:tabLst>
            </a:pPr>
            <a:r>
              <a:rPr dirty="0" sz="2400" spc="-15">
                <a:latin typeface="Times New Roman"/>
                <a:cs typeface="Times New Roman"/>
              </a:rPr>
              <a:t>Разработка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операционных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систем</a:t>
            </a:r>
            <a:endParaRPr sz="2400">
              <a:latin typeface="Times New Roman"/>
              <a:cs typeface="Times New Roman"/>
            </a:endParaRPr>
          </a:p>
          <a:p>
            <a:pPr marL="5465445" marR="719455" indent="-201295">
              <a:lnSpc>
                <a:spcPct val="100000"/>
              </a:lnSpc>
              <a:buFont typeface="Microsoft Sans Serif"/>
              <a:buChar char="•"/>
              <a:tabLst>
                <a:tab pos="5466080" algn="l"/>
              </a:tabLst>
            </a:pPr>
            <a:r>
              <a:rPr dirty="0" sz="2400" spc="-10">
                <a:latin typeface="Times New Roman"/>
                <a:cs typeface="Times New Roman"/>
              </a:rPr>
              <a:t>Использование </a:t>
            </a:r>
            <a:r>
              <a:rPr dirty="0" sz="2400" spc="-5">
                <a:latin typeface="Times New Roman"/>
                <a:cs typeface="Times New Roman"/>
              </a:rPr>
              <a:t>совместного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использования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времени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dirty="0" sz="2400" spc="-5">
                <a:latin typeface="Times New Roman"/>
                <a:cs typeface="Times New Roman"/>
              </a:rPr>
              <a:t>IBM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mainframe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–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System/360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07451" y="3303651"/>
            <a:ext cx="1905000" cy="19050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14796" y="182625"/>
            <a:ext cx="219138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Ис</a:t>
            </a:r>
            <a:r>
              <a:rPr dirty="0" sz="4400" spc="-70" i="0">
                <a:latin typeface="Times New Roman"/>
                <a:cs typeface="Times New Roman"/>
              </a:rPr>
              <a:t>т</a:t>
            </a:r>
            <a:r>
              <a:rPr dirty="0" sz="4400" i="0">
                <a:latin typeface="Times New Roman"/>
                <a:cs typeface="Times New Roman"/>
              </a:rPr>
              <a:t>ория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39442" y="3150870"/>
            <a:ext cx="8994140" cy="3684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Microsoft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Hyper-V</a:t>
            </a:r>
            <a:r>
              <a:rPr dirty="0" sz="2400" spc="-6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Server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2008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Microsoft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System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Center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Operations</a:t>
            </a:r>
            <a:r>
              <a:rPr dirty="0" sz="2400" spc="-4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Manager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Microsoft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System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Center</a:t>
            </a:r>
            <a:r>
              <a:rPr dirty="0" sz="2400" spc="-55">
                <a:latin typeface="Times New Roman"/>
                <a:cs typeface="Times New Roman"/>
              </a:rPr>
              <a:t> </a:t>
            </a:r>
            <a:r>
              <a:rPr dirty="0" sz="2400" spc="-25">
                <a:latin typeface="Times New Roman"/>
                <a:cs typeface="Times New Roman"/>
              </a:rPr>
              <a:t>Virtual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Machine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Manager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(SCVMM)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Microsoft</a:t>
            </a:r>
            <a:r>
              <a:rPr dirty="0" sz="2400" spc="-75">
                <a:latin typeface="Times New Roman"/>
                <a:cs typeface="Times New Roman"/>
              </a:rPr>
              <a:t> </a:t>
            </a:r>
            <a:r>
              <a:rPr dirty="0" sz="2400" spc="-25">
                <a:latin typeface="Times New Roman"/>
                <a:cs typeface="Times New Roman"/>
              </a:rPr>
              <a:t>Virtual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PC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2007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(EN)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Microsoft</a:t>
            </a:r>
            <a:r>
              <a:rPr dirty="0" sz="2400" spc="-75">
                <a:latin typeface="Times New Roman"/>
                <a:cs typeface="Times New Roman"/>
              </a:rPr>
              <a:t> </a:t>
            </a:r>
            <a:r>
              <a:rPr dirty="0" sz="2400" spc="-25">
                <a:latin typeface="Times New Roman"/>
                <a:cs typeface="Times New Roman"/>
              </a:rPr>
              <a:t>Virtual </a:t>
            </a:r>
            <a:r>
              <a:rPr dirty="0" sz="2400">
                <a:latin typeface="Times New Roman"/>
                <a:cs typeface="Times New Roman"/>
              </a:rPr>
              <a:t>Server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2005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R2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(EN)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Microsoft</a:t>
            </a:r>
            <a:r>
              <a:rPr dirty="0" sz="2400" spc="-80">
                <a:latin typeface="Times New Roman"/>
                <a:cs typeface="Times New Roman"/>
              </a:rPr>
              <a:t> </a:t>
            </a:r>
            <a:r>
              <a:rPr dirty="0" sz="2400" spc="-25">
                <a:latin typeface="Times New Roman"/>
                <a:cs typeface="Times New Roman"/>
              </a:rPr>
              <a:t>Virtual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Server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Microsoft</a:t>
            </a:r>
            <a:r>
              <a:rPr dirty="0" sz="2400" spc="-75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Windows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Server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2008</a:t>
            </a:r>
            <a:r>
              <a:rPr dirty="0" sz="2400" spc="-10">
                <a:latin typeface="Times New Roman"/>
                <a:cs typeface="Times New Roman"/>
              </a:rPr>
              <a:t> Hyper-V</a:t>
            </a:r>
            <a:r>
              <a:rPr dirty="0" sz="2400" spc="-5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(EN)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55">
                <a:latin typeface="Times New Roman"/>
                <a:cs typeface="Times New Roman"/>
              </a:rPr>
              <a:t>Veeam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Backup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&amp;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Replication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for </a:t>
            </a:r>
            <a:r>
              <a:rPr dirty="0" sz="2400" spc="-10">
                <a:latin typeface="Times New Roman"/>
                <a:cs typeface="Times New Roman"/>
              </a:rPr>
              <a:t>Hyper-V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 spc="-10">
                <a:latin typeface="Times New Roman"/>
                <a:cs typeface="Times New Roman"/>
              </a:rPr>
              <a:t>Виртуализация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приложений</a:t>
            </a:r>
            <a:r>
              <a:rPr dirty="0" sz="2400" spc="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Microsoft</a:t>
            </a:r>
            <a:r>
              <a:rPr dirty="0" sz="2400" spc="-15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Application</a:t>
            </a:r>
            <a:r>
              <a:rPr dirty="0" sz="2400" spc="-8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Virtualization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4.5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Microsoft</a:t>
            </a:r>
            <a:r>
              <a:rPr dirty="0" sz="2400" spc="-4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Hyper-V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2410" rIns="0" bIns="0" rtlCol="0" vert="horz">
            <a:spAutoFit/>
          </a:bodyPr>
          <a:lstStyle/>
          <a:p>
            <a:pPr algn="ctr" marL="201295" marR="196850">
              <a:lnSpc>
                <a:spcPct val="100000"/>
              </a:lnSpc>
              <a:spcBef>
                <a:spcPts val="1830"/>
              </a:spcBef>
            </a:pPr>
            <a:r>
              <a:rPr dirty="0"/>
              <a:t>Microsoft</a:t>
            </a:r>
          </a:p>
          <a:p>
            <a:pPr marL="213995" marR="5080">
              <a:lnSpc>
                <a:spcPct val="100000"/>
              </a:lnSpc>
              <a:spcBef>
                <a:spcPts val="869"/>
              </a:spcBef>
            </a:pPr>
            <a:r>
              <a:rPr dirty="0" sz="2400" spc="-15" b="0" i="0">
                <a:latin typeface="Times New Roman"/>
                <a:cs typeface="Times New Roman"/>
              </a:rPr>
              <a:t>Корпорация</a:t>
            </a:r>
            <a:r>
              <a:rPr dirty="0" sz="2400" b="0" i="0">
                <a:latin typeface="Times New Roman"/>
                <a:cs typeface="Times New Roman"/>
              </a:rPr>
              <a:t> Microsoft</a:t>
            </a:r>
            <a:r>
              <a:rPr dirty="0" sz="2400" spc="-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в</a:t>
            </a:r>
            <a:r>
              <a:rPr dirty="0" sz="2400" spc="-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2003 </a:t>
            </a:r>
            <a:r>
              <a:rPr dirty="0" sz="2400" spc="-35" b="0" i="0">
                <a:latin typeface="Times New Roman"/>
                <a:cs typeface="Times New Roman"/>
              </a:rPr>
              <a:t>году</a:t>
            </a:r>
            <a:r>
              <a:rPr dirty="0" sz="2400" spc="-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выпустила </a:t>
            </a:r>
            <a:r>
              <a:rPr dirty="0" sz="2400" spc="-10" b="0" i="0">
                <a:latin typeface="Times New Roman"/>
                <a:cs typeface="Times New Roman"/>
              </a:rPr>
              <a:t>свой</a:t>
            </a:r>
            <a:r>
              <a:rPr dirty="0" sz="2400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первый</a:t>
            </a:r>
            <a:r>
              <a:rPr dirty="0" sz="2400" b="0" i="0">
                <a:latin typeface="Times New Roman"/>
                <a:cs typeface="Times New Roman"/>
              </a:rPr>
              <a:t> </a:t>
            </a:r>
            <a:r>
              <a:rPr dirty="0" sz="2400" spc="-15" b="0" i="0">
                <a:latin typeface="Times New Roman"/>
                <a:cs typeface="Times New Roman"/>
              </a:rPr>
              <a:t>продукт</a:t>
            </a:r>
            <a:r>
              <a:rPr dirty="0" sz="2400" spc="-45" b="0" i="0">
                <a:latin typeface="Times New Roman"/>
                <a:cs typeface="Times New Roman"/>
              </a:rPr>
              <a:t> </a:t>
            </a:r>
            <a:r>
              <a:rPr dirty="0" sz="2400" spc="-25" b="0" i="0">
                <a:latin typeface="Times New Roman"/>
                <a:cs typeface="Times New Roman"/>
              </a:rPr>
              <a:t>Virtual </a:t>
            </a:r>
            <a:r>
              <a:rPr dirty="0" sz="2400" spc="-20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PC</a:t>
            </a:r>
            <a:r>
              <a:rPr dirty="0" sz="2400" spc="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для</a:t>
            </a:r>
            <a:r>
              <a:rPr dirty="0" sz="2400" spc="5" b="0" i="0">
                <a:latin typeface="Times New Roman"/>
                <a:cs typeface="Times New Roman"/>
              </a:rPr>
              <a:t> </a:t>
            </a:r>
            <a:r>
              <a:rPr dirty="0" sz="2400" spc="-15" b="0" i="0">
                <a:latin typeface="Times New Roman"/>
                <a:cs typeface="Times New Roman"/>
              </a:rPr>
              <a:t>настольных</a:t>
            </a:r>
            <a:r>
              <a:rPr dirty="0" sz="2400" spc="15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ПК.</a:t>
            </a:r>
            <a:r>
              <a:rPr dirty="0" sz="2400" spc="10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В</a:t>
            </a:r>
            <a:r>
              <a:rPr dirty="0" sz="2400" spc="5" b="0" i="0">
                <a:latin typeface="Times New Roman"/>
                <a:cs typeface="Times New Roman"/>
              </a:rPr>
              <a:t> </a:t>
            </a:r>
            <a:r>
              <a:rPr dirty="0" sz="2400" spc="10" b="0" i="0">
                <a:latin typeface="Times New Roman"/>
                <a:cs typeface="Times New Roman"/>
              </a:rPr>
              <a:t>состав</a:t>
            </a:r>
            <a:r>
              <a:rPr dirty="0" sz="2400" spc="5" b="0" i="0">
                <a:latin typeface="Times New Roman"/>
                <a:cs typeface="Times New Roman"/>
              </a:rPr>
              <a:t> </a:t>
            </a:r>
            <a:r>
              <a:rPr dirty="0" sz="2400" spc="-10" b="0" i="0">
                <a:latin typeface="Times New Roman"/>
                <a:cs typeface="Times New Roman"/>
              </a:rPr>
              <a:t>виртуализационной</a:t>
            </a:r>
            <a:r>
              <a:rPr dirty="0" sz="2400" spc="35" b="0" i="0">
                <a:latin typeface="Times New Roman"/>
                <a:cs typeface="Times New Roman"/>
              </a:rPr>
              <a:t> </a:t>
            </a:r>
            <a:r>
              <a:rPr dirty="0" sz="2400" spc="-15" b="0" i="0">
                <a:latin typeface="Times New Roman"/>
                <a:cs typeface="Times New Roman"/>
              </a:rPr>
              <a:t>платформы</a:t>
            </a:r>
            <a:r>
              <a:rPr dirty="0" sz="2400" b="0" i="0">
                <a:latin typeface="Times New Roman"/>
                <a:cs typeface="Times New Roman"/>
              </a:rPr>
              <a:t> </a:t>
            </a:r>
            <a:r>
              <a:rPr dirty="0" sz="2400" spc="-35" b="0" i="0">
                <a:latin typeface="Times New Roman"/>
                <a:cs typeface="Times New Roman"/>
              </a:rPr>
              <a:t>входят </a:t>
            </a:r>
            <a:r>
              <a:rPr dirty="0" sz="2400" spc="-30" b="0" i="0">
                <a:latin typeface="Times New Roman"/>
                <a:cs typeface="Times New Roman"/>
              </a:rPr>
              <a:t> </a:t>
            </a:r>
            <a:r>
              <a:rPr dirty="0" sz="2400" spc="-120" b="0" i="0">
                <a:latin typeface="Times New Roman"/>
                <a:cs typeface="Times New Roman"/>
              </a:rPr>
              <a:t>W</a:t>
            </a:r>
            <a:r>
              <a:rPr dirty="0" sz="2400" spc="-5" b="0" i="0">
                <a:latin typeface="Times New Roman"/>
                <a:cs typeface="Times New Roman"/>
              </a:rPr>
              <a:t>indows</a:t>
            </a:r>
            <a:r>
              <a:rPr dirty="0" sz="2400" spc="20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2008 Server</a:t>
            </a:r>
            <a:r>
              <a:rPr dirty="0" sz="2400" spc="-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R2 c</a:t>
            </a:r>
            <a:r>
              <a:rPr dirty="0" sz="2400" spc="-10" b="0" i="0">
                <a:latin typeface="Times New Roman"/>
                <a:cs typeface="Times New Roman"/>
              </a:rPr>
              <a:t> </a:t>
            </a:r>
            <a:r>
              <a:rPr dirty="0" sz="2400" spc="-125" b="0" i="0">
                <a:latin typeface="Times New Roman"/>
                <a:cs typeface="Times New Roman"/>
              </a:rPr>
              <a:t>к</a:t>
            </a:r>
            <a:r>
              <a:rPr dirty="0" sz="2400" spc="-50" b="0" i="0">
                <a:latin typeface="Times New Roman"/>
                <a:cs typeface="Times New Roman"/>
              </a:rPr>
              <a:t>о</a:t>
            </a:r>
            <a:r>
              <a:rPr dirty="0" sz="2400" b="0" i="0">
                <a:latin typeface="Times New Roman"/>
                <a:cs typeface="Times New Roman"/>
              </a:rPr>
              <a:t>мпонен</a:t>
            </a:r>
            <a:r>
              <a:rPr dirty="0" sz="2400" spc="-35" b="0" i="0">
                <a:latin typeface="Times New Roman"/>
                <a:cs typeface="Times New Roman"/>
              </a:rPr>
              <a:t>т</a:t>
            </a:r>
            <a:r>
              <a:rPr dirty="0" sz="2400" spc="-50" b="0" i="0">
                <a:latin typeface="Times New Roman"/>
                <a:cs typeface="Times New Roman"/>
              </a:rPr>
              <a:t>о</a:t>
            </a:r>
            <a:r>
              <a:rPr dirty="0" sz="2400" b="0" i="0">
                <a:latin typeface="Times New Roman"/>
                <a:cs typeface="Times New Roman"/>
              </a:rPr>
              <a:t>м</a:t>
            </a:r>
            <a:r>
              <a:rPr dirty="0" sz="2400" spc="2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Hype</a:t>
            </a:r>
            <a:r>
              <a:rPr dirty="0" sz="2400" spc="-45" b="0" i="0">
                <a:latin typeface="Times New Roman"/>
                <a:cs typeface="Times New Roman"/>
              </a:rPr>
              <a:t>r</a:t>
            </a:r>
            <a:r>
              <a:rPr dirty="0" sz="2400" b="0" i="0">
                <a:latin typeface="Times New Roman"/>
                <a:cs typeface="Times New Roman"/>
              </a:rPr>
              <a:t>-</a:t>
            </a:r>
            <a:r>
              <a:rPr dirty="0" sz="2400" spc="-325" b="0" i="0">
                <a:latin typeface="Times New Roman"/>
                <a:cs typeface="Times New Roman"/>
              </a:rPr>
              <a:t>V</a:t>
            </a:r>
            <a:r>
              <a:rPr dirty="0" sz="2400" b="0" i="0">
                <a:latin typeface="Times New Roman"/>
                <a:cs typeface="Times New Roman"/>
              </a:rPr>
              <a:t>,</a:t>
            </a:r>
            <a:r>
              <a:rPr dirty="0" sz="2400" spc="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Mi</a:t>
            </a:r>
            <a:r>
              <a:rPr dirty="0" sz="2400" spc="5" b="0" i="0">
                <a:latin typeface="Times New Roman"/>
                <a:cs typeface="Times New Roman"/>
              </a:rPr>
              <a:t>c</a:t>
            </a:r>
            <a:r>
              <a:rPr dirty="0" sz="2400" spc="-5" b="0" i="0">
                <a:latin typeface="Times New Roman"/>
                <a:cs typeface="Times New Roman"/>
              </a:rPr>
              <a:t>ros</a:t>
            </a:r>
            <a:r>
              <a:rPr dirty="0" sz="2400" b="0" i="0">
                <a:latin typeface="Times New Roman"/>
                <a:cs typeface="Times New Roman"/>
              </a:rPr>
              <a:t>oft</a:t>
            </a:r>
            <a:r>
              <a:rPr dirty="0" sz="2400" spc="-160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Applicat</a:t>
            </a:r>
            <a:r>
              <a:rPr dirty="0" sz="2400" spc="5" b="0" i="0">
                <a:latin typeface="Times New Roman"/>
                <a:cs typeface="Times New Roman"/>
              </a:rPr>
              <a:t>i</a:t>
            </a:r>
            <a:r>
              <a:rPr dirty="0" sz="2400" b="0" i="0">
                <a:latin typeface="Times New Roman"/>
                <a:cs typeface="Times New Roman"/>
              </a:rPr>
              <a:t>on  </a:t>
            </a:r>
            <a:r>
              <a:rPr dirty="0" sz="2400" spc="-15" b="0" i="0">
                <a:latin typeface="Times New Roman"/>
                <a:cs typeface="Times New Roman"/>
              </a:rPr>
              <a:t>Virtualization</a:t>
            </a:r>
            <a:r>
              <a:rPr dirty="0" sz="2400" spc="-3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(App-v),</a:t>
            </a:r>
            <a:r>
              <a:rPr dirty="0" sz="2400" spc="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Microsoft</a:t>
            </a:r>
            <a:r>
              <a:rPr dirty="0" sz="2400" spc="-55" b="0" i="0">
                <a:latin typeface="Times New Roman"/>
                <a:cs typeface="Times New Roman"/>
              </a:rPr>
              <a:t> </a:t>
            </a:r>
            <a:r>
              <a:rPr dirty="0" sz="2400" spc="-25" b="0" i="0">
                <a:latin typeface="Times New Roman"/>
                <a:cs typeface="Times New Roman"/>
              </a:rPr>
              <a:t>Virtual</a:t>
            </a:r>
            <a:r>
              <a:rPr dirty="0" sz="2400" spc="-10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Desktop</a:t>
            </a:r>
            <a:r>
              <a:rPr dirty="0" sz="2400" spc="-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Infrastructure</a:t>
            </a:r>
            <a:r>
              <a:rPr dirty="0" sz="2400" spc="-30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(VDI),</a:t>
            </a:r>
            <a:r>
              <a:rPr dirty="0" sz="2400" spc="5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Remote </a:t>
            </a:r>
            <a:r>
              <a:rPr dirty="0" sz="2400" spc="-58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Desktop Services,</a:t>
            </a:r>
            <a:r>
              <a:rPr dirty="0" sz="2400" spc="-25" b="0" i="0">
                <a:latin typeface="Times New Roman"/>
                <a:cs typeface="Times New Roman"/>
              </a:rPr>
              <a:t> </a:t>
            </a:r>
            <a:r>
              <a:rPr dirty="0" sz="2400" spc="-5" b="0" i="0">
                <a:latin typeface="Times New Roman"/>
                <a:cs typeface="Times New Roman"/>
              </a:rPr>
              <a:t>System</a:t>
            </a:r>
            <a:r>
              <a:rPr dirty="0" sz="2400" spc="-20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Center</a:t>
            </a:r>
            <a:r>
              <a:rPr dirty="0" sz="2400" spc="-55" b="0" i="0">
                <a:latin typeface="Times New Roman"/>
                <a:cs typeface="Times New Roman"/>
              </a:rPr>
              <a:t> </a:t>
            </a:r>
            <a:r>
              <a:rPr dirty="0" sz="2400" spc="-25" b="0" i="0">
                <a:latin typeface="Times New Roman"/>
                <a:cs typeface="Times New Roman"/>
              </a:rPr>
              <a:t>Virtual</a:t>
            </a:r>
            <a:r>
              <a:rPr dirty="0" sz="2400" spc="-15" b="0" i="0">
                <a:latin typeface="Times New Roman"/>
                <a:cs typeface="Times New Roman"/>
              </a:rPr>
              <a:t> </a:t>
            </a:r>
            <a:r>
              <a:rPr dirty="0" sz="2400" b="0" i="0">
                <a:latin typeface="Times New Roman"/>
                <a:cs typeface="Times New Roman"/>
              </a:rPr>
              <a:t>Machine</a:t>
            </a:r>
            <a:r>
              <a:rPr dirty="0" sz="2400" spc="-25" b="0" i="0">
                <a:latin typeface="Times New Roman"/>
                <a:cs typeface="Times New Roman"/>
              </a:rPr>
              <a:t> </a:t>
            </a:r>
            <a:r>
              <a:rPr dirty="0" sz="2400" spc="-20" b="0" i="0">
                <a:latin typeface="Times New Roman"/>
                <a:cs typeface="Times New Roman"/>
              </a:rPr>
              <a:t>Manager.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91759" y="51561"/>
            <a:ext cx="30568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21155" algn="l"/>
              </a:tabLst>
            </a:pPr>
            <a:r>
              <a:rPr dirty="0" spc="-5"/>
              <a:t>Citrix	(Xen)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06055" y="2286127"/>
            <a:ext cx="315976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Citrix</a:t>
            </a:r>
            <a:r>
              <a:rPr dirty="0" sz="2400" spc="-5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XenApp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Citrix</a:t>
            </a:r>
            <a:r>
              <a:rPr dirty="0" sz="2400" spc="-6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XenServer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Citrix</a:t>
            </a:r>
            <a:r>
              <a:rPr dirty="0" sz="2400" spc="-4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XenDesktop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Cit</a:t>
            </a:r>
            <a:r>
              <a:rPr dirty="0" sz="2400" spc="5">
                <a:latin typeface="Times New Roman"/>
                <a:cs typeface="Times New Roman"/>
              </a:rPr>
              <a:t>r</a:t>
            </a:r>
            <a:r>
              <a:rPr dirty="0" sz="2400">
                <a:latin typeface="Times New Roman"/>
                <a:cs typeface="Times New Roman"/>
              </a:rPr>
              <a:t>ix</a:t>
            </a:r>
            <a:r>
              <a:rPr dirty="0" sz="2400" spc="-15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Access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G</a:t>
            </a:r>
            <a:r>
              <a:rPr dirty="0" sz="2400">
                <a:latin typeface="Times New Roman"/>
                <a:cs typeface="Times New Roman"/>
              </a:rPr>
              <a:t>at</a:t>
            </a:r>
            <a:r>
              <a:rPr dirty="0" sz="2400" spc="5">
                <a:latin typeface="Times New Roman"/>
                <a:cs typeface="Times New Roman"/>
              </a:rPr>
              <a:t>e</a:t>
            </a:r>
            <a:r>
              <a:rPr dirty="0" sz="2400" spc="-5">
                <a:latin typeface="Times New Roman"/>
                <a:cs typeface="Times New Roman"/>
              </a:rPr>
              <a:t>way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Citrix</a:t>
            </a:r>
            <a:r>
              <a:rPr dirty="0" sz="2400" spc="-5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Edge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Sight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400">
                <a:latin typeface="Times New Roman"/>
                <a:cs typeface="Times New Roman"/>
              </a:rPr>
              <a:t>Citrix</a:t>
            </a:r>
            <a:r>
              <a:rPr dirty="0" sz="2400" spc="-6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NetScaler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762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Основателем</a:t>
            </a:r>
            <a:r>
              <a:rPr dirty="0"/>
              <a:t> </a:t>
            </a:r>
            <a:r>
              <a:rPr dirty="0" spc="-5"/>
              <a:t>проекта</a:t>
            </a:r>
            <a:r>
              <a:rPr dirty="0"/>
              <a:t> и</a:t>
            </a:r>
            <a:r>
              <a:rPr dirty="0" spc="-15"/>
              <a:t> </a:t>
            </a:r>
            <a:r>
              <a:rPr dirty="0" spc="-20"/>
              <a:t>его</a:t>
            </a:r>
            <a:r>
              <a:rPr dirty="0" spc="-10"/>
              <a:t> лидером </a:t>
            </a:r>
            <a:r>
              <a:rPr dirty="0"/>
              <a:t>был </a:t>
            </a:r>
            <a:r>
              <a:rPr dirty="0" spc="-585"/>
              <a:t> </a:t>
            </a:r>
            <a:r>
              <a:rPr dirty="0" spc="-5"/>
              <a:t>Иан </a:t>
            </a:r>
            <a:r>
              <a:rPr dirty="0" spc="-15"/>
              <a:t>Пратт </a:t>
            </a:r>
            <a:r>
              <a:rPr dirty="0"/>
              <a:t>(Ian Pratt) </a:t>
            </a:r>
            <a:r>
              <a:rPr dirty="0" spc="-25"/>
              <a:t>сотрудник </a:t>
            </a:r>
            <a:r>
              <a:rPr dirty="0" spc="-20"/>
              <a:t> </a:t>
            </a:r>
            <a:r>
              <a:rPr dirty="0"/>
              <a:t>университета,</a:t>
            </a:r>
            <a:r>
              <a:rPr dirty="0" spc="-15"/>
              <a:t> </a:t>
            </a:r>
            <a:r>
              <a:rPr dirty="0" spc="-30"/>
              <a:t>который</a:t>
            </a:r>
            <a:r>
              <a:rPr dirty="0" spc="10"/>
              <a:t> </a:t>
            </a:r>
            <a:r>
              <a:rPr dirty="0" spc="-5"/>
              <a:t>создал </a:t>
            </a:r>
            <a:r>
              <a:rPr dirty="0"/>
              <a:t> впоследствии</a:t>
            </a:r>
            <a:r>
              <a:rPr dirty="0" spc="5"/>
              <a:t> </a:t>
            </a:r>
            <a:r>
              <a:rPr dirty="0" spc="-25"/>
              <a:t>компанию</a:t>
            </a:r>
            <a:r>
              <a:rPr dirty="0" spc="-5"/>
              <a:t> </a:t>
            </a:r>
            <a:r>
              <a:rPr dirty="0"/>
              <a:t>XenSource, </a:t>
            </a:r>
            <a:r>
              <a:rPr dirty="0" spc="5"/>
              <a:t> </a:t>
            </a:r>
            <a:r>
              <a:rPr dirty="0"/>
              <a:t>занимающуюся </a:t>
            </a:r>
            <a:r>
              <a:rPr dirty="0" spc="-15"/>
              <a:t>разработкой </a:t>
            </a:r>
            <a:r>
              <a:rPr dirty="0" spc="-10"/>
              <a:t> </a:t>
            </a:r>
            <a:r>
              <a:rPr dirty="0" spc="-15"/>
              <a:t>коммерческих</a:t>
            </a:r>
            <a:r>
              <a:rPr dirty="0" spc="-20"/>
              <a:t> </a:t>
            </a:r>
            <a:r>
              <a:rPr dirty="0" spc="-15"/>
              <a:t>платформ</a:t>
            </a:r>
            <a:r>
              <a:rPr dirty="0" spc="-5"/>
              <a:t> </a:t>
            </a:r>
            <a:r>
              <a:rPr dirty="0" spc="-15"/>
              <a:t>виртуализации </a:t>
            </a:r>
            <a:r>
              <a:rPr dirty="0" spc="-10"/>
              <a:t> </a:t>
            </a:r>
            <a:r>
              <a:rPr dirty="0" spc="-5"/>
              <a:t>на</a:t>
            </a:r>
            <a:r>
              <a:rPr dirty="0" spc="-10"/>
              <a:t> </a:t>
            </a:r>
            <a:r>
              <a:rPr dirty="0" spc="5"/>
              <a:t>основе</a:t>
            </a:r>
            <a:r>
              <a:rPr dirty="0" spc="-5"/>
              <a:t> гипервизора</a:t>
            </a:r>
            <a:r>
              <a:rPr dirty="0" spc="15"/>
              <a:t> </a:t>
            </a:r>
            <a:r>
              <a:rPr dirty="0" spc="-5"/>
              <a:t>Xen, </a:t>
            </a:r>
            <a:r>
              <a:rPr dirty="0"/>
              <a:t>а </a:t>
            </a:r>
            <a:r>
              <a:rPr dirty="0" spc="-5"/>
              <a:t>также </a:t>
            </a:r>
            <a:r>
              <a:rPr dirty="0"/>
              <a:t> </a:t>
            </a:r>
            <a:r>
              <a:rPr dirty="0" spc="-20"/>
              <a:t>поддержкой </a:t>
            </a:r>
            <a:r>
              <a:rPr dirty="0"/>
              <a:t>Open Source сообщества </a:t>
            </a:r>
            <a:r>
              <a:rPr dirty="0" spc="5"/>
              <a:t> </a:t>
            </a:r>
            <a:r>
              <a:rPr dirty="0" spc="-25"/>
              <a:t>некоммерческого</a:t>
            </a:r>
            <a:r>
              <a:rPr dirty="0" spc="-20"/>
              <a:t> </a:t>
            </a:r>
            <a:r>
              <a:rPr dirty="0" spc="-15"/>
              <a:t>продукта</a:t>
            </a:r>
            <a:r>
              <a:rPr dirty="0" spc="5"/>
              <a:t> </a:t>
            </a:r>
            <a:r>
              <a:rPr dirty="0" spc="-5"/>
              <a:t>Xen.</a:t>
            </a:r>
          </a:p>
          <a:p>
            <a:pPr marL="12700" marR="733425">
              <a:lnSpc>
                <a:spcPct val="100000"/>
              </a:lnSpc>
              <a:spcBef>
                <a:spcPts val="5"/>
              </a:spcBef>
            </a:pPr>
            <a:r>
              <a:rPr dirty="0" spc="-15"/>
              <a:t>Изначально</a:t>
            </a:r>
            <a:r>
              <a:rPr dirty="0" spc="10"/>
              <a:t> </a:t>
            </a:r>
            <a:r>
              <a:rPr dirty="0" spc="-5"/>
              <a:t>Xen </a:t>
            </a:r>
            <a:r>
              <a:rPr dirty="0" spc="-10"/>
              <a:t>представлял</a:t>
            </a:r>
            <a:r>
              <a:rPr dirty="0" spc="20"/>
              <a:t> </a:t>
            </a:r>
            <a:r>
              <a:rPr dirty="0"/>
              <a:t>собой </a:t>
            </a:r>
            <a:r>
              <a:rPr dirty="0" spc="-585"/>
              <a:t> </a:t>
            </a:r>
            <a:r>
              <a:rPr dirty="0" spc="5"/>
              <a:t>самую </a:t>
            </a:r>
            <a:r>
              <a:rPr dirty="0" spc="-5"/>
              <a:t>развитую </a:t>
            </a:r>
            <a:r>
              <a:rPr dirty="0" spc="-35"/>
              <a:t>платформу, </a:t>
            </a:r>
            <a:r>
              <a:rPr dirty="0" spc="-30"/>
              <a:t> </a:t>
            </a:r>
            <a:r>
              <a:rPr dirty="0" spc="-10"/>
              <a:t>поддерживающую </a:t>
            </a:r>
            <a:r>
              <a:rPr dirty="0" spc="-15"/>
              <a:t>технологию </a:t>
            </a:r>
            <a:r>
              <a:rPr dirty="0" spc="-10"/>
              <a:t> паравиртуализации.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01723" y="951433"/>
            <a:ext cx="9001125" cy="60617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9685">
              <a:lnSpc>
                <a:spcPct val="100000"/>
              </a:lnSpc>
              <a:spcBef>
                <a:spcPts val="95"/>
              </a:spcBef>
            </a:pP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Это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программный</a:t>
            </a:r>
            <a:r>
              <a:rPr dirty="0" sz="2200" spc="-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гипервизор,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поддерживающий</a:t>
            </a:r>
            <a:r>
              <a:rPr dirty="0" sz="2200" spc="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паравиртуализацию.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5">
                <a:solidFill>
                  <a:srgbClr val="333333"/>
                </a:solidFill>
                <a:latin typeface="Times New Roman"/>
                <a:cs typeface="Times New Roman"/>
              </a:rPr>
              <a:t>Гостевая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операционная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система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обращается</a:t>
            </a:r>
            <a:r>
              <a:rPr dirty="0" sz="2200" spc="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к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аппаратным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ресурсам 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посредством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 гипервизора,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5">
                <a:solidFill>
                  <a:srgbClr val="333333"/>
                </a:solidFill>
                <a:latin typeface="Times New Roman"/>
                <a:cs typeface="Times New Roman"/>
              </a:rPr>
              <a:t>которым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данном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 случае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служит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программное 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обеспечение.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Паравиртуализация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дает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возможность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создавать</a:t>
            </a:r>
            <a:r>
              <a:rPr dirty="0" sz="2200" spc="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гостевые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ОС </a:t>
            </a:r>
            <a:r>
              <a:rPr dirty="0" sz="2200" spc="-5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даже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на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процессорах,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не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поддерживающих</a:t>
            </a:r>
            <a:r>
              <a:rPr dirty="0" sz="2200" spc="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аппаратную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виртуализацию.</a:t>
            </a:r>
            <a:endParaRPr sz="22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Паравиртуализация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Xen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обеспечивает</a:t>
            </a:r>
            <a:r>
              <a:rPr dirty="0" sz="22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высокую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изоляцию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виртуальных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 машин.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Обычно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каждый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VPS-сервер</a:t>
            </a:r>
            <a:r>
              <a:rPr dirty="0" sz="2200" spc="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получает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свое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распоряжение 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собственное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ядро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ОС,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выделенную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оперативную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память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отдельный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диск. </a:t>
            </a:r>
            <a:r>
              <a:rPr dirty="0" sz="2200" spc="-5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Разделению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же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5">
                <a:solidFill>
                  <a:srgbClr val="333333"/>
                </a:solidFill>
                <a:latin typeface="Times New Roman"/>
                <a:cs typeface="Times New Roman"/>
              </a:rPr>
              <a:t>подлежат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30">
                <a:solidFill>
                  <a:srgbClr val="333333"/>
                </a:solidFill>
                <a:latin typeface="Times New Roman"/>
                <a:cs typeface="Times New Roman"/>
              </a:rPr>
              <a:t>только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процессоры.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Фактически,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такой</a:t>
            </a:r>
            <a:r>
              <a:rPr dirty="0" sz="2200" spc="-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VPS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не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 уступает</a:t>
            </a:r>
            <a:r>
              <a:rPr dirty="0" sz="2200" spc="-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по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гибкости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выделенному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30">
                <a:solidFill>
                  <a:srgbClr val="333333"/>
                </a:solidFill>
                <a:latin typeface="Times New Roman"/>
                <a:cs typeface="Times New Roman"/>
              </a:rPr>
              <a:t>серверу,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но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и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стоимость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0">
                <a:solidFill>
                  <a:srgbClr val="333333"/>
                </a:solidFill>
                <a:latin typeface="Times New Roman"/>
                <a:cs typeface="Times New Roman"/>
              </a:rPr>
              <a:t>будет </a:t>
            </a:r>
            <a:r>
              <a:rPr dirty="0" sz="2200" spc="-4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соответствующей.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200" spc="-10" b="1">
                <a:solidFill>
                  <a:srgbClr val="333333"/>
                </a:solidFill>
                <a:latin typeface="Times New Roman"/>
                <a:cs typeface="Times New Roman"/>
              </a:rPr>
              <a:t>Достоинства </a:t>
            </a:r>
            <a:r>
              <a:rPr dirty="0" sz="2200" spc="-5" b="1">
                <a:solidFill>
                  <a:srgbClr val="333333"/>
                </a:solidFill>
                <a:latin typeface="Times New Roman"/>
                <a:cs typeface="Times New Roman"/>
              </a:rPr>
              <a:t>Xen:</a:t>
            </a:r>
            <a:endParaRPr sz="2200">
              <a:latin typeface="Times New Roman"/>
              <a:cs typeface="Times New Roman"/>
            </a:endParaRPr>
          </a:p>
          <a:p>
            <a:pPr marL="111760" indent="-99060">
              <a:lnSpc>
                <a:spcPct val="100000"/>
              </a:lnSpc>
              <a:buSzPct val="95454"/>
              <a:buFont typeface="Microsoft Sans Serif"/>
              <a:buChar char="•"/>
              <a:tabLst>
                <a:tab pos="111760" algn="l"/>
              </a:tabLst>
            </a:pP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полный 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контроль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над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ресурсами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сервера;</a:t>
            </a:r>
            <a:endParaRPr sz="2200">
              <a:latin typeface="Times New Roman"/>
              <a:cs typeface="Times New Roman"/>
            </a:endParaRPr>
          </a:p>
          <a:p>
            <a:pPr marL="111760" indent="-99060">
              <a:lnSpc>
                <a:spcPct val="100000"/>
              </a:lnSpc>
              <a:spcBef>
                <a:spcPts val="5"/>
              </a:spcBef>
              <a:buSzPct val="95454"/>
              <a:buFont typeface="Microsoft Sans Serif"/>
              <a:buChar char="•"/>
              <a:tabLst>
                <a:tab pos="111760" algn="l"/>
              </a:tabLst>
            </a:pP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высокая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стабильность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 системы;</a:t>
            </a:r>
            <a:endParaRPr sz="2200">
              <a:latin typeface="Times New Roman"/>
              <a:cs typeface="Times New Roman"/>
            </a:endParaRPr>
          </a:p>
          <a:p>
            <a:pPr marL="12700" marR="643890">
              <a:lnSpc>
                <a:spcPct val="100000"/>
              </a:lnSpc>
              <a:buSzPct val="95454"/>
              <a:buFont typeface="Microsoft Sans Serif"/>
              <a:buChar char="•"/>
              <a:tabLst>
                <a:tab pos="111760" algn="l"/>
              </a:tabLst>
            </a:pP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при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необходимости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виртуальный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сервер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можно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перенести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на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другую </a:t>
            </a:r>
            <a:r>
              <a:rPr dirty="0" sz="2200" spc="-5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машину;</a:t>
            </a:r>
            <a:endParaRPr sz="2200">
              <a:latin typeface="Times New Roman"/>
              <a:cs typeface="Times New Roman"/>
            </a:endParaRPr>
          </a:p>
          <a:p>
            <a:pPr marL="111760" indent="-99060">
              <a:lnSpc>
                <a:spcPct val="100000"/>
              </a:lnSpc>
              <a:buSzPct val="95454"/>
              <a:buFont typeface="Microsoft Sans Serif"/>
              <a:buChar char="•"/>
              <a:tabLst>
                <a:tab pos="111760" algn="l"/>
              </a:tabLst>
            </a:pPr>
            <a:r>
              <a:rPr dirty="0" sz="2200" spc="-30">
                <a:solidFill>
                  <a:srgbClr val="333333"/>
                </a:solidFill>
                <a:latin typeface="Times New Roman"/>
                <a:cs typeface="Times New Roman"/>
              </a:rPr>
              <a:t>подходит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для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размещения</a:t>
            </a:r>
            <a:r>
              <a:rPr dirty="0" sz="2200" spc="4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ресурсоемких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проектов.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200" spc="-15" b="1">
                <a:solidFill>
                  <a:srgbClr val="333333"/>
                </a:solidFill>
                <a:latin typeface="Times New Roman"/>
                <a:cs typeface="Times New Roman"/>
              </a:rPr>
              <a:t>Основной</a:t>
            </a:r>
            <a:r>
              <a:rPr dirty="0" sz="2200" spc="-5" b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 b="1">
                <a:solidFill>
                  <a:srgbClr val="333333"/>
                </a:solidFill>
                <a:latin typeface="Times New Roman"/>
                <a:cs typeface="Times New Roman"/>
              </a:rPr>
              <a:t>недостаток</a:t>
            </a:r>
            <a:r>
              <a:rPr dirty="0" sz="2200" spc="-5" b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–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высокая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стоимость.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91759" y="51561"/>
            <a:ext cx="30568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21155" algn="l"/>
              </a:tabLst>
            </a:pPr>
            <a:r>
              <a:rPr dirty="0" spc="-5"/>
              <a:t>Citrix	(Xen)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4426" y="855091"/>
            <a:ext cx="9721850" cy="63963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08940">
              <a:lnSpc>
                <a:spcPct val="100000"/>
              </a:lnSpc>
              <a:spcBef>
                <a:spcPts val="95"/>
              </a:spcBef>
            </a:pP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Самое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популярное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 решение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виртуализации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на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уровне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ядра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ОС.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Позволяет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на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5">
                <a:solidFill>
                  <a:srgbClr val="333333"/>
                </a:solidFill>
                <a:latin typeface="Times New Roman"/>
                <a:cs typeface="Times New Roman"/>
              </a:rPr>
              <a:t>одном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сервере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запускать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изолированные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 между</a:t>
            </a:r>
            <a:r>
              <a:rPr dirty="0" sz="22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собой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5">
                <a:solidFill>
                  <a:srgbClr val="333333"/>
                </a:solidFill>
                <a:latin typeface="Times New Roman"/>
                <a:cs typeface="Times New Roman"/>
              </a:rPr>
              <a:t>копии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операционной 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системы.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Это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бесплатная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технология, </a:t>
            </a:r>
            <a:r>
              <a:rPr dirty="0" sz="2200" spc="-25">
                <a:solidFill>
                  <a:srgbClr val="333333"/>
                </a:solidFill>
                <a:latin typeface="Times New Roman"/>
                <a:cs typeface="Times New Roman"/>
              </a:rPr>
              <a:t>которая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существует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достаточно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давно,</a:t>
            </a:r>
            <a:r>
              <a:rPr dirty="0" sz="22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а </a:t>
            </a:r>
            <a:r>
              <a:rPr dirty="0" sz="2200" spc="-5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соответственно</a:t>
            </a:r>
            <a:r>
              <a:rPr dirty="0" sz="22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большинство</a:t>
            </a:r>
            <a:r>
              <a:rPr dirty="0" sz="2200" spc="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проблем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разработчик</a:t>
            </a:r>
            <a:r>
              <a:rPr dirty="0" sz="2200" spc="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успешно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 решил.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200" spc="-10" b="1">
                <a:solidFill>
                  <a:srgbClr val="333333"/>
                </a:solidFill>
                <a:latin typeface="Times New Roman"/>
                <a:cs typeface="Times New Roman"/>
              </a:rPr>
              <a:t>Достоинства OpenVZ:</a:t>
            </a:r>
            <a:endParaRPr sz="2200">
              <a:latin typeface="Times New Roman"/>
              <a:cs typeface="Times New Roman"/>
            </a:endParaRPr>
          </a:p>
          <a:p>
            <a:pPr marL="111760" indent="-99060">
              <a:lnSpc>
                <a:spcPct val="100000"/>
              </a:lnSpc>
              <a:buSzPct val="95454"/>
              <a:buFont typeface="Microsoft Sans Serif"/>
              <a:buChar char="•"/>
              <a:tabLst>
                <a:tab pos="111760" algn="l"/>
              </a:tabLst>
            </a:pP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распространяется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бесплатно,</a:t>
            </a:r>
            <a:r>
              <a:rPr dirty="0" sz="2200" spc="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при 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этом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отличается</a:t>
            </a:r>
            <a:r>
              <a:rPr dirty="0" sz="2200" spc="5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высокой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надежностью;</a:t>
            </a:r>
            <a:endParaRPr sz="2200">
              <a:latin typeface="Times New Roman"/>
              <a:cs typeface="Times New Roman"/>
            </a:endParaRPr>
          </a:p>
          <a:p>
            <a:pPr marL="111760" indent="-99060">
              <a:lnSpc>
                <a:spcPct val="100000"/>
              </a:lnSpc>
              <a:spcBef>
                <a:spcPts val="5"/>
              </a:spcBef>
              <a:buSzPct val="95454"/>
              <a:buFont typeface="Microsoft Sans Serif"/>
              <a:buChar char="•"/>
              <a:tabLst>
                <a:tab pos="111760" algn="l"/>
              </a:tabLst>
            </a:pP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поддерживает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большинство</a:t>
            </a:r>
            <a:r>
              <a:rPr dirty="0" sz="2200" spc="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существующих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как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платных,</a:t>
            </a:r>
            <a:r>
              <a:rPr dirty="0" sz="22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так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и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бесплатных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панелей;</a:t>
            </a:r>
            <a:endParaRPr sz="2200">
              <a:latin typeface="Times New Roman"/>
              <a:cs typeface="Times New Roman"/>
            </a:endParaRPr>
          </a:p>
          <a:p>
            <a:pPr marL="12700" marR="375285">
              <a:lnSpc>
                <a:spcPct val="100000"/>
              </a:lnSpc>
              <a:buSzPct val="95454"/>
              <a:buFont typeface="Microsoft Sans Serif"/>
              <a:buChar char="•"/>
              <a:tabLst>
                <a:tab pos="111760" algn="l"/>
              </a:tabLst>
            </a:pP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при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грамотном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распределении 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ресурсов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со стороны хостера,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обеспечивается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высокая</a:t>
            </a:r>
            <a:r>
              <a:rPr dirty="0" sz="22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производительность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каждой</a:t>
            </a:r>
            <a:r>
              <a:rPr dirty="0" sz="2200" spc="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виртуальной</a:t>
            </a:r>
            <a:r>
              <a:rPr dirty="0" sz="2200" spc="-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машины при существенной </a:t>
            </a:r>
            <a:r>
              <a:rPr dirty="0" sz="2200" spc="-5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экономии</a:t>
            </a:r>
            <a:r>
              <a:rPr dirty="0" sz="2200" spc="-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5">
                <a:solidFill>
                  <a:srgbClr val="333333"/>
                </a:solidFill>
                <a:latin typeface="Times New Roman"/>
                <a:cs typeface="Times New Roman"/>
              </a:rPr>
              <a:t>дискового</a:t>
            </a:r>
            <a:r>
              <a:rPr dirty="0" sz="22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пространства;</a:t>
            </a:r>
            <a:endParaRPr sz="2200">
              <a:latin typeface="Times New Roman"/>
              <a:cs typeface="Times New Roman"/>
            </a:endParaRPr>
          </a:p>
          <a:p>
            <a:pPr marL="12700" marR="59055">
              <a:lnSpc>
                <a:spcPct val="100000"/>
              </a:lnSpc>
              <a:buSzPct val="95454"/>
              <a:buFont typeface="Microsoft Sans Serif"/>
              <a:buChar char="•"/>
              <a:tabLst>
                <a:tab pos="111760" algn="l"/>
              </a:tabLst>
            </a:pP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простота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использовании,</a:t>
            </a:r>
            <a:r>
              <a:rPr dirty="0" sz="22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дает</a:t>
            </a:r>
            <a:r>
              <a:rPr dirty="0" sz="22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возможность</a:t>
            </a:r>
            <a:r>
              <a:rPr dirty="0" sz="22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клиенту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5">
                <a:solidFill>
                  <a:srgbClr val="333333"/>
                </a:solidFill>
                <a:latin typeface="Times New Roman"/>
                <a:cs typeface="Times New Roman"/>
              </a:rPr>
              <a:t>автоматическом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режиме </a:t>
            </a:r>
            <a:r>
              <a:rPr dirty="0" sz="2200" spc="-5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изменять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параметры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системы.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200" spc="-15" b="1">
                <a:solidFill>
                  <a:srgbClr val="333333"/>
                </a:solidFill>
                <a:latin typeface="Times New Roman"/>
                <a:cs typeface="Times New Roman"/>
              </a:rPr>
              <a:t>Недостатки:</a:t>
            </a:r>
            <a:endParaRPr sz="2200">
              <a:latin typeface="Times New Roman"/>
              <a:cs typeface="Times New Roman"/>
            </a:endParaRPr>
          </a:p>
          <a:p>
            <a:pPr marL="111760" indent="-99060">
              <a:lnSpc>
                <a:spcPct val="100000"/>
              </a:lnSpc>
              <a:spcBef>
                <a:spcPts val="5"/>
              </a:spcBef>
              <a:buSzPct val="95454"/>
              <a:buFont typeface="Microsoft Sans Serif"/>
              <a:buChar char="•"/>
              <a:tabLst>
                <a:tab pos="111760" algn="l"/>
              </a:tabLst>
            </a:pP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медленная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 работа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с </a:t>
            </a:r>
            <a:r>
              <a:rPr dirty="0" sz="2200" spc="-25">
                <a:solidFill>
                  <a:srgbClr val="333333"/>
                </a:solidFill>
                <a:latin typeface="Times New Roman"/>
                <a:cs typeface="Times New Roman"/>
              </a:rPr>
              <a:t>диском;</a:t>
            </a:r>
            <a:endParaRPr sz="2200">
              <a:latin typeface="Times New Roman"/>
              <a:cs typeface="Times New Roman"/>
            </a:endParaRPr>
          </a:p>
          <a:p>
            <a:pPr marL="12700" marR="918844">
              <a:lnSpc>
                <a:spcPct val="100000"/>
              </a:lnSpc>
              <a:buSzPct val="95454"/>
              <a:buFont typeface="Microsoft Sans Serif"/>
              <a:buChar char="•"/>
              <a:tabLst>
                <a:tab pos="111760" algn="l"/>
              </a:tabLst>
            </a:pP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сниженная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безопасность,</a:t>
            </a:r>
            <a:r>
              <a:rPr dirty="0" sz="2200" spc="4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поскольку</a:t>
            </a:r>
            <a:r>
              <a:rPr dirty="0" sz="22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все</a:t>
            </a:r>
            <a:r>
              <a:rPr dirty="0" sz="2200" spc="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20">
                <a:solidFill>
                  <a:srgbClr val="333333"/>
                </a:solidFill>
                <a:latin typeface="Times New Roman"/>
                <a:cs typeface="Times New Roman"/>
              </a:rPr>
              <a:t>пользователи</a:t>
            </a:r>
            <a:r>
              <a:rPr dirty="0" sz="2200" spc="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пользуются</a:t>
            </a:r>
            <a:r>
              <a:rPr dirty="0" sz="22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общей </a:t>
            </a:r>
            <a:r>
              <a:rPr dirty="0" sz="2200" spc="-5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файловой системой;</a:t>
            </a:r>
            <a:endParaRPr sz="22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454"/>
              <a:buFont typeface="Microsoft Sans Serif"/>
              <a:buChar char="•"/>
              <a:tabLst>
                <a:tab pos="111760" algn="l"/>
              </a:tabLst>
            </a:pP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общий</a:t>
            </a:r>
            <a:r>
              <a:rPr dirty="0" sz="22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кэш</a:t>
            </a:r>
            <a:r>
              <a:rPr dirty="0" sz="2200" spc="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-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более</a:t>
            </a:r>
            <a:r>
              <a:rPr dirty="0" sz="2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активные</a:t>
            </a:r>
            <a:r>
              <a:rPr dirty="0" sz="2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проекты вытесняют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менее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затребованные</a:t>
            </a:r>
            <a:r>
              <a:rPr dirty="0" sz="2200" spc="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проекты, </a:t>
            </a:r>
            <a:r>
              <a:rPr dirty="0" sz="2200" spc="-5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5">
                <a:solidFill>
                  <a:srgbClr val="333333"/>
                </a:solidFill>
                <a:latin typeface="Times New Roman"/>
                <a:cs typeface="Times New Roman"/>
              </a:rPr>
              <a:t>что</a:t>
            </a:r>
            <a:r>
              <a:rPr dirty="0" sz="22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замедляет</a:t>
            </a:r>
            <a:r>
              <a:rPr dirty="0" sz="2200" spc="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33333"/>
                </a:solidFill>
                <a:latin typeface="Times New Roman"/>
                <a:cs typeface="Times New Roman"/>
              </a:rPr>
              <a:t>их</a:t>
            </a:r>
            <a:r>
              <a:rPr dirty="0" sz="2200" spc="-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200" spc="-35">
                <a:solidFill>
                  <a:srgbClr val="333333"/>
                </a:solidFill>
                <a:latin typeface="Times New Roman"/>
                <a:cs typeface="Times New Roman"/>
              </a:rPr>
              <a:t>загрузку.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88863" y="11633"/>
            <a:ext cx="2160270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333333"/>
                </a:solidFill>
              </a:rPr>
              <a:t>OpenVZ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22009" y="190881"/>
            <a:ext cx="138176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333333"/>
                </a:solidFill>
              </a:rPr>
              <a:t>KVM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58442" y="1195578"/>
            <a:ext cx="9751695" cy="55137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865505">
              <a:lnSpc>
                <a:spcPct val="100000"/>
              </a:lnSpc>
              <a:spcBef>
                <a:spcPts val="105"/>
              </a:spcBef>
            </a:pPr>
            <a:r>
              <a:rPr dirty="0" sz="2000" spc="-15">
                <a:solidFill>
                  <a:srgbClr val="333333"/>
                </a:solidFill>
                <a:latin typeface="Times New Roman"/>
                <a:cs typeface="Times New Roman"/>
              </a:rPr>
              <a:t>Технология </a:t>
            </a:r>
            <a:r>
              <a:rPr dirty="0" sz="2000" spc="-10">
                <a:solidFill>
                  <a:srgbClr val="333333"/>
                </a:solidFill>
                <a:latin typeface="Times New Roman"/>
                <a:cs typeface="Times New Roman"/>
              </a:rPr>
              <a:t>виртуализации 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на </a:t>
            </a: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базе 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гипервизора. </a:t>
            </a: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Работает </a:t>
            </a:r>
            <a:r>
              <a:rPr dirty="0" sz="2000" spc="-25">
                <a:solidFill>
                  <a:srgbClr val="333333"/>
                </a:solidFill>
                <a:latin typeface="Times New Roman"/>
                <a:cs typeface="Times New Roman"/>
              </a:rPr>
              <a:t>только </a:t>
            </a: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с процессорами, </a:t>
            </a:r>
            <a:r>
              <a:rPr dirty="0" sz="2000" spc="-484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поддерживающими технологии </a:t>
            </a:r>
            <a:r>
              <a:rPr dirty="0" sz="2000" spc="-10">
                <a:solidFill>
                  <a:srgbClr val="333333"/>
                </a:solidFill>
                <a:latin typeface="Times New Roman"/>
                <a:cs typeface="Times New Roman"/>
              </a:rPr>
              <a:t>аппаратной виртуализации </a:t>
            </a: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Intel VT и 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AMD SVM. </a:t>
            </a:r>
            <a:r>
              <a:rPr dirty="0" sz="2000" spc="-484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333333"/>
                </a:solidFill>
                <a:latin typeface="Times New Roman"/>
                <a:cs typeface="Times New Roman"/>
              </a:rPr>
              <a:t>Обладает</a:t>
            </a:r>
            <a:r>
              <a:rPr dirty="0" sz="2000" spc="-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всеми достоинствами</a:t>
            </a:r>
            <a:r>
              <a:rPr dirty="0" sz="2000" spc="-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технологии</a:t>
            </a:r>
            <a:r>
              <a:rPr dirty="0" sz="20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Xen.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Times New Roman"/>
                <a:cs typeface="Times New Roman"/>
              </a:rPr>
              <a:t>В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числе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пользователей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KVM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–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известные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Wiki-ресурсы:</a:t>
            </a:r>
            <a:r>
              <a:rPr dirty="0" sz="2000" spc="-3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MediaWiki,</a:t>
            </a:r>
            <a:r>
              <a:rPr dirty="0" sz="2000" spc="-7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Wikimedia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>
                <a:latin typeface="Times New Roman"/>
                <a:cs typeface="Times New Roman"/>
              </a:rPr>
              <a:t>Foundation,</a:t>
            </a:r>
            <a:r>
              <a:rPr dirty="0" sz="2000" spc="-6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Wikipedia,</a:t>
            </a:r>
            <a:r>
              <a:rPr dirty="0" sz="2000" spc="-8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Wikivoyage,</a:t>
            </a:r>
            <a:r>
              <a:rPr dirty="0" sz="2000" spc="-7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Wikidata,</a:t>
            </a:r>
            <a:r>
              <a:rPr dirty="0" sz="2000" spc="-75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Wikiversity.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u="sng" sz="2000" spc="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KVM</a:t>
            </a:r>
            <a:r>
              <a:rPr dirty="0" sz="2000" spc="5">
                <a:solidFill>
                  <a:srgbClr val="0462C1"/>
                </a:solidFill>
                <a:latin typeface="Times New Roman"/>
                <a:cs typeface="Times New Roman"/>
                <a:hlinkClick r:id="rId2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в </a:t>
            </a:r>
            <a:r>
              <a:rPr dirty="0" sz="2000" spc="-5">
                <a:latin typeface="Times New Roman"/>
                <a:cs typeface="Times New Roman"/>
              </a:rPr>
              <a:t>сочетании </a:t>
            </a:r>
            <a:r>
              <a:rPr dirty="0" sz="2000">
                <a:latin typeface="Times New Roman"/>
                <a:cs typeface="Times New Roman"/>
              </a:rPr>
              <a:t>с </a:t>
            </a:r>
            <a:r>
              <a:rPr dirty="0" sz="2000" spc="-5">
                <a:latin typeface="Times New Roman"/>
                <a:cs typeface="Times New Roman"/>
              </a:rPr>
              <a:t>ядром </a:t>
            </a:r>
            <a:r>
              <a:rPr dirty="0" sz="2000">
                <a:latin typeface="Times New Roman"/>
                <a:cs typeface="Times New Roman"/>
              </a:rPr>
              <a:t>Linux </a:t>
            </a:r>
            <a:r>
              <a:rPr dirty="0" sz="2000" spc="-5">
                <a:latin typeface="Times New Roman"/>
                <a:cs typeface="Times New Roman"/>
              </a:rPr>
              <a:t>обеспечивает простоту </a:t>
            </a:r>
            <a:r>
              <a:rPr dirty="0" sz="2000">
                <a:latin typeface="Times New Roman"/>
                <a:cs typeface="Times New Roman"/>
              </a:rPr>
              <a:t>реализации, </a:t>
            </a:r>
            <a:r>
              <a:rPr dirty="0" sz="2000" spc="-5">
                <a:latin typeface="Times New Roman"/>
                <a:cs typeface="Times New Roman"/>
              </a:rPr>
              <a:t>гибок. </a:t>
            </a:r>
            <a:r>
              <a:rPr dirty="0" sz="2000" spc="-15">
                <a:latin typeface="Times New Roman"/>
                <a:cs typeface="Times New Roman"/>
              </a:rPr>
              <a:t>Так как 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гостевые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операционные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системы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взаимодействуют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гипервизором, интегрированным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в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ядро Linux, они </a:t>
            </a:r>
            <a:r>
              <a:rPr dirty="0" sz="2000" spc="-5">
                <a:latin typeface="Times New Roman"/>
                <a:cs typeface="Times New Roman"/>
              </a:rPr>
              <a:t>могут </a:t>
            </a:r>
            <a:r>
              <a:rPr dirty="0" sz="2000" spc="-10">
                <a:latin typeface="Times New Roman"/>
                <a:cs typeface="Times New Roman"/>
              </a:rPr>
              <a:t>во </a:t>
            </a:r>
            <a:r>
              <a:rPr dirty="0" sz="2000" spc="-5">
                <a:latin typeface="Times New Roman"/>
                <a:cs typeface="Times New Roman"/>
              </a:rPr>
              <a:t>всех случаях обращаться </a:t>
            </a:r>
            <a:r>
              <a:rPr dirty="0" sz="2000">
                <a:latin typeface="Times New Roman"/>
                <a:cs typeface="Times New Roman"/>
              </a:rPr>
              <a:t>непосредственно к </a:t>
            </a:r>
            <a:r>
              <a:rPr dirty="0" sz="2000" spc="-15">
                <a:latin typeface="Times New Roman"/>
                <a:cs typeface="Times New Roman"/>
              </a:rPr>
              <a:t>оборудованию </a:t>
            </a:r>
            <a:r>
              <a:rPr dirty="0" sz="2000">
                <a:latin typeface="Times New Roman"/>
                <a:cs typeface="Times New Roman"/>
              </a:rPr>
              <a:t>без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необходимости</a:t>
            </a:r>
            <a:r>
              <a:rPr dirty="0" sz="2000" spc="-3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изменения</a:t>
            </a:r>
            <a:r>
              <a:rPr dirty="0" sz="2000" spc="3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виртуализированной</a:t>
            </a:r>
            <a:r>
              <a:rPr dirty="0" sz="2000" spc="2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операционной</a:t>
            </a:r>
            <a:r>
              <a:rPr dirty="0" sz="2000" spc="2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системы. </a:t>
            </a:r>
            <a:r>
              <a:rPr dirty="0" sz="2000" spc="-10">
                <a:latin typeface="Times New Roman"/>
                <a:cs typeface="Times New Roman"/>
              </a:rPr>
              <a:t>Это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делает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KVM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быстрым </a:t>
            </a:r>
            <a:r>
              <a:rPr dirty="0" sz="2000">
                <a:latin typeface="Times New Roman"/>
                <a:cs typeface="Times New Roman"/>
              </a:rPr>
              <a:t>решением </a:t>
            </a:r>
            <a:r>
              <a:rPr dirty="0" sz="2000" spc="-5">
                <a:latin typeface="Times New Roman"/>
                <a:cs typeface="Times New Roman"/>
              </a:rPr>
              <a:t>для </a:t>
            </a:r>
            <a:r>
              <a:rPr dirty="0" sz="2000" spc="-10">
                <a:latin typeface="Times New Roman"/>
                <a:cs typeface="Times New Roman"/>
              </a:rPr>
              <a:t>виртуальных </a:t>
            </a:r>
            <a:r>
              <a:rPr dirty="0" sz="2000">
                <a:latin typeface="Times New Roman"/>
                <a:cs typeface="Times New Roman"/>
              </a:rPr>
              <a:t>машин. KVM реализован в самом ядре Linux, </a:t>
            </a:r>
            <a:r>
              <a:rPr dirty="0" sz="2000" spc="-10">
                <a:latin typeface="Times New Roman"/>
                <a:cs typeface="Times New Roman"/>
              </a:rPr>
              <a:t>что </a:t>
            </a:r>
            <a:r>
              <a:rPr dirty="0" sz="2000" spc="-5">
                <a:latin typeface="Times New Roman"/>
                <a:cs typeface="Times New Roman"/>
              </a:rPr>
              <a:t> облегчает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управление</a:t>
            </a:r>
            <a:r>
              <a:rPr dirty="0" sz="2000" spc="2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процессами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виртуализации.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5" b="1">
                <a:solidFill>
                  <a:srgbClr val="333333"/>
                </a:solidFill>
                <a:latin typeface="Times New Roman"/>
                <a:cs typeface="Times New Roman"/>
              </a:rPr>
              <a:t>Дополнительные</a:t>
            </a:r>
            <a:r>
              <a:rPr dirty="0" sz="2000" spc="-30" b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333333"/>
                </a:solidFill>
                <a:latin typeface="Times New Roman"/>
                <a:cs typeface="Times New Roman"/>
              </a:rPr>
              <a:t>преимущества:</a:t>
            </a:r>
            <a:endParaRPr sz="2000">
              <a:latin typeface="Times New Roman"/>
              <a:cs typeface="Times New Roman"/>
            </a:endParaRPr>
          </a:p>
          <a:p>
            <a:pPr marL="102235" indent="-90170">
              <a:lnSpc>
                <a:spcPct val="100000"/>
              </a:lnSpc>
              <a:buSzPct val="95000"/>
              <a:buFont typeface="Microsoft Sans Serif"/>
              <a:buChar char="•"/>
              <a:tabLst>
                <a:tab pos="102870" algn="l"/>
              </a:tabLst>
            </a:pP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простота</a:t>
            </a:r>
            <a:r>
              <a:rPr dirty="0" sz="2000" spc="-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в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333333"/>
                </a:solidFill>
                <a:latin typeface="Times New Roman"/>
                <a:cs typeface="Times New Roman"/>
              </a:rPr>
              <a:t>использовании;</a:t>
            </a:r>
            <a:endParaRPr sz="2000">
              <a:latin typeface="Times New Roman"/>
              <a:cs typeface="Times New Roman"/>
            </a:endParaRPr>
          </a:p>
          <a:p>
            <a:pPr marL="102235" indent="-90170">
              <a:lnSpc>
                <a:spcPct val="100000"/>
              </a:lnSpc>
              <a:buSzPct val="95000"/>
              <a:buFont typeface="Microsoft Sans Serif"/>
              <a:buChar char="•"/>
              <a:tabLst>
                <a:tab pos="102870" algn="l"/>
              </a:tabLst>
            </a:pP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KVM</a:t>
            </a:r>
            <a:r>
              <a:rPr dirty="0" sz="2000" spc="-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позволяет</a:t>
            </a:r>
            <a:r>
              <a:rPr dirty="0" sz="2000" spc="-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работать</a:t>
            </a:r>
            <a:r>
              <a:rPr dirty="0" sz="2000" spc="-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с</a:t>
            </a:r>
            <a:r>
              <a:rPr dirty="0" sz="2000" spc="-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VPS,</a:t>
            </a:r>
            <a:r>
              <a:rPr dirty="0" sz="2000" spc="-15">
                <a:solidFill>
                  <a:srgbClr val="333333"/>
                </a:solidFill>
                <a:latin typeface="Times New Roman"/>
                <a:cs typeface="Times New Roman"/>
              </a:rPr>
              <a:t> как</a:t>
            </a:r>
            <a:r>
              <a:rPr dirty="0" sz="20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45">
                <a:solidFill>
                  <a:srgbClr val="333333"/>
                </a:solidFill>
                <a:latin typeface="Times New Roman"/>
                <a:cs typeface="Times New Roman"/>
              </a:rPr>
              <a:t>будто</a:t>
            </a:r>
            <a:r>
              <a:rPr dirty="0" sz="2000" spc="-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он</a:t>
            </a:r>
            <a:r>
              <a:rPr dirty="0" sz="2000" spc="-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333333"/>
                </a:solidFill>
                <a:latin typeface="Times New Roman"/>
                <a:cs typeface="Times New Roman"/>
              </a:rPr>
              <a:t>находится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 на</a:t>
            </a:r>
            <a:r>
              <a:rPr dirty="0" sz="20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вашей</a:t>
            </a:r>
            <a:r>
              <a:rPr dirty="0" sz="2000" spc="-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локальной</a:t>
            </a:r>
            <a:r>
              <a:rPr dirty="0" sz="2000" spc="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машине.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10" b="1">
                <a:solidFill>
                  <a:srgbClr val="333333"/>
                </a:solidFill>
                <a:latin typeface="Times New Roman"/>
                <a:cs typeface="Times New Roman"/>
              </a:rPr>
              <a:t>Недостаток</a:t>
            </a:r>
            <a:r>
              <a:rPr dirty="0" sz="2000" spc="-5" b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–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работает</a:t>
            </a:r>
            <a:r>
              <a:rPr dirty="0" sz="2000" spc="-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не</a:t>
            </a: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 со</a:t>
            </a:r>
            <a:r>
              <a:rPr dirty="0" sz="2000" spc="-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333333"/>
                </a:solidFill>
                <a:latin typeface="Times New Roman"/>
                <a:cs typeface="Times New Roman"/>
              </a:rPr>
              <a:t>всеми процессорами.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96667" y="182625"/>
            <a:ext cx="783082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5" i="0">
                <a:latin typeface="Times New Roman"/>
                <a:cs typeface="Times New Roman"/>
              </a:rPr>
              <a:t>Преимущества</a:t>
            </a:r>
            <a:r>
              <a:rPr dirty="0" sz="4400" spc="-85" i="0">
                <a:latin typeface="Times New Roman"/>
                <a:cs typeface="Times New Roman"/>
              </a:rPr>
              <a:t> </a:t>
            </a:r>
            <a:r>
              <a:rPr dirty="0" sz="4400" spc="-15" i="0">
                <a:latin typeface="Times New Roman"/>
                <a:cs typeface="Times New Roman"/>
              </a:rPr>
              <a:t>виртуализации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1349502"/>
            <a:ext cx="9479280" cy="4598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Эффективное </a:t>
            </a:r>
            <a:r>
              <a:rPr dirty="0" sz="3000" spc="-10">
                <a:latin typeface="Times New Roman"/>
                <a:cs typeface="Times New Roman"/>
              </a:rPr>
              <a:t>использование</a:t>
            </a:r>
            <a:r>
              <a:rPr dirty="0" sz="3000" spc="-4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вычислительных </a:t>
            </a:r>
            <a:r>
              <a:rPr dirty="0" sz="3000">
                <a:latin typeface="Times New Roman"/>
                <a:cs typeface="Times New Roman"/>
              </a:rPr>
              <a:t>ресурсов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3000">
                <a:latin typeface="Times New Roman"/>
                <a:cs typeface="Times New Roman"/>
              </a:rPr>
              <a:t>Сокращение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 spc="-35">
                <a:latin typeface="Times New Roman"/>
                <a:cs typeface="Times New Roman"/>
              </a:rPr>
              <a:t>расходов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на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15">
                <a:latin typeface="Times New Roman"/>
                <a:cs typeface="Times New Roman"/>
              </a:rPr>
              <a:t>инфраструктуру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Снижение</a:t>
            </a:r>
            <a:r>
              <a:rPr dirty="0" sz="3000" spc="-35">
                <a:latin typeface="Times New Roman"/>
                <a:cs typeface="Times New Roman"/>
              </a:rPr>
              <a:t> </a:t>
            </a:r>
            <a:r>
              <a:rPr dirty="0" sz="3000" spc="-20">
                <a:latin typeface="Times New Roman"/>
                <a:cs typeface="Times New Roman"/>
              </a:rPr>
              <a:t>затрат</a:t>
            </a:r>
            <a:r>
              <a:rPr dirty="0" sz="3000" spc="-5">
                <a:latin typeface="Times New Roman"/>
                <a:cs typeface="Times New Roman"/>
              </a:rPr>
              <a:t> на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программное обеспечение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Повышение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 spc="-15">
                <a:latin typeface="Times New Roman"/>
                <a:cs typeface="Times New Roman"/>
              </a:rPr>
              <a:t>гибкости</a:t>
            </a:r>
            <a:r>
              <a:rPr dirty="0" sz="3000" spc="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и </a:t>
            </a:r>
            <a:r>
              <a:rPr dirty="0" sz="3000" spc="-15">
                <a:latin typeface="Times New Roman"/>
                <a:cs typeface="Times New Roman"/>
              </a:rPr>
              <a:t>скорости</a:t>
            </a:r>
            <a:r>
              <a:rPr dirty="0" sz="3000" spc="20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реагирования</a:t>
            </a:r>
            <a:r>
              <a:rPr dirty="0" sz="3000" spc="-10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системы</a:t>
            </a:r>
            <a:endParaRPr sz="3000">
              <a:latin typeface="Times New Roman"/>
              <a:cs typeface="Times New Roman"/>
            </a:endParaRPr>
          </a:p>
          <a:p>
            <a:pPr marL="355600" marR="316865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3000" spc="5">
                <a:latin typeface="Times New Roman"/>
                <a:cs typeface="Times New Roman"/>
              </a:rPr>
              <a:t>Несовместимые </a:t>
            </a:r>
            <a:r>
              <a:rPr dirty="0" sz="3000" spc="-15">
                <a:latin typeface="Times New Roman"/>
                <a:cs typeface="Times New Roman"/>
              </a:rPr>
              <a:t>приложения </a:t>
            </a:r>
            <a:r>
              <a:rPr dirty="0" sz="3000">
                <a:latin typeface="Times New Roman"/>
                <a:cs typeface="Times New Roman"/>
              </a:rPr>
              <a:t>могут </a:t>
            </a:r>
            <a:r>
              <a:rPr dirty="0" sz="3000" spc="-15">
                <a:latin typeface="Times New Roman"/>
                <a:cs typeface="Times New Roman"/>
              </a:rPr>
              <a:t>работать </a:t>
            </a:r>
            <a:r>
              <a:rPr dirty="0" sz="3000" spc="-5">
                <a:latin typeface="Times New Roman"/>
                <a:cs typeface="Times New Roman"/>
              </a:rPr>
              <a:t>на </a:t>
            </a:r>
            <a:r>
              <a:rPr dirty="0" sz="3000" spc="-30">
                <a:latin typeface="Times New Roman"/>
                <a:cs typeface="Times New Roman"/>
              </a:rPr>
              <a:t>одном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компьютере</a:t>
            </a:r>
            <a:endParaRPr sz="3000">
              <a:latin typeface="Times New Roman"/>
              <a:cs typeface="Times New Roman"/>
            </a:endParaRPr>
          </a:p>
          <a:p>
            <a:pPr marL="355600" marR="493395" indent="-34290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Повышение </a:t>
            </a:r>
            <a:r>
              <a:rPr dirty="0" sz="3000" spc="5">
                <a:latin typeface="Times New Roman"/>
                <a:cs typeface="Times New Roman"/>
              </a:rPr>
              <a:t>доступности </a:t>
            </a:r>
            <a:r>
              <a:rPr dirty="0" sz="3000" spc="-15">
                <a:latin typeface="Times New Roman"/>
                <a:cs typeface="Times New Roman"/>
              </a:rPr>
              <a:t>приложений </a:t>
            </a:r>
            <a:r>
              <a:rPr dirty="0" sz="3000">
                <a:latin typeface="Times New Roman"/>
                <a:cs typeface="Times New Roman"/>
              </a:rPr>
              <a:t>и </a:t>
            </a:r>
            <a:r>
              <a:rPr dirty="0" sz="3000" spc="-5">
                <a:latin typeface="Times New Roman"/>
                <a:cs typeface="Times New Roman"/>
              </a:rPr>
              <a:t>обеспечение </a:t>
            </a:r>
            <a:r>
              <a:rPr dirty="0" sz="3000" spc="-7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непрерывности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 spc="-10">
                <a:latin typeface="Times New Roman"/>
                <a:cs typeface="Times New Roman"/>
              </a:rPr>
              <a:t>работы</a:t>
            </a:r>
            <a:r>
              <a:rPr dirty="0" sz="3000" spc="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предприятия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Возможности</a:t>
            </a:r>
            <a:r>
              <a:rPr dirty="0" sz="3000" spc="-25">
                <a:latin typeface="Times New Roman"/>
                <a:cs typeface="Times New Roman"/>
              </a:rPr>
              <a:t> </a:t>
            </a:r>
            <a:r>
              <a:rPr dirty="0" sz="3000" spc="-30">
                <a:latin typeface="Times New Roman"/>
                <a:cs typeface="Times New Roman"/>
              </a:rPr>
              <a:t>легкой</a:t>
            </a:r>
            <a:r>
              <a:rPr dirty="0" sz="3000" spc="-15">
                <a:latin typeface="Times New Roman"/>
                <a:cs typeface="Times New Roman"/>
              </a:rPr>
              <a:t> </a:t>
            </a:r>
            <a:r>
              <a:rPr dirty="0" sz="3000" spc="-5">
                <a:latin typeface="Times New Roman"/>
                <a:cs typeface="Times New Roman"/>
              </a:rPr>
              <a:t>архивации</a:t>
            </a:r>
            <a:endParaRPr sz="3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3000" spc="-5">
                <a:latin typeface="Times New Roman"/>
                <a:cs typeface="Times New Roman"/>
              </a:rPr>
              <a:t>Повышение</a:t>
            </a:r>
            <a:r>
              <a:rPr dirty="0" sz="3000" spc="-35">
                <a:latin typeface="Times New Roman"/>
                <a:cs typeface="Times New Roman"/>
              </a:rPr>
              <a:t> </a:t>
            </a:r>
            <a:r>
              <a:rPr dirty="0" sz="3000">
                <a:latin typeface="Times New Roman"/>
                <a:cs typeface="Times New Roman"/>
              </a:rPr>
              <a:t>управляемости</a:t>
            </a:r>
            <a:r>
              <a:rPr dirty="0" sz="3000" spc="-10">
                <a:latin typeface="Times New Roman"/>
                <a:cs typeface="Times New Roman"/>
              </a:rPr>
              <a:t> инфраструктуры.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3723" y="182625"/>
            <a:ext cx="769112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5" i="0">
                <a:latin typeface="Times New Roman"/>
                <a:cs typeface="Times New Roman"/>
              </a:rPr>
              <a:t>Виртуальная</a:t>
            </a:r>
            <a:r>
              <a:rPr dirty="0" sz="4400" spc="-65" i="0">
                <a:latin typeface="Times New Roman"/>
                <a:cs typeface="Times New Roman"/>
              </a:rPr>
              <a:t> </a:t>
            </a:r>
            <a:r>
              <a:rPr dirty="0" sz="4400" spc="-10" i="0">
                <a:latin typeface="Times New Roman"/>
                <a:cs typeface="Times New Roman"/>
              </a:rPr>
              <a:t>инфраструктура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90846" y="3524262"/>
            <a:ext cx="3371723" cy="32769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5940" y="1300048"/>
            <a:ext cx="11364595" cy="2159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10">
                <a:latin typeface="Times New Roman"/>
                <a:cs typeface="Times New Roman"/>
              </a:rPr>
              <a:t>Создание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резервных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копий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виртуальных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машин</a:t>
            </a:r>
            <a:r>
              <a:rPr dirty="0" sz="2800" spc="5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-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это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вопрос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нескольких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кликов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15">
                <a:latin typeface="Times New Roman"/>
                <a:cs typeface="Times New Roman"/>
              </a:rPr>
              <a:t>Виртуальные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машины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могут быть [живыми]</a:t>
            </a:r>
            <a:r>
              <a:rPr dirty="0" sz="2800" spc="5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-мигрированными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15">
                <a:latin typeface="Times New Roman"/>
                <a:cs typeface="Times New Roman"/>
              </a:rPr>
              <a:t>Полная </a:t>
            </a:r>
            <a:r>
              <a:rPr dirty="0" sz="2800" spc="-10">
                <a:latin typeface="Times New Roman"/>
                <a:cs typeface="Times New Roman"/>
              </a:rPr>
              <a:t>модернизация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программного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аппаратного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обеспечения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Аварийное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восстановление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проводится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достаточно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быстро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8220" y="659600"/>
            <a:ext cx="8618855" cy="5773801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8369" y="182625"/>
            <a:ext cx="294322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0" i="0">
                <a:latin typeface="Times New Roman"/>
                <a:cs typeface="Times New Roman"/>
              </a:rPr>
              <a:t>Мотивация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4927" y="1283335"/>
            <a:ext cx="13115925" cy="446849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 marR="1419225">
              <a:lnSpc>
                <a:spcPts val="3020"/>
              </a:lnSpc>
              <a:spcBef>
                <a:spcPts val="480"/>
              </a:spcBef>
            </a:pPr>
            <a:r>
              <a:rPr dirty="0" sz="2800" spc="-30">
                <a:latin typeface="Times New Roman"/>
                <a:cs typeface="Times New Roman"/>
              </a:rPr>
              <a:t>Облачная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инфраструктура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ЛИТ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ОИЯИ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была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создана,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45">
                <a:latin typeface="Times New Roman"/>
                <a:cs typeface="Times New Roman"/>
              </a:rPr>
              <a:t>исходя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из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следующих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соображений:</a:t>
            </a:r>
            <a:endParaRPr sz="2800">
              <a:latin typeface="Times New Roman"/>
              <a:cs typeface="Times New Roman"/>
            </a:endParaRPr>
          </a:p>
          <a:p>
            <a:pPr marL="264160" marR="150495" indent="-251460">
              <a:lnSpc>
                <a:spcPts val="3020"/>
              </a:lnSpc>
              <a:spcBef>
                <a:spcPts val="1115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увеличения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эффективности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использования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серверного </a:t>
            </a:r>
            <a:r>
              <a:rPr dirty="0" sz="2800" spc="-20">
                <a:latin typeface="Times New Roman"/>
                <a:cs typeface="Times New Roman"/>
              </a:rPr>
              <a:t>оборудования, 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упрощения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технического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обслуживания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управления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этим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оборудованием,</a:t>
            </a:r>
            <a:r>
              <a:rPr dirty="0" sz="2800" spc="-5">
                <a:latin typeface="Times New Roman"/>
                <a:cs typeface="Times New Roman"/>
              </a:rPr>
              <a:t> а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также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</a:t>
            </a:r>
            <a:r>
              <a:rPr dirty="0" sz="2800" spc="-10">
                <a:latin typeface="Times New Roman"/>
                <a:cs typeface="Times New Roman"/>
              </a:rPr>
              <a:t> целью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снижения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совокупной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стоимости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владения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ресурсами</a:t>
            </a:r>
            <a:endParaRPr sz="2800">
              <a:latin typeface="Times New Roman"/>
              <a:cs typeface="Times New Roman"/>
            </a:endParaRPr>
          </a:p>
          <a:p>
            <a:pPr marL="264160" marR="106680" indent="-251460">
              <a:lnSpc>
                <a:spcPts val="3020"/>
              </a:lnSpc>
              <a:spcBef>
                <a:spcPts val="1115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выполнения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обязательств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ОИЯИ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различных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национальных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</a:t>
            </a:r>
            <a:r>
              <a:rPr dirty="0" sz="2800" spc="-10">
                <a:latin typeface="Times New Roman"/>
                <a:cs typeface="Times New Roman"/>
              </a:rPr>
              <a:t>международных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научных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проектах,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связанных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</a:t>
            </a:r>
            <a:r>
              <a:rPr dirty="0" sz="2800" spc="-10">
                <a:latin typeface="Times New Roman"/>
                <a:cs typeface="Times New Roman"/>
              </a:rPr>
              <a:t> использованием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информационных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технологий.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15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10">
                <a:latin typeface="Times New Roman"/>
                <a:cs typeface="Times New Roman"/>
              </a:rPr>
              <a:t>Для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предоставления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современных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компьютерный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возможностей</a:t>
            </a:r>
            <a:r>
              <a:rPr dirty="0" sz="2800" spc="3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экспериментов.</a:t>
            </a:r>
            <a:endParaRPr sz="2800">
              <a:latin typeface="Times New Roman"/>
              <a:cs typeface="Times New Roman"/>
            </a:endParaRPr>
          </a:p>
          <a:p>
            <a:pPr marL="264160" marR="564515" indent="-251460">
              <a:lnSpc>
                <a:spcPts val="3020"/>
              </a:lnSpc>
              <a:spcBef>
                <a:spcPts val="1155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того,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чтобы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обучить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35">
                <a:latin typeface="Times New Roman"/>
                <a:cs typeface="Times New Roman"/>
              </a:rPr>
              <a:t>сотрудников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член-государственных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организаций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ОИЯИ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облачным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технологиям.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4695" y="182625"/>
            <a:ext cx="432943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0" i="0">
                <a:latin typeface="Times New Roman"/>
                <a:cs typeface="Times New Roman"/>
              </a:rPr>
              <a:t>Платформы</a:t>
            </a:r>
            <a:r>
              <a:rPr dirty="0" sz="4400" spc="-90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IaaS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" y="1280160"/>
            <a:ext cx="6305041" cy="22762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11828" y="3926979"/>
            <a:ext cx="5735192" cy="6141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15475" y="2860294"/>
            <a:ext cx="3171571" cy="327634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0018" y="5379961"/>
            <a:ext cx="5303520" cy="7225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79645" y="1183005"/>
            <a:ext cx="383921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Times New Roman"/>
                <a:cs typeface="Times New Roman"/>
              </a:rPr>
              <a:t>1991:</a:t>
            </a:r>
            <a:r>
              <a:rPr dirty="0" sz="3200" spc="-114">
                <a:latin typeface="Times New Roman"/>
                <a:cs typeface="Times New Roman"/>
              </a:rPr>
              <a:t> </a:t>
            </a:r>
            <a:r>
              <a:rPr dirty="0" sz="3200" spc="-50">
                <a:latin typeface="Times New Roman"/>
                <a:cs typeface="Times New Roman"/>
              </a:rPr>
              <a:t>World</a:t>
            </a:r>
            <a:r>
              <a:rPr dirty="0" sz="3200" spc="-90">
                <a:latin typeface="Times New Roman"/>
                <a:cs typeface="Times New Roman"/>
              </a:rPr>
              <a:t> </a:t>
            </a:r>
            <a:r>
              <a:rPr dirty="0" sz="3200" spc="-35">
                <a:latin typeface="Times New Roman"/>
                <a:cs typeface="Times New Roman"/>
              </a:rPr>
              <a:t>Wide</a:t>
            </a:r>
            <a:r>
              <a:rPr dirty="0" sz="3200" spc="-80">
                <a:latin typeface="Times New Roman"/>
                <a:cs typeface="Times New Roman"/>
              </a:rPr>
              <a:t> </a:t>
            </a:r>
            <a:r>
              <a:rPr dirty="0" sz="3200" spc="-85">
                <a:latin typeface="Times New Roman"/>
                <a:cs typeface="Times New Roman"/>
              </a:rPr>
              <a:t>Web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4104" y="1956943"/>
            <a:ext cx="6135751" cy="405371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88667" y="6058001"/>
            <a:ext cx="949071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0820" indent="-19812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10820" algn="l"/>
              </a:tabLst>
            </a:pPr>
            <a:r>
              <a:rPr dirty="0" sz="2400" spc="-5">
                <a:latin typeface="Times New Roman"/>
                <a:cs typeface="Times New Roman"/>
              </a:rPr>
              <a:t>Первый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веб-сервер: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25">
                <a:latin typeface="Times New Roman"/>
                <a:cs typeface="Times New Roman"/>
              </a:rPr>
              <a:t>компьютерная</a:t>
            </a:r>
            <a:r>
              <a:rPr dirty="0" sz="2400">
                <a:latin typeface="Times New Roman"/>
                <a:cs typeface="Times New Roman"/>
              </a:rPr>
              <a:t> система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NeXT</a:t>
            </a:r>
            <a:endParaRPr sz="2400">
              <a:latin typeface="Times New Roman"/>
              <a:cs typeface="Times New Roman"/>
            </a:endParaRPr>
          </a:p>
          <a:p>
            <a:pPr marL="210820" indent="-198120">
              <a:lnSpc>
                <a:spcPct val="100000"/>
              </a:lnSpc>
              <a:buFont typeface="Microsoft Sans Serif"/>
              <a:buChar char="•"/>
              <a:tabLst>
                <a:tab pos="210820" algn="l"/>
              </a:tabLst>
            </a:pPr>
            <a:r>
              <a:rPr dirty="0" sz="2400">
                <a:latin typeface="Times New Roman"/>
                <a:cs typeface="Times New Roman"/>
              </a:rPr>
              <a:t>20 </a:t>
            </a:r>
            <a:r>
              <a:rPr dirty="0" sz="2400" spc="-5">
                <a:latin typeface="Times New Roman"/>
                <a:cs typeface="Times New Roman"/>
              </a:rPr>
              <a:t>декабря </a:t>
            </a:r>
            <a:r>
              <a:rPr dirty="0" sz="2400">
                <a:latin typeface="Times New Roman"/>
                <a:cs typeface="Times New Roman"/>
              </a:rPr>
              <a:t>1990 </a:t>
            </a:r>
            <a:r>
              <a:rPr dirty="0" sz="2400" spc="-30">
                <a:latin typeface="Times New Roman"/>
                <a:cs typeface="Times New Roman"/>
              </a:rPr>
              <a:t>года: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первый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веб-сайт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25">
                <a:latin typeface="Times New Roman"/>
                <a:cs typeface="Times New Roman"/>
              </a:rPr>
              <a:t>опубликован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- </a:t>
            </a:r>
            <a:r>
              <a:rPr dirty="0" sz="2400" spc="-5">
                <a:latin typeface="Times New Roman"/>
                <a:cs typeface="Times New Roman"/>
                <a:hlinkClick r:id="rId3"/>
              </a:rPr>
              <a:t>http://info.cern.ch/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14796" y="182625"/>
            <a:ext cx="219138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Ис</a:t>
            </a:r>
            <a:r>
              <a:rPr dirty="0" sz="4400" spc="-70" i="0">
                <a:latin typeface="Times New Roman"/>
                <a:cs typeface="Times New Roman"/>
              </a:rPr>
              <a:t>т</a:t>
            </a:r>
            <a:r>
              <a:rPr dirty="0" sz="4400" i="0">
                <a:latin typeface="Times New Roman"/>
                <a:cs typeface="Times New Roman"/>
              </a:rPr>
              <a:t>ория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89601" y="182625"/>
            <a:ext cx="304038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OpenNebula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6745" y="1116761"/>
            <a:ext cx="6739255" cy="5733288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9419" y="182625"/>
            <a:ext cx="646303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0" i="0">
                <a:latin typeface="Times New Roman"/>
                <a:cs typeface="Times New Roman"/>
              </a:rPr>
              <a:t>Структура </a:t>
            </a:r>
            <a:r>
              <a:rPr dirty="0" sz="4400" spc="-30" i="0">
                <a:latin typeface="Times New Roman"/>
                <a:cs typeface="Times New Roman"/>
              </a:rPr>
              <a:t>облака</a:t>
            </a:r>
            <a:r>
              <a:rPr dirty="0" sz="4400" spc="-45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ОИЯИ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2704" y="1073594"/>
            <a:ext cx="9915271" cy="5725413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15736" y="182625"/>
            <a:ext cx="238633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i="0">
                <a:latin typeface="Times New Roman"/>
                <a:cs typeface="Times New Roman"/>
              </a:rPr>
              <a:t>Кластера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9376" y="1441831"/>
            <a:ext cx="12384405" cy="460883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 marR="746760">
              <a:lnSpc>
                <a:spcPts val="3030"/>
              </a:lnSpc>
              <a:spcBef>
                <a:spcPts val="470"/>
              </a:spcBef>
            </a:pPr>
            <a:r>
              <a:rPr dirty="0" sz="2800" spc="-30">
                <a:latin typeface="Times New Roman"/>
                <a:cs typeface="Times New Roman"/>
              </a:rPr>
              <a:t>Облачные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ресурсы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разделены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так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называемые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кластера,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 </a:t>
            </a:r>
            <a:r>
              <a:rPr dirty="0" sz="2800">
                <a:latin typeface="Times New Roman"/>
                <a:cs typeface="Times New Roman"/>
              </a:rPr>
              <a:t>зависимости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от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решаемых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на них </a:t>
            </a:r>
            <a:r>
              <a:rPr dirty="0" sz="2800" spc="-30">
                <a:latin typeface="Times New Roman"/>
                <a:cs typeface="Times New Roman"/>
              </a:rPr>
              <a:t>задач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</a:t>
            </a:r>
            <a:r>
              <a:rPr dirty="0" sz="2800" spc="-10">
                <a:latin typeface="Times New Roman"/>
                <a:cs typeface="Times New Roman"/>
              </a:rPr>
              <a:t>характеристик </a:t>
            </a:r>
            <a:r>
              <a:rPr dirty="0" sz="2800">
                <a:latin typeface="Times New Roman"/>
                <a:cs typeface="Times New Roman"/>
              </a:rPr>
              <a:t>сервера.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500">
              <a:latin typeface="Times New Roman"/>
              <a:cs typeface="Times New Roman"/>
            </a:endParaRPr>
          </a:p>
          <a:p>
            <a:pPr marL="12700" marR="741045">
              <a:lnSpc>
                <a:spcPts val="3030"/>
              </a:lnSpc>
              <a:spcBef>
                <a:spcPts val="5"/>
              </a:spcBef>
            </a:pP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настоящее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время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облачные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ресурсы </a:t>
            </a:r>
            <a:r>
              <a:rPr dirty="0" sz="2800" spc="-10">
                <a:latin typeface="Times New Roman"/>
                <a:cs typeface="Times New Roman"/>
              </a:rPr>
              <a:t>ОИЯИ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используются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трех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основных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областях:</a:t>
            </a:r>
            <a:endParaRPr sz="2800">
              <a:latin typeface="Times New Roman"/>
              <a:cs typeface="Times New Roman"/>
            </a:endParaRPr>
          </a:p>
          <a:p>
            <a:pPr marL="263525" marR="951230" indent="-251460">
              <a:lnSpc>
                <a:spcPts val="3020"/>
              </a:lnSpc>
              <a:spcBef>
                <a:spcPts val="1090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образования,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научных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исследований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тестовых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заданий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различных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проектах;</a:t>
            </a:r>
            <a:endParaRPr sz="2800">
              <a:latin typeface="Times New Roman"/>
              <a:cs typeface="Times New Roman"/>
            </a:endParaRPr>
          </a:p>
          <a:p>
            <a:pPr marL="264160" indent="-251460">
              <a:lnSpc>
                <a:spcPct val="100000"/>
              </a:lnSpc>
              <a:spcBef>
                <a:spcPts val="730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5">
                <a:latin typeface="Times New Roman"/>
                <a:cs typeface="Times New Roman"/>
              </a:rPr>
              <a:t>для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размещения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служб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высокой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доступности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>
                <a:latin typeface="Times New Roman"/>
                <a:cs typeface="Times New Roman"/>
              </a:rPr>
              <a:t> надежности;</a:t>
            </a:r>
            <a:endParaRPr sz="2800">
              <a:latin typeface="Times New Roman"/>
              <a:cs typeface="Times New Roman"/>
            </a:endParaRPr>
          </a:p>
          <a:p>
            <a:pPr marL="263525" marR="5080" indent="-251460">
              <a:lnSpc>
                <a:spcPts val="3020"/>
              </a:lnSpc>
              <a:spcBef>
                <a:spcPts val="1150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качестве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вычислительных</a:t>
            </a:r>
            <a:r>
              <a:rPr dirty="0" sz="2800" spc="4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ресурсов,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а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также </a:t>
            </a:r>
            <a:r>
              <a:rPr dirty="0" sz="2800" spc="-20">
                <a:latin typeface="Times New Roman"/>
                <a:cs typeface="Times New Roman"/>
              </a:rPr>
              <a:t>как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расширение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вычислительных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возможностей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сетевых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инфраструктур.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73295" y="182625"/>
            <a:ext cx="387413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0" i="0">
                <a:latin typeface="Times New Roman"/>
                <a:cs typeface="Times New Roman"/>
              </a:rPr>
              <a:t>Использование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3054" y="1314081"/>
            <a:ext cx="7713726" cy="5435981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6498" y="182625"/>
            <a:ext cx="7465059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i="0">
                <a:latin typeface="Times New Roman"/>
                <a:cs typeface="Times New Roman"/>
              </a:rPr>
              <a:t>Реализация</a:t>
            </a:r>
            <a:r>
              <a:rPr dirty="0" sz="4400" spc="-70" i="0">
                <a:latin typeface="Times New Roman"/>
                <a:cs typeface="Times New Roman"/>
              </a:rPr>
              <a:t> </a:t>
            </a:r>
            <a:r>
              <a:rPr dirty="0" sz="4400" spc="-10" i="0">
                <a:latin typeface="Times New Roman"/>
                <a:cs typeface="Times New Roman"/>
              </a:rPr>
              <a:t>инфраструктуры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487" y="1217168"/>
            <a:ext cx="10360025" cy="48983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30">
                <a:latin typeface="Times New Roman"/>
                <a:cs typeface="Times New Roman"/>
              </a:rPr>
              <a:t>Облачная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инфраструктура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ЛИТ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ОИЯИ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функционирует</a:t>
            </a:r>
            <a:r>
              <a:rPr dirty="0" sz="2800" spc="-5">
                <a:latin typeface="Times New Roman"/>
                <a:cs typeface="Times New Roman"/>
              </a:rPr>
              <a:t> на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базе </a:t>
            </a:r>
            <a:r>
              <a:rPr dirty="0" sz="2800" spc="-10">
                <a:latin typeface="Times New Roman"/>
                <a:cs typeface="Times New Roman"/>
              </a:rPr>
              <a:t>ПО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открытым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исходным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5">
                <a:latin typeface="Times New Roman"/>
                <a:cs typeface="Times New Roman"/>
              </a:rPr>
              <a:t>кодом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OpenNebula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05"/>
              </a:spcBef>
            </a:pPr>
            <a:r>
              <a:rPr dirty="0" sz="2800" spc="-10">
                <a:latin typeface="Times New Roman"/>
                <a:cs typeface="Times New Roman"/>
              </a:rPr>
              <a:t>Поддерживается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монитор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виртуальных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машин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(гипервизор):</a:t>
            </a:r>
            <a:endParaRPr sz="2800">
              <a:latin typeface="Times New Roman"/>
              <a:cs typeface="Times New Roman"/>
            </a:endParaRPr>
          </a:p>
          <a:p>
            <a:pPr marL="403860" indent="-125095">
              <a:lnSpc>
                <a:spcPct val="100000"/>
              </a:lnSpc>
              <a:buSzPct val="96428"/>
              <a:buFont typeface="Microsoft Sans Serif"/>
              <a:buChar char="•"/>
              <a:tabLst>
                <a:tab pos="404495" algn="l"/>
              </a:tabLst>
            </a:pPr>
            <a:r>
              <a:rPr dirty="0" sz="2800" spc="-5">
                <a:latin typeface="Times New Roman"/>
                <a:cs typeface="Times New Roman"/>
              </a:rPr>
              <a:t>KVM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(полная</a:t>
            </a:r>
            <a:r>
              <a:rPr dirty="0" sz="2800" spc="-3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виртуализация).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 marR="295275">
              <a:lnSpc>
                <a:spcPct val="100000"/>
              </a:lnSpc>
            </a:pPr>
            <a:r>
              <a:rPr dirty="0" sz="2800" spc="-10">
                <a:latin typeface="Times New Roman"/>
                <a:cs typeface="Times New Roman"/>
              </a:rPr>
              <a:t>Для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работы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облачной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инфраструктурой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пользователям</a:t>
            </a:r>
            <a:r>
              <a:rPr dirty="0" sz="2800" spc="2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доступно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два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типа интерфейса: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10">
                <a:latin typeface="Times New Roman"/>
                <a:cs typeface="Times New Roman"/>
              </a:rPr>
              <a:t>интерфейс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командной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строки;</a:t>
            </a:r>
            <a:endParaRPr sz="2800">
              <a:latin typeface="Times New Roman"/>
              <a:cs typeface="Times New Roman"/>
            </a:endParaRPr>
          </a:p>
          <a:p>
            <a:pPr marL="355600" marR="23749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latin typeface="Times New Roman"/>
                <a:cs typeface="Times New Roman"/>
              </a:rPr>
              <a:t>графический </a:t>
            </a:r>
            <a:r>
              <a:rPr dirty="0" sz="2800" spc="-5">
                <a:latin typeface="Times New Roman"/>
                <a:cs typeface="Times New Roman"/>
              </a:rPr>
              <a:t>веб-интерфейс </a:t>
            </a:r>
            <a:r>
              <a:rPr dirty="0" sz="2800">
                <a:latin typeface="Times New Roman"/>
                <a:cs typeface="Times New Roman"/>
              </a:rPr>
              <a:t>«Sunstone» (доступны </a:t>
            </a:r>
            <a:r>
              <a:rPr dirty="0" sz="2800" spc="-5">
                <a:latin typeface="Times New Roman"/>
                <a:cs typeface="Times New Roman"/>
              </a:rPr>
              <a:t>упрощенный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 spc="-10">
                <a:latin typeface="Times New Roman"/>
                <a:cs typeface="Times New Roman"/>
              </a:rPr>
              <a:t> полнофункциональный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варианты)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75645" y="2499106"/>
            <a:ext cx="2460752" cy="357149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10343" y="6247028"/>
            <a:ext cx="3600577" cy="101615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3935" y="1051572"/>
            <a:ext cx="2172589" cy="100239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59369" y="2914167"/>
            <a:ext cx="2056129" cy="63726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6498" y="182625"/>
            <a:ext cx="7465059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i="0">
                <a:latin typeface="Times New Roman"/>
                <a:cs typeface="Times New Roman"/>
              </a:rPr>
              <a:t>Реализация</a:t>
            </a:r>
            <a:r>
              <a:rPr dirty="0" sz="4400" spc="-70" i="0">
                <a:latin typeface="Times New Roman"/>
                <a:cs typeface="Times New Roman"/>
              </a:rPr>
              <a:t> </a:t>
            </a:r>
            <a:r>
              <a:rPr dirty="0" sz="4400" spc="-10" i="0">
                <a:latin typeface="Times New Roman"/>
                <a:cs typeface="Times New Roman"/>
              </a:rPr>
              <a:t>инфраструктуры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890" y="1079119"/>
            <a:ext cx="13009244" cy="531114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263525" marR="248920" indent="-251460">
              <a:lnSpc>
                <a:spcPts val="3020"/>
              </a:lnSpc>
              <a:spcBef>
                <a:spcPts val="480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>
                <a:latin typeface="Times New Roman"/>
                <a:cs typeface="Times New Roman"/>
              </a:rPr>
              <a:t>Доступ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к ВМ</a:t>
            </a:r>
            <a:r>
              <a:rPr dirty="0" sz="2800">
                <a:latin typeface="Times New Roman"/>
                <a:cs typeface="Times New Roman"/>
              </a:rPr>
              <a:t> осуществляется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либо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{rsa,dsa}-ключу,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либо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по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паролю. 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Аутентификация</a:t>
            </a:r>
            <a:r>
              <a:rPr dirty="0" sz="2800" spc="4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пользователя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Sunstone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реализована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использованием</a:t>
            </a:r>
            <a:r>
              <a:rPr dirty="0" sz="2800" spc="3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Kerberos.</a:t>
            </a:r>
            <a:endParaRPr sz="2800">
              <a:latin typeface="Times New Roman"/>
              <a:cs typeface="Times New Roman"/>
            </a:endParaRPr>
          </a:p>
          <a:p>
            <a:pPr marL="263525" marR="930275" indent="-251460">
              <a:lnSpc>
                <a:spcPts val="3030"/>
              </a:lnSpc>
              <a:spcBef>
                <a:spcPts val="1100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10">
                <a:latin typeface="Times New Roman"/>
                <a:cs typeface="Times New Roman"/>
              </a:rPr>
              <a:t>Для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повышения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безопасности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передачи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информации</a:t>
            </a:r>
            <a:r>
              <a:rPr dirty="0" sz="2800" spc="4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между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веб-интерфейсом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сервиса</a:t>
            </a:r>
            <a:r>
              <a:rPr dirty="0" sz="2800" spc="-5">
                <a:latin typeface="Times New Roman"/>
                <a:cs typeface="Times New Roman"/>
              </a:rPr>
              <a:t> и </a:t>
            </a:r>
            <a:r>
              <a:rPr dirty="0" sz="2800" spc="-20">
                <a:latin typeface="Times New Roman"/>
                <a:cs typeface="Times New Roman"/>
              </a:rPr>
              <a:t>браузерами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пользователей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применено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SSL-шифрование.</a:t>
            </a:r>
            <a:endParaRPr sz="2800">
              <a:latin typeface="Times New Roman"/>
              <a:cs typeface="Times New Roman"/>
            </a:endParaRPr>
          </a:p>
          <a:p>
            <a:pPr marL="263525" marR="5080" indent="-251460">
              <a:lnSpc>
                <a:spcPts val="3170"/>
              </a:lnSpc>
              <a:spcBef>
                <a:spcPts val="985"/>
              </a:spcBef>
              <a:buFont typeface="Microsoft Sans Serif"/>
              <a:buChar char="•"/>
              <a:tabLst>
                <a:tab pos="264160" algn="l"/>
              </a:tabLst>
            </a:pPr>
            <a:r>
              <a:rPr dirty="0" sz="2800" spc="-10">
                <a:latin typeface="Times New Roman"/>
                <a:cs typeface="Times New Roman"/>
              </a:rPr>
              <a:t>Для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хранения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данных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развёрнуто программно-определяемое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хранилище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(«software-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defined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storage», </a:t>
            </a:r>
            <a:r>
              <a:rPr dirty="0" sz="2800" spc="-10">
                <a:latin typeface="Times New Roman"/>
                <a:cs typeface="Times New Roman"/>
              </a:rPr>
              <a:t>SDS)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на </a:t>
            </a:r>
            <a:r>
              <a:rPr dirty="0" sz="2800" spc="10">
                <a:latin typeface="Times New Roman"/>
                <a:cs typeface="Times New Roman"/>
              </a:rPr>
              <a:t>основе</a:t>
            </a:r>
            <a:r>
              <a:rPr dirty="0" sz="2800" spc="-3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программного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обеспечения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3050" spc="10" b="1">
                <a:latin typeface="Calibri"/>
                <a:cs typeface="Calibri"/>
              </a:rPr>
              <a:t>Ceph.</a:t>
            </a:r>
            <a:endParaRPr sz="3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Microsoft Sans Serif"/>
              <a:buChar char="•"/>
            </a:pPr>
            <a:endParaRPr sz="40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URL</a:t>
            </a:r>
            <a:r>
              <a:rPr dirty="0" sz="2800" spc="-10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веб-графического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интерфейса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Облака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:</a:t>
            </a:r>
            <a:r>
              <a:rPr dirty="0" sz="2800" spc="-5">
                <a:solidFill>
                  <a:srgbClr val="0462C1"/>
                </a:solidFill>
                <a:latin typeface="Times New Roman"/>
                <a:cs typeface="Times New Roman"/>
              </a:rPr>
              <a:t> </a:t>
            </a:r>
            <a:r>
              <a:rPr dirty="0" u="heavy" sz="2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http://cloud.jinr.ru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15">
                <a:latin typeface="Times New Roman"/>
                <a:cs typeface="Times New Roman"/>
              </a:rPr>
              <a:t>Раздел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«Облачные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вычисления»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на </a:t>
            </a:r>
            <a:r>
              <a:rPr dirty="0" sz="2800">
                <a:latin typeface="Times New Roman"/>
                <a:cs typeface="Times New Roman"/>
              </a:rPr>
              <a:t>сайте:</a:t>
            </a:r>
            <a:r>
              <a:rPr dirty="0" sz="2800" spc="-5">
                <a:solidFill>
                  <a:srgbClr val="0462C1"/>
                </a:solidFill>
                <a:latin typeface="Times New Roman"/>
                <a:cs typeface="Times New Roman"/>
              </a:rPr>
              <a:t> </a:t>
            </a:r>
            <a:r>
              <a:rPr dirty="0" u="heavy" sz="2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http</a:t>
            </a:r>
            <a:r>
              <a:rPr dirty="0" u="heavy" sz="2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://micc.jinr.ru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20">
                <a:latin typeface="Times New Roman"/>
                <a:cs typeface="Times New Roman"/>
              </a:rPr>
              <a:t>Поддержка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пользователей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через</a:t>
            </a:r>
            <a:r>
              <a:rPr dirty="0" sz="2800" spc="4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JINR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helpdesk</a:t>
            </a:r>
            <a:r>
              <a:rPr dirty="0" sz="2800">
                <a:latin typeface="Times New Roman"/>
                <a:cs typeface="Times New Roman"/>
              </a:rPr>
              <a:t> сервис:</a:t>
            </a:r>
            <a:r>
              <a:rPr dirty="0" sz="2800" spc="10">
                <a:solidFill>
                  <a:srgbClr val="0462C1"/>
                </a:solidFill>
                <a:latin typeface="Times New Roman"/>
                <a:cs typeface="Times New Roman"/>
              </a:rPr>
              <a:t> </a:t>
            </a:r>
            <a:r>
              <a:rPr dirty="0" u="heavy" sz="2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http://helpdesk.jinr.ru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35">
                <a:latin typeface="Times New Roman"/>
                <a:cs typeface="Times New Roman"/>
              </a:rPr>
              <a:t>Управление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облачным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проектом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ОИЯИ</a:t>
            </a:r>
            <a:r>
              <a:rPr dirty="0" sz="2800" spc="5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через </a:t>
            </a:r>
            <a:r>
              <a:rPr dirty="0" sz="2800" spc="-5">
                <a:latin typeface="Times New Roman"/>
                <a:cs typeface="Times New Roman"/>
              </a:rPr>
              <a:t>JINR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PM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service:</a:t>
            </a:r>
            <a:r>
              <a:rPr dirty="0" sz="2800" spc="-5">
                <a:solidFill>
                  <a:srgbClr val="0462C1"/>
                </a:solidFill>
                <a:latin typeface="Times New Roman"/>
                <a:cs typeface="Times New Roman"/>
              </a:rPr>
              <a:t> </a:t>
            </a:r>
            <a:r>
              <a:rPr dirty="0" u="heavy" sz="2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4"/>
              </a:rPr>
              <a:t>http://pm.jinr.ru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52808" y="4386199"/>
            <a:ext cx="1068616" cy="1329308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6310" y="0"/>
            <a:ext cx="7465059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i="0">
                <a:latin typeface="Times New Roman"/>
                <a:cs typeface="Times New Roman"/>
              </a:rPr>
              <a:t>Реализация</a:t>
            </a:r>
            <a:r>
              <a:rPr dirty="0" sz="4400" spc="-70" i="0">
                <a:latin typeface="Times New Roman"/>
                <a:cs typeface="Times New Roman"/>
              </a:rPr>
              <a:t> </a:t>
            </a:r>
            <a:r>
              <a:rPr dirty="0" sz="4400" spc="-10" i="0">
                <a:latin typeface="Times New Roman"/>
                <a:cs typeface="Times New Roman"/>
              </a:rPr>
              <a:t>инфраструктуры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7586" y="677161"/>
            <a:ext cx="5008626" cy="688187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8402" y="248158"/>
            <a:ext cx="1053846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 i="0">
                <a:latin typeface="Times New Roman"/>
                <a:cs typeface="Times New Roman"/>
              </a:rPr>
              <a:t>Визуализация статистики</a:t>
            </a:r>
            <a:r>
              <a:rPr dirty="0" sz="3600" spc="-5" i="0">
                <a:latin typeface="Times New Roman"/>
                <a:cs typeface="Times New Roman"/>
              </a:rPr>
              <a:t> </a:t>
            </a:r>
            <a:r>
              <a:rPr dirty="0" sz="3600" spc="-20" i="0">
                <a:latin typeface="Times New Roman"/>
                <a:cs typeface="Times New Roman"/>
              </a:rPr>
              <a:t>использования</a:t>
            </a:r>
            <a:r>
              <a:rPr dirty="0" sz="3600" spc="10" i="0">
                <a:latin typeface="Times New Roman"/>
                <a:cs typeface="Times New Roman"/>
              </a:rPr>
              <a:t> </a:t>
            </a:r>
            <a:r>
              <a:rPr dirty="0" sz="3600" spc="-15" i="0">
                <a:latin typeface="Times New Roman"/>
                <a:cs typeface="Times New Roman"/>
              </a:rPr>
              <a:t>ресурсов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01570" y="2201862"/>
            <a:ext cx="2348865" cy="2085975"/>
            <a:chOff x="1901570" y="2201862"/>
            <a:chExt cx="2348865" cy="20859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1570" y="3830777"/>
              <a:ext cx="2348610" cy="4568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28087" y="2309368"/>
              <a:ext cx="1774825" cy="1496060"/>
            </a:xfrm>
            <a:custGeom>
              <a:avLst/>
              <a:gdLst/>
              <a:ahLst/>
              <a:cxnLst/>
              <a:rect l="l" t="t" r="r" b="b"/>
              <a:pathLst>
                <a:path w="1774825" h="1496060">
                  <a:moveTo>
                    <a:pt x="1774825" y="0"/>
                  </a:moveTo>
                  <a:lnTo>
                    <a:pt x="1746311" y="25995"/>
                  </a:lnTo>
                  <a:lnTo>
                    <a:pt x="1697840" y="42009"/>
                  </a:lnTo>
                  <a:lnTo>
                    <a:pt x="1628284" y="56684"/>
                  </a:lnTo>
                  <a:lnTo>
                    <a:pt x="1586265" y="63443"/>
                  </a:lnTo>
                  <a:lnTo>
                    <a:pt x="1539774" y="69774"/>
                  </a:lnTo>
                  <a:lnTo>
                    <a:pt x="1489077" y="75648"/>
                  </a:lnTo>
                  <a:lnTo>
                    <a:pt x="1434441" y="81034"/>
                  </a:lnTo>
                  <a:lnTo>
                    <a:pt x="1376131" y="85902"/>
                  </a:lnTo>
                  <a:lnTo>
                    <a:pt x="1314414" y="90219"/>
                  </a:lnTo>
                  <a:lnTo>
                    <a:pt x="1249556" y="93957"/>
                  </a:lnTo>
                  <a:lnTo>
                    <a:pt x="1181823" y="97084"/>
                  </a:lnTo>
                  <a:lnTo>
                    <a:pt x="1111483" y="99569"/>
                  </a:lnTo>
                  <a:lnTo>
                    <a:pt x="1038801" y="101382"/>
                  </a:lnTo>
                  <a:lnTo>
                    <a:pt x="964043" y="102493"/>
                  </a:lnTo>
                  <a:lnTo>
                    <a:pt x="887476" y="102870"/>
                  </a:lnTo>
                  <a:lnTo>
                    <a:pt x="810889" y="102493"/>
                  </a:lnTo>
                  <a:lnTo>
                    <a:pt x="736114" y="101382"/>
                  </a:lnTo>
                  <a:lnTo>
                    <a:pt x="663417" y="99569"/>
                  </a:lnTo>
                  <a:lnTo>
                    <a:pt x="593063" y="97084"/>
                  </a:lnTo>
                  <a:lnTo>
                    <a:pt x="525319" y="93957"/>
                  </a:lnTo>
                  <a:lnTo>
                    <a:pt x="460451" y="90219"/>
                  </a:lnTo>
                  <a:lnTo>
                    <a:pt x="398725" y="85902"/>
                  </a:lnTo>
                  <a:lnTo>
                    <a:pt x="340408" y="81034"/>
                  </a:lnTo>
                  <a:lnTo>
                    <a:pt x="285765" y="75648"/>
                  </a:lnTo>
                  <a:lnTo>
                    <a:pt x="235063" y="69774"/>
                  </a:lnTo>
                  <a:lnTo>
                    <a:pt x="188568" y="63443"/>
                  </a:lnTo>
                  <a:lnTo>
                    <a:pt x="146546" y="56684"/>
                  </a:lnTo>
                  <a:lnTo>
                    <a:pt x="76986" y="42009"/>
                  </a:lnTo>
                  <a:lnTo>
                    <a:pt x="28513" y="25995"/>
                  </a:lnTo>
                  <a:lnTo>
                    <a:pt x="0" y="0"/>
                  </a:lnTo>
                  <a:lnTo>
                    <a:pt x="0" y="1393063"/>
                  </a:lnTo>
                  <a:lnTo>
                    <a:pt x="28513" y="1419016"/>
                  </a:lnTo>
                  <a:lnTo>
                    <a:pt x="76986" y="1435018"/>
                  </a:lnTo>
                  <a:lnTo>
                    <a:pt x="146546" y="1449691"/>
                  </a:lnTo>
                  <a:lnTo>
                    <a:pt x="188568" y="1456452"/>
                  </a:lnTo>
                  <a:lnTo>
                    <a:pt x="235063" y="1462787"/>
                  </a:lnTo>
                  <a:lnTo>
                    <a:pt x="285765" y="1468666"/>
                  </a:lnTo>
                  <a:lnTo>
                    <a:pt x="340408" y="1474058"/>
                  </a:lnTo>
                  <a:lnTo>
                    <a:pt x="398725" y="1478932"/>
                  </a:lnTo>
                  <a:lnTo>
                    <a:pt x="460451" y="1483256"/>
                  </a:lnTo>
                  <a:lnTo>
                    <a:pt x="525319" y="1487000"/>
                  </a:lnTo>
                  <a:lnTo>
                    <a:pt x="593063" y="1490133"/>
                  </a:lnTo>
                  <a:lnTo>
                    <a:pt x="663417" y="1492624"/>
                  </a:lnTo>
                  <a:lnTo>
                    <a:pt x="736114" y="1494441"/>
                  </a:lnTo>
                  <a:lnTo>
                    <a:pt x="810889" y="1495555"/>
                  </a:lnTo>
                  <a:lnTo>
                    <a:pt x="887476" y="1495933"/>
                  </a:lnTo>
                  <a:lnTo>
                    <a:pt x="964043" y="1495555"/>
                  </a:lnTo>
                  <a:lnTo>
                    <a:pt x="1038801" y="1494441"/>
                  </a:lnTo>
                  <a:lnTo>
                    <a:pt x="1111483" y="1492624"/>
                  </a:lnTo>
                  <a:lnTo>
                    <a:pt x="1181823" y="1490133"/>
                  </a:lnTo>
                  <a:lnTo>
                    <a:pt x="1249556" y="1487000"/>
                  </a:lnTo>
                  <a:lnTo>
                    <a:pt x="1314414" y="1483256"/>
                  </a:lnTo>
                  <a:lnTo>
                    <a:pt x="1376131" y="1478932"/>
                  </a:lnTo>
                  <a:lnTo>
                    <a:pt x="1434441" y="1474058"/>
                  </a:lnTo>
                  <a:lnTo>
                    <a:pt x="1489077" y="1468666"/>
                  </a:lnTo>
                  <a:lnTo>
                    <a:pt x="1539774" y="1462787"/>
                  </a:lnTo>
                  <a:lnTo>
                    <a:pt x="1586265" y="1456452"/>
                  </a:lnTo>
                  <a:lnTo>
                    <a:pt x="1628284" y="1449691"/>
                  </a:lnTo>
                  <a:lnTo>
                    <a:pt x="1697840" y="1435018"/>
                  </a:lnTo>
                  <a:lnTo>
                    <a:pt x="1746311" y="1419016"/>
                  </a:lnTo>
                  <a:lnTo>
                    <a:pt x="1774825" y="1393063"/>
                  </a:lnTo>
                  <a:lnTo>
                    <a:pt x="1774825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228087" y="2206625"/>
              <a:ext cx="1774825" cy="205740"/>
            </a:xfrm>
            <a:custGeom>
              <a:avLst/>
              <a:gdLst/>
              <a:ahLst/>
              <a:cxnLst/>
              <a:rect l="l" t="t" r="r" b="b"/>
              <a:pathLst>
                <a:path w="1774825" h="205739">
                  <a:moveTo>
                    <a:pt x="887476" y="0"/>
                  </a:moveTo>
                  <a:lnTo>
                    <a:pt x="810889" y="376"/>
                  </a:lnTo>
                  <a:lnTo>
                    <a:pt x="736114" y="1487"/>
                  </a:lnTo>
                  <a:lnTo>
                    <a:pt x="663417" y="3300"/>
                  </a:lnTo>
                  <a:lnTo>
                    <a:pt x="593063" y="5784"/>
                  </a:lnTo>
                  <a:lnTo>
                    <a:pt x="525319" y="8910"/>
                  </a:lnTo>
                  <a:lnTo>
                    <a:pt x="460451" y="12646"/>
                  </a:lnTo>
                  <a:lnTo>
                    <a:pt x="398725" y="16961"/>
                  </a:lnTo>
                  <a:lnTo>
                    <a:pt x="340408" y="21825"/>
                  </a:lnTo>
                  <a:lnTo>
                    <a:pt x="285765" y="27207"/>
                  </a:lnTo>
                  <a:lnTo>
                    <a:pt x="235063" y="33076"/>
                  </a:lnTo>
                  <a:lnTo>
                    <a:pt x="188568" y="39402"/>
                  </a:lnTo>
                  <a:lnTo>
                    <a:pt x="146546" y="46153"/>
                  </a:lnTo>
                  <a:lnTo>
                    <a:pt x="76986" y="60809"/>
                  </a:lnTo>
                  <a:lnTo>
                    <a:pt x="28513" y="76798"/>
                  </a:lnTo>
                  <a:lnTo>
                    <a:pt x="0" y="102742"/>
                  </a:lnTo>
                  <a:lnTo>
                    <a:pt x="3256" y="111630"/>
                  </a:lnTo>
                  <a:lnTo>
                    <a:pt x="49981" y="136898"/>
                  </a:lnTo>
                  <a:lnTo>
                    <a:pt x="109264" y="152273"/>
                  </a:lnTo>
                  <a:lnTo>
                    <a:pt x="188568" y="166186"/>
                  </a:lnTo>
                  <a:lnTo>
                    <a:pt x="235063" y="172517"/>
                  </a:lnTo>
                  <a:lnTo>
                    <a:pt x="285765" y="178391"/>
                  </a:lnTo>
                  <a:lnTo>
                    <a:pt x="340408" y="183777"/>
                  </a:lnTo>
                  <a:lnTo>
                    <a:pt x="398725" y="188645"/>
                  </a:lnTo>
                  <a:lnTo>
                    <a:pt x="460451" y="192962"/>
                  </a:lnTo>
                  <a:lnTo>
                    <a:pt x="525319" y="196700"/>
                  </a:lnTo>
                  <a:lnTo>
                    <a:pt x="593063" y="199827"/>
                  </a:lnTo>
                  <a:lnTo>
                    <a:pt x="663417" y="202312"/>
                  </a:lnTo>
                  <a:lnTo>
                    <a:pt x="736114" y="204125"/>
                  </a:lnTo>
                  <a:lnTo>
                    <a:pt x="810889" y="205236"/>
                  </a:lnTo>
                  <a:lnTo>
                    <a:pt x="887476" y="205612"/>
                  </a:lnTo>
                  <a:lnTo>
                    <a:pt x="964043" y="205236"/>
                  </a:lnTo>
                  <a:lnTo>
                    <a:pt x="1038801" y="204125"/>
                  </a:lnTo>
                  <a:lnTo>
                    <a:pt x="1111483" y="202312"/>
                  </a:lnTo>
                  <a:lnTo>
                    <a:pt x="1181823" y="199827"/>
                  </a:lnTo>
                  <a:lnTo>
                    <a:pt x="1249556" y="196700"/>
                  </a:lnTo>
                  <a:lnTo>
                    <a:pt x="1314414" y="192962"/>
                  </a:lnTo>
                  <a:lnTo>
                    <a:pt x="1376131" y="188645"/>
                  </a:lnTo>
                  <a:lnTo>
                    <a:pt x="1434441" y="183777"/>
                  </a:lnTo>
                  <a:lnTo>
                    <a:pt x="1489077" y="178391"/>
                  </a:lnTo>
                  <a:lnTo>
                    <a:pt x="1539774" y="172517"/>
                  </a:lnTo>
                  <a:lnTo>
                    <a:pt x="1586265" y="166186"/>
                  </a:lnTo>
                  <a:lnTo>
                    <a:pt x="1628284" y="159427"/>
                  </a:lnTo>
                  <a:lnTo>
                    <a:pt x="1697840" y="144752"/>
                  </a:lnTo>
                  <a:lnTo>
                    <a:pt x="1746311" y="128738"/>
                  </a:lnTo>
                  <a:lnTo>
                    <a:pt x="1774825" y="102742"/>
                  </a:lnTo>
                  <a:lnTo>
                    <a:pt x="1771568" y="93874"/>
                  </a:lnTo>
                  <a:lnTo>
                    <a:pt x="1724844" y="68652"/>
                  </a:lnTo>
                  <a:lnTo>
                    <a:pt x="1665564" y="53299"/>
                  </a:lnTo>
                  <a:lnTo>
                    <a:pt x="1586265" y="39402"/>
                  </a:lnTo>
                  <a:lnTo>
                    <a:pt x="1539774" y="33076"/>
                  </a:lnTo>
                  <a:lnTo>
                    <a:pt x="1489077" y="27207"/>
                  </a:lnTo>
                  <a:lnTo>
                    <a:pt x="1434441" y="21825"/>
                  </a:lnTo>
                  <a:lnTo>
                    <a:pt x="1376131" y="16961"/>
                  </a:lnTo>
                  <a:lnTo>
                    <a:pt x="1314414" y="12646"/>
                  </a:lnTo>
                  <a:lnTo>
                    <a:pt x="1249556" y="8910"/>
                  </a:lnTo>
                  <a:lnTo>
                    <a:pt x="1181823" y="5784"/>
                  </a:lnTo>
                  <a:lnTo>
                    <a:pt x="1111483" y="3300"/>
                  </a:lnTo>
                  <a:lnTo>
                    <a:pt x="1038801" y="1487"/>
                  </a:lnTo>
                  <a:lnTo>
                    <a:pt x="964043" y="376"/>
                  </a:lnTo>
                  <a:lnTo>
                    <a:pt x="887476" y="0"/>
                  </a:lnTo>
                  <a:close/>
                </a:path>
              </a:pathLst>
            </a:custGeom>
            <a:solidFill>
              <a:srgbClr val="C2D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228087" y="2206625"/>
              <a:ext cx="1774825" cy="1598930"/>
            </a:xfrm>
            <a:custGeom>
              <a:avLst/>
              <a:gdLst/>
              <a:ahLst/>
              <a:cxnLst/>
              <a:rect l="l" t="t" r="r" b="b"/>
              <a:pathLst>
                <a:path w="1774825" h="1598929">
                  <a:moveTo>
                    <a:pt x="1774825" y="102742"/>
                  </a:moveTo>
                  <a:lnTo>
                    <a:pt x="1746311" y="128738"/>
                  </a:lnTo>
                  <a:lnTo>
                    <a:pt x="1697840" y="144752"/>
                  </a:lnTo>
                  <a:lnTo>
                    <a:pt x="1628284" y="159427"/>
                  </a:lnTo>
                  <a:lnTo>
                    <a:pt x="1586265" y="166186"/>
                  </a:lnTo>
                  <a:lnTo>
                    <a:pt x="1539774" y="172517"/>
                  </a:lnTo>
                  <a:lnTo>
                    <a:pt x="1489077" y="178391"/>
                  </a:lnTo>
                  <a:lnTo>
                    <a:pt x="1434441" y="183777"/>
                  </a:lnTo>
                  <a:lnTo>
                    <a:pt x="1376131" y="188645"/>
                  </a:lnTo>
                  <a:lnTo>
                    <a:pt x="1314414" y="192962"/>
                  </a:lnTo>
                  <a:lnTo>
                    <a:pt x="1249556" y="196700"/>
                  </a:lnTo>
                  <a:lnTo>
                    <a:pt x="1181823" y="199827"/>
                  </a:lnTo>
                  <a:lnTo>
                    <a:pt x="1111483" y="202312"/>
                  </a:lnTo>
                  <a:lnTo>
                    <a:pt x="1038801" y="204125"/>
                  </a:lnTo>
                  <a:lnTo>
                    <a:pt x="964043" y="205236"/>
                  </a:lnTo>
                  <a:lnTo>
                    <a:pt x="887476" y="205612"/>
                  </a:lnTo>
                  <a:lnTo>
                    <a:pt x="810889" y="205236"/>
                  </a:lnTo>
                  <a:lnTo>
                    <a:pt x="736114" y="204125"/>
                  </a:lnTo>
                  <a:lnTo>
                    <a:pt x="663417" y="202312"/>
                  </a:lnTo>
                  <a:lnTo>
                    <a:pt x="593063" y="199827"/>
                  </a:lnTo>
                  <a:lnTo>
                    <a:pt x="525319" y="196700"/>
                  </a:lnTo>
                  <a:lnTo>
                    <a:pt x="460451" y="192962"/>
                  </a:lnTo>
                  <a:lnTo>
                    <a:pt x="398725" y="188645"/>
                  </a:lnTo>
                  <a:lnTo>
                    <a:pt x="340408" y="183777"/>
                  </a:lnTo>
                  <a:lnTo>
                    <a:pt x="285765" y="178391"/>
                  </a:lnTo>
                  <a:lnTo>
                    <a:pt x="235063" y="172517"/>
                  </a:lnTo>
                  <a:lnTo>
                    <a:pt x="188568" y="166186"/>
                  </a:lnTo>
                  <a:lnTo>
                    <a:pt x="146546" y="159427"/>
                  </a:lnTo>
                  <a:lnTo>
                    <a:pt x="76986" y="144752"/>
                  </a:lnTo>
                  <a:lnTo>
                    <a:pt x="28513" y="128738"/>
                  </a:lnTo>
                  <a:lnTo>
                    <a:pt x="0" y="102742"/>
                  </a:lnTo>
                  <a:lnTo>
                    <a:pt x="3256" y="93874"/>
                  </a:lnTo>
                  <a:lnTo>
                    <a:pt x="49981" y="68652"/>
                  </a:lnTo>
                  <a:lnTo>
                    <a:pt x="109264" y="53299"/>
                  </a:lnTo>
                  <a:lnTo>
                    <a:pt x="188568" y="39402"/>
                  </a:lnTo>
                  <a:lnTo>
                    <a:pt x="235063" y="33076"/>
                  </a:lnTo>
                  <a:lnTo>
                    <a:pt x="285765" y="27207"/>
                  </a:lnTo>
                  <a:lnTo>
                    <a:pt x="340408" y="21825"/>
                  </a:lnTo>
                  <a:lnTo>
                    <a:pt x="398725" y="16961"/>
                  </a:lnTo>
                  <a:lnTo>
                    <a:pt x="460451" y="12646"/>
                  </a:lnTo>
                  <a:lnTo>
                    <a:pt x="525319" y="8910"/>
                  </a:lnTo>
                  <a:lnTo>
                    <a:pt x="593063" y="5784"/>
                  </a:lnTo>
                  <a:lnTo>
                    <a:pt x="663417" y="3300"/>
                  </a:lnTo>
                  <a:lnTo>
                    <a:pt x="736114" y="1487"/>
                  </a:lnTo>
                  <a:lnTo>
                    <a:pt x="810889" y="376"/>
                  </a:lnTo>
                  <a:lnTo>
                    <a:pt x="887476" y="0"/>
                  </a:lnTo>
                  <a:lnTo>
                    <a:pt x="964043" y="376"/>
                  </a:lnTo>
                  <a:lnTo>
                    <a:pt x="1038801" y="1487"/>
                  </a:lnTo>
                  <a:lnTo>
                    <a:pt x="1111483" y="3300"/>
                  </a:lnTo>
                  <a:lnTo>
                    <a:pt x="1181823" y="5784"/>
                  </a:lnTo>
                  <a:lnTo>
                    <a:pt x="1249556" y="8910"/>
                  </a:lnTo>
                  <a:lnTo>
                    <a:pt x="1314414" y="12646"/>
                  </a:lnTo>
                  <a:lnTo>
                    <a:pt x="1376131" y="16961"/>
                  </a:lnTo>
                  <a:lnTo>
                    <a:pt x="1434441" y="21825"/>
                  </a:lnTo>
                  <a:lnTo>
                    <a:pt x="1489077" y="27207"/>
                  </a:lnTo>
                  <a:lnTo>
                    <a:pt x="1539774" y="33076"/>
                  </a:lnTo>
                  <a:lnTo>
                    <a:pt x="1586265" y="39402"/>
                  </a:lnTo>
                  <a:lnTo>
                    <a:pt x="1628284" y="46153"/>
                  </a:lnTo>
                  <a:lnTo>
                    <a:pt x="1697840" y="60809"/>
                  </a:lnTo>
                  <a:lnTo>
                    <a:pt x="1746311" y="76798"/>
                  </a:lnTo>
                  <a:lnTo>
                    <a:pt x="1774825" y="102742"/>
                  </a:lnTo>
                  <a:close/>
                </a:path>
                <a:path w="1774825" h="1598929">
                  <a:moveTo>
                    <a:pt x="1774825" y="102742"/>
                  </a:moveTo>
                  <a:lnTo>
                    <a:pt x="1774825" y="1495805"/>
                  </a:lnTo>
                  <a:lnTo>
                    <a:pt x="1771568" y="1504675"/>
                  </a:lnTo>
                  <a:lnTo>
                    <a:pt x="1724844" y="1529911"/>
                  </a:lnTo>
                  <a:lnTo>
                    <a:pt x="1665564" y="1545279"/>
                  </a:lnTo>
                  <a:lnTo>
                    <a:pt x="1586265" y="1559195"/>
                  </a:lnTo>
                  <a:lnTo>
                    <a:pt x="1539774" y="1565530"/>
                  </a:lnTo>
                  <a:lnTo>
                    <a:pt x="1489077" y="1571409"/>
                  </a:lnTo>
                  <a:lnTo>
                    <a:pt x="1434441" y="1576801"/>
                  </a:lnTo>
                  <a:lnTo>
                    <a:pt x="1376131" y="1581675"/>
                  </a:lnTo>
                  <a:lnTo>
                    <a:pt x="1314414" y="1585999"/>
                  </a:lnTo>
                  <a:lnTo>
                    <a:pt x="1249556" y="1589743"/>
                  </a:lnTo>
                  <a:lnTo>
                    <a:pt x="1181823" y="1592876"/>
                  </a:lnTo>
                  <a:lnTo>
                    <a:pt x="1111483" y="1595367"/>
                  </a:lnTo>
                  <a:lnTo>
                    <a:pt x="1038801" y="1597184"/>
                  </a:lnTo>
                  <a:lnTo>
                    <a:pt x="964043" y="1598298"/>
                  </a:lnTo>
                  <a:lnTo>
                    <a:pt x="887476" y="1598676"/>
                  </a:lnTo>
                  <a:lnTo>
                    <a:pt x="810889" y="1598298"/>
                  </a:lnTo>
                  <a:lnTo>
                    <a:pt x="736114" y="1597184"/>
                  </a:lnTo>
                  <a:lnTo>
                    <a:pt x="663417" y="1595367"/>
                  </a:lnTo>
                  <a:lnTo>
                    <a:pt x="593063" y="1592876"/>
                  </a:lnTo>
                  <a:lnTo>
                    <a:pt x="525319" y="1589743"/>
                  </a:lnTo>
                  <a:lnTo>
                    <a:pt x="460451" y="1585999"/>
                  </a:lnTo>
                  <a:lnTo>
                    <a:pt x="398725" y="1581675"/>
                  </a:lnTo>
                  <a:lnTo>
                    <a:pt x="340408" y="1576801"/>
                  </a:lnTo>
                  <a:lnTo>
                    <a:pt x="285765" y="1571409"/>
                  </a:lnTo>
                  <a:lnTo>
                    <a:pt x="235063" y="1565530"/>
                  </a:lnTo>
                  <a:lnTo>
                    <a:pt x="188568" y="1559195"/>
                  </a:lnTo>
                  <a:lnTo>
                    <a:pt x="146546" y="1552434"/>
                  </a:lnTo>
                  <a:lnTo>
                    <a:pt x="76986" y="1537761"/>
                  </a:lnTo>
                  <a:lnTo>
                    <a:pt x="28513" y="1521759"/>
                  </a:lnTo>
                  <a:lnTo>
                    <a:pt x="0" y="1495805"/>
                  </a:lnTo>
                  <a:lnTo>
                    <a:pt x="0" y="102742"/>
                  </a:lnTo>
                </a:path>
              </a:pathLst>
            </a:custGeom>
            <a:ln w="952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74357" y="3711968"/>
            <a:ext cx="3190240" cy="64654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456870" y="1062545"/>
            <a:ext cx="3924300" cy="1836420"/>
            <a:chOff x="6456870" y="1062545"/>
            <a:chExt cx="3924300" cy="1836420"/>
          </a:xfrm>
        </p:grpSpPr>
        <p:sp>
          <p:nvSpPr>
            <p:cNvPr id="10" name="object 10"/>
            <p:cNvSpPr/>
            <p:nvPr/>
          </p:nvSpPr>
          <p:spPr>
            <a:xfrm>
              <a:off x="6461633" y="1078103"/>
              <a:ext cx="3914775" cy="1816100"/>
            </a:xfrm>
            <a:custGeom>
              <a:avLst/>
              <a:gdLst/>
              <a:ahLst/>
              <a:cxnLst/>
              <a:rect l="l" t="t" r="r" b="b"/>
              <a:pathLst>
                <a:path w="3914775" h="1816100">
                  <a:moveTo>
                    <a:pt x="2562091" y="1574800"/>
                  </a:moveTo>
                  <a:lnTo>
                    <a:pt x="1424559" y="1574800"/>
                  </a:lnTo>
                  <a:lnTo>
                    <a:pt x="1438330" y="1587500"/>
                  </a:lnTo>
                  <a:lnTo>
                    <a:pt x="1444443" y="1598012"/>
                  </a:lnTo>
                  <a:lnTo>
                    <a:pt x="1464699" y="1621657"/>
                  </a:lnTo>
                  <a:lnTo>
                    <a:pt x="1469921" y="1625600"/>
                  </a:lnTo>
                  <a:lnTo>
                    <a:pt x="1489837" y="1651000"/>
                  </a:lnTo>
                  <a:lnTo>
                    <a:pt x="1487932" y="1651000"/>
                  </a:lnTo>
                  <a:lnTo>
                    <a:pt x="1520910" y="1676400"/>
                  </a:lnTo>
                  <a:lnTo>
                    <a:pt x="1557372" y="1701800"/>
                  </a:lnTo>
                  <a:lnTo>
                    <a:pt x="1597022" y="1727200"/>
                  </a:lnTo>
                  <a:lnTo>
                    <a:pt x="1639567" y="1752600"/>
                  </a:lnTo>
                  <a:lnTo>
                    <a:pt x="1684711" y="1765300"/>
                  </a:lnTo>
                  <a:lnTo>
                    <a:pt x="1732159" y="1778000"/>
                  </a:lnTo>
                  <a:lnTo>
                    <a:pt x="1781617" y="1790700"/>
                  </a:lnTo>
                  <a:lnTo>
                    <a:pt x="1885381" y="1816100"/>
                  </a:lnTo>
                  <a:lnTo>
                    <a:pt x="2107192" y="1816100"/>
                  </a:lnTo>
                  <a:lnTo>
                    <a:pt x="2214815" y="1790700"/>
                  </a:lnTo>
                  <a:lnTo>
                    <a:pt x="2265663" y="1778000"/>
                  </a:lnTo>
                  <a:lnTo>
                    <a:pt x="2314139" y="1765300"/>
                  </a:lnTo>
                  <a:lnTo>
                    <a:pt x="2359945" y="1739900"/>
                  </a:lnTo>
                  <a:lnTo>
                    <a:pt x="2402785" y="1727200"/>
                  </a:lnTo>
                  <a:lnTo>
                    <a:pt x="2442362" y="1701800"/>
                  </a:lnTo>
                  <a:lnTo>
                    <a:pt x="2478378" y="1676400"/>
                  </a:lnTo>
                  <a:lnTo>
                    <a:pt x="2510537" y="1638300"/>
                  </a:lnTo>
                  <a:lnTo>
                    <a:pt x="2538540" y="1612900"/>
                  </a:lnTo>
                  <a:lnTo>
                    <a:pt x="2562091" y="1574800"/>
                  </a:lnTo>
                  <a:close/>
                </a:path>
                <a:path w="3914775" h="1816100">
                  <a:moveTo>
                    <a:pt x="1287204" y="1701800"/>
                  </a:moveTo>
                  <a:lnTo>
                    <a:pt x="1016396" y="1701800"/>
                  </a:lnTo>
                  <a:lnTo>
                    <a:pt x="1073185" y="1714500"/>
                  </a:lnTo>
                  <a:lnTo>
                    <a:pt x="1220335" y="1714500"/>
                  </a:lnTo>
                  <a:lnTo>
                    <a:pt x="1287204" y="1701800"/>
                  </a:lnTo>
                  <a:close/>
                </a:path>
                <a:path w="3914775" h="1816100">
                  <a:moveTo>
                    <a:pt x="2601032" y="1473200"/>
                  </a:moveTo>
                  <a:lnTo>
                    <a:pt x="627125" y="1473200"/>
                  </a:lnTo>
                  <a:lnTo>
                    <a:pt x="594115" y="1477331"/>
                  </a:lnTo>
                  <a:lnTo>
                    <a:pt x="577056" y="1485900"/>
                  </a:lnTo>
                  <a:lnTo>
                    <a:pt x="525652" y="1485900"/>
                  </a:lnTo>
                  <a:lnTo>
                    <a:pt x="555591" y="1524000"/>
                  </a:lnTo>
                  <a:lnTo>
                    <a:pt x="589205" y="1549400"/>
                  </a:lnTo>
                  <a:lnTo>
                    <a:pt x="626248" y="1574800"/>
                  </a:lnTo>
                  <a:lnTo>
                    <a:pt x="666473" y="1600200"/>
                  </a:lnTo>
                  <a:lnTo>
                    <a:pt x="709633" y="1625600"/>
                  </a:lnTo>
                  <a:lnTo>
                    <a:pt x="755480" y="1638300"/>
                  </a:lnTo>
                  <a:lnTo>
                    <a:pt x="803769" y="1663700"/>
                  </a:lnTo>
                  <a:lnTo>
                    <a:pt x="854252" y="1676400"/>
                  </a:lnTo>
                  <a:lnTo>
                    <a:pt x="960812" y="1701800"/>
                  </a:lnTo>
                  <a:lnTo>
                    <a:pt x="1370660" y="1701800"/>
                  </a:lnTo>
                  <a:lnTo>
                    <a:pt x="1395902" y="1689100"/>
                  </a:lnTo>
                  <a:lnTo>
                    <a:pt x="1415923" y="1676400"/>
                  </a:lnTo>
                  <a:lnTo>
                    <a:pt x="1435049" y="1676400"/>
                  </a:lnTo>
                  <a:lnTo>
                    <a:pt x="1457610" y="1663700"/>
                  </a:lnTo>
                  <a:lnTo>
                    <a:pt x="1487932" y="1651000"/>
                  </a:lnTo>
                  <a:lnTo>
                    <a:pt x="1489837" y="1651000"/>
                  </a:lnTo>
                  <a:lnTo>
                    <a:pt x="1464699" y="1621657"/>
                  </a:lnTo>
                  <a:lnTo>
                    <a:pt x="1453102" y="1612900"/>
                  </a:lnTo>
                  <a:lnTo>
                    <a:pt x="1444443" y="1598012"/>
                  </a:lnTo>
                  <a:lnTo>
                    <a:pt x="1424559" y="1574800"/>
                  </a:lnTo>
                  <a:lnTo>
                    <a:pt x="2562091" y="1574800"/>
                  </a:lnTo>
                  <a:lnTo>
                    <a:pt x="2580893" y="1549400"/>
                  </a:lnTo>
                  <a:lnTo>
                    <a:pt x="2601032" y="1473200"/>
                  </a:lnTo>
                  <a:close/>
                </a:path>
                <a:path w="3914775" h="1816100">
                  <a:moveTo>
                    <a:pt x="2915299" y="1587500"/>
                  </a:moveTo>
                  <a:lnTo>
                    <a:pt x="2760462" y="1587500"/>
                  </a:lnTo>
                  <a:lnTo>
                    <a:pt x="2808767" y="1600200"/>
                  </a:lnTo>
                  <a:lnTo>
                    <a:pt x="2858135" y="1600200"/>
                  </a:lnTo>
                  <a:lnTo>
                    <a:pt x="2915299" y="1587500"/>
                  </a:lnTo>
                  <a:close/>
                </a:path>
                <a:path w="3914775" h="1816100">
                  <a:moveTo>
                    <a:pt x="3279874" y="1460500"/>
                  </a:moveTo>
                  <a:lnTo>
                    <a:pt x="2604389" y="1460500"/>
                  </a:lnTo>
                  <a:lnTo>
                    <a:pt x="2601253" y="1485900"/>
                  </a:lnTo>
                  <a:lnTo>
                    <a:pt x="2596737" y="1498600"/>
                  </a:lnTo>
                  <a:lnTo>
                    <a:pt x="2590172" y="1524000"/>
                  </a:lnTo>
                  <a:lnTo>
                    <a:pt x="2580893" y="1549400"/>
                  </a:lnTo>
                  <a:lnTo>
                    <a:pt x="2623434" y="1562100"/>
                  </a:lnTo>
                  <a:lnTo>
                    <a:pt x="2713370" y="1587500"/>
                  </a:lnTo>
                  <a:lnTo>
                    <a:pt x="2970610" y="1587500"/>
                  </a:lnTo>
                  <a:lnTo>
                    <a:pt x="3023757" y="1574800"/>
                  </a:lnTo>
                  <a:lnTo>
                    <a:pt x="3074431" y="1562100"/>
                  </a:lnTo>
                  <a:lnTo>
                    <a:pt x="3122323" y="1549400"/>
                  </a:lnTo>
                  <a:lnTo>
                    <a:pt x="3167122" y="1536700"/>
                  </a:lnTo>
                  <a:lnTo>
                    <a:pt x="3208521" y="1511300"/>
                  </a:lnTo>
                  <a:lnTo>
                    <a:pt x="3246208" y="1485900"/>
                  </a:lnTo>
                  <a:lnTo>
                    <a:pt x="3279874" y="1460500"/>
                  </a:lnTo>
                  <a:close/>
                </a:path>
                <a:path w="3914775" h="1816100">
                  <a:moveTo>
                    <a:pt x="193928" y="1066800"/>
                  </a:moveTo>
                  <a:lnTo>
                    <a:pt x="148181" y="1104900"/>
                  </a:lnTo>
                  <a:lnTo>
                    <a:pt x="114649" y="1143000"/>
                  </a:lnTo>
                  <a:lnTo>
                    <a:pt x="94023" y="1193800"/>
                  </a:lnTo>
                  <a:lnTo>
                    <a:pt x="86994" y="1231900"/>
                  </a:lnTo>
                  <a:lnTo>
                    <a:pt x="90086" y="1270000"/>
                  </a:lnTo>
                  <a:lnTo>
                    <a:pt x="99344" y="1308100"/>
                  </a:lnTo>
                  <a:lnTo>
                    <a:pt x="136261" y="1358900"/>
                  </a:lnTo>
                  <a:lnTo>
                    <a:pt x="197548" y="1409700"/>
                  </a:lnTo>
                  <a:lnTo>
                    <a:pt x="237268" y="1435100"/>
                  </a:lnTo>
                  <a:lnTo>
                    <a:pt x="283007" y="1447800"/>
                  </a:lnTo>
                  <a:lnTo>
                    <a:pt x="334740" y="1460500"/>
                  </a:lnTo>
                  <a:lnTo>
                    <a:pt x="392441" y="1473200"/>
                  </a:lnTo>
                  <a:lnTo>
                    <a:pt x="456087" y="1485900"/>
                  </a:lnTo>
                  <a:lnTo>
                    <a:pt x="525652" y="1485900"/>
                  </a:lnTo>
                  <a:lnTo>
                    <a:pt x="594115" y="1477331"/>
                  </a:lnTo>
                  <a:lnTo>
                    <a:pt x="602341" y="1473200"/>
                  </a:lnTo>
                  <a:lnTo>
                    <a:pt x="2601032" y="1473200"/>
                  </a:lnTo>
                  <a:lnTo>
                    <a:pt x="2604389" y="1460500"/>
                  </a:lnTo>
                  <a:lnTo>
                    <a:pt x="3279874" y="1460500"/>
                  </a:lnTo>
                  <a:lnTo>
                    <a:pt x="3309210" y="1435100"/>
                  </a:lnTo>
                  <a:lnTo>
                    <a:pt x="3333907" y="1397000"/>
                  </a:lnTo>
                  <a:lnTo>
                    <a:pt x="3353654" y="1371600"/>
                  </a:lnTo>
                  <a:lnTo>
                    <a:pt x="3368142" y="1333500"/>
                  </a:lnTo>
                  <a:lnTo>
                    <a:pt x="3377062" y="1295400"/>
                  </a:lnTo>
                  <a:lnTo>
                    <a:pt x="3380105" y="1270000"/>
                  </a:lnTo>
                  <a:lnTo>
                    <a:pt x="3381572" y="1269685"/>
                  </a:lnTo>
                  <a:lnTo>
                    <a:pt x="3218915" y="1104900"/>
                  </a:lnTo>
                  <a:lnTo>
                    <a:pt x="365986" y="1104900"/>
                  </a:lnTo>
                  <a:lnTo>
                    <a:pt x="316056" y="1092200"/>
                  </a:lnTo>
                  <a:lnTo>
                    <a:pt x="271435" y="1092200"/>
                  </a:lnTo>
                  <a:lnTo>
                    <a:pt x="231075" y="1079500"/>
                  </a:lnTo>
                  <a:lnTo>
                    <a:pt x="193928" y="1066800"/>
                  </a:lnTo>
                  <a:close/>
                </a:path>
                <a:path w="3914775" h="1816100">
                  <a:moveTo>
                    <a:pt x="3381903" y="1269614"/>
                  </a:moveTo>
                  <a:lnTo>
                    <a:pt x="3381572" y="1269685"/>
                  </a:lnTo>
                  <a:lnTo>
                    <a:pt x="3381883" y="1270000"/>
                  </a:lnTo>
                  <a:lnTo>
                    <a:pt x="3381903" y="1269614"/>
                  </a:lnTo>
                  <a:close/>
                </a:path>
                <a:path w="3914775" h="1816100">
                  <a:moveTo>
                    <a:pt x="3897817" y="965200"/>
                  </a:moveTo>
                  <a:lnTo>
                    <a:pt x="3081019" y="965200"/>
                  </a:lnTo>
                  <a:lnTo>
                    <a:pt x="3146218" y="990600"/>
                  </a:lnTo>
                  <a:lnTo>
                    <a:pt x="3202798" y="1016000"/>
                  </a:lnTo>
                  <a:lnTo>
                    <a:pt x="3251067" y="1041400"/>
                  </a:lnTo>
                  <a:lnTo>
                    <a:pt x="3291329" y="1079500"/>
                  </a:lnTo>
                  <a:lnTo>
                    <a:pt x="3323891" y="1117600"/>
                  </a:lnTo>
                  <a:lnTo>
                    <a:pt x="3349058" y="1143000"/>
                  </a:lnTo>
                  <a:lnTo>
                    <a:pt x="3367134" y="1181100"/>
                  </a:lnTo>
                  <a:lnTo>
                    <a:pt x="3378427" y="1219200"/>
                  </a:lnTo>
                  <a:lnTo>
                    <a:pt x="3383241" y="1244600"/>
                  </a:lnTo>
                  <a:lnTo>
                    <a:pt x="3381903" y="1269614"/>
                  </a:lnTo>
                  <a:lnTo>
                    <a:pt x="3496478" y="1244600"/>
                  </a:lnTo>
                  <a:lnTo>
                    <a:pt x="3551242" y="1231900"/>
                  </a:lnTo>
                  <a:lnTo>
                    <a:pt x="3603328" y="1219200"/>
                  </a:lnTo>
                  <a:lnTo>
                    <a:pt x="3652440" y="1193800"/>
                  </a:lnTo>
                  <a:lnTo>
                    <a:pt x="3698281" y="1168400"/>
                  </a:lnTo>
                  <a:lnTo>
                    <a:pt x="3740556" y="1143000"/>
                  </a:lnTo>
                  <a:lnTo>
                    <a:pt x="3778967" y="1117600"/>
                  </a:lnTo>
                  <a:lnTo>
                    <a:pt x="3813219" y="1092200"/>
                  </a:lnTo>
                  <a:lnTo>
                    <a:pt x="3843015" y="1054100"/>
                  </a:lnTo>
                  <a:lnTo>
                    <a:pt x="3868058" y="1028700"/>
                  </a:lnTo>
                  <a:lnTo>
                    <a:pt x="3888052" y="990600"/>
                  </a:lnTo>
                  <a:lnTo>
                    <a:pt x="3897817" y="965200"/>
                  </a:lnTo>
                  <a:close/>
                </a:path>
                <a:path w="3914775" h="1816100">
                  <a:moveTo>
                    <a:pt x="349758" y="596900"/>
                  </a:moveTo>
                  <a:lnTo>
                    <a:pt x="291975" y="609600"/>
                  </a:lnTo>
                  <a:lnTo>
                    <a:pt x="237548" y="622300"/>
                  </a:lnTo>
                  <a:lnTo>
                    <a:pt x="187119" y="635000"/>
                  </a:lnTo>
                  <a:lnTo>
                    <a:pt x="141329" y="660400"/>
                  </a:lnTo>
                  <a:lnTo>
                    <a:pt x="100822" y="685800"/>
                  </a:lnTo>
                  <a:lnTo>
                    <a:pt x="66239" y="711200"/>
                  </a:lnTo>
                  <a:lnTo>
                    <a:pt x="38223" y="749300"/>
                  </a:lnTo>
                  <a:lnTo>
                    <a:pt x="17416" y="774700"/>
                  </a:lnTo>
                  <a:lnTo>
                    <a:pt x="4461" y="812800"/>
                  </a:lnTo>
                  <a:lnTo>
                    <a:pt x="0" y="850900"/>
                  </a:lnTo>
                  <a:lnTo>
                    <a:pt x="5677" y="901700"/>
                  </a:lnTo>
                  <a:lnTo>
                    <a:pt x="22479" y="939800"/>
                  </a:lnTo>
                  <a:lnTo>
                    <a:pt x="50053" y="977900"/>
                  </a:lnTo>
                  <a:lnTo>
                    <a:pt x="88053" y="1016000"/>
                  </a:lnTo>
                  <a:lnTo>
                    <a:pt x="136128" y="1041400"/>
                  </a:lnTo>
                  <a:lnTo>
                    <a:pt x="193928" y="1066800"/>
                  </a:lnTo>
                  <a:lnTo>
                    <a:pt x="422274" y="1092200"/>
                  </a:lnTo>
                  <a:lnTo>
                    <a:pt x="365986" y="1104900"/>
                  </a:lnTo>
                  <a:lnTo>
                    <a:pt x="3218915" y="1104900"/>
                  </a:lnTo>
                  <a:lnTo>
                    <a:pt x="3081019" y="965200"/>
                  </a:lnTo>
                  <a:lnTo>
                    <a:pt x="3897817" y="965200"/>
                  </a:lnTo>
                  <a:lnTo>
                    <a:pt x="3902700" y="952500"/>
                  </a:lnTo>
                  <a:lnTo>
                    <a:pt x="3911706" y="914400"/>
                  </a:lnTo>
                  <a:lnTo>
                    <a:pt x="3914774" y="876300"/>
                  </a:lnTo>
                  <a:lnTo>
                    <a:pt x="3910477" y="838200"/>
                  </a:lnTo>
                  <a:lnTo>
                    <a:pt x="3897921" y="800100"/>
                  </a:lnTo>
                  <a:lnTo>
                    <a:pt x="3882689" y="762000"/>
                  </a:lnTo>
                  <a:lnTo>
                    <a:pt x="3644772" y="762000"/>
                  </a:lnTo>
                  <a:lnTo>
                    <a:pt x="3760709" y="660400"/>
                  </a:lnTo>
                  <a:lnTo>
                    <a:pt x="378840" y="660400"/>
                  </a:lnTo>
                  <a:lnTo>
                    <a:pt x="370957" y="647700"/>
                  </a:lnTo>
                  <a:lnTo>
                    <a:pt x="362251" y="635000"/>
                  </a:lnTo>
                  <a:lnTo>
                    <a:pt x="354570" y="622300"/>
                  </a:lnTo>
                  <a:lnTo>
                    <a:pt x="349758" y="596900"/>
                  </a:lnTo>
                  <a:close/>
                </a:path>
                <a:path w="3914775" h="1816100">
                  <a:moveTo>
                    <a:pt x="3775201" y="647700"/>
                  </a:moveTo>
                  <a:lnTo>
                    <a:pt x="3749946" y="673100"/>
                  </a:lnTo>
                  <a:lnTo>
                    <a:pt x="3720131" y="698500"/>
                  </a:lnTo>
                  <a:lnTo>
                    <a:pt x="3685244" y="736600"/>
                  </a:lnTo>
                  <a:lnTo>
                    <a:pt x="3644772" y="762000"/>
                  </a:lnTo>
                  <a:lnTo>
                    <a:pt x="3882689" y="762000"/>
                  </a:lnTo>
                  <a:lnTo>
                    <a:pt x="3877611" y="749300"/>
                  </a:lnTo>
                  <a:lnTo>
                    <a:pt x="3850052" y="711200"/>
                  </a:lnTo>
                  <a:lnTo>
                    <a:pt x="3815747" y="673100"/>
                  </a:lnTo>
                  <a:lnTo>
                    <a:pt x="3775201" y="647700"/>
                  </a:lnTo>
                  <a:close/>
                </a:path>
                <a:path w="3914775" h="1816100">
                  <a:moveTo>
                    <a:pt x="1062420" y="165100"/>
                  </a:moveTo>
                  <a:lnTo>
                    <a:pt x="848605" y="165100"/>
                  </a:lnTo>
                  <a:lnTo>
                    <a:pt x="744924" y="190500"/>
                  </a:lnTo>
                  <a:lnTo>
                    <a:pt x="647002" y="215900"/>
                  </a:lnTo>
                  <a:lnTo>
                    <a:pt x="601100" y="241300"/>
                  </a:lnTo>
                  <a:lnTo>
                    <a:pt x="557718" y="266700"/>
                  </a:lnTo>
                  <a:lnTo>
                    <a:pt x="517216" y="279400"/>
                  </a:lnTo>
                  <a:lnTo>
                    <a:pt x="479953" y="304800"/>
                  </a:lnTo>
                  <a:lnTo>
                    <a:pt x="446290" y="342900"/>
                  </a:lnTo>
                  <a:lnTo>
                    <a:pt x="416586" y="368300"/>
                  </a:lnTo>
                  <a:lnTo>
                    <a:pt x="391201" y="393700"/>
                  </a:lnTo>
                  <a:lnTo>
                    <a:pt x="370496" y="431800"/>
                  </a:lnTo>
                  <a:lnTo>
                    <a:pt x="354830" y="457200"/>
                  </a:lnTo>
                  <a:lnTo>
                    <a:pt x="344563" y="495300"/>
                  </a:lnTo>
                  <a:lnTo>
                    <a:pt x="340055" y="533400"/>
                  </a:lnTo>
                  <a:lnTo>
                    <a:pt x="341667" y="571500"/>
                  </a:lnTo>
                  <a:lnTo>
                    <a:pt x="349758" y="596900"/>
                  </a:lnTo>
                  <a:lnTo>
                    <a:pt x="378840" y="660400"/>
                  </a:lnTo>
                  <a:lnTo>
                    <a:pt x="3760709" y="660400"/>
                  </a:lnTo>
                  <a:lnTo>
                    <a:pt x="3794730" y="609600"/>
                  </a:lnTo>
                  <a:lnTo>
                    <a:pt x="3814689" y="558800"/>
                  </a:lnTo>
                  <a:lnTo>
                    <a:pt x="3816858" y="520700"/>
                  </a:lnTo>
                  <a:lnTo>
                    <a:pt x="3813243" y="482600"/>
                  </a:lnTo>
                  <a:lnTo>
                    <a:pt x="3802676" y="444500"/>
                  </a:lnTo>
                  <a:lnTo>
                    <a:pt x="3785574" y="419100"/>
                  </a:lnTo>
                  <a:lnTo>
                    <a:pt x="3762352" y="381000"/>
                  </a:lnTo>
                  <a:lnTo>
                    <a:pt x="3733427" y="355600"/>
                  </a:lnTo>
                  <a:lnTo>
                    <a:pt x="3699215" y="317500"/>
                  </a:lnTo>
                  <a:lnTo>
                    <a:pt x="3660132" y="292100"/>
                  </a:lnTo>
                  <a:lnTo>
                    <a:pt x="3638364" y="279400"/>
                  </a:lnTo>
                  <a:lnTo>
                    <a:pt x="1390141" y="279400"/>
                  </a:lnTo>
                  <a:lnTo>
                    <a:pt x="1263268" y="215900"/>
                  </a:lnTo>
                  <a:lnTo>
                    <a:pt x="1216387" y="203200"/>
                  </a:lnTo>
                  <a:lnTo>
                    <a:pt x="1115313" y="177800"/>
                  </a:lnTo>
                  <a:lnTo>
                    <a:pt x="1062420" y="165100"/>
                  </a:lnTo>
                  <a:close/>
                </a:path>
                <a:path w="3914775" h="1816100">
                  <a:moveTo>
                    <a:pt x="1848187" y="63500"/>
                  </a:moveTo>
                  <a:lnTo>
                    <a:pt x="1536528" y="63500"/>
                  </a:lnTo>
                  <a:lnTo>
                    <a:pt x="1488357" y="76200"/>
                  </a:lnTo>
                  <a:lnTo>
                    <a:pt x="1442688" y="88900"/>
                  </a:lnTo>
                  <a:lnTo>
                    <a:pt x="1399845" y="114300"/>
                  </a:lnTo>
                  <a:lnTo>
                    <a:pt x="1360156" y="139700"/>
                  </a:lnTo>
                  <a:lnTo>
                    <a:pt x="1323946" y="165100"/>
                  </a:lnTo>
                  <a:lnTo>
                    <a:pt x="1291541" y="190500"/>
                  </a:lnTo>
                  <a:lnTo>
                    <a:pt x="1263268" y="215900"/>
                  </a:lnTo>
                  <a:lnTo>
                    <a:pt x="1295826" y="228600"/>
                  </a:lnTo>
                  <a:lnTo>
                    <a:pt x="1329420" y="241300"/>
                  </a:lnTo>
                  <a:lnTo>
                    <a:pt x="1361656" y="254000"/>
                  </a:lnTo>
                  <a:lnTo>
                    <a:pt x="1390141" y="279400"/>
                  </a:lnTo>
                  <a:lnTo>
                    <a:pt x="3478021" y="279400"/>
                  </a:lnTo>
                  <a:lnTo>
                    <a:pt x="3463416" y="228600"/>
                  </a:lnTo>
                  <a:lnTo>
                    <a:pt x="3454228" y="203200"/>
                  </a:lnTo>
                  <a:lnTo>
                    <a:pt x="1999107" y="203200"/>
                  </a:lnTo>
                  <a:lnTo>
                    <a:pt x="2005957" y="177800"/>
                  </a:lnTo>
                  <a:lnTo>
                    <a:pt x="2013330" y="165100"/>
                  </a:lnTo>
                  <a:lnTo>
                    <a:pt x="2021752" y="152400"/>
                  </a:lnTo>
                  <a:lnTo>
                    <a:pt x="2031745" y="139700"/>
                  </a:lnTo>
                  <a:lnTo>
                    <a:pt x="1990736" y="114300"/>
                  </a:lnTo>
                  <a:lnTo>
                    <a:pt x="1945951" y="101600"/>
                  </a:lnTo>
                  <a:lnTo>
                    <a:pt x="1898174" y="76200"/>
                  </a:lnTo>
                  <a:lnTo>
                    <a:pt x="1848187" y="63500"/>
                  </a:lnTo>
                  <a:close/>
                </a:path>
                <a:path w="3914775" h="1816100">
                  <a:moveTo>
                    <a:pt x="3463416" y="228600"/>
                  </a:moveTo>
                  <a:lnTo>
                    <a:pt x="3468270" y="241300"/>
                  </a:lnTo>
                  <a:lnTo>
                    <a:pt x="3474815" y="254000"/>
                  </a:lnTo>
                  <a:lnTo>
                    <a:pt x="3479311" y="266700"/>
                  </a:lnTo>
                  <a:lnTo>
                    <a:pt x="3478021" y="279400"/>
                  </a:lnTo>
                  <a:lnTo>
                    <a:pt x="3638364" y="279400"/>
                  </a:lnTo>
                  <a:lnTo>
                    <a:pt x="3616595" y="266700"/>
                  </a:lnTo>
                  <a:lnTo>
                    <a:pt x="3569019" y="254000"/>
                  </a:lnTo>
                  <a:lnTo>
                    <a:pt x="3517821" y="241300"/>
                  </a:lnTo>
                  <a:lnTo>
                    <a:pt x="3463416" y="228600"/>
                  </a:lnTo>
                  <a:close/>
                </a:path>
                <a:path w="3914775" h="1816100">
                  <a:moveTo>
                    <a:pt x="2487114" y="0"/>
                  </a:moveTo>
                  <a:lnTo>
                    <a:pt x="2274829" y="0"/>
                  </a:lnTo>
                  <a:lnTo>
                    <a:pt x="2223933" y="12700"/>
                  </a:lnTo>
                  <a:lnTo>
                    <a:pt x="2176224" y="38100"/>
                  </a:lnTo>
                  <a:lnTo>
                    <a:pt x="2132425" y="50800"/>
                  </a:lnTo>
                  <a:lnTo>
                    <a:pt x="2093263" y="76200"/>
                  </a:lnTo>
                  <a:lnTo>
                    <a:pt x="2059462" y="101600"/>
                  </a:lnTo>
                  <a:lnTo>
                    <a:pt x="2031745" y="139700"/>
                  </a:lnTo>
                  <a:lnTo>
                    <a:pt x="1999107" y="203200"/>
                  </a:lnTo>
                  <a:lnTo>
                    <a:pt x="3454228" y="203200"/>
                  </a:lnTo>
                  <a:lnTo>
                    <a:pt x="3449634" y="190500"/>
                  </a:lnTo>
                  <a:lnTo>
                    <a:pt x="3436096" y="165100"/>
                  </a:lnTo>
                  <a:lnTo>
                    <a:pt x="2635249" y="165100"/>
                  </a:lnTo>
                  <a:lnTo>
                    <a:pt x="2654786" y="140212"/>
                  </a:lnTo>
                  <a:lnTo>
                    <a:pt x="2661729" y="127000"/>
                  </a:lnTo>
                  <a:lnTo>
                    <a:pt x="2671872" y="118447"/>
                  </a:lnTo>
                  <a:lnTo>
                    <a:pt x="2695066" y="88900"/>
                  </a:lnTo>
                  <a:lnTo>
                    <a:pt x="2661527" y="63500"/>
                  </a:lnTo>
                  <a:lnTo>
                    <a:pt x="2623424" y="50800"/>
                  </a:lnTo>
                  <a:lnTo>
                    <a:pt x="2581296" y="25400"/>
                  </a:lnTo>
                  <a:lnTo>
                    <a:pt x="2535680" y="12700"/>
                  </a:lnTo>
                  <a:lnTo>
                    <a:pt x="2487114" y="0"/>
                  </a:lnTo>
                  <a:close/>
                </a:path>
                <a:path w="3914775" h="1816100">
                  <a:moveTo>
                    <a:pt x="3145697" y="0"/>
                  </a:moveTo>
                  <a:lnTo>
                    <a:pt x="2924263" y="0"/>
                  </a:lnTo>
                  <a:lnTo>
                    <a:pt x="2872016" y="12700"/>
                  </a:lnTo>
                  <a:lnTo>
                    <a:pt x="2822336" y="25400"/>
                  </a:lnTo>
                  <a:lnTo>
                    <a:pt x="2775859" y="50800"/>
                  </a:lnTo>
                  <a:lnTo>
                    <a:pt x="2733224" y="63500"/>
                  </a:lnTo>
                  <a:lnTo>
                    <a:pt x="2695066" y="88900"/>
                  </a:lnTo>
                  <a:lnTo>
                    <a:pt x="2676790" y="114300"/>
                  </a:lnTo>
                  <a:lnTo>
                    <a:pt x="2671872" y="118447"/>
                  </a:lnTo>
                  <a:lnTo>
                    <a:pt x="2654786" y="140212"/>
                  </a:lnTo>
                  <a:lnTo>
                    <a:pt x="2648382" y="152400"/>
                  </a:lnTo>
                  <a:lnTo>
                    <a:pt x="2635249" y="165100"/>
                  </a:lnTo>
                  <a:lnTo>
                    <a:pt x="3436096" y="165100"/>
                  </a:lnTo>
                  <a:lnTo>
                    <a:pt x="3429327" y="152400"/>
                  </a:lnTo>
                  <a:lnTo>
                    <a:pt x="3371101" y="101600"/>
                  </a:lnTo>
                  <a:lnTo>
                    <a:pt x="3334164" y="76200"/>
                  </a:lnTo>
                  <a:lnTo>
                    <a:pt x="3292664" y="50800"/>
                  </a:lnTo>
                  <a:lnTo>
                    <a:pt x="3247092" y="25400"/>
                  </a:lnTo>
                  <a:lnTo>
                    <a:pt x="3197940" y="12700"/>
                  </a:lnTo>
                  <a:lnTo>
                    <a:pt x="3145697" y="0"/>
                  </a:lnTo>
                  <a:close/>
                </a:path>
                <a:path w="3914775" h="1816100">
                  <a:moveTo>
                    <a:pt x="1744709" y="50800"/>
                  </a:moveTo>
                  <a:lnTo>
                    <a:pt x="1639066" y="50800"/>
                  </a:lnTo>
                  <a:lnTo>
                    <a:pt x="1586873" y="63500"/>
                  </a:lnTo>
                  <a:lnTo>
                    <a:pt x="1796771" y="63500"/>
                  </a:lnTo>
                  <a:lnTo>
                    <a:pt x="1744709" y="50800"/>
                  </a:lnTo>
                  <a:close/>
                </a:path>
              </a:pathLst>
            </a:custGeom>
            <a:solidFill>
              <a:srgbClr val="CFE7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461633" y="1067308"/>
              <a:ext cx="3914775" cy="1826895"/>
            </a:xfrm>
            <a:custGeom>
              <a:avLst/>
              <a:gdLst/>
              <a:ahLst/>
              <a:cxnLst/>
              <a:rect l="l" t="t" r="r" b="b"/>
              <a:pathLst>
                <a:path w="3914775" h="1826895">
                  <a:moveTo>
                    <a:pt x="349758" y="605536"/>
                  </a:moveTo>
                  <a:lnTo>
                    <a:pt x="341667" y="570017"/>
                  </a:lnTo>
                  <a:lnTo>
                    <a:pt x="340055" y="534884"/>
                  </a:lnTo>
                  <a:lnTo>
                    <a:pt x="344563" y="500314"/>
                  </a:lnTo>
                  <a:lnTo>
                    <a:pt x="370496" y="433558"/>
                  </a:lnTo>
                  <a:lnTo>
                    <a:pt x="416586" y="371154"/>
                  </a:lnTo>
                  <a:lnTo>
                    <a:pt x="446290" y="342021"/>
                  </a:lnTo>
                  <a:lnTo>
                    <a:pt x="479953" y="314502"/>
                  </a:lnTo>
                  <a:lnTo>
                    <a:pt x="517216" y="288772"/>
                  </a:lnTo>
                  <a:lnTo>
                    <a:pt x="557718" y="265006"/>
                  </a:lnTo>
                  <a:lnTo>
                    <a:pt x="601100" y="243379"/>
                  </a:lnTo>
                  <a:lnTo>
                    <a:pt x="647002" y="224067"/>
                  </a:lnTo>
                  <a:lnTo>
                    <a:pt x="695063" y="207245"/>
                  </a:lnTo>
                  <a:lnTo>
                    <a:pt x="744924" y="193089"/>
                  </a:lnTo>
                  <a:lnTo>
                    <a:pt x="796225" y="181773"/>
                  </a:lnTo>
                  <a:lnTo>
                    <a:pt x="848605" y="173474"/>
                  </a:lnTo>
                  <a:lnTo>
                    <a:pt x="901706" y="168365"/>
                  </a:lnTo>
                  <a:lnTo>
                    <a:pt x="955166" y="166624"/>
                  </a:lnTo>
                  <a:lnTo>
                    <a:pt x="1008822" y="167708"/>
                  </a:lnTo>
                  <a:lnTo>
                    <a:pt x="1062420" y="172381"/>
                  </a:lnTo>
                  <a:lnTo>
                    <a:pt x="1115313" y="180292"/>
                  </a:lnTo>
                  <a:lnTo>
                    <a:pt x="1166852" y="191092"/>
                  </a:lnTo>
                  <a:lnTo>
                    <a:pt x="1216387" y="204432"/>
                  </a:lnTo>
                  <a:lnTo>
                    <a:pt x="1263268" y="219964"/>
                  </a:lnTo>
                  <a:lnTo>
                    <a:pt x="1291541" y="190470"/>
                  </a:lnTo>
                  <a:lnTo>
                    <a:pt x="1323946" y="163499"/>
                  </a:lnTo>
                  <a:lnTo>
                    <a:pt x="1360156" y="139188"/>
                  </a:lnTo>
                  <a:lnTo>
                    <a:pt x="1399845" y="117673"/>
                  </a:lnTo>
                  <a:lnTo>
                    <a:pt x="1442688" y="99091"/>
                  </a:lnTo>
                  <a:lnTo>
                    <a:pt x="1488357" y="83581"/>
                  </a:lnTo>
                  <a:lnTo>
                    <a:pt x="1536528" y="71278"/>
                  </a:lnTo>
                  <a:lnTo>
                    <a:pt x="1586873" y="62321"/>
                  </a:lnTo>
                  <a:lnTo>
                    <a:pt x="1639066" y="56846"/>
                  </a:lnTo>
                  <a:lnTo>
                    <a:pt x="1692783" y="54991"/>
                  </a:lnTo>
                  <a:lnTo>
                    <a:pt x="1744709" y="58102"/>
                  </a:lnTo>
                  <a:lnTo>
                    <a:pt x="1796771" y="64470"/>
                  </a:lnTo>
                  <a:lnTo>
                    <a:pt x="1848187" y="74055"/>
                  </a:lnTo>
                  <a:lnTo>
                    <a:pt x="1898174" y="86817"/>
                  </a:lnTo>
                  <a:lnTo>
                    <a:pt x="1945951" y="102715"/>
                  </a:lnTo>
                  <a:lnTo>
                    <a:pt x="1990736" y="121711"/>
                  </a:lnTo>
                  <a:lnTo>
                    <a:pt x="2031745" y="143764"/>
                  </a:lnTo>
                  <a:lnTo>
                    <a:pt x="2059462" y="111625"/>
                  </a:lnTo>
                  <a:lnTo>
                    <a:pt x="2093263" y="83153"/>
                  </a:lnTo>
                  <a:lnTo>
                    <a:pt x="2132425" y="58539"/>
                  </a:lnTo>
                  <a:lnTo>
                    <a:pt x="2176224" y="37973"/>
                  </a:lnTo>
                  <a:lnTo>
                    <a:pt x="2223933" y="21645"/>
                  </a:lnTo>
                  <a:lnTo>
                    <a:pt x="2274829" y="9747"/>
                  </a:lnTo>
                  <a:lnTo>
                    <a:pt x="2328187" y="2468"/>
                  </a:lnTo>
                  <a:lnTo>
                    <a:pt x="2383282" y="0"/>
                  </a:lnTo>
                  <a:lnTo>
                    <a:pt x="2436135" y="2332"/>
                  </a:lnTo>
                  <a:lnTo>
                    <a:pt x="2487114" y="9109"/>
                  </a:lnTo>
                  <a:lnTo>
                    <a:pt x="2535680" y="20004"/>
                  </a:lnTo>
                  <a:lnTo>
                    <a:pt x="2581296" y="34686"/>
                  </a:lnTo>
                  <a:lnTo>
                    <a:pt x="2623424" y="52827"/>
                  </a:lnTo>
                  <a:lnTo>
                    <a:pt x="2661527" y="74098"/>
                  </a:lnTo>
                  <a:lnTo>
                    <a:pt x="2695066" y="98171"/>
                  </a:lnTo>
                  <a:lnTo>
                    <a:pt x="2733224" y="73538"/>
                  </a:lnTo>
                  <a:lnTo>
                    <a:pt x="2775859" y="52049"/>
                  </a:lnTo>
                  <a:lnTo>
                    <a:pt x="2822336" y="33939"/>
                  </a:lnTo>
                  <a:lnTo>
                    <a:pt x="2872016" y="19444"/>
                  </a:lnTo>
                  <a:lnTo>
                    <a:pt x="2924263" y="8798"/>
                  </a:lnTo>
                  <a:lnTo>
                    <a:pt x="2978437" y="2238"/>
                  </a:lnTo>
                  <a:lnTo>
                    <a:pt x="3033902" y="0"/>
                  </a:lnTo>
                  <a:lnTo>
                    <a:pt x="3090854" y="2327"/>
                  </a:lnTo>
                  <a:lnTo>
                    <a:pt x="3145697" y="9137"/>
                  </a:lnTo>
                  <a:lnTo>
                    <a:pt x="3197940" y="20169"/>
                  </a:lnTo>
                  <a:lnTo>
                    <a:pt x="3247092" y="35163"/>
                  </a:lnTo>
                  <a:lnTo>
                    <a:pt x="3292664" y="53860"/>
                  </a:lnTo>
                  <a:lnTo>
                    <a:pt x="3334164" y="75999"/>
                  </a:lnTo>
                  <a:lnTo>
                    <a:pt x="3371101" y="101321"/>
                  </a:lnTo>
                  <a:lnTo>
                    <a:pt x="3402986" y="129565"/>
                  </a:lnTo>
                  <a:lnTo>
                    <a:pt x="3429327" y="160472"/>
                  </a:lnTo>
                  <a:lnTo>
                    <a:pt x="3449634" y="193782"/>
                  </a:lnTo>
                  <a:lnTo>
                    <a:pt x="3463416" y="229235"/>
                  </a:lnTo>
                  <a:lnTo>
                    <a:pt x="3517821" y="241408"/>
                  </a:lnTo>
                  <a:lnTo>
                    <a:pt x="3569019" y="257435"/>
                  </a:lnTo>
                  <a:lnTo>
                    <a:pt x="3616595" y="277018"/>
                  </a:lnTo>
                  <a:lnTo>
                    <a:pt x="3660132" y="299859"/>
                  </a:lnTo>
                  <a:lnTo>
                    <a:pt x="3699215" y="325662"/>
                  </a:lnTo>
                  <a:lnTo>
                    <a:pt x="3733427" y="354130"/>
                  </a:lnTo>
                  <a:lnTo>
                    <a:pt x="3762352" y="384964"/>
                  </a:lnTo>
                  <a:lnTo>
                    <a:pt x="3785574" y="417869"/>
                  </a:lnTo>
                  <a:lnTo>
                    <a:pt x="3802676" y="452547"/>
                  </a:lnTo>
                  <a:lnTo>
                    <a:pt x="3816858" y="526034"/>
                  </a:lnTo>
                  <a:lnTo>
                    <a:pt x="3814689" y="557440"/>
                  </a:lnTo>
                  <a:lnTo>
                    <a:pt x="3807602" y="588216"/>
                  </a:lnTo>
                  <a:lnTo>
                    <a:pt x="3794730" y="618349"/>
                  </a:lnTo>
                  <a:lnTo>
                    <a:pt x="3775201" y="647827"/>
                  </a:lnTo>
                  <a:lnTo>
                    <a:pt x="3815747" y="682940"/>
                  </a:lnTo>
                  <a:lnTo>
                    <a:pt x="3850052" y="720325"/>
                  </a:lnTo>
                  <a:lnTo>
                    <a:pt x="3877611" y="759587"/>
                  </a:lnTo>
                  <a:lnTo>
                    <a:pt x="3897921" y="800330"/>
                  </a:lnTo>
                  <a:lnTo>
                    <a:pt x="3910477" y="842160"/>
                  </a:lnTo>
                  <a:lnTo>
                    <a:pt x="3914774" y="884682"/>
                  </a:lnTo>
                  <a:lnTo>
                    <a:pt x="3911706" y="922979"/>
                  </a:lnTo>
                  <a:lnTo>
                    <a:pt x="3902700" y="960278"/>
                  </a:lnTo>
                  <a:lnTo>
                    <a:pt x="3888052" y="996391"/>
                  </a:lnTo>
                  <a:lnTo>
                    <a:pt x="3868058" y="1031132"/>
                  </a:lnTo>
                  <a:lnTo>
                    <a:pt x="3843015" y="1064316"/>
                  </a:lnTo>
                  <a:lnTo>
                    <a:pt x="3813219" y="1095756"/>
                  </a:lnTo>
                  <a:lnTo>
                    <a:pt x="3778967" y="1125265"/>
                  </a:lnTo>
                  <a:lnTo>
                    <a:pt x="3740556" y="1152657"/>
                  </a:lnTo>
                  <a:lnTo>
                    <a:pt x="3698281" y="1177747"/>
                  </a:lnTo>
                  <a:lnTo>
                    <a:pt x="3652440" y="1200347"/>
                  </a:lnTo>
                  <a:lnTo>
                    <a:pt x="3603328" y="1220272"/>
                  </a:lnTo>
                  <a:lnTo>
                    <a:pt x="3551242" y="1237335"/>
                  </a:lnTo>
                  <a:lnTo>
                    <a:pt x="3496478" y="1251350"/>
                  </a:lnTo>
                  <a:lnTo>
                    <a:pt x="3439334" y="1262131"/>
                  </a:lnTo>
                  <a:lnTo>
                    <a:pt x="3380105" y="1269492"/>
                  </a:lnTo>
                  <a:lnTo>
                    <a:pt x="3377062" y="1305965"/>
                  </a:lnTo>
                  <a:lnTo>
                    <a:pt x="3353654" y="1374989"/>
                  </a:lnTo>
                  <a:lnTo>
                    <a:pt x="3309210" y="1437527"/>
                  </a:lnTo>
                  <a:lnTo>
                    <a:pt x="3279874" y="1465892"/>
                  </a:lnTo>
                  <a:lnTo>
                    <a:pt x="3246208" y="1492072"/>
                  </a:lnTo>
                  <a:lnTo>
                    <a:pt x="3208521" y="1515876"/>
                  </a:lnTo>
                  <a:lnTo>
                    <a:pt x="3167122" y="1537118"/>
                  </a:lnTo>
                  <a:lnTo>
                    <a:pt x="3122323" y="1555608"/>
                  </a:lnTo>
                  <a:lnTo>
                    <a:pt x="3074431" y="1571159"/>
                  </a:lnTo>
                  <a:lnTo>
                    <a:pt x="3023757" y="1583582"/>
                  </a:lnTo>
                  <a:lnTo>
                    <a:pt x="2970610" y="1592688"/>
                  </a:lnTo>
                  <a:lnTo>
                    <a:pt x="2915299" y="1598290"/>
                  </a:lnTo>
                  <a:lnTo>
                    <a:pt x="2858135" y="1600200"/>
                  </a:lnTo>
                  <a:lnTo>
                    <a:pt x="2808767" y="1598726"/>
                  </a:lnTo>
                  <a:lnTo>
                    <a:pt x="2760462" y="1594339"/>
                  </a:lnTo>
                  <a:lnTo>
                    <a:pt x="2713370" y="1587087"/>
                  </a:lnTo>
                  <a:lnTo>
                    <a:pt x="2667644" y="1577020"/>
                  </a:lnTo>
                  <a:lnTo>
                    <a:pt x="2623434" y="1564187"/>
                  </a:lnTo>
                  <a:lnTo>
                    <a:pt x="2580893" y="1548638"/>
                  </a:lnTo>
                  <a:lnTo>
                    <a:pt x="2562091" y="1582847"/>
                  </a:lnTo>
                  <a:lnTo>
                    <a:pt x="2538540" y="1615436"/>
                  </a:lnTo>
                  <a:lnTo>
                    <a:pt x="2510537" y="1646259"/>
                  </a:lnTo>
                  <a:lnTo>
                    <a:pt x="2478378" y="1675170"/>
                  </a:lnTo>
                  <a:lnTo>
                    <a:pt x="2442362" y="1702022"/>
                  </a:lnTo>
                  <a:lnTo>
                    <a:pt x="2402785" y="1726669"/>
                  </a:lnTo>
                  <a:lnTo>
                    <a:pt x="2359945" y="1748964"/>
                  </a:lnTo>
                  <a:lnTo>
                    <a:pt x="2314139" y="1768761"/>
                  </a:lnTo>
                  <a:lnTo>
                    <a:pt x="2265663" y="1785915"/>
                  </a:lnTo>
                  <a:lnTo>
                    <a:pt x="2214815" y="1800277"/>
                  </a:lnTo>
                  <a:lnTo>
                    <a:pt x="2161892" y="1811703"/>
                  </a:lnTo>
                  <a:lnTo>
                    <a:pt x="2107192" y="1820045"/>
                  </a:lnTo>
                  <a:lnTo>
                    <a:pt x="2051010" y="1825158"/>
                  </a:lnTo>
                  <a:lnTo>
                    <a:pt x="1993645" y="1826895"/>
                  </a:lnTo>
                  <a:lnTo>
                    <a:pt x="1939098" y="1825216"/>
                  </a:lnTo>
                  <a:lnTo>
                    <a:pt x="1885381" y="1820267"/>
                  </a:lnTo>
                  <a:lnTo>
                    <a:pt x="1832789" y="1812179"/>
                  </a:lnTo>
                  <a:lnTo>
                    <a:pt x="1781617" y="1801082"/>
                  </a:lnTo>
                  <a:lnTo>
                    <a:pt x="1732159" y="1787106"/>
                  </a:lnTo>
                  <a:lnTo>
                    <a:pt x="1684711" y="1770382"/>
                  </a:lnTo>
                  <a:lnTo>
                    <a:pt x="1639567" y="1751040"/>
                  </a:lnTo>
                  <a:lnTo>
                    <a:pt x="1597022" y="1729212"/>
                  </a:lnTo>
                  <a:lnTo>
                    <a:pt x="1557372" y="1705027"/>
                  </a:lnTo>
                  <a:lnTo>
                    <a:pt x="1520910" y="1678617"/>
                  </a:lnTo>
                  <a:lnTo>
                    <a:pt x="1487932" y="1650111"/>
                  </a:lnTo>
                  <a:lnTo>
                    <a:pt x="1457610" y="1663275"/>
                  </a:lnTo>
                  <a:lnTo>
                    <a:pt x="1435049" y="1675126"/>
                  </a:lnTo>
                  <a:lnTo>
                    <a:pt x="1415923" y="1685600"/>
                  </a:lnTo>
                  <a:lnTo>
                    <a:pt x="1395902" y="1694635"/>
                  </a:lnTo>
                  <a:lnTo>
                    <a:pt x="1335870" y="1708135"/>
                  </a:lnTo>
                  <a:lnTo>
                    <a:pt x="1287204" y="1712476"/>
                  </a:lnTo>
                  <a:lnTo>
                    <a:pt x="1220335" y="1715126"/>
                  </a:lnTo>
                  <a:lnTo>
                    <a:pt x="1130935" y="1716024"/>
                  </a:lnTo>
                  <a:lnTo>
                    <a:pt x="1073185" y="1714523"/>
                  </a:lnTo>
                  <a:lnTo>
                    <a:pt x="1016396" y="1710080"/>
                  </a:lnTo>
                  <a:lnTo>
                    <a:pt x="960812" y="1702780"/>
                  </a:lnTo>
                  <a:lnTo>
                    <a:pt x="906682" y="1692712"/>
                  </a:lnTo>
                  <a:lnTo>
                    <a:pt x="854252" y="1679963"/>
                  </a:lnTo>
                  <a:lnTo>
                    <a:pt x="803769" y="1664618"/>
                  </a:lnTo>
                  <a:lnTo>
                    <a:pt x="755480" y="1646766"/>
                  </a:lnTo>
                  <a:lnTo>
                    <a:pt x="709633" y="1626493"/>
                  </a:lnTo>
                  <a:lnTo>
                    <a:pt x="666473" y="1603887"/>
                  </a:lnTo>
                  <a:lnTo>
                    <a:pt x="626248" y="1579035"/>
                  </a:lnTo>
                  <a:lnTo>
                    <a:pt x="589205" y="1552023"/>
                  </a:lnTo>
                  <a:lnTo>
                    <a:pt x="555591" y="1522938"/>
                  </a:lnTo>
                  <a:lnTo>
                    <a:pt x="525652" y="1491869"/>
                  </a:lnTo>
                  <a:lnTo>
                    <a:pt x="456087" y="1488866"/>
                  </a:lnTo>
                  <a:lnTo>
                    <a:pt x="392441" y="1481689"/>
                  </a:lnTo>
                  <a:lnTo>
                    <a:pt x="334740" y="1470608"/>
                  </a:lnTo>
                  <a:lnTo>
                    <a:pt x="283007" y="1455895"/>
                  </a:lnTo>
                  <a:lnTo>
                    <a:pt x="237268" y="1437819"/>
                  </a:lnTo>
                  <a:lnTo>
                    <a:pt x="197548" y="1416653"/>
                  </a:lnTo>
                  <a:lnTo>
                    <a:pt x="163871" y="1392666"/>
                  </a:lnTo>
                  <a:lnTo>
                    <a:pt x="136261" y="1366129"/>
                  </a:lnTo>
                  <a:lnTo>
                    <a:pt x="99344" y="1306490"/>
                  </a:lnTo>
                  <a:lnTo>
                    <a:pt x="86994" y="1239901"/>
                  </a:lnTo>
                  <a:lnTo>
                    <a:pt x="94023" y="1192869"/>
                  </a:lnTo>
                  <a:lnTo>
                    <a:pt x="114649" y="1148445"/>
                  </a:lnTo>
                  <a:lnTo>
                    <a:pt x="148181" y="1107045"/>
                  </a:lnTo>
                  <a:lnTo>
                    <a:pt x="193928" y="1069086"/>
                  </a:lnTo>
                  <a:lnTo>
                    <a:pt x="136128" y="1045583"/>
                  </a:lnTo>
                  <a:lnTo>
                    <a:pt x="88053" y="1016235"/>
                  </a:lnTo>
                  <a:lnTo>
                    <a:pt x="50053" y="981821"/>
                  </a:lnTo>
                  <a:lnTo>
                    <a:pt x="22479" y="943120"/>
                  </a:lnTo>
                  <a:lnTo>
                    <a:pt x="5677" y="900913"/>
                  </a:lnTo>
                  <a:lnTo>
                    <a:pt x="0" y="855980"/>
                  </a:lnTo>
                  <a:lnTo>
                    <a:pt x="4461" y="817911"/>
                  </a:lnTo>
                  <a:lnTo>
                    <a:pt x="17416" y="781629"/>
                  </a:lnTo>
                  <a:lnTo>
                    <a:pt x="38223" y="747549"/>
                  </a:lnTo>
                  <a:lnTo>
                    <a:pt x="66239" y="716086"/>
                  </a:lnTo>
                  <a:lnTo>
                    <a:pt x="100822" y="687657"/>
                  </a:lnTo>
                  <a:lnTo>
                    <a:pt x="141329" y="662675"/>
                  </a:lnTo>
                  <a:lnTo>
                    <a:pt x="187119" y="641557"/>
                  </a:lnTo>
                  <a:lnTo>
                    <a:pt x="237548" y="624718"/>
                  </a:lnTo>
                  <a:lnTo>
                    <a:pt x="291975" y="612572"/>
                  </a:lnTo>
                  <a:lnTo>
                    <a:pt x="349758" y="605536"/>
                  </a:lnTo>
                  <a:close/>
                </a:path>
                <a:path w="3914775" h="1826895">
                  <a:moveTo>
                    <a:pt x="349758" y="605536"/>
                  </a:moveTo>
                  <a:lnTo>
                    <a:pt x="354570" y="621792"/>
                  </a:lnTo>
                  <a:lnTo>
                    <a:pt x="362251" y="638333"/>
                  </a:lnTo>
                  <a:lnTo>
                    <a:pt x="370957" y="654542"/>
                  </a:lnTo>
                  <a:lnTo>
                    <a:pt x="378840" y="669798"/>
                  </a:lnTo>
                </a:path>
                <a:path w="3914775" h="1826895">
                  <a:moveTo>
                    <a:pt x="1263268" y="219964"/>
                  </a:moveTo>
                  <a:lnTo>
                    <a:pt x="1295826" y="232991"/>
                  </a:lnTo>
                  <a:lnTo>
                    <a:pt x="1329420" y="247697"/>
                  </a:lnTo>
                  <a:lnTo>
                    <a:pt x="1361656" y="263523"/>
                  </a:lnTo>
                  <a:lnTo>
                    <a:pt x="1390141" y="279908"/>
                  </a:lnTo>
                </a:path>
                <a:path w="3914775" h="1826895">
                  <a:moveTo>
                    <a:pt x="2031745" y="143764"/>
                  </a:moveTo>
                  <a:lnTo>
                    <a:pt x="2021752" y="157672"/>
                  </a:lnTo>
                  <a:lnTo>
                    <a:pt x="2013330" y="172450"/>
                  </a:lnTo>
                  <a:lnTo>
                    <a:pt x="2005957" y="187680"/>
                  </a:lnTo>
                  <a:lnTo>
                    <a:pt x="1999107" y="202946"/>
                  </a:lnTo>
                </a:path>
                <a:path w="3914775" h="1826895">
                  <a:moveTo>
                    <a:pt x="2695066" y="98171"/>
                  </a:moveTo>
                  <a:lnTo>
                    <a:pt x="2676790" y="114528"/>
                  </a:lnTo>
                  <a:lnTo>
                    <a:pt x="2661729" y="132540"/>
                  </a:lnTo>
                  <a:lnTo>
                    <a:pt x="2648382" y="151338"/>
                  </a:lnTo>
                  <a:lnTo>
                    <a:pt x="2635249" y="170053"/>
                  </a:lnTo>
                </a:path>
                <a:path w="3914775" h="1826895">
                  <a:moveTo>
                    <a:pt x="3463416" y="229235"/>
                  </a:moveTo>
                  <a:lnTo>
                    <a:pt x="3468270" y="243443"/>
                  </a:lnTo>
                  <a:lnTo>
                    <a:pt x="3474815" y="260413"/>
                  </a:lnTo>
                  <a:lnTo>
                    <a:pt x="3479311" y="275955"/>
                  </a:lnTo>
                  <a:lnTo>
                    <a:pt x="3478021" y="285877"/>
                  </a:lnTo>
                </a:path>
                <a:path w="3914775" h="1826895">
                  <a:moveTo>
                    <a:pt x="3775201" y="647827"/>
                  </a:moveTo>
                  <a:lnTo>
                    <a:pt x="3749946" y="679231"/>
                  </a:lnTo>
                  <a:lnTo>
                    <a:pt x="3720131" y="708564"/>
                  </a:lnTo>
                  <a:lnTo>
                    <a:pt x="3685244" y="735659"/>
                  </a:lnTo>
                  <a:lnTo>
                    <a:pt x="3644772" y="760349"/>
                  </a:lnTo>
                </a:path>
                <a:path w="3914775" h="1826895">
                  <a:moveTo>
                    <a:pt x="3381883" y="1269492"/>
                  </a:moveTo>
                  <a:lnTo>
                    <a:pt x="3378427" y="1217985"/>
                  </a:lnTo>
                  <a:lnTo>
                    <a:pt x="3349058" y="1152215"/>
                  </a:lnTo>
                  <a:lnTo>
                    <a:pt x="3323891" y="1117076"/>
                  </a:lnTo>
                  <a:lnTo>
                    <a:pt x="3291329" y="1082085"/>
                  </a:lnTo>
                  <a:lnTo>
                    <a:pt x="3251067" y="1048482"/>
                  </a:lnTo>
                  <a:lnTo>
                    <a:pt x="3202798" y="1017503"/>
                  </a:lnTo>
                  <a:lnTo>
                    <a:pt x="3146218" y="990388"/>
                  </a:lnTo>
                  <a:lnTo>
                    <a:pt x="3081019" y="968375"/>
                  </a:lnTo>
                </a:path>
                <a:path w="3914775" h="1826895">
                  <a:moveTo>
                    <a:pt x="2580893" y="1548638"/>
                  </a:moveTo>
                  <a:lnTo>
                    <a:pt x="2590172" y="1528093"/>
                  </a:lnTo>
                  <a:lnTo>
                    <a:pt x="2596737" y="1508109"/>
                  </a:lnTo>
                  <a:lnTo>
                    <a:pt x="2601253" y="1488291"/>
                  </a:lnTo>
                  <a:lnTo>
                    <a:pt x="2604389" y="1468247"/>
                  </a:lnTo>
                </a:path>
                <a:path w="3914775" h="1826895">
                  <a:moveTo>
                    <a:pt x="1489837" y="1650111"/>
                  </a:moveTo>
                  <a:lnTo>
                    <a:pt x="1469921" y="1633029"/>
                  </a:lnTo>
                  <a:lnTo>
                    <a:pt x="1453102" y="1614900"/>
                  </a:lnTo>
                  <a:lnTo>
                    <a:pt x="1438330" y="1595961"/>
                  </a:lnTo>
                  <a:lnTo>
                    <a:pt x="1424559" y="1576451"/>
                  </a:lnTo>
                </a:path>
                <a:path w="3914775" h="1826895">
                  <a:moveTo>
                    <a:pt x="525652" y="1491869"/>
                  </a:moveTo>
                  <a:lnTo>
                    <a:pt x="551437" y="1489047"/>
                  </a:lnTo>
                  <a:lnTo>
                    <a:pt x="577056" y="1485487"/>
                  </a:lnTo>
                  <a:lnTo>
                    <a:pt x="602341" y="1481117"/>
                  </a:lnTo>
                  <a:lnTo>
                    <a:pt x="627125" y="1475867"/>
                  </a:lnTo>
                </a:path>
                <a:path w="3914775" h="1826895">
                  <a:moveTo>
                    <a:pt x="193928" y="1069086"/>
                  </a:moveTo>
                  <a:lnTo>
                    <a:pt x="231075" y="1081767"/>
                  </a:lnTo>
                  <a:lnTo>
                    <a:pt x="271435" y="1092663"/>
                  </a:lnTo>
                  <a:lnTo>
                    <a:pt x="316056" y="1100596"/>
                  </a:lnTo>
                  <a:lnTo>
                    <a:pt x="365986" y="1104389"/>
                  </a:lnTo>
                  <a:lnTo>
                    <a:pt x="422274" y="1102868"/>
                  </a:lnTo>
                </a:path>
              </a:pathLst>
            </a:custGeom>
            <a:ln w="952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7728966" y="1732280"/>
            <a:ext cx="1380490" cy="43688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473075" marR="5080" indent="-461009">
              <a:lnSpc>
                <a:spcPct val="80000"/>
              </a:lnSpc>
              <a:spcBef>
                <a:spcPts val="459"/>
              </a:spcBef>
            </a:pPr>
            <a:r>
              <a:rPr dirty="0" sz="1500" spc="-35" b="1">
                <a:latin typeface="Trebuchet MS"/>
                <a:cs typeface="Trebuchet MS"/>
              </a:rPr>
              <a:t>C</a:t>
            </a:r>
            <a:r>
              <a:rPr dirty="0" sz="1500" spc="-35" b="1">
                <a:latin typeface="Trebuchet MS"/>
                <a:cs typeface="Trebuchet MS"/>
              </a:rPr>
              <a:t>l</a:t>
            </a:r>
            <a:r>
              <a:rPr dirty="0" sz="1500" spc="5" b="1">
                <a:latin typeface="Trebuchet MS"/>
                <a:cs typeface="Trebuchet MS"/>
              </a:rPr>
              <a:t>oud</a:t>
            </a:r>
            <a:r>
              <a:rPr dirty="0" sz="1500" spc="-145" b="1">
                <a:latin typeface="Trebuchet MS"/>
                <a:cs typeface="Trebuchet MS"/>
              </a:rPr>
              <a:t> </a:t>
            </a:r>
            <a:r>
              <a:rPr dirty="0" sz="1500" spc="-55" b="1">
                <a:latin typeface="Trebuchet MS"/>
                <a:cs typeface="Trebuchet MS"/>
              </a:rPr>
              <a:t>f</a:t>
            </a:r>
            <a:r>
              <a:rPr dirty="0" sz="1500" spc="-60" b="1">
                <a:latin typeface="Trebuchet MS"/>
                <a:cs typeface="Trebuchet MS"/>
              </a:rPr>
              <a:t>r</a:t>
            </a:r>
            <a:r>
              <a:rPr dirty="0" sz="1500" spc="5" b="1">
                <a:latin typeface="Trebuchet MS"/>
                <a:cs typeface="Trebuchet MS"/>
              </a:rPr>
              <a:t>o</a:t>
            </a:r>
            <a:r>
              <a:rPr dirty="0" sz="1500" b="1">
                <a:latin typeface="Trebuchet MS"/>
                <a:cs typeface="Trebuchet MS"/>
              </a:rPr>
              <a:t>n</a:t>
            </a:r>
            <a:r>
              <a:rPr dirty="0" sz="1500" spc="-45" b="1">
                <a:latin typeface="Trebuchet MS"/>
                <a:cs typeface="Trebuchet MS"/>
              </a:rPr>
              <a:t>t</a:t>
            </a:r>
            <a:r>
              <a:rPr dirty="0" sz="1500" spc="-75" b="1">
                <a:latin typeface="Trebuchet MS"/>
                <a:cs typeface="Trebuchet MS"/>
              </a:rPr>
              <a:t>-</a:t>
            </a:r>
            <a:r>
              <a:rPr dirty="0" sz="1500" spc="-15" b="1">
                <a:latin typeface="Trebuchet MS"/>
                <a:cs typeface="Trebuchet MS"/>
              </a:rPr>
              <a:t>end  </a:t>
            </a:r>
            <a:r>
              <a:rPr dirty="0" sz="1500" spc="-15" b="1">
                <a:latin typeface="Trebuchet MS"/>
                <a:cs typeface="Trebuchet MS"/>
              </a:rPr>
              <a:t>node</a:t>
            </a:r>
            <a:endParaRPr sz="15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061752" y="1236252"/>
            <a:ext cx="2068830" cy="722630"/>
            <a:chOff x="2061752" y="1236252"/>
            <a:chExt cx="2068830" cy="722630"/>
          </a:xfrm>
        </p:grpSpPr>
        <p:sp>
          <p:nvSpPr>
            <p:cNvPr id="14" name="object 14"/>
            <p:cNvSpPr/>
            <p:nvPr/>
          </p:nvSpPr>
          <p:spPr>
            <a:xfrm>
              <a:off x="2079751" y="1254252"/>
              <a:ext cx="2032635" cy="686435"/>
            </a:xfrm>
            <a:custGeom>
              <a:avLst/>
              <a:gdLst/>
              <a:ahLst/>
              <a:cxnLst/>
              <a:rect l="l" t="t" r="r" b="b"/>
              <a:pathLst>
                <a:path w="2032635" h="686435">
                  <a:moveTo>
                    <a:pt x="1904619" y="0"/>
                  </a:moveTo>
                  <a:lnTo>
                    <a:pt x="127381" y="0"/>
                  </a:lnTo>
                  <a:lnTo>
                    <a:pt x="80474" y="9725"/>
                  </a:lnTo>
                  <a:lnTo>
                    <a:pt x="39687" y="35417"/>
                  </a:lnTo>
                  <a:lnTo>
                    <a:pt x="10902" y="71848"/>
                  </a:lnTo>
                  <a:lnTo>
                    <a:pt x="0" y="113791"/>
                  </a:lnTo>
                  <a:lnTo>
                    <a:pt x="0" y="571753"/>
                  </a:lnTo>
                  <a:lnTo>
                    <a:pt x="10902" y="613796"/>
                  </a:lnTo>
                  <a:lnTo>
                    <a:pt x="39687" y="650446"/>
                  </a:lnTo>
                  <a:lnTo>
                    <a:pt x="80474" y="676356"/>
                  </a:lnTo>
                  <a:lnTo>
                    <a:pt x="127381" y="686180"/>
                  </a:lnTo>
                  <a:lnTo>
                    <a:pt x="1904619" y="686180"/>
                  </a:lnTo>
                  <a:lnTo>
                    <a:pt x="1951624" y="676356"/>
                  </a:lnTo>
                  <a:lnTo>
                    <a:pt x="1992629" y="650446"/>
                  </a:lnTo>
                  <a:lnTo>
                    <a:pt x="2021633" y="613796"/>
                  </a:lnTo>
                  <a:lnTo>
                    <a:pt x="2032635" y="571753"/>
                  </a:lnTo>
                  <a:lnTo>
                    <a:pt x="2032635" y="113791"/>
                  </a:lnTo>
                  <a:lnTo>
                    <a:pt x="2021633" y="71848"/>
                  </a:lnTo>
                  <a:lnTo>
                    <a:pt x="1992630" y="35417"/>
                  </a:lnTo>
                  <a:lnTo>
                    <a:pt x="1951624" y="9725"/>
                  </a:lnTo>
                  <a:lnTo>
                    <a:pt x="1904619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079751" y="1254252"/>
              <a:ext cx="2032635" cy="686435"/>
            </a:xfrm>
            <a:custGeom>
              <a:avLst/>
              <a:gdLst/>
              <a:ahLst/>
              <a:cxnLst/>
              <a:rect l="l" t="t" r="r" b="b"/>
              <a:pathLst>
                <a:path w="2032635" h="686435">
                  <a:moveTo>
                    <a:pt x="127381" y="0"/>
                  </a:moveTo>
                  <a:lnTo>
                    <a:pt x="80474" y="9725"/>
                  </a:lnTo>
                  <a:lnTo>
                    <a:pt x="39687" y="35417"/>
                  </a:lnTo>
                  <a:lnTo>
                    <a:pt x="10902" y="71848"/>
                  </a:lnTo>
                  <a:lnTo>
                    <a:pt x="0" y="113791"/>
                  </a:lnTo>
                  <a:lnTo>
                    <a:pt x="0" y="571753"/>
                  </a:lnTo>
                  <a:lnTo>
                    <a:pt x="10902" y="613796"/>
                  </a:lnTo>
                  <a:lnTo>
                    <a:pt x="39687" y="650446"/>
                  </a:lnTo>
                  <a:lnTo>
                    <a:pt x="80474" y="676356"/>
                  </a:lnTo>
                  <a:lnTo>
                    <a:pt x="127381" y="686180"/>
                  </a:lnTo>
                  <a:lnTo>
                    <a:pt x="1904619" y="686180"/>
                  </a:lnTo>
                  <a:lnTo>
                    <a:pt x="1951624" y="676356"/>
                  </a:lnTo>
                  <a:lnTo>
                    <a:pt x="1992629" y="650446"/>
                  </a:lnTo>
                  <a:lnTo>
                    <a:pt x="2021633" y="613796"/>
                  </a:lnTo>
                  <a:lnTo>
                    <a:pt x="2032635" y="571753"/>
                  </a:lnTo>
                  <a:lnTo>
                    <a:pt x="2032635" y="113791"/>
                  </a:lnTo>
                  <a:lnTo>
                    <a:pt x="2021633" y="71848"/>
                  </a:lnTo>
                  <a:lnTo>
                    <a:pt x="1992630" y="35417"/>
                  </a:lnTo>
                  <a:lnTo>
                    <a:pt x="1951624" y="9725"/>
                  </a:lnTo>
                  <a:lnTo>
                    <a:pt x="1904619" y="0"/>
                  </a:lnTo>
                  <a:lnTo>
                    <a:pt x="127381" y="0"/>
                  </a:lnTo>
                </a:path>
              </a:pathLst>
            </a:custGeom>
            <a:ln w="3599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2709417" y="1451229"/>
            <a:ext cx="7753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$</a:t>
            </a:r>
            <a:r>
              <a:rPr dirty="0" sz="1600" spc="-7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./script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304093" y="1249489"/>
            <a:ext cx="2023110" cy="861694"/>
            <a:chOff x="4304093" y="1249489"/>
            <a:chExt cx="2023110" cy="861694"/>
          </a:xfrm>
        </p:grpSpPr>
        <p:sp>
          <p:nvSpPr>
            <p:cNvPr id="18" name="object 18"/>
            <p:cNvSpPr/>
            <p:nvPr/>
          </p:nvSpPr>
          <p:spPr>
            <a:xfrm>
              <a:off x="4308855" y="1254252"/>
              <a:ext cx="2013585" cy="852169"/>
            </a:xfrm>
            <a:custGeom>
              <a:avLst/>
              <a:gdLst/>
              <a:ahLst/>
              <a:cxnLst/>
              <a:rect l="l" t="t" r="r" b="b"/>
              <a:pathLst>
                <a:path w="2013585" h="852169">
                  <a:moveTo>
                    <a:pt x="1509649" y="0"/>
                  </a:moveTo>
                  <a:lnTo>
                    <a:pt x="1509649" y="212978"/>
                  </a:lnTo>
                  <a:lnTo>
                    <a:pt x="0" y="212978"/>
                  </a:lnTo>
                  <a:lnTo>
                    <a:pt x="0" y="638810"/>
                  </a:lnTo>
                  <a:lnTo>
                    <a:pt x="1509649" y="638810"/>
                  </a:lnTo>
                  <a:lnTo>
                    <a:pt x="1509649" y="851788"/>
                  </a:lnTo>
                  <a:lnTo>
                    <a:pt x="2013204" y="425830"/>
                  </a:lnTo>
                  <a:lnTo>
                    <a:pt x="1509649" y="0"/>
                  </a:lnTo>
                  <a:close/>
                </a:path>
              </a:pathLst>
            </a:custGeom>
            <a:solidFill>
              <a:srgbClr val="E6E6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308855" y="1254252"/>
              <a:ext cx="2013585" cy="852169"/>
            </a:xfrm>
            <a:custGeom>
              <a:avLst/>
              <a:gdLst/>
              <a:ahLst/>
              <a:cxnLst/>
              <a:rect l="l" t="t" r="r" b="b"/>
              <a:pathLst>
                <a:path w="2013585" h="852169">
                  <a:moveTo>
                    <a:pt x="0" y="212978"/>
                  </a:moveTo>
                  <a:lnTo>
                    <a:pt x="1509649" y="212978"/>
                  </a:lnTo>
                  <a:lnTo>
                    <a:pt x="1509649" y="0"/>
                  </a:lnTo>
                  <a:lnTo>
                    <a:pt x="2013204" y="425830"/>
                  </a:lnTo>
                  <a:lnTo>
                    <a:pt x="1509649" y="851788"/>
                  </a:lnTo>
                  <a:lnTo>
                    <a:pt x="1509649" y="638810"/>
                  </a:lnTo>
                  <a:lnTo>
                    <a:pt x="0" y="638810"/>
                  </a:lnTo>
                  <a:lnTo>
                    <a:pt x="0" y="212978"/>
                  </a:lnTo>
                </a:path>
              </a:pathLst>
            </a:custGeom>
            <a:ln w="9524">
              <a:solidFill>
                <a:srgbClr val="66006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4967478" y="1549095"/>
            <a:ext cx="69850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libri"/>
                <a:cs typeface="Calibri"/>
              </a:rPr>
              <a:t>XML-RPC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303331" y="2219388"/>
            <a:ext cx="2008505" cy="1091565"/>
            <a:chOff x="4303331" y="2219388"/>
            <a:chExt cx="2008505" cy="1091565"/>
          </a:xfrm>
        </p:grpSpPr>
        <p:sp>
          <p:nvSpPr>
            <p:cNvPr id="22" name="object 22"/>
            <p:cNvSpPr/>
            <p:nvPr/>
          </p:nvSpPr>
          <p:spPr>
            <a:xfrm>
              <a:off x="4308094" y="2224151"/>
              <a:ext cx="1998980" cy="1082040"/>
            </a:xfrm>
            <a:custGeom>
              <a:avLst/>
              <a:gdLst/>
              <a:ahLst/>
              <a:cxnLst/>
              <a:rect l="l" t="t" r="r" b="b"/>
              <a:pathLst>
                <a:path w="1998979" h="1082039">
                  <a:moveTo>
                    <a:pt x="1998852" y="0"/>
                  </a:moveTo>
                  <a:lnTo>
                    <a:pt x="1942464" y="0"/>
                  </a:lnTo>
                  <a:lnTo>
                    <a:pt x="1881420" y="1062"/>
                  </a:lnTo>
                  <a:lnTo>
                    <a:pt x="1821530" y="4204"/>
                  </a:lnTo>
                  <a:lnTo>
                    <a:pt x="1762924" y="9359"/>
                  </a:lnTo>
                  <a:lnTo>
                    <a:pt x="1705729" y="16460"/>
                  </a:lnTo>
                  <a:lnTo>
                    <a:pt x="1650073" y="25439"/>
                  </a:lnTo>
                  <a:lnTo>
                    <a:pt x="1596086" y="36230"/>
                  </a:lnTo>
                  <a:lnTo>
                    <a:pt x="1543895" y="48765"/>
                  </a:lnTo>
                  <a:lnTo>
                    <a:pt x="1493628" y="62977"/>
                  </a:lnTo>
                  <a:lnTo>
                    <a:pt x="1445414" y="78800"/>
                  </a:lnTo>
                  <a:lnTo>
                    <a:pt x="1399380" y="96165"/>
                  </a:lnTo>
                  <a:lnTo>
                    <a:pt x="1355656" y="115005"/>
                  </a:lnTo>
                  <a:lnTo>
                    <a:pt x="1314370" y="135254"/>
                  </a:lnTo>
                  <a:lnTo>
                    <a:pt x="1275650" y="156845"/>
                  </a:lnTo>
                  <a:lnTo>
                    <a:pt x="1239623" y="179710"/>
                  </a:lnTo>
                  <a:lnTo>
                    <a:pt x="1206419" y="203782"/>
                  </a:lnTo>
                  <a:lnTo>
                    <a:pt x="1176165" y="228995"/>
                  </a:lnTo>
                  <a:lnTo>
                    <a:pt x="1125023" y="282571"/>
                  </a:lnTo>
                  <a:lnTo>
                    <a:pt x="1087222" y="339901"/>
                  </a:lnTo>
                  <a:lnTo>
                    <a:pt x="1063789" y="400449"/>
                  </a:lnTo>
                  <a:lnTo>
                    <a:pt x="1055751" y="463676"/>
                  </a:lnTo>
                  <a:lnTo>
                    <a:pt x="1051734" y="494446"/>
                  </a:lnTo>
                  <a:lnTo>
                    <a:pt x="1021214" y="552110"/>
                  </a:lnTo>
                  <a:lnTo>
                    <a:pt x="964300" y="602732"/>
                  </a:lnTo>
                  <a:lnTo>
                    <a:pt x="927290" y="624697"/>
                  </a:lnTo>
                  <a:lnTo>
                    <a:pt x="885295" y="644056"/>
                  </a:lnTo>
                  <a:lnTo>
                    <a:pt x="838853" y="660526"/>
                  </a:lnTo>
                  <a:lnTo>
                    <a:pt x="788503" y="673828"/>
                  </a:lnTo>
                  <a:lnTo>
                    <a:pt x="734782" y="683678"/>
                  </a:lnTo>
                  <a:lnTo>
                    <a:pt x="678227" y="689794"/>
                  </a:lnTo>
                  <a:lnTo>
                    <a:pt x="619378" y="691896"/>
                  </a:lnTo>
                  <a:lnTo>
                    <a:pt x="549020" y="691896"/>
                  </a:lnTo>
                  <a:lnTo>
                    <a:pt x="549020" y="544576"/>
                  </a:lnTo>
                  <a:lnTo>
                    <a:pt x="0" y="809625"/>
                  </a:lnTo>
                  <a:lnTo>
                    <a:pt x="549020" y="1081913"/>
                  </a:lnTo>
                  <a:lnTo>
                    <a:pt x="549020" y="927353"/>
                  </a:lnTo>
                  <a:lnTo>
                    <a:pt x="619378" y="927353"/>
                  </a:lnTo>
                  <a:lnTo>
                    <a:pt x="681293" y="926157"/>
                  </a:lnTo>
                  <a:lnTo>
                    <a:pt x="742097" y="922627"/>
                  </a:lnTo>
                  <a:lnTo>
                    <a:pt x="801640" y="916849"/>
                  </a:lnTo>
                  <a:lnTo>
                    <a:pt x="859768" y="908912"/>
                  </a:lnTo>
                  <a:lnTo>
                    <a:pt x="916328" y="898902"/>
                  </a:lnTo>
                  <a:lnTo>
                    <a:pt x="971167" y="886907"/>
                  </a:lnTo>
                  <a:lnTo>
                    <a:pt x="1024134" y="873013"/>
                  </a:lnTo>
                  <a:lnTo>
                    <a:pt x="1075074" y="857308"/>
                  </a:lnTo>
                  <a:lnTo>
                    <a:pt x="1123835" y="839879"/>
                  </a:lnTo>
                  <a:lnTo>
                    <a:pt x="1170264" y="820813"/>
                  </a:lnTo>
                  <a:lnTo>
                    <a:pt x="1214209" y="800198"/>
                  </a:lnTo>
                  <a:lnTo>
                    <a:pt x="1255516" y="778120"/>
                  </a:lnTo>
                  <a:lnTo>
                    <a:pt x="1294033" y="754667"/>
                  </a:lnTo>
                  <a:lnTo>
                    <a:pt x="1329607" y="729926"/>
                  </a:lnTo>
                  <a:lnTo>
                    <a:pt x="1362085" y="703984"/>
                  </a:lnTo>
                  <a:lnTo>
                    <a:pt x="1391315" y="676928"/>
                  </a:lnTo>
                  <a:lnTo>
                    <a:pt x="1417143" y="648846"/>
                  </a:lnTo>
                  <a:lnTo>
                    <a:pt x="1457983" y="589950"/>
                  </a:lnTo>
                  <a:lnTo>
                    <a:pt x="1483384" y="527995"/>
                  </a:lnTo>
                  <a:lnTo>
                    <a:pt x="1492122" y="463676"/>
                  </a:lnTo>
                  <a:lnTo>
                    <a:pt x="1496145" y="431218"/>
                  </a:lnTo>
                  <a:lnTo>
                    <a:pt x="1526859" y="371004"/>
                  </a:lnTo>
                  <a:lnTo>
                    <a:pt x="1584545" y="318765"/>
                  </a:lnTo>
                  <a:lnTo>
                    <a:pt x="1622282" y="296275"/>
                  </a:lnTo>
                  <a:lnTo>
                    <a:pt x="1665297" y="276544"/>
                  </a:lnTo>
                  <a:lnTo>
                    <a:pt x="1713103" y="259827"/>
                  </a:lnTo>
                  <a:lnTo>
                    <a:pt x="1765210" y="246381"/>
                  </a:lnTo>
                  <a:lnTo>
                    <a:pt x="1821132" y="236461"/>
                  </a:lnTo>
                  <a:lnTo>
                    <a:pt x="1880379" y="230322"/>
                  </a:lnTo>
                  <a:lnTo>
                    <a:pt x="1942464" y="228218"/>
                  </a:lnTo>
                  <a:lnTo>
                    <a:pt x="1998852" y="228218"/>
                  </a:lnTo>
                  <a:lnTo>
                    <a:pt x="1998852" y="0"/>
                  </a:lnTo>
                  <a:close/>
                </a:path>
              </a:pathLst>
            </a:custGeom>
            <a:solidFill>
              <a:srgbClr val="719F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308094" y="2224151"/>
              <a:ext cx="1998980" cy="1082040"/>
            </a:xfrm>
            <a:custGeom>
              <a:avLst/>
              <a:gdLst/>
              <a:ahLst/>
              <a:cxnLst/>
              <a:rect l="l" t="t" r="r" b="b"/>
              <a:pathLst>
                <a:path w="1998979" h="1082039">
                  <a:moveTo>
                    <a:pt x="619378" y="927353"/>
                  </a:moveTo>
                  <a:lnTo>
                    <a:pt x="681293" y="926157"/>
                  </a:lnTo>
                  <a:lnTo>
                    <a:pt x="742097" y="922627"/>
                  </a:lnTo>
                  <a:lnTo>
                    <a:pt x="801640" y="916849"/>
                  </a:lnTo>
                  <a:lnTo>
                    <a:pt x="859768" y="908912"/>
                  </a:lnTo>
                  <a:lnTo>
                    <a:pt x="916328" y="898902"/>
                  </a:lnTo>
                  <a:lnTo>
                    <a:pt x="971167" y="886907"/>
                  </a:lnTo>
                  <a:lnTo>
                    <a:pt x="1024134" y="873013"/>
                  </a:lnTo>
                  <a:lnTo>
                    <a:pt x="1075074" y="857308"/>
                  </a:lnTo>
                  <a:lnTo>
                    <a:pt x="1123835" y="839879"/>
                  </a:lnTo>
                  <a:lnTo>
                    <a:pt x="1170264" y="820813"/>
                  </a:lnTo>
                  <a:lnTo>
                    <a:pt x="1214209" y="800198"/>
                  </a:lnTo>
                  <a:lnTo>
                    <a:pt x="1255516" y="778120"/>
                  </a:lnTo>
                  <a:lnTo>
                    <a:pt x="1294033" y="754667"/>
                  </a:lnTo>
                  <a:lnTo>
                    <a:pt x="1329607" y="729926"/>
                  </a:lnTo>
                  <a:lnTo>
                    <a:pt x="1362085" y="703984"/>
                  </a:lnTo>
                  <a:lnTo>
                    <a:pt x="1391315" y="676928"/>
                  </a:lnTo>
                  <a:lnTo>
                    <a:pt x="1417143" y="648846"/>
                  </a:lnTo>
                  <a:lnTo>
                    <a:pt x="1457983" y="589950"/>
                  </a:lnTo>
                  <a:lnTo>
                    <a:pt x="1483384" y="527995"/>
                  </a:lnTo>
                  <a:lnTo>
                    <a:pt x="1492122" y="463676"/>
                  </a:lnTo>
                  <a:lnTo>
                    <a:pt x="1496145" y="431218"/>
                  </a:lnTo>
                  <a:lnTo>
                    <a:pt x="1526859" y="371004"/>
                  </a:lnTo>
                  <a:lnTo>
                    <a:pt x="1584545" y="318765"/>
                  </a:lnTo>
                  <a:lnTo>
                    <a:pt x="1622282" y="296275"/>
                  </a:lnTo>
                  <a:lnTo>
                    <a:pt x="1665297" y="276544"/>
                  </a:lnTo>
                  <a:lnTo>
                    <a:pt x="1713103" y="259827"/>
                  </a:lnTo>
                  <a:lnTo>
                    <a:pt x="1765210" y="246381"/>
                  </a:lnTo>
                  <a:lnTo>
                    <a:pt x="1821132" y="236461"/>
                  </a:lnTo>
                  <a:lnTo>
                    <a:pt x="1880379" y="230322"/>
                  </a:lnTo>
                  <a:lnTo>
                    <a:pt x="1942464" y="228218"/>
                  </a:lnTo>
                  <a:lnTo>
                    <a:pt x="1975064" y="228218"/>
                  </a:lnTo>
                  <a:lnTo>
                    <a:pt x="1991804" y="228218"/>
                  </a:lnTo>
                  <a:lnTo>
                    <a:pt x="1997971" y="228218"/>
                  </a:lnTo>
                  <a:lnTo>
                    <a:pt x="1998852" y="228218"/>
                  </a:lnTo>
                  <a:lnTo>
                    <a:pt x="1998852" y="96279"/>
                  </a:lnTo>
                  <a:lnTo>
                    <a:pt x="1998852" y="28527"/>
                  </a:lnTo>
                  <a:lnTo>
                    <a:pt x="1998852" y="3565"/>
                  </a:lnTo>
                  <a:lnTo>
                    <a:pt x="1998852" y="0"/>
                  </a:lnTo>
                  <a:lnTo>
                    <a:pt x="1966253" y="0"/>
                  </a:lnTo>
                  <a:lnTo>
                    <a:pt x="1949513" y="0"/>
                  </a:lnTo>
                  <a:lnTo>
                    <a:pt x="1943346" y="0"/>
                  </a:lnTo>
                  <a:lnTo>
                    <a:pt x="1942464" y="0"/>
                  </a:lnTo>
                  <a:lnTo>
                    <a:pt x="1881420" y="1062"/>
                  </a:lnTo>
                  <a:lnTo>
                    <a:pt x="1821530" y="4204"/>
                  </a:lnTo>
                  <a:lnTo>
                    <a:pt x="1762924" y="9359"/>
                  </a:lnTo>
                  <a:lnTo>
                    <a:pt x="1705729" y="16460"/>
                  </a:lnTo>
                  <a:lnTo>
                    <a:pt x="1650073" y="25439"/>
                  </a:lnTo>
                  <a:lnTo>
                    <a:pt x="1596086" y="36230"/>
                  </a:lnTo>
                  <a:lnTo>
                    <a:pt x="1543895" y="48765"/>
                  </a:lnTo>
                  <a:lnTo>
                    <a:pt x="1493628" y="62977"/>
                  </a:lnTo>
                  <a:lnTo>
                    <a:pt x="1445414" y="78800"/>
                  </a:lnTo>
                  <a:lnTo>
                    <a:pt x="1399380" y="96165"/>
                  </a:lnTo>
                  <a:lnTo>
                    <a:pt x="1355656" y="115005"/>
                  </a:lnTo>
                  <a:lnTo>
                    <a:pt x="1314370" y="135254"/>
                  </a:lnTo>
                  <a:lnTo>
                    <a:pt x="1275650" y="156845"/>
                  </a:lnTo>
                  <a:lnTo>
                    <a:pt x="1239623" y="179710"/>
                  </a:lnTo>
                  <a:lnTo>
                    <a:pt x="1206419" y="203782"/>
                  </a:lnTo>
                  <a:lnTo>
                    <a:pt x="1176165" y="228995"/>
                  </a:lnTo>
                  <a:lnTo>
                    <a:pt x="1125023" y="282571"/>
                  </a:lnTo>
                  <a:lnTo>
                    <a:pt x="1087222" y="339901"/>
                  </a:lnTo>
                  <a:lnTo>
                    <a:pt x="1063789" y="400449"/>
                  </a:lnTo>
                  <a:lnTo>
                    <a:pt x="1055751" y="463676"/>
                  </a:lnTo>
                  <a:lnTo>
                    <a:pt x="1051734" y="494446"/>
                  </a:lnTo>
                  <a:lnTo>
                    <a:pt x="1021214" y="552110"/>
                  </a:lnTo>
                  <a:lnTo>
                    <a:pt x="964300" y="602732"/>
                  </a:lnTo>
                  <a:lnTo>
                    <a:pt x="927290" y="624697"/>
                  </a:lnTo>
                  <a:lnTo>
                    <a:pt x="885295" y="644056"/>
                  </a:lnTo>
                  <a:lnTo>
                    <a:pt x="838853" y="660526"/>
                  </a:lnTo>
                  <a:lnTo>
                    <a:pt x="788503" y="673828"/>
                  </a:lnTo>
                  <a:lnTo>
                    <a:pt x="734782" y="683678"/>
                  </a:lnTo>
                  <a:lnTo>
                    <a:pt x="678227" y="689794"/>
                  </a:lnTo>
                  <a:lnTo>
                    <a:pt x="619378" y="691896"/>
                  </a:lnTo>
                  <a:lnTo>
                    <a:pt x="578703" y="691896"/>
                  </a:lnTo>
                  <a:lnTo>
                    <a:pt x="557815" y="691896"/>
                  </a:lnTo>
                  <a:lnTo>
                    <a:pt x="550120" y="691896"/>
                  </a:lnTo>
                  <a:lnTo>
                    <a:pt x="549020" y="691896"/>
                  </a:lnTo>
                  <a:lnTo>
                    <a:pt x="549020" y="606726"/>
                  </a:lnTo>
                  <a:lnTo>
                    <a:pt x="549020" y="562990"/>
                  </a:lnTo>
                  <a:lnTo>
                    <a:pt x="549020" y="546877"/>
                  </a:lnTo>
                  <a:lnTo>
                    <a:pt x="549020" y="544576"/>
                  </a:lnTo>
                  <a:lnTo>
                    <a:pt x="231618" y="697807"/>
                  </a:lnTo>
                  <a:lnTo>
                    <a:pt x="68627" y="776493"/>
                  </a:lnTo>
                  <a:lnTo>
                    <a:pt x="8578" y="805483"/>
                  </a:lnTo>
                  <a:lnTo>
                    <a:pt x="0" y="809625"/>
                  </a:lnTo>
                  <a:lnTo>
                    <a:pt x="317402" y="967041"/>
                  </a:lnTo>
                  <a:lnTo>
                    <a:pt x="480393" y="1047876"/>
                  </a:lnTo>
                  <a:lnTo>
                    <a:pt x="540442" y="1077658"/>
                  </a:lnTo>
                  <a:lnTo>
                    <a:pt x="549020" y="1081913"/>
                  </a:lnTo>
                  <a:lnTo>
                    <a:pt x="549020" y="992558"/>
                  </a:lnTo>
                  <a:lnTo>
                    <a:pt x="549020" y="946673"/>
                  </a:lnTo>
                  <a:lnTo>
                    <a:pt x="549020" y="929768"/>
                  </a:lnTo>
                  <a:lnTo>
                    <a:pt x="549020" y="927353"/>
                  </a:lnTo>
                  <a:lnTo>
                    <a:pt x="619378" y="927353"/>
                  </a:lnTo>
                  <a:close/>
                </a:path>
              </a:pathLst>
            </a:custGeom>
            <a:ln w="952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/>
          <p:cNvGrpSpPr/>
          <p:nvPr/>
        </p:nvGrpSpPr>
        <p:grpSpPr>
          <a:xfrm>
            <a:off x="4494529" y="3587940"/>
            <a:ext cx="2030730" cy="862330"/>
            <a:chOff x="4494529" y="3587940"/>
            <a:chExt cx="2030730" cy="862330"/>
          </a:xfrm>
        </p:grpSpPr>
        <p:sp>
          <p:nvSpPr>
            <p:cNvPr id="25" name="object 25"/>
            <p:cNvSpPr/>
            <p:nvPr/>
          </p:nvSpPr>
          <p:spPr>
            <a:xfrm>
              <a:off x="4499292" y="3592703"/>
              <a:ext cx="2021205" cy="852805"/>
            </a:xfrm>
            <a:custGeom>
              <a:avLst/>
              <a:gdLst/>
              <a:ahLst/>
              <a:cxnLst/>
              <a:rect l="l" t="t" r="r" b="b"/>
              <a:pathLst>
                <a:path w="2021204" h="852804">
                  <a:moveTo>
                    <a:pt x="571" y="210312"/>
                  </a:moveTo>
                  <a:lnTo>
                    <a:pt x="71" y="263250"/>
                  </a:lnTo>
                  <a:lnTo>
                    <a:pt x="0" y="316777"/>
                  </a:lnTo>
                  <a:lnTo>
                    <a:pt x="214" y="370698"/>
                  </a:lnTo>
                  <a:lnTo>
                    <a:pt x="928" y="478931"/>
                  </a:lnTo>
                  <a:lnTo>
                    <a:pt x="1142" y="532852"/>
                  </a:lnTo>
                  <a:lnTo>
                    <a:pt x="1071" y="586379"/>
                  </a:lnTo>
                  <a:lnTo>
                    <a:pt x="571" y="639317"/>
                  </a:lnTo>
                  <a:lnTo>
                    <a:pt x="71818" y="639317"/>
                  </a:lnTo>
                  <a:lnTo>
                    <a:pt x="71818" y="213106"/>
                  </a:lnTo>
                  <a:lnTo>
                    <a:pt x="571" y="210312"/>
                  </a:lnTo>
                  <a:close/>
                </a:path>
                <a:path w="2021204" h="852804">
                  <a:moveTo>
                    <a:pt x="142938" y="207390"/>
                  </a:moveTo>
                  <a:lnTo>
                    <a:pt x="142470" y="255149"/>
                  </a:lnTo>
                  <a:lnTo>
                    <a:pt x="142397" y="319688"/>
                  </a:lnTo>
                  <a:lnTo>
                    <a:pt x="142486" y="352434"/>
                  </a:lnTo>
                  <a:lnTo>
                    <a:pt x="142771" y="401588"/>
                  </a:lnTo>
                  <a:lnTo>
                    <a:pt x="143105" y="450835"/>
                  </a:lnTo>
                  <a:lnTo>
                    <a:pt x="143390" y="499989"/>
                  </a:lnTo>
                  <a:lnTo>
                    <a:pt x="143406" y="597274"/>
                  </a:lnTo>
                  <a:lnTo>
                    <a:pt x="142938" y="645033"/>
                  </a:lnTo>
                  <a:lnTo>
                    <a:pt x="212280" y="639317"/>
                  </a:lnTo>
                  <a:lnTo>
                    <a:pt x="212780" y="586067"/>
                  </a:lnTo>
                  <a:lnTo>
                    <a:pt x="212851" y="532806"/>
                  </a:lnTo>
                  <a:lnTo>
                    <a:pt x="212637" y="479536"/>
                  </a:lnTo>
                  <a:lnTo>
                    <a:pt x="211923" y="372976"/>
                  </a:lnTo>
                  <a:lnTo>
                    <a:pt x="211840" y="352434"/>
                  </a:lnTo>
                  <a:lnTo>
                    <a:pt x="211885" y="255149"/>
                  </a:lnTo>
                  <a:lnTo>
                    <a:pt x="212280" y="213106"/>
                  </a:lnTo>
                  <a:lnTo>
                    <a:pt x="142938" y="207390"/>
                  </a:lnTo>
                  <a:close/>
                </a:path>
                <a:path w="2021204" h="852804">
                  <a:moveTo>
                    <a:pt x="1564322" y="0"/>
                  </a:moveTo>
                  <a:lnTo>
                    <a:pt x="1564322" y="213106"/>
                  </a:lnTo>
                  <a:lnTo>
                    <a:pt x="283400" y="213106"/>
                  </a:lnTo>
                  <a:lnTo>
                    <a:pt x="282900" y="266398"/>
                  </a:lnTo>
                  <a:lnTo>
                    <a:pt x="282828" y="319688"/>
                  </a:lnTo>
                  <a:lnTo>
                    <a:pt x="283043" y="372976"/>
                  </a:lnTo>
                  <a:lnTo>
                    <a:pt x="283757" y="479536"/>
                  </a:lnTo>
                  <a:lnTo>
                    <a:pt x="283971" y="532806"/>
                  </a:lnTo>
                  <a:lnTo>
                    <a:pt x="283900" y="586067"/>
                  </a:lnTo>
                  <a:lnTo>
                    <a:pt x="283400" y="639317"/>
                  </a:lnTo>
                  <a:lnTo>
                    <a:pt x="1564322" y="639317"/>
                  </a:lnTo>
                  <a:lnTo>
                    <a:pt x="1564322" y="852551"/>
                  </a:lnTo>
                  <a:lnTo>
                    <a:pt x="2021141" y="426212"/>
                  </a:lnTo>
                  <a:lnTo>
                    <a:pt x="1564322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499292" y="3592703"/>
              <a:ext cx="2021205" cy="852805"/>
            </a:xfrm>
            <a:custGeom>
              <a:avLst/>
              <a:gdLst/>
              <a:ahLst/>
              <a:cxnLst/>
              <a:rect l="l" t="t" r="r" b="b"/>
              <a:pathLst>
                <a:path w="2021204" h="852804">
                  <a:moveTo>
                    <a:pt x="571" y="210312"/>
                  </a:moveTo>
                  <a:lnTo>
                    <a:pt x="71818" y="213106"/>
                  </a:lnTo>
                  <a:lnTo>
                    <a:pt x="71818" y="639317"/>
                  </a:lnTo>
                  <a:lnTo>
                    <a:pt x="571" y="639317"/>
                  </a:lnTo>
                  <a:lnTo>
                    <a:pt x="1071" y="586379"/>
                  </a:lnTo>
                  <a:lnTo>
                    <a:pt x="1142" y="532852"/>
                  </a:lnTo>
                  <a:lnTo>
                    <a:pt x="928" y="478931"/>
                  </a:lnTo>
                  <a:lnTo>
                    <a:pt x="571" y="424815"/>
                  </a:lnTo>
                  <a:lnTo>
                    <a:pt x="214" y="370698"/>
                  </a:lnTo>
                  <a:lnTo>
                    <a:pt x="0" y="316777"/>
                  </a:lnTo>
                  <a:lnTo>
                    <a:pt x="71" y="263250"/>
                  </a:lnTo>
                  <a:lnTo>
                    <a:pt x="571" y="210312"/>
                  </a:lnTo>
                  <a:close/>
                </a:path>
                <a:path w="2021204" h="852804">
                  <a:moveTo>
                    <a:pt x="142938" y="207390"/>
                  </a:moveTo>
                  <a:lnTo>
                    <a:pt x="212280" y="213106"/>
                  </a:lnTo>
                  <a:lnTo>
                    <a:pt x="211780" y="266398"/>
                  </a:lnTo>
                  <a:lnTo>
                    <a:pt x="211708" y="319688"/>
                  </a:lnTo>
                  <a:lnTo>
                    <a:pt x="211923" y="372976"/>
                  </a:lnTo>
                  <a:lnTo>
                    <a:pt x="212280" y="426259"/>
                  </a:lnTo>
                  <a:lnTo>
                    <a:pt x="212637" y="479536"/>
                  </a:lnTo>
                  <a:lnTo>
                    <a:pt x="212851" y="532806"/>
                  </a:lnTo>
                  <a:lnTo>
                    <a:pt x="212780" y="586067"/>
                  </a:lnTo>
                  <a:lnTo>
                    <a:pt x="212280" y="639317"/>
                  </a:lnTo>
                  <a:lnTo>
                    <a:pt x="142938" y="645033"/>
                  </a:lnTo>
                  <a:lnTo>
                    <a:pt x="143406" y="597274"/>
                  </a:lnTo>
                  <a:lnTo>
                    <a:pt x="143523" y="548864"/>
                  </a:lnTo>
                  <a:lnTo>
                    <a:pt x="143390" y="499989"/>
                  </a:lnTo>
                  <a:lnTo>
                    <a:pt x="143105" y="450835"/>
                  </a:lnTo>
                  <a:lnTo>
                    <a:pt x="142771" y="401588"/>
                  </a:lnTo>
                  <a:lnTo>
                    <a:pt x="142486" y="352434"/>
                  </a:lnTo>
                  <a:lnTo>
                    <a:pt x="142353" y="303559"/>
                  </a:lnTo>
                  <a:lnTo>
                    <a:pt x="142470" y="255149"/>
                  </a:lnTo>
                  <a:lnTo>
                    <a:pt x="142938" y="207390"/>
                  </a:lnTo>
                  <a:close/>
                </a:path>
                <a:path w="2021204" h="852804">
                  <a:moveTo>
                    <a:pt x="283400" y="213106"/>
                  </a:moveTo>
                  <a:lnTo>
                    <a:pt x="1564322" y="213106"/>
                  </a:lnTo>
                  <a:lnTo>
                    <a:pt x="1564322" y="0"/>
                  </a:lnTo>
                  <a:lnTo>
                    <a:pt x="2021141" y="426212"/>
                  </a:lnTo>
                  <a:lnTo>
                    <a:pt x="1564322" y="852551"/>
                  </a:lnTo>
                  <a:lnTo>
                    <a:pt x="1564322" y="639317"/>
                  </a:lnTo>
                  <a:lnTo>
                    <a:pt x="283400" y="639317"/>
                  </a:lnTo>
                  <a:lnTo>
                    <a:pt x="283900" y="586067"/>
                  </a:lnTo>
                  <a:lnTo>
                    <a:pt x="283971" y="532806"/>
                  </a:lnTo>
                  <a:lnTo>
                    <a:pt x="283757" y="479536"/>
                  </a:lnTo>
                  <a:lnTo>
                    <a:pt x="283400" y="426259"/>
                  </a:lnTo>
                  <a:lnTo>
                    <a:pt x="283043" y="372976"/>
                  </a:lnTo>
                  <a:lnTo>
                    <a:pt x="282828" y="319688"/>
                  </a:lnTo>
                  <a:lnTo>
                    <a:pt x="282900" y="266398"/>
                  </a:lnTo>
                  <a:lnTo>
                    <a:pt x="283400" y="213106"/>
                  </a:lnTo>
                  <a:close/>
                </a:path>
              </a:pathLst>
            </a:custGeom>
            <a:ln w="9525">
              <a:solidFill>
                <a:srgbClr val="569D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5729478" y="2757678"/>
            <a:ext cx="72834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latin typeface="Calibri"/>
                <a:cs typeface="Calibri"/>
              </a:rPr>
              <a:t>Statistics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18486" y="4799063"/>
            <a:ext cx="7747127" cy="1865883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5312155" y="3880485"/>
            <a:ext cx="1136650" cy="8566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latin typeface="Calibri"/>
                <a:cs typeface="Calibri"/>
              </a:rPr>
              <a:t>Data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 marL="176530">
              <a:lnSpc>
                <a:spcPct val="100000"/>
              </a:lnSpc>
              <a:spcBef>
                <a:spcPts val="1230"/>
              </a:spcBef>
            </a:pPr>
            <a:r>
              <a:rPr dirty="0" sz="1400" spc="-5" b="1">
                <a:latin typeface="Calibri"/>
                <a:cs typeface="Calibri"/>
              </a:rPr>
              <a:t>Visualization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14370" y="216154"/>
            <a:ext cx="79895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0" i="0">
                <a:latin typeface="Times New Roman"/>
                <a:cs typeface="Times New Roman"/>
              </a:rPr>
              <a:t>Использование</a:t>
            </a:r>
            <a:r>
              <a:rPr dirty="0" sz="4000" spc="-15" i="0">
                <a:latin typeface="Times New Roman"/>
                <a:cs typeface="Times New Roman"/>
              </a:rPr>
              <a:t> </a:t>
            </a:r>
            <a:r>
              <a:rPr dirty="0" sz="4000" spc="-5" i="0">
                <a:latin typeface="Times New Roman"/>
                <a:cs typeface="Times New Roman"/>
              </a:rPr>
              <a:t>в</a:t>
            </a:r>
            <a:r>
              <a:rPr dirty="0" sz="4000" i="0">
                <a:latin typeface="Times New Roman"/>
                <a:cs typeface="Times New Roman"/>
              </a:rPr>
              <a:t> </a:t>
            </a:r>
            <a:r>
              <a:rPr dirty="0" sz="4000" spc="-20" i="0">
                <a:latin typeface="Times New Roman"/>
                <a:cs typeface="Times New Roman"/>
              </a:rPr>
              <a:t>настоящее</a:t>
            </a:r>
            <a:r>
              <a:rPr dirty="0" sz="4000" spc="-30" i="0">
                <a:latin typeface="Times New Roman"/>
                <a:cs typeface="Times New Roman"/>
              </a:rPr>
              <a:t> </a:t>
            </a:r>
            <a:r>
              <a:rPr dirty="0" sz="4000" spc="-10" i="0">
                <a:latin typeface="Times New Roman"/>
                <a:cs typeface="Times New Roman"/>
              </a:rPr>
              <a:t>время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7586" y="1300048"/>
            <a:ext cx="12678410" cy="47205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latin typeface="Times New Roman"/>
                <a:cs typeface="Times New Roman"/>
              </a:rPr>
              <a:t>Разработчики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10">
                <a:latin typeface="Times New Roman"/>
                <a:cs typeface="Times New Roman"/>
              </a:rPr>
              <a:t>разработки,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тестирования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Times New Roman"/>
                <a:cs typeface="Times New Roman"/>
              </a:rPr>
              <a:t>отладки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различных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приложений</a:t>
            </a:r>
            <a:r>
              <a:rPr dirty="0" sz="2800" spc="-5">
                <a:latin typeface="Times New Roman"/>
                <a:cs typeface="Times New Roman"/>
              </a:rPr>
              <a:t> в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различных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средах.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Microsoft Sans Serif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800" spc="-10">
                <a:latin typeface="Times New Roman"/>
                <a:cs typeface="Times New Roman"/>
              </a:rPr>
              <a:t>Системные администраторы</a:t>
            </a:r>
            <a:endParaRPr sz="2800">
              <a:latin typeface="Times New Roman"/>
              <a:cs typeface="Times New Roman"/>
            </a:endParaRPr>
          </a:p>
          <a:p>
            <a:pPr marL="355600" marR="26924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>
                <a:latin typeface="Times New Roman"/>
                <a:cs typeface="Times New Roman"/>
              </a:rPr>
              <a:t>тестирование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изучение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5">
                <a:latin typeface="Times New Roman"/>
                <a:cs typeface="Times New Roman"/>
              </a:rPr>
              <a:t>особенностей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установки</a:t>
            </a:r>
            <a:r>
              <a:rPr dirty="0" sz="2800" spc="-5">
                <a:latin typeface="Times New Roman"/>
                <a:cs typeface="Times New Roman"/>
              </a:rPr>
              <a:t> и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работы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новых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приложений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или</a:t>
            </a:r>
            <a:r>
              <a:rPr dirty="0" sz="2800">
                <a:latin typeface="Times New Roman"/>
                <a:cs typeface="Times New Roman"/>
              </a:rPr>
              <a:t> тестирования</a:t>
            </a:r>
            <a:r>
              <a:rPr dirty="0" sz="2800" spc="-10">
                <a:latin typeface="Times New Roman"/>
                <a:cs typeface="Times New Roman"/>
              </a:rPr>
              <a:t> обновлений.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Microsoft Sans Serif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800" spc="-20">
                <a:latin typeface="Times New Roman"/>
                <a:cs typeface="Times New Roman"/>
              </a:rPr>
              <a:t>Пользователи</a:t>
            </a:r>
            <a:endParaRPr sz="28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dirty="0" sz="2800" spc="-5">
                <a:latin typeface="Times New Roman"/>
                <a:cs typeface="Times New Roman"/>
              </a:rPr>
              <a:t>установка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и </a:t>
            </a:r>
            <a:r>
              <a:rPr dirty="0" sz="2800" spc="-10">
                <a:latin typeface="Times New Roman"/>
                <a:cs typeface="Times New Roman"/>
              </a:rPr>
              <a:t>использование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приложений</a:t>
            </a:r>
            <a:r>
              <a:rPr dirty="0" sz="2800" spc="-5">
                <a:latin typeface="Times New Roman"/>
                <a:cs typeface="Times New Roman"/>
              </a:rPr>
              <a:t> для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повседневной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работы.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800" spc="-20">
                <a:latin typeface="Times New Roman"/>
                <a:cs typeface="Times New Roman"/>
              </a:rPr>
              <a:t>Автоматизированные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системы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4115" y="182625"/>
            <a:ext cx="599059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0" i="0">
                <a:latin typeface="Times New Roman"/>
                <a:cs typeface="Times New Roman"/>
              </a:rPr>
              <a:t>Переполнение</a:t>
            </a:r>
            <a:r>
              <a:rPr dirty="0" sz="4400" spc="-60" i="0">
                <a:latin typeface="Times New Roman"/>
                <a:cs typeface="Times New Roman"/>
              </a:rPr>
              <a:t> </a:t>
            </a:r>
            <a:r>
              <a:rPr dirty="0" sz="4400" spc="-15" i="0">
                <a:latin typeface="Times New Roman"/>
                <a:cs typeface="Times New Roman"/>
              </a:rPr>
              <a:t>ресурсов</a:t>
            </a:r>
            <a:endParaRPr sz="4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6123" y="1279144"/>
            <a:ext cx="13101319" cy="5359400"/>
            <a:chOff x="126123" y="1279144"/>
            <a:chExt cx="13101319" cy="5359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123" y="1279144"/>
              <a:ext cx="6884289" cy="38807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01612" y="3188830"/>
              <a:ext cx="6425692" cy="34497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13072" y="1138555"/>
            <a:ext cx="537464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>
                <a:latin typeface="Times New Roman"/>
                <a:cs typeface="Times New Roman"/>
              </a:rPr>
              <a:t>Первый</a:t>
            </a:r>
            <a:r>
              <a:rPr dirty="0" sz="3200" spc="-40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веб-браузер</a:t>
            </a:r>
            <a:r>
              <a:rPr dirty="0" sz="3200" spc="-3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/</a:t>
            </a:r>
            <a:r>
              <a:rPr dirty="0" sz="3200" spc="-20">
                <a:latin typeface="Times New Roman"/>
                <a:cs typeface="Times New Roman"/>
              </a:rPr>
              <a:t> </a:t>
            </a:r>
            <a:r>
              <a:rPr dirty="0" sz="3200" spc="-15">
                <a:latin typeface="Times New Roman"/>
                <a:cs typeface="Times New Roman"/>
              </a:rPr>
              <a:t>редактор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43223" y="1863725"/>
            <a:ext cx="6820154" cy="50638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614796" y="182625"/>
            <a:ext cx="2191385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b="1">
                <a:latin typeface="Times New Roman"/>
                <a:cs typeface="Times New Roman"/>
              </a:rPr>
              <a:t>Ис</a:t>
            </a:r>
            <a:r>
              <a:rPr dirty="0" sz="4400" spc="-70" b="1">
                <a:latin typeface="Times New Roman"/>
                <a:cs typeface="Times New Roman"/>
              </a:rPr>
              <a:t>т</a:t>
            </a:r>
            <a:r>
              <a:rPr dirty="0" sz="4400" b="1">
                <a:latin typeface="Times New Roman"/>
                <a:cs typeface="Times New Roman"/>
              </a:rPr>
              <a:t>ория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2845" y="248158"/>
            <a:ext cx="953389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5" i="0">
                <a:latin typeface="Times New Roman"/>
                <a:cs typeface="Times New Roman"/>
              </a:rPr>
              <a:t>Использование </a:t>
            </a:r>
            <a:r>
              <a:rPr dirty="0" sz="3600" spc="-5" i="0">
                <a:latin typeface="Times New Roman"/>
                <a:cs typeface="Times New Roman"/>
              </a:rPr>
              <a:t>оппортунистических</a:t>
            </a:r>
            <a:r>
              <a:rPr dirty="0" sz="3600" spc="-25" i="0">
                <a:latin typeface="Times New Roman"/>
                <a:cs typeface="Times New Roman"/>
              </a:rPr>
              <a:t> </a:t>
            </a:r>
            <a:r>
              <a:rPr dirty="0" sz="3600" spc="-15" i="0">
                <a:latin typeface="Times New Roman"/>
                <a:cs typeface="Times New Roman"/>
              </a:rPr>
              <a:t>ресурсов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7254" y="1472184"/>
            <a:ext cx="9069578" cy="392404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10458" y="5833617"/>
            <a:ext cx="569849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latin typeface="Times New Roman"/>
                <a:cs typeface="Times New Roman"/>
              </a:rPr>
              <a:t>ППО: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Dirac,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Panda,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HTCondor,</a:t>
            </a:r>
            <a:r>
              <a:rPr dirty="0" sz="2800" spc="-6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Vcycle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80005" y="182625"/>
            <a:ext cx="926211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i="0">
                <a:latin typeface="Times New Roman"/>
                <a:cs typeface="Times New Roman"/>
              </a:rPr>
              <a:t>Динамическое</a:t>
            </a:r>
            <a:r>
              <a:rPr dirty="0" sz="4400" spc="-25" i="0">
                <a:latin typeface="Times New Roman"/>
                <a:cs typeface="Times New Roman"/>
              </a:rPr>
              <a:t> </a:t>
            </a:r>
            <a:r>
              <a:rPr dirty="0" sz="4400" spc="-10" i="0">
                <a:latin typeface="Times New Roman"/>
                <a:cs typeface="Times New Roman"/>
              </a:rPr>
              <a:t>перенаправление</a:t>
            </a:r>
            <a:r>
              <a:rPr dirty="0" sz="4400" spc="-35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ВМ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6145" y="1151369"/>
            <a:ext cx="9000998" cy="5742051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4254" y="182625"/>
            <a:ext cx="375031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75" i="0">
                <a:latin typeface="Times New Roman"/>
                <a:cs typeface="Times New Roman"/>
              </a:rPr>
              <a:t>Грид</a:t>
            </a:r>
            <a:r>
              <a:rPr dirty="0" sz="4400" spc="-35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и</a:t>
            </a:r>
            <a:r>
              <a:rPr dirty="0" sz="4400" spc="-30" i="0">
                <a:latin typeface="Times New Roman"/>
                <a:cs typeface="Times New Roman"/>
              </a:rPr>
              <a:t> </a:t>
            </a:r>
            <a:r>
              <a:rPr dirty="0" sz="4400" spc="-35" i="0">
                <a:latin typeface="Times New Roman"/>
                <a:cs typeface="Times New Roman"/>
              </a:rPr>
              <a:t>Облака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139" y="1853311"/>
            <a:ext cx="11552555" cy="3013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latin typeface="Times New Roman"/>
                <a:cs typeface="Times New Roman"/>
              </a:rPr>
              <a:t>Оба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-15" b="1">
                <a:latin typeface="Times New Roman"/>
                <a:cs typeface="Times New Roman"/>
              </a:rPr>
              <a:t>имеют</a:t>
            </a:r>
            <a:r>
              <a:rPr dirty="0" sz="2800" spc="-10" b="1">
                <a:latin typeface="Times New Roman"/>
                <a:cs typeface="Times New Roman"/>
              </a:rPr>
              <a:t> </a:t>
            </a:r>
            <a:r>
              <a:rPr dirty="0" sz="2800" spc="-5" b="1">
                <a:latin typeface="Times New Roman"/>
                <a:cs typeface="Times New Roman"/>
              </a:rPr>
              <a:t>два</a:t>
            </a:r>
            <a:r>
              <a:rPr dirty="0" sz="2800" spc="-15" b="1">
                <a:latin typeface="Times New Roman"/>
                <a:cs typeface="Times New Roman"/>
              </a:rPr>
              <a:t> основных</a:t>
            </a:r>
            <a:r>
              <a:rPr dirty="0" sz="2800" spc="-10" b="1">
                <a:latin typeface="Times New Roman"/>
                <a:cs typeface="Times New Roman"/>
              </a:rPr>
              <a:t> </a:t>
            </a:r>
            <a:r>
              <a:rPr dirty="0" sz="2800" spc="-15" b="1">
                <a:latin typeface="Times New Roman"/>
                <a:cs typeface="Times New Roman"/>
              </a:rPr>
              <a:t>атрибута</a:t>
            </a:r>
            <a:r>
              <a:rPr dirty="0" sz="2800" spc="-15">
                <a:latin typeface="Times New Roman"/>
                <a:cs typeface="Times New Roman"/>
              </a:rPr>
              <a:t>:</a:t>
            </a:r>
            <a:endParaRPr sz="2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–"/>
              <a:tabLst>
                <a:tab pos="299720" algn="l"/>
              </a:tabLst>
            </a:pPr>
            <a:r>
              <a:rPr dirty="0" sz="2800" spc="-5">
                <a:latin typeface="Times New Roman"/>
                <a:cs typeface="Times New Roman"/>
              </a:rPr>
              <a:t>они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обеспечивают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доступ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к </a:t>
            </a:r>
            <a:r>
              <a:rPr dirty="0" sz="2800" spc="-25">
                <a:latin typeface="Times New Roman"/>
                <a:cs typeface="Times New Roman"/>
              </a:rPr>
              <a:t>удаленным</a:t>
            </a:r>
            <a:r>
              <a:rPr dirty="0" sz="2800" spc="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вычислительным</a:t>
            </a:r>
            <a:r>
              <a:rPr dirty="0" sz="2800" spc="3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ресурсам;</a:t>
            </a:r>
            <a:endParaRPr sz="2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–"/>
              <a:tabLst>
                <a:tab pos="299720" algn="l"/>
              </a:tabLst>
            </a:pPr>
            <a:r>
              <a:rPr dirty="0" sz="2800" spc="-5">
                <a:latin typeface="Times New Roman"/>
                <a:cs typeface="Times New Roman"/>
              </a:rPr>
              <a:t>они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предоставляют</a:t>
            </a:r>
            <a:r>
              <a:rPr dirty="0" sz="2800" spc="-35">
                <a:latin typeface="Times New Roman"/>
                <a:cs typeface="Times New Roman"/>
              </a:rPr>
              <a:t> </a:t>
            </a:r>
            <a:r>
              <a:rPr dirty="0" sz="2800" spc="-40">
                <a:latin typeface="Times New Roman"/>
                <a:cs typeface="Times New Roman"/>
              </a:rPr>
              <a:t>услугу.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Microsoft Sans Serif"/>
              <a:buChar char="–"/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800" spc="-5">
                <a:latin typeface="Times New Roman"/>
                <a:cs typeface="Times New Roman"/>
              </a:rPr>
              <a:t>Но они </a:t>
            </a:r>
            <a:r>
              <a:rPr dirty="0" sz="2800">
                <a:latin typeface="Times New Roman"/>
                <a:cs typeface="Times New Roman"/>
              </a:rPr>
              <a:t>основаны</a:t>
            </a:r>
            <a:r>
              <a:rPr dirty="0" sz="2800" spc="-5">
                <a:latin typeface="Times New Roman"/>
                <a:cs typeface="Times New Roman"/>
              </a:rPr>
              <a:t> на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разных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15">
                <a:latin typeface="Times New Roman"/>
                <a:cs typeface="Times New Roman"/>
              </a:rPr>
              <a:t>парадигмах:</a:t>
            </a:r>
            <a:endParaRPr sz="2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Microsoft Sans Serif"/>
              <a:buChar char="–"/>
              <a:tabLst>
                <a:tab pos="299720" algn="l"/>
              </a:tabLst>
            </a:pPr>
            <a:r>
              <a:rPr dirty="0" sz="2800" spc="-25">
                <a:latin typeface="Times New Roman"/>
                <a:cs typeface="Times New Roman"/>
              </a:rPr>
              <a:t>облака</a:t>
            </a:r>
            <a:r>
              <a:rPr dirty="0" sz="2800">
                <a:latin typeface="Times New Roman"/>
                <a:cs typeface="Times New Roman"/>
              </a:rPr>
              <a:t> основываются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на </a:t>
            </a:r>
            <a:r>
              <a:rPr dirty="0" sz="2800" spc="-15" b="1">
                <a:latin typeface="Times New Roman"/>
                <a:cs typeface="Times New Roman"/>
              </a:rPr>
              <a:t>виртуализации</a:t>
            </a:r>
            <a:r>
              <a:rPr dirty="0" sz="2800" spc="-5" b="1">
                <a:latin typeface="Times New Roman"/>
                <a:cs typeface="Times New Roman"/>
              </a:rPr>
              <a:t> </a:t>
            </a:r>
            <a:r>
              <a:rPr dirty="0" sz="2800" spc="-15" b="1">
                <a:latin typeface="Times New Roman"/>
                <a:cs typeface="Times New Roman"/>
              </a:rPr>
              <a:t>ресурсов</a:t>
            </a:r>
            <a:endParaRPr sz="2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Microsoft Sans Serif"/>
              <a:buChar char="–"/>
              <a:tabLst>
                <a:tab pos="299720" algn="l"/>
              </a:tabLst>
            </a:pPr>
            <a:r>
              <a:rPr dirty="0" sz="2800">
                <a:latin typeface="Times New Roman"/>
                <a:cs typeface="Times New Roman"/>
              </a:rPr>
              <a:t>сетки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основаны</a:t>
            </a:r>
            <a:r>
              <a:rPr dirty="0" sz="2800" spc="-5">
                <a:latin typeface="Times New Roman"/>
                <a:cs typeface="Times New Roman"/>
              </a:rPr>
              <a:t> на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20" b="1">
                <a:latin typeface="Times New Roman"/>
                <a:cs typeface="Times New Roman"/>
              </a:rPr>
              <a:t>совместном</a:t>
            </a:r>
            <a:r>
              <a:rPr dirty="0" sz="2800" spc="20" b="1">
                <a:latin typeface="Times New Roman"/>
                <a:cs typeface="Times New Roman"/>
              </a:rPr>
              <a:t> </a:t>
            </a:r>
            <a:r>
              <a:rPr dirty="0" sz="2800" spc="-20" b="1">
                <a:latin typeface="Times New Roman"/>
                <a:cs typeface="Times New Roman"/>
              </a:rPr>
              <a:t>использовании</a:t>
            </a:r>
            <a:r>
              <a:rPr dirty="0" sz="2800" spc="5" b="1">
                <a:latin typeface="Times New Roman"/>
                <a:cs typeface="Times New Roman"/>
              </a:rPr>
              <a:t> </a:t>
            </a:r>
            <a:r>
              <a:rPr dirty="0" sz="2800" spc="-15" b="1">
                <a:latin typeface="Times New Roman"/>
                <a:cs typeface="Times New Roman"/>
              </a:rPr>
              <a:t>ресурсов</a:t>
            </a:r>
            <a:r>
              <a:rPr dirty="0" sz="2800" spc="-10" b="1">
                <a:latin typeface="Times New Roman"/>
                <a:cs typeface="Times New Roman"/>
              </a:rPr>
              <a:t> через</a:t>
            </a:r>
            <a:r>
              <a:rPr dirty="0" sz="2800" spc="20" b="1">
                <a:latin typeface="Times New Roman"/>
                <a:cs typeface="Times New Roman"/>
              </a:rPr>
              <a:t> </a:t>
            </a:r>
            <a:r>
              <a:rPr dirty="0" sz="2800" spc="-10" b="1">
                <a:latin typeface="Times New Roman"/>
                <a:cs typeface="Times New Roman"/>
              </a:rPr>
              <a:t>границы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51019" y="168021"/>
            <a:ext cx="37376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0" i="0">
                <a:latin typeface="Times New Roman"/>
                <a:cs typeface="Times New Roman"/>
              </a:rPr>
              <a:t>Что</a:t>
            </a:r>
            <a:r>
              <a:rPr dirty="0" sz="4000" spc="-45" i="0">
                <a:latin typeface="Times New Roman"/>
                <a:cs typeface="Times New Roman"/>
              </a:rPr>
              <a:t> </a:t>
            </a:r>
            <a:r>
              <a:rPr dirty="0" sz="4000" i="0">
                <a:latin typeface="Times New Roman"/>
                <a:cs typeface="Times New Roman"/>
              </a:rPr>
              <a:t>такое</a:t>
            </a:r>
            <a:r>
              <a:rPr dirty="0" sz="4000" spc="-65" i="0">
                <a:latin typeface="Times New Roman"/>
                <a:cs typeface="Times New Roman"/>
              </a:rPr>
              <a:t> </a:t>
            </a:r>
            <a:r>
              <a:rPr dirty="0" sz="4000" spc="-10" i="0">
                <a:latin typeface="Times New Roman"/>
                <a:cs typeface="Times New Roman"/>
              </a:rPr>
              <a:t>грид?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44930" y="1074801"/>
            <a:ext cx="10198100" cy="6178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96215">
              <a:lnSpc>
                <a:spcPct val="100000"/>
              </a:lnSpc>
              <a:spcBef>
                <a:spcPts val="100"/>
              </a:spcBef>
            </a:pPr>
            <a:r>
              <a:rPr dirty="0" sz="2650" spc="-15" b="1" i="1">
                <a:latin typeface="Arial"/>
                <a:cs typeface="Arial"/>
              </a:rPr>
              <a:t>Грид</a:t>
            </a:r>
            <a:r>
              <a:rPr dirty="0" sz="2650" spc="-45" b="1" i="1">
                <a:latin typeface="Arial"/>
                <a:cs typeface="Arial"/>
              </a:rPr>
              <a:t> </a:t>
            </a:r>
            <a:r>
              <a:rPr dirty="0" sz="2650" b="1">
                <a:latin typeface="Arial"/>
                <a:cs typeface="Arial"/>
              </a:rPr>
              <a:t>–</a:t>
            </a:r>
            <a:r>
              <a:rPr dirty="0" sz="2650" spc="-20" b="1">
                <a:latin typeface="Arial"/>
                <a:cs typeface="Arial"/>
              </a:rPr>
              <a:t> </a:t>
            </a:r>
            <a:r>
              <a:rPr dirty="0" sz="2650" b="1" i="1">
                <a:latin typeface="Arial"/>
                <a:cs typeface="Arial"/>
              </a:rPr>
              <a:t>разновидность</a:t>
            </a:r>
            <a:r>
              <a:rPr dirty="0" sz="2650" spc="-55" b="1" i="1">
                <a:latin typeface="Arial"/>
                <a:cs typeface="Arial"/>
              </a:rPr>
              <a:t> </a:t>
            </a:r>
            <a:r>
              <a:rPr dirty="0" sz="2650" b="1" i="1">
                <a:latin typeface="Arial"/>
                <a:cs typeface="Arial"/>
              </a:rPr>
              <a:t>параллельной</a:t>
            </a:r>
            <a:r>
              <a:rPr dirty="0" sz="2650" spc="-30" b="1" i="1">
                <a:latin typeface="Arial"/>
                <a:cs typeface="Arial"/>
              </a:rPr>
              <a:t> </a:t>
            </a:r>
            <a:r>
              <a:rPr dirty="0" sz="2650" b="1" i="1">
                <a:latin typeface="Arial"/>
                <a:cs typeface="Arial"/>
              </a:rPr>
              <a:t>или</a:t>
            </a:r>
            <a:r>
              <a:rPr dirty="0" sz="2650" spc="-30" b="1" i="1">
                <a:latin typeface="Arial"/>
                <a:cs typeface="Arial"/>
              </a:rPr>
              <a:t> </a:t>
            </a:r>
            <a:r>
              <a:rPr dirty="0" sz="2650" b="1" i="1">
                <a:latin typeface="Arial"/>
                <a:cs typeface="Arial"/>
              </a:rPr>
              <a:t>распределенной </a:t>
            </a:r>
            <a:r>
              <a:rPr dirty="0" sz="2650" spc="-720" b="1" i="1">
                <a:latin typeface="Arial"/>
                <a:cs typeface="Arial"/>
              </a:rPr>
              <a:t> </a:t>
            </a:r>
            <a:r>
              <a:rPr dirty="0" sz="2650" spc="-10" b="1" i="1">
                <a:latin typeface="Arial"/>
                <a:cs typeface="Arial"/>
              </a:rPr>
              <a:t>системы</a:t>
            </a:r>
            <a:r>
              <a:rPr dirty="0" sz="2650" spc="-10" b="1">
                <a:latin typeface="Arial"/>
                <a:cs typeface="Arial"/>
              </a:rPr>
              <a:t>,</a:t>
            </a:r>
            <a:r>
              <a:rPr dirty="0" sz="2650" spc="-30" b="1">
                <a:latin typeface="Arial"/>
                <a:cs typeface="Arial"/>
              </a:rPr>
              <a:t> </a:t>
            </a:r>
            <a:r>
              <a:rPr dirty="0" sz="2650" spc="-15" b="1">
                <a:latin typeface="Arial"/>
                <a:cs typeface="Arial"/>
              </a:rPr>
              <a:t>позволяющей</a:t>
            </a:r>
            <a:r>
              <a:rPr dirty="0" sz="2650" spc="-45" b="1">
                <a:latin typeface="Arial"/>
                <a:cs typeface="Arial"/>
              </a:rPr>
              <a:t> </a:t>
            </a:r>
            <a:r>
              <a:rPr dirty="0" sz="2650" spc="-10" b="1">
                <a:latin typeface="Arial"/>
                <a:cs typeface="Arial"/>
              </a:rPr>
              <a:t>объединять</a:t>
            </a:r>
            <a:r>
              <a:rPr dirty="0" sz="2650" spc="25" b="1">
                <a:latin typeface="Arial"/>
                <a:cs typeface="Arial"/>
              </a:rPr>
              <a:t> </a:t>
            </a:r>
            <a:r>
              <a:rPr dirty="0" sz="2650" b="1">
                <a:latin typeface="Arial"/>
                <a:cs typeface="Arial"/>
              </a:rPr>
              <a:t>и</a:t>
            </a:r>
            <a:r>
              <a:rPr dirty="0" sz="2650" spc="-10" b="1">
                <a:latin typeface="Arial"/>
                <a:cs typeface="Arial"/>
              </a:rPr>
              <a:t> </a:t>
            </a:r>
            <a:r>
              <a:rPr dirty="0" sz="2650" spc="-15" b="1">
                <a:latin typeface="Arial"/>
                <a:cs typeface="Arial"/>
              </a:rPr>
              <a:t>совместно</a:t>
            </a:r>
            <a:endParaRPr sz="2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650" spc="-20" b="1">
                <a:latin typeface="Arial"/>
                <a:cs typeface="Arial"/>
              </a:rPr>
              <a:t>использовать</a:t>
            </a:r>
            <a:r>
              <a:rPr dirty="0" sz="2650" spc="-10" b="1">
                <a:latin typeface="Arial"/>
                <a:cs typeface="Arial"/>
              </a:rPr>
              <a:t> </a:t>
            </a:r>
            <a:r>
              <a:rPr dirty="0" sz="2650" spc="-5" b="1">
                <a:latin typeface="Arial"/>
                <a:cs typeface="Arial"/>
              </a:rPr>
              <a:t>географически</a:t>
            </a:r>
            <a:r>
              <a:rPr dirty="0" sz="2650" spc="-25" b="1">
                <a:latin typeface="Arial"/>
                <a:cs typeface="Arial"/>
              </a:rPr>
              <a:t> </a:t>
            </a:r>
            <a:r>
              <a:rPr dirty="0" sz="2650" spc="-5" b="1">
                <a:latin typeface="Arial"/>
                <a:cs typeface="Arial"/>
              </a:rPr>
              <a:t>распределенные</a:t>
            </a:r>
            <a:r>
              <a:rPr dirty="0" sz="2650" spc="-60" b="1">
                <a:latin typeface="Arial"/>
                <a:cs typeface="Arial"/>
              </a:rPr>
              <a:t> </a:t>
            </a:r>
            <a:r>
              <a:rPr dirty="0" sz="2650" spc="-15" b="1">
                <a:latin typeface="Arial"/>
                <a:cs typeface="Arial"/>
              </a:rPr>
              <a:t>ресурсы</a:t>
            </a:r>
            <a:endParaRPr sz="2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250">
              <a:latin typeface="Arial"/>
              <a:cs typeface="Arial"/>
            </a:endParaRPr>
          </a:p>
          <a:p>
            <a:pPr marL="12700" marR="192405">
              <a:lnSpc>
                <a:spcPct val="100000"/>
              </a:lnSpc>
            </a:pPr>
            <a:r>
              <a:rPr dirty="0" sz="2650" spc="-15" b="1">
                <a:latin typeface="Arial"/>
                <a:cs typeface="Arial"/>
              </a:rPr>
              <a:t>“Скоординированное совместное</a:t>
            </a:r>
            <a:r>
              <a:rPr dirty="0" sz="2650" spc="60" b="1">
                <a:latin typeface="Arial"/>
                <a:cs typeface="Arial"/>
              </a:rPr>
              <a:t> </a:t>
            </a:r>
            <a:r>
              <a:rPr dirty="0" sz="2650" spc="-20" b="1">
                <a:latin typeface="Arial"/>
                <a:cs typeface="Arial"/>
              </a:rPr>
              <a:t>использование </a:t>
            </a:r>
            <a:r>
              <a:rPr dirty="0" sz="2650" spc="-15" b="1">
                <a:latin typeface="Arial"/>
                <a:cs typeface="Arial"/>
              </a:rPr>
              <a:t>ресурсов </a:t>
            </a:r>
            <a:r>
              <a:rPr dirty="0" sz="2650" spc="-720" b="1">
                <a:latin typeface="Arial"/>
                <a:cs typeface="Arial"/>
              </a:rPr>
              <a:t> </a:t>
            </a:r>
            <a:r>
              <a:rPr dirty="0" sz="2650" spc="-5" b="1">
                <a:latin typeface="Arial"/>
                <a:cs typeface="Arial"/>
              </a:rPr>
              <a:t>для</a:t>
            </a:r>
            <a:r>
              <a:rPr dirty="0" sz="2650" spc="-10" b="1">
                <a:latin typeface="Arial"/>
                <a:cs typeface="Arial"/>
              </a:rPr>
              <a:t> </a:t>
            </a:r>
            <a:r>
              <a:rPr dirty="0" sz="2650" b="1">
                <a:latin typeface="Arial"/>
                <a:cs typeface="Arial"/>
              </a:rPr>
              <a:t>решения</a:t>
            </a:r>
            <a:r>
              <a:rPr dirty="0" sz="2650" spc="-20" b="1">
                <a:latin typeface="Arial"/>
                <a:cs typeface="Arial"/>
              </a:rPr>
              <a:t> </a:t>
            </a:r>
            <a:r>
              <a:rPr dirty="0" sz="2650" b="1">
                <a:latin typeface="Arial"/>
                <a:cs typeface="Arial"/>
              </a:rPr>
              <a:t>общих</a:t>
            </a:r>
            <a:r>
              <a:rPr dirty="0" sz="2650" spc="-15" b="1">
                <a:latin typeface="Arial"/>
                <a:cs typeface="Arial"/>
              </a:rPr>
              <a:t> </a:t>
            </a:r>
            <a:r>
              <a:rPr dirty="0" sz="2650" spc="-25" b="1">
                <a:latin typeface="Arial"/>
                <a:cs typeface="Arial"/>
              </a:rPr>
              <a:t>задач </a:t>
            </a:r>
            <a:r>
              <a:rPr dirty="0" sz="2650" b="1">
                <a:latin typeface="Arial"/>
                <a:cs typeface="Arial"/>
              </a:rPr>
              <a:t>в </a:t>
            </a:r>
            <a:r>
              <a:rPr dirty="0" sz="2650" spc="-5" b="1">
                <a:latin typeface="Arial"/>
                <a:cs typeface="Arial"/>
              </a:rPr>
              <a:t>рамках</a:t>
            </a:r>
            <a:r>
              <a:rPr dirty="0" sz="2650" spc="-15" b="1">
                <a:latin typeface="Arial"/>
                <a:cs typeface="Arial"/>
              </a:rPr>
              <a:t> </a:t>
            </a:r>
            <a:r>
              <a:rPr dirty="0" sz="2650" spc="-10" b="1">
                <a:latin typeface="Arial"/>
                <a:cs typeface="Arial"/>
              </a:rPr>
              <a:t>виртуальных</a:t>
            </a:r>
            <a:endParaRPr sz="2650">
              <a:latin typeface="Arial"/>
              <a:cs typeface="Arial"/>
            </a:endParaRPr>
          </a:p>
          <a:p>
            <a:pPr marL="12700">
              <a:lnSpc>
                <a:spcPts val="3170"/>
              </a:lnSpc>
            </a:pPr>
            <a:r>
              <a:rPr dirty="0" sz="2650" spc="-5" b="1">
                <a:latin typeface="Arial"/>
                <a:cs typeface="Arial"/>
              </a:rPr>
              <a:t>организаций”</a:t>
            </a:r>
            <a:endParaRPr sz="2650">
              <a:latin typeface="Arial"/>
              <a:cs typeface="Arial"/>
            </a:endParaRPr>
          </a:p>
          <a:p>
            <a:pPr marL="2539365">
              <a:lnSpc>
                <a:spcPct val="100000"/>
              </a:lnSpc>
              <a:spcBef>
                <a:spcPts val="725"/>
              </a:spcBef>
            </a:pPr>
            <a:r>
              <a:rPr dirty="0" sz="2200" b="1" i="1">
                <a:latin typeface="Arial"/>
                <a:cs typeface="Arial"/>
              </a:rPr>
              <a:t>Я.</a:t>
            </a:r>
            <a:r>
              <a:rPr dirty="0" sz="2200" spc="-5" b="1" i="1">
                <a:latin typeface="Arial"/>
                <a:cs typeface="Arial"/>
              </a:rPr>
              <a:t> Фостер,</a:t>
            </a:r>
            <a:r>
              <a:rPr dirty="0" sz="2200" spc="10" b="1" i="1">
                <a:latin typeface="Arial"/>
                <a:cs typeface="Arial"/>
              </a:rPr>
              <a:t> </a:t>
            </a:r>
            <a:r>
              <a:rPr dirty="0" sz="2200" b="1" i="1">
                <a:latin typeface="Arial"/>
                <a:cs typeface="Arial"/>
              </a:rPr>
              <a:t>К.</a:t>
            </a:r>
            <a:r>
              <a:rPr dirty="0" sz="2200" spc="-15" b="1" i="1">
                <a:latin typeface="Arial"/>
                <a:cs typeface="Arial"/>
              </a:rPr>
              <a:t> </a:t>
            </a:r>
            <a:r>
              <a:rPr dirty="0" sz="2200" spc="-5" b="1" i="1">
                <a:latin typeface="Arial"/>
                <a:cs typeface="Arial"/>
              </a:rPr>
              <a:t>Кессельман,</a:t>
            </a:r>
            <a:r>
              <a:rPr dirty="0" sz="2200" spc="20" b="1" i="1">
                <a:latin typeface="Arial"/>
                <a:cs typeface="Arial"/>
              </a:rPr>
              <a:t> </a:t>
            </a:r>
            <a:r>
              <a:rPr dirty="0" sz="2200" b="1" i="1">
                <a:latin typeface="Arial"/>
                <a:cs typeface="Arial"/>
              </a:rPr>
              <a:t>С.</a:t>
            </a:r>
            <a:r>
              <a:rPr dirty="0" sz="2200" spc="-10" b="1" i="1">
                <a:latin typeface="Arial"/>
                <a:cs typeface="Arial"/>
              </a:rPr>
              <a:t> </a:t>
            </a:r>
            <a:r>
              <a:rPr dirty="0" sz="2200" spc="-5" b="1" i="1">
                <a:latin typeface="Arial"/>
                <a:cs typeface="Arial"/>
              </a:rPr>
              <a:t>Тьюке</a:t>
            </a:r>
            <a:r>
              <a:rPr dirty="0" sz="2200" spc="10" b="1" i="1">
                <a:latin typeface="Arial"/>
                <a:cs typeface="Arial"/>
              </a:rPr>
              <a:t> </a:t>
            </a:r>
            <a:r>
              <a:rPr dirty="0" sz="2200" spc="-5" b="1" i="1">
                <a:latin typeface="Arial"/>
                <a:cs typeface="Arial"/>
              </a:rPr>
              <a:t>«Анатомия</a:t>
            </a:r>
            <a:r>
              <a:rPr dirty="0" sz="2200" spc="-20" b="1" i="1">
                <a:latin typeface="Arial"/>
                <a:cs typeface="Arial"/>
              </a:rPr>
              <a:t> </a:t>
            </a:r>
            <a:r>
              <a:rPr dirty="0" sz="2200" spc="-15" b="1" i="1">
                <a:latin typeface="Arial"/>
                <a:cs typeface="Arial"/>
              </a:rPr>
              <a:t>Грид»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 marL="116205" indent="-104139">
              <a:lnSpc>
                <a:spcPct val="100000"/>
              </a:lnSpc>
              <a:spcBef>
                <a:spcPts val="1425"/>
              </a:spcBef>
              <a:buSzPct val="95652"/>
              <a:buChar char="•"/>
              <a:tabLst>
                <a:tab pos="116839" algn="l"/>
              </a:tabLst>
            </a:pPr>
            <a:r>
              <a:rPr dirty="0" sz="2300" spc="-30">
                <a:latin typeface="Microsoft Sans Serif"/>
                <a:cs typeface="Microsoft Sans Serif"/>
              </a:rPr>
              <a:t>Координирует</a:t>
            </a:r>
            <a:r>
              <a:rPr dirty="0" sz="2300" spc="15">
                <a:latin typeface="Microsoft Sans Serif"/>
                <a:cs typeface="Microsoft Sans Serif"/>
              </a:rPr>
              <a:t> </a:t>
            </a:r>
            <a:r>
              <a:rPr dirty="0" sz="2300" spc="-15">
                <a:latin typeface="Microsoft Sans Serif"/>
                <a:cs typeface="Microsoft Sans Serif"/>
              </a:rPr>
              <a:t>использование </a:t>
            </a:r>
            <a:r>
              <a:rPr dirty="0" sz="2300" spc="5">
                <a:latin typeface="Microsoft Sans Serif"/>
                <a:cs typeface="Microsoft Sans Serif"/>
              </a:rPr>
              <a:t>ресурсов</a:t>
            </a:r>
            <a:r>
              <a:rPr dirty="0" sz="2300" spc="50">
                <a:latin typeface="Microsoft Sans Serif"/>
                <a:cs typeface="Microsoft Sans Serif"/>
              </a:rPr>
              <a:t> </a:t>
            </a:r>
            <a:r>
              <a:rPr dirty="0" sz="2300" spc="10" b="1">
                <a:latin typeface="Arial"/>
                <a:cs typeface="Arial"/>
              </a:rPr>
              <a:t>при </a:t>
            </a:r>
            <a:r>
              <a:rPr dirty="0" sz="2300" spc="-10" b="1">
                <a:latin typeface="Arial"/>
                <a:cs typeface="Arial"/>
              </a:rPr>
              <a:t>отсутствии</a:t>
            </a: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300" spc="-5" b="1">
                <a:latin typeface="Arial"/>
                <a:cs typeface="Arial"/>
              </a:rPr>
              <a:t>централизованного</a:t>
            </a:r>
            <a:r>
              <a:rPr dirty="0" sz="2300" spc="30" b="1">
                <a:latin typeface="Arial"/>
                <a:cs typeface="Arial"/>
              </a:rPr>
              <a:t> </a:t>
            </a:r>
            <a:r>
              <a:rPr dirty="0" sz="2300" spc="-5" b="1">
                <a:latin typeface="Arial"/>
                <a:cs typeface="Arial"/>
              </a:rPr>
              <a:t>управления</a:t>
            </a:r>
            <a:r>
              <a:rPr dirty="0" sz="2300" spc="50" b="1">
                <a:latin typeface="Arial"/>
                <a:cs typeface="Arial"/>
              </a:rPr>
              <a:t> </a:t>
            </a:r>
            <a:r>
              <a:rPr dirty="0" sz="2300" spc="-10">
                <a:latin typeface="Microsoft Sans Serif"/>
                <a:cs typeface="Microsoft Sans Serif"/>
              </a:rPr>
              <a:t>этими</a:t>
            </a:r>
            <a:r>
              <a:rPr dirty="0" sz="2300" spc="5">
                <a:latin typeface="Microsoft Sans Serif"/>
                <a:cs typeface="Microsoft Sans Serif"/>
              </a:rPr>
              <a:t> </a:t>
            </a:r>
            <a:r>
              <a:rPr dirty="0" sz="2300" spc="-10">
                <a:latin typeface="Microsoft Sans Serif"/>
                <a:cs typeface="Microsoft Sans Serif"/>
              </a:rPr>
              <a:t>ресурсами</a:t>
            </a:r>
            <a:endParaRPr sz="2300">
              <a:latin typeface="Microsoft Sans Serif"/>
              <a:cs typeface="Microsoft Sans Serif"/>
            </a:endParaRPr>
          </a:p>
          <a:p>
            <a:pPr marL="12700" marR="464184">
              <a:lnSpc>
                <a:spcPct val="100400"/>
              </a:lnSpc>
              <a:spcBef>
                <a:spcPts val="710"/>
              </a:spcBef>
              <a:buSzPct val="95652"/>
              <a:buChar char="•"/>
              <a:tabLst>
                <a:tab pos="116839" algn="l"/>
              </a:tabLst>
            </a:pPr>
            <a:r>
              <a:rPr dirty="0" sz="2300" spc="-25">
                <a:latin typeface="Microsoft Sans Serif"/>
                <a:cs typeface="Microsoft Sans Serif"/>
              </a:rPr>
              <a:t>Использует</a:t>
            </a:r>
            <a:r>
              <a:rPr dirty="0" sz="2300" spc="25">
                <a:latin typeface="Microsoft Sans Serif"/>
                <a:cs typeface="Microsoft Sans Serif"/>
              </a:rPr>
              <a:t> </a:t>
            </a:r>
            <a:r>
              <a:rPr dirty="0" sz="2300" spc="-5" b="1">
                <a:latin typeface="Arial"/>
                <a:cs typeface="Arial"/>
              </a:rPr>
              <a:t>стандартные,</a:t>
            </a:r>
            <a:r>
              <a:rPr dirty="0" sz="2300" spc="60" b="1">
                <a:latin typeface="Arial"/>
                <a:cs typeface="Arial"/>
              </a:rPr>
              <a:t> </a:t>
            </a:r>
            <a:r>
              <a:rPr dirty="0" sz="2300" spc="-10" b="1">
                <a:latin typeface="Arial"/>
                <a:cs typeface="Arial"/>
              </a:rPr>
              <a:t>открытые,</a:t>
            </a:r>
            <a:r>
              <a:rPr dirty="0" sz="2300" spc="7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универсальные</a:t>
            </a:r>
            <a:r>
              <a:rPr dirty="0" sz="2300" spc="45" b="1">
                <a:latin typeface="Arial"/>
                <a:cs typeface="Arial"/>
              </a:rPr>
              <a:t> </a:t>
            </a:r>
            <a:r>
              <a:rPr dirty="0" sz="2300" spc="-20" b="1">
                <a:latin typeface="Arial"/>
                <a:cs typeface="Arial"/>
              </a:rPr>
              <a:t>протоколы</a:t>
            </a:r>
            <a:r>
              <a:rPr dirty="0" sz="2300" spc="50" b="1">
                <a:latin typeface="Arial"/>
                <a:cs typeface="Arial"/>
              </a:rPr>
              <a:t> </a:t>
            </a:r>
            <a:r>
              <a:rPr dirty="0" sz="2300" spc="5" b="1">
                <a:latin typeface="Arial"/>
                <a:cs typeface="Arial"/>
              </a:rPr>
              <a:t>и </a:t>
            </a:r>
            <a:r>
              <a:rPr dirty="0" sz="2300" spc="-625" b="1">
                <a:latin typeface="Arial"/>
                <a:cs typeface="Arial"/>
              </a:rPr>
              <a:t> </a:t>
            </a:r>
            <a:r>
              <a:rPr dirty="0" sz="2300" spc="-5" b="1">
                <a:latin typeface="Arial"/>
                <a:cs typeface="Arial"/>
              </a:rPr>
              <a:t>интерфейсы</a:t>
            </a:r>
            <a:endParaRPr sz="2300">
              <a:latin typeface="Arial"/>
              <a:cs typeface="Arial"/>
            </a:endParaRPr>
          </a:p>
          <a:p>
            <a:pPr marL="12700" marR="446405">
              <a:lnSpc>
                <a:spcPct val="100400"/>
              </a:lnSpc>
              <a:spcBef>
                <a:spcPts val="710"/>
              </a:spcBef>
              <a:buSzPct val="95652"/>
              <a:buChar char="•"/>
              <a:tabLst>
                <a:tab pos="116839" algn="l"/>
              </a:tabLst>
            </a:pPr>
            <a:r>
              <a:rPr dirty="0" sz="2300" spc="-50">
                <a:latin typeface="Microsoft Sans Serif"/>
                <a:cs typeface="Microsoft Sans Serif"/>
              </a:rPr>
              <a:t>Должна</a:t>
            </a:r>
            <a:r>
              <a:rPr dirty="0" sz="2300" spc="10">
                <a:latin typeface="Microsoft Sans Serif"/>
                <a:cs typeface="Microsoft Sans Serif"/>
              </a:rPr>
              <a:t> </a:t>
            </a:r>
            <a:r>
              <a:rPr dirty="0" sz="2300" spc="-5">
                <a:latin typeface="Microsoft Sans Serif"/>
                <a:cs typeface="Microsoft Sans Serif"/>
              </a:rPr>
              <a:t>нетривиальным</a:t>
            </a:r>
            <a:r>
              <a:rPr dirty="0" sz="2300" spc="-10">
                <a:latin typeface="Microsoft Sans Serif"/>
                <a:cs typeface="Microsoft Sans Serif"/>
              </a:rPr>
              <a:t> </a:t>
            </a:r>
            <a:r>
              <a:rPr dirty="0" sz="2300" spc="-30">
                <a:latin typeface="Microsoft Sans Serif"/>
                <a:cs typeface="Microsoft Sans Serif"/>
              </a:rPr>
              <a:t>образом</a:t>
            </a:r>
            <a:r>
              <a:rPr dirty="0" sz="2300" spc="40">
                <a:latin typeface="Microsoft Sans Serif"/>
                <a:cs typeface="Microsoft Sans Serif"/>
              </a:rPr>
              <a:t> </a:t>
            </a:r>
            <a:r>
              <a:rPr dirty="0" sz="2300" spc="-15">
                <a:latin typeface="Microsoft Sans Serif"/>
                <a:cs typeface="Microsoft Sans Serif"/>
              </a:rPr>
              <a:t>обеспечивать</a:t>
            </a:r>
            <a:r>
              <a:rPr dirty="0" sz="2300">
                <a:latin typeface="Microsoft Sans Serif"/>
                <a:cs typeface="Microsoft Sans Serif"/>
              </a:rPr>
              <a:t> </a:t>
            </a:r>
            <a:r>
              <a:rPr dirty="0" sz="2300" spc="-5" b="1">
                <a:latin typeface="Arial"/>
                <a:cs typeface="Arial"/>
              </a:rPr>
              <a:t>высококачественное </a:t>
            </a:r>
            <a:r>
              <a:rPr dirty="0" sz="2300" spc="-625" b="1">
                <a:latin typeface="Arial"/>
                <a:cs typeface="Arial"/>
              </a:rPr>
              <a:t> </a:t>
            </a:r>
            <a:r>
              <a:rPr dirty="0" sz="2300" spc="-5" b="1">
                <a:latin typeface="Arial"/>
                <a:cs typeface="Arial"/>
              </a:rPr>
              <a:t>обслуживание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40040" y="5420671"/>
            <a:ext cx="1577387" cy="1511711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79519" y="41529"/>
            <a:ext cx="48806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40" i="0">
                <a:latin typeface="Arial"/>
                <a:cs typeface="Arial"/>
              </a:rPr>
              <a:t>Преимущества</a:t>
            </a:r>
            <a:r>
              <a:rPr dirty="0" sz="4000" spc="-50" i="0">
                <a:latin typeface="Arial"/>
                <a:cs typeface="Arial"/>
              </a:rPr>
              <a:t> </a:t>
            </a:r>
            <a:r>
              <a:rPr dirty="0" sz="4000" spc="-160" i="0">
                <a:latin typeface="Arial"/>
                <a:cs typeface="Arial"/>
              </a:rPr>
              <a:t>Грид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40076" y="933981"/>
            <a:ext cx="8623935" cy="3833495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440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 sz="2500">
                <a:latin typeface="Microsoft Sans Serif"/>
                <a:cs typeface="Microsoft Sans Serif"/>
              </a:rPr>
              <a:t>Минимизация</a:t>
            </a:r>
            <a:r>
              <a:rPr dirty="0" sz="2500" spc="30">
                <a:latin typeface="Microsoft Sans Serif"/>
                <a:cs typeface="Microsoft Sans Serif"/>
              </a:rPr>
              <a:t> </a:t>
            </a:r>
            <a:r>
              <a:rPr dirty="0" sz="2500" spc="-25">
                <a:latin typeface="Microsoft Sans Serif"/>
                <a:cs typeface="Microsoft Sans Serif"/>
              </a:rPr>
              <a:t>затрат</a:t>
            </a:r>
            <a:r>
              <a:rPr dirty="0" sz="2500" spc="65">
                <a:latin typeface="Microsoft Sans Serif"/>
                <a:cs typeface="Microsoft Sans Serif"/>
              </a:rPr>
              <a:t> </a:t>
            </a:r>
            <a:r>
              <a:rPr dirty="0" sz="2500">
                <a:latin typeface="Microsoft Sans Serif"/>
                <a:cs typeface="Microsoft Sans Serif"/>
              </a:rPr>
              <a:t>при</a:t>
            </a:r>
            <a:r>
              <a:rPr dirty="0" sz="2500" spc="45">
                <a:latin typeface="Microsoft Sans Serif"/>
                <a:cs typeface="Microsoft Sans Serif"/>
              </a:rPr>
              <a:t> </a:t>
            </a:r>
            <a:r>
              <a:rPr dirty="0" sz="2500" spc="10">
                <a:latin typeface="Microsoft Sans Serif"/>
                <a:cs typeface="Microsoft Sans Serif"/>
              </a:rPr>
              <a:t>росте</a:t>
            </a:r>
            <a:r>
              <a:rPr dirty="0" sz="2500" spc="35">
                <a:latin typeface="Microsoft Sans Serif"/>
                <a:cs typeface="Microsoft Sans Serif"/>
              </a:rPr>
              <a:t> </a:t>
            </a:r>
            <a:r>
              <a:rPr dirty="0" sz="2500" spc="-20">
                <a:latin typeface="Microsoft Sans Serif"/>
                <a:cs typeface="Microsoft Sans Serif"/>
              </a:rPr>
              <a:t>возможностей</a:t>
            </a:r>
            <a:endParaRPr sz="2500">
              <a:latin typeface="Microsoft Sans Serif"/>
              <a:cs typeface="Microsoft Sans Serif"/>
            </a:endParaRPr>
          </a:p>
          <a:p>
            <a:pPr marL="352425" marR="1419225" indent="-340360">
              <a:lnSpc>
                <a:spcPct val="88300"/>
              </a:lnSpc>
              <a:spcBef>
                <a:spcPts val="700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 sz="2500" spc="5">
                <a:latin typeface="Microsoft Sans Serif"/>
                <a:cs typeface="Microsoft Sans Serif"/>
              </a:rPr>
              <a:t>Эффективное</a:t>
            </a:r>
            <a:r>
              <a:rPr dirty="0" sz="2500" spc="45">
                <a:latin typeface="Microsoft Sans Serif"/>
                <a:cs typeface="Microsoft Sans Serif"/>
              </a:rPr>
              <a:t> </a:t>
            </a:r>
            <a:r>
              <a:rPr dirty="0" sz="2500" spc="-5">
                <a:latin typeface="Microsoft Sans Serif"/>
                <a:cs typeface="Microsoft Sans Serif"/>
              </a:rPr>
              <a:t>использование</a:t>
            </a:r>
            <a:r>
              <a:rPr dirty="0" sz="2500" spc="50">
                <a:latin typeface="Microsoft Sans Serif"/>
                <a:cs typeface="Microsoft Sans Serif"/>
              </a:rPr>
              <a:t> </a:t>
            </a:r>
            <a:r>
              <a:rPr dirty="0" sz="2500" spc="-15">
                <a:latin typeface="Microsoft Sans Serif"/>
                <a:cs typeface="Microsoft Sans Serif"/>
              </a:rPr>
              <a:t>компьютерной </a:t>
            </a:r>
            <a:r>
              <a:rPr dirty="0" sz="2500" spc="-10">
                <a:latin typeface="Microsoft Sans Serif"/>
                <a:cs typeface="Microsoft Sans Serif"/>
              </a:rPr>
              <a:t> </a:t>
            </a:r>
            <a:r>
              <a:rPr dirty="0" sz="2500">
                <a:latin typeface="Microsoft Sans Serif"/>
                <a:cs typeface="Microsoft Sans Serif"/>
              </a:rPr>
              <a:t>инфраструктуры</a:t>
            </a:r>
            <a:r>
              <a:rPr dirty="0" sz="2500" spc="50">
                <a:latin typeface="Microsoft Sans Serif"/>
                <a:cs typeface="Microsoft Sans Serif"/>
              </a:rPr>
              <a:t> </a:t>
            </a:r>
            <a:r>
              <a:rPr dirty="0" sz="2500">
                <a:latin typeface="Microsoft Sans Serif"/>
                <a:cs typeface="Microsoft Sans Serif"/>
              </a:rPr>
              <a:t>(например,</a:t>
            </a:r>
            <a:r>
              <a:rPr dirty="0" sz="2500" spc="65">
                <a:latin typeface="Microsoft Sans Serif"/>
                <a:cs typeface="Microsoft Sans Serif"/>
              </a:rPr>
              <a:t> </a:t>
            </a:r>
            <a:r>
              <a:rPr dirty="0" sz="2500" spc="-5">
                <a:latin typeface="Microsoft Sans Serif"/>
                <a:cs typeface="Microsoft Sans Serif"/>
              </a:rPr>
              <a:t>использование </a:t>
            </a:r>
            <a:r>
              <a:rPr dirty="0" sz="2500">
                <a:latin typeface="Microsoft Sans Serif"/>
                <a:cs typeface="Microsoft Sans Serif"/>
              </a:rPr>
              <a:t> </a:t>
            </a:r>
            <a:r>
              <a:rPr dirty="0" sz="2500" spc="5">
                <a:latin typeface="Microsoft Sans Serif"/>
                <a:cs typeface="Microsoft Sans Serif"/>
              </a:rPr>
              <a:t>простаивающих</a:t>
            </a:r>
            <a:r>
              <a:rPr dirty="0" sz="2500" spc="65">
                <a:latin typeface="Microsoft Sans Serif"/>
                <a:cs typeface="Microsoft Sans Serif"/>
              </a:rPr>
              <a:t> </a:t>
            </a:r>
            <a:r>
              <a:rPr dirty="0" sz="2500" spc="-5">
                <a:latin typeface="Microsoft Sans Serif"/>
                <a:cs typeface="Microsoft Sans Serif"/>
              </a:rPr>
              <a:t>рабочих</a:t>
            </a:r>
            <a:r>
              <a:rPr dirty="0" sz="2500" spc="70">
                <a:latin typeface="Microsoft Sans Serif"/>
                <a:cs typeface="Microsoft Sans Serif"/>
              </a:rPr>
              <a:t> </a:t>
            </a:r>
            <a:r>
              <a:rPr dirty="0" sz="2500">
                <a:latin typeface="Microsoft Sans Serif"/>
                <a:cs typeface="Microsoft Sans Serif"/>
              </a:rPr>
              <a:t>мест</a:t>
            </a:r>
            <a:r>
              <a:rPr dirty="0" sz="2500" spc="20">
                <a:latin typeface="Microsoft Sans Serif"/>
                <a:cs typeface="Microsoft Sans Serif"/>
              </a:rPr>
              <a:t> </a:t>
            </a:r>
            <a:r>
              <a:rPr dirty="0" sz="2500" spc="25">
                <a:latin typeface="Microsoft Sans Serif"/>
                <a:cs typeface="Microsoft Sans Serif"/>
              </a:rPr>
              <a:t>или</a:t>
            </a:r>
            <a:r>
              <a:rPr dirty="0" sz="2500" spc="30">
                <a:latin typeface="Microsoft Sans Serif"/>
                <a:cs typeface="Microsoft Sans Serif"/>
              </a:rPr>
              <a:t> </a:t>
            </a:r>
            <a:r>
              <a:rPr dirty="0" sz="2500" spc="5">
                <a:latin typeface="Microsoft Sans Serif"/>
                <a:cs typeface="Microsoft Sans Serif"/>
              </a:rPr>
              <a:t>свободных </a:t>
            </a:r>
            <a:r>
              <a:rPr dirty="0" sz="2500" spc="-650">
                <a:latin typeface="Microsoft Sans Serif"/>
                <a:cs typeface="Microsoft Sans Serif"/>
              </a:rPr>
              <a:t> </a:t>
            </a:r>
            <a:r>
              <a:rPr dirty="0" sz="2500" spc="5">
                <a:latin typeface="Microsoft Sans Serif"/>
                <a:cs typeface="Microsoft Sans Serif"/>
              </a:rPr>
              <a:t>вычислительных</a:t>
            </a:r>
            <a:r>
              <a:rPr dirty="0" sz="2500" spc="35">
                <a:latin typeface="Microsoft Sans Serif"/>
                <a:cs typeface="Microsoft Sans Serif"/>
              </a:rPr>
              <a:t> </a:t>
            </a:r>
            <a:r>
              <a:rPr dirty="0" sz="2500" spc="10">
                <a:latin typeface="Microsoft Sans Serif"/>
                <a:cs typeface="Microsoft Sans Serif"/>
              </a:rPr>
              <a:t>ресурсов)</a:t>
            </a:r>
            <a:endParaRPr sz="2500">
              <a:latin typeface="Microsoft Sans Serif"/>
              <a:cs typeface="Microsoft Sans Serif"/>
            </a:endParaRPr>
          </a:p>
          <a:p>
            <a:pPr marL="352425" marR="434975" indent="-340360">
              <a:lnSpc>
                <a:spcPts val="2640"/>
              </a:lnSpc>
              <a:spcBef>
                <a:spcPts val="735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 sz="2500" spc="-15">
                <a:latin typeface="Microsoft Sans Serif"/>
                <a:cs typeface="Microsoft Sans Serif"/>
              </a:rPr>
              <a:t>Увеличение</a:t>
            </a:r>
            <a:r>
              <a:rPr dirty="0" sz="2500" spc="90">
                <a:latin typeface="Microsoft Sans Serif"/>
                <a:cs typeface="Microsoft Sans Serif"/>
              </a:rPr>
              <a:t> </a:t>
            </a:r>
            <a:r>
              <a:rPr dirty="0" sz="2500" spc="10">
                <a:latin typeface="Microsoft Sans Serif"/>
                <a:cs typeface="Microsoft Sans Serif"/>
              </a:rPr>
              <a:t>доступных</a:t>
            </a:r>
            <a:r>
              <a:rPr dirty="0" sz="2500" spc="55">
                <a:latin typeface="Microsoft Sans Serif"/>
                <a:cs typeface="Microsoft Sans Serif"/>
              </a:rPr>
              <a:t> </a:t>
            </a:r>
            <a:r>
              <a:rPr dirty="0" sz="2500" spc="5">
                <a:latin typeface="Microsoft Sans Serif"/>
                <a:cs typeface="Microsoft Sans Serif"/>
              </a:rPr>
              <a:t>вычислительных</a:t>
            </a:r>
            <a:r>
              <a:rPr dirty="0" sz="2500" spc="55">
                <a:latin typeface="Microsoft Sans Serif"/>
                <a:cs typeface="Microsoft Sans Serif"/>
              </a:rPr>
              <a:t> </a:t>
            </a:r>
            <a:r>
              <a:rPr dirty="0" sz="2500" spc="5">
                <a:latin typeface="Microsoft Sans Serif"/>
                <a:cs typeface="Microsoft Sans Serif"/>
              </a:rPr>
              <a:t>мощностей </a:t>
            </a:r>
            <a:r>
              <a:rPr dirty="0" sz="2500" spc="-650">
                <a:latin typeface="Microsoft Sans Serif"/>
                <a:cs typeface="Microsoft Sans Serif"/>
              </a:rPr>
              <a:t> </a:t>
            </a:r>
            <a:r>
              <a:rPr dirty="0" sz="2500" spc="5">
                <a:latin typeface="Microsoft Sans Serif"/>
                <a:cs typeface="Microsoft Sans Serif"/>
              </a:rPr>
              <a:t>(свои</a:t>
            </a:r>
            <a:r>
              <a:rPr dirty="0" sz="2500" spc="30">
                <a:latin typeface="Microsoft Sans Serif"/>
                <a:cs typeface="Microsoft Sans Serif"/>
              </a:rPr>
              <a:t> </a:t>
            </a:r>
            <a:r>
              <a:rPr dirty="0" sz="2500" spc="15">
                <a:latin typeface="Microsoft Sans Serif"/>
                <a:cs typeface="Microsoft Sans Serif"/>
              </a:rPr>
              <a:t>+</a:t>
            </a:r>
            <a:r>
              <a:rPr dirty="0" sz="2500" spc="25">
                <a:latin typeface="Microsoft Sans Serif"/>
                <a:cs typeface="Microsoft Sans Serif"/>
              </a:rPr>
              <a:t> </a:t>
            </a:r>
            <a:r>
              <a:rPr dirty="0" sz="2500">
                <a:latin typeface="Microsoft Sans Serif"/>
                <a:cs typeface="Microsoft Sans Serif"/>
              </a:rPr>
              <a:t>партнеров)</a:t>
            </a:r>
            <a:endParaRPr sz="250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ts val="2650"/>
              </a:lnSpc>
              <a:spcBef>
                <a:spcPts val="700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 sz="2500" spc="-5">
                <a:latin typeface="Microsoft Sans Serif"/>
                <a:cs typeface="Microsoft Sans Serif"/>
              </a:rPr>
              <a:t>Упрощение,</a:t>
            </a:r>
            <a:r>
              <a:rPr dirty="0" sz="2500" spc="55">
                <a:latin typeface="Microsoft Sans Serif"/>
                <a:cs typeface="Microsoft Sans Serif"/>
              </a:rPr>
              <a:t> </a:t>
            </a:r>
            <a:r>
              <a:rPr dirty="0" sz="2500" spc="15">
                <a:latin typeface="Microsoft Sans Serif"/>
                <a:cs typeface="Microsoft Sans Serif"/>
              </a:rPr>
              <a:t>б</a:t>
            </a:r>
            <a:r>
              <a:rPr dirty="0" sz="2500" spc="15" i="1">
                <a:latin typeface="Arial"/>
                <a:cs typeface="Arial"/>
              </a:rPr>
              <a:t>о</a:t>
            </a:r>
            <a:r>
              <a:rPr dirty="0" sz="2500" spc="15">
                <a:latin typeface="Microsoft Sans Serif"/>
                <a:cs typeface="Microsoft Sans Serif"/>
              </a:rPr>
              <a:t>льшая</a:t>
            </a:r>
            <a:r>
              <a:rPr dirty="0" sz="2500" spc="60">
                <a:latin typeface="Microsoft Sans Serif"/>
                <a:cs typeface="Microsoft Sans Serif"/>
              </a:rPr>
              <a:t> </a:t>
            </a:r>
            <a:r>
              <a:rPr dirty="0" sz="2500" spc="-5">
                <a:latin typeface="Microsoft Sans Serif"/>
                <a:cs typeface="Microsoft Sans Serif"/>
              </a:rPr>
              <a:t>скорость</a:t>
            </a:r>
            <a:r>
              <a:rPr dirty="0" sz="2500" spc="60">
                <a:latin typeface="Microsoft Sans Serif"/>
                <a:cs typeface="Microsoft Sans Serif"/>
              </a:rPr>
              <a:t> </a:t>
            </a:r>
            <a:r>
              <a:rPr dirty="0" sz="2500" spc="15">
                <a:latin typeface="Microsoft Sans Serif"/>
                <a:cs typeface="Microsoft Sans Serif"/>
              </a:rPr>
              <a:t>и</a:t>
            </a:r>
            <a:r>
              <a:rPr dirty="0" sz="2500" spc="45">
                <a:latin typeface="Microsoft Sans Serif"/>
                <a:cs typeface="Microsoft Sans Serif"/>
              </a:rPr>
              <a:t> </a:t>
            </a:r>
            <a:r>
              <a:rPr dirty="0" sz="2500">
                <a:latin typeface="Microsoft Sans Serif"/>
                <a:cs typeface="Microsoft Sans Serif"/>
              </a:rPr>
              <a:t>надежность</a:t>
            </a:r>
            <a:r>
              <a:rPr dirty="0" sz="2500" spc="40">
                <a:latin typeface="Microsoft Sans Serif"/>
                <a:cs typeface="Microsoft Sans Serif"/>
              </a:rPr>
              <a:t> </a:t>
            </a:r>
            <a:r>
              <a:rPr dirty="0" sz="2500" spc="10">
                <a:latin typeface="Microsoft Sans Serif"/>
                <a:cs typeface="Microsoft Sans Serif"/>
              </a:rPr>
              <a:t>доступа</a:t>
            </a:r>
            <a:r>
              <a:rPr dirty="0" sz="2500" spc="45">
                <a:latin typeface="Microsoft Sans Serif"/>
                <a:cs typeface="Microsoft Sans Serif"/>
              </a:rPr>
              <a:t> </a:t>
            </a:r>
            <a:r>
              <a:rPr dirty="0" sz="2500" spc="-145">
                <a:latin typeface="Microsoft Sans Serif"/>
                <a:cs typeface="Microsoft Sans Serif"/>
              </a:rPr>
              <a:t>к </a:t>
            </a:r>
            <a:r>
              <a:rPr dirty="0" sz="2500" spc="-650">
                <a:latin typeface="Microsoft Sans Serif"/>
                <a:cs typeface="Microsoft Sans Serif"/>
              </a:rPr>
              <a:t> </a:t>
            </a:r>
            <a:r>
              <a:rPr dirty="0" sz="2500">
                <a:latin typeface="Microsoft Sans Serif"/>
                <a:cs typeface="Microsoft Sans Serif"/>
              </a:rPr>
              <a:t>данным</a:t>
            </a:r>
            <a:endParaRPr sz="250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325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 sz="2500" spc="5">
                <a:latin typeface="Microsoft Sans Serif"/>
                <a:cs typeface="Microsoft Sans Serif"/>
              </a:rPr>
              <a:t>Масштабируемость</a:t>
            </a:r>
            <a:r>
              <a:rPr dirty="0" sz="2500" spc="25">
                <a:latin typeface="Microsoft Sans Serif"/>
                <a:cs typeface="Microsoft Sans Serif"/>
              </a:rPr>
              <a:t> </a:t>
            </a:r>
            <a:r>
              <a:rPr dirty="0" sz="2500" spc="5">
                <a:latin typeface="Microsoft Sans Serif"/>
                <a:cs typeface="Microsoft Sans Serif"/>
              </a:rPr>
              <a:t>системы</a:t>
            </a:r>
            <a:endParaRPr sz="25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3198" y="4758893"/>
            <a:ext cx="4803521" cy="2400935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36719" y="163449"/>
            <a:ext cx="3964304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60" i="0">
                <a:latin typeface="Arial"/>
                <a:cs typeface="Arial"/>
              </a:rPr>
              <a:t>Грид</a:t>
            </a:r>
            <a:r>
              <a:rPr dirty="0" sz="4000" spc="-40" i="0">
                <a:latin typeface="Arial"/>
                <a:cs typeface="Arial"/>
              </a:rPr>
              <a:t> </a:t>
            </a:r>
            <a:r>
              <a:rPr dirty="0" sz="4000" spc="-225" i="0">
                <a:latin typeface="Arial"/>
                <a:cs typeface="Arial"/>
              </a:rPr>
              <a:t>и</a:t>
            </a:r>
            <a:r>
              <a:rPr dirty="0" sz="4000" spc="-40" i="0">
                <a:latin typeface="Arial"/>
                <a:cs typeface="Arial"/>
              </a:rPr>
              <a:t> </a:t>
            </a:r>
            <a:r>
              <a:rPr dirty="0" sz="4000" spc="-114" i="0">
                <a:latin typeface="Arial"/>
                <a:cs typeface="Arial"/>
              </a:rPr>
              <a:t>«облака»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49272" y="1074801"/>
            <a:ext cx="880744" cy="495934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050" spc="-235">
                <a:latin typeface="Microsoft Sans Serif"/>
                <a:cs typeface="Microsoft Sans Serif"/>
              </a:rPr>
              <a:t>Г</a:t>
            </a:r>
            <a:r>
              <a:rPr dirty="0" sz="3050" spc="10">
                <a:latin typeface="Microsoft Sans Serif"/>
                <a:cs typeface="Microsoft Sans Serif"/>
              </a:rPr>
              <a:t>рид</a:t>
            </a:r>
            <a:endParaRPr sz="3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49272" y="1544795"/>
            <a:ext cx="4519930" cy="3204210"/>
          </a:xfrm>
          <a:prstGeom prst="rect">
            <a:avLst/>
          </a:prstGeom>
        </p:spPr>
        <p:txBody>
          <a:bodyPr wrap="square" lIns="0" tIns="106045" rIns="0" bIns="0" rtlCol="0" vert="horz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835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 sz="3050" spc="-50">
                <a:latin typeface="Microsoft Sans Serif"/>
                <a:cs typeface="Microsoft Sans Serif"/>
              </a:rPr>
              <a:t>из</a:t>
            </a:r>
            <a:r>
              <a:rPr dirty="0" sz="3050" spc="25">
                <a:latin typeface="Microsoft Sans Serif"/>
                <a:cs typeface="Microsoft Sans Serif"/>
              </a:rPr>
              <a:t> </a:t>
            </a:r>
            <a:r>
              <a:rPr dirty="0" sz="3050">
                <a:latin typeface="Microsoft Sans Serif"/>
                <a:cs typeface="Microsoft Sans Serif"/>
              </a:rPr>
              <a:t>научной</a:t>
            </a:r>
            <a:r>
              <a:rPr dirty="0" sz="3050" spc="20">
                <a:latin typeface="Microsoft Sans Serif"/>
                <a:cs typeface="Microsoft Sans Serif"/>
              </a:rPr>
              <a:t> </a:t>
            </a:r>
            <a:r>
              <a:rPr dirty="0" sz="3050" spc="5">
                <a:latin typeface="Microsoft Sans Serif"/>
                <a:cs typeface="Microsoft Sans Serif"/>
              </a:rPr>
              <a:t>среды</a:t>
            </a:r>
            <a:endParaRPr sz="305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50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 sz="3050" spc="15">
                <a:latin typeface="Microsoft Sans Serif"/>
                <a:cs typeface="Microsoft Sans Serif"/>
              </a:rPr>
              <a:t>до</a:t>
            </a:r>
            <a:r>
              <a:rPr dirty="0" sz="3050" spc="10">
                <a:latin typeface="Microsoft Sans Serif"/>
                <a:cs typeface="Microsoft Sans Serif"/>
              </a:rPr>
              <a:t> </a:t>
            </a:r>
            <a:r>
              <a:rPr dirty="0" sz="3050" spc="15">
                <a:latin typeface="Microsoft Sans Serif"/>
                <a:cs typeface="Microsoft Sans Serif"/>
              </a:rPr>
              <a:t>2000</a:t>
            </a:r>
            <a:r>
              <a:rPr dirty="0" sz="3050" spc="5">
                <a:latin typeface="Microsoft Sans Serif"/>
                <a:cs typeface="Microsoft Sans Serif"/>
              </a:rPr>
              <a:t> </a:t>
            </a:r>
            <a:r>
              <a:rPr dirty="0" sz="3050" spc="-35">
                <a:latin typeface="Microsoft Sans Serif"/>
                <a:cs typeface="Microsoft Sans Serif"/>
              </a:rPr>
              <a:t>года</a:t>
            </a:r>
            <a:endParaRPr sz="3050">
              <a:latin typeface="Microsoft Sans Serif"/>
              <a:cs typeface="Microsoft Sans Serif"/>
            </a:endParaRPr>
          </a:p>
          <a:p>
            <a:pPr marL="352425" marR="1460500" indent="-340360">
              <a:lnSpc>
                <a:spcPct val="101000"/>
              </a:lnSpc>
              <a:spcBef>
                <a:spcPts val="705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 sz="3050" spc="-120">
                <a:latin typeface="Microsoft Sans Serif"/>
                <a:cs typeface="Microsoft Sans Serif"/>
              </a:rPr>
              <a:t>г</a:t>
            </a:r>
            <a:r>
              <a:rPr dirty="0" sz="3050">
                <a:latin typeface="Microsoft Sans Serif"/>
                <a:cs typeface="Microsoft Sans Serif"/>
              </a:rPr>
              <a:t>еографиче</a:t>
            </a:r>
            <a:r>
              <a:rPr dirty="0" sz="3050" spc="15">
                <a:latin typeface="Microsoft Sans Serif"/>
                <a:cs typeface="Microsoft Sans Serif"/>
              </a:rPr>
              <a:t>с</a:t>
            </a:r>
            <a:r>
              <a:rPr dirty="0" sz="3050" spc="-60">
                <a:latin typeface="Microsoft Sans Serif"/>
                <a:cs typeface="Microsoft Sans Serif"/>
              </a:rPr>
              <a:t>ки  </a:t>
            </a:r>
            <a:r>
              <a:rPr dirty="0" sz="3050" spc="-5">
                <a:latin typeface="Microsoft Sans Serif"/>
                <a:cs typeface="Microsoft Sans Serif"/>
              </a:rPr>
              <a:t>распределен</a:t>
            </a:r>
            <a:endParaRPr sz="305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ct val="101299"/>
              </a:lnSpc>
              <a:spcBef>
                <a:spcPts val="700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 sz="3050" spc="15">
                <a:latin typeface="Microsoft Sans Serif"/>
                <a:cs typeface="Microsoft Sans Serif"/>
              </a:rPr>
              <a:t>вычисление</a:t>
            </a:r>
            <a:r>
              <a:rPr dirty="0" sz="3050">
                <a:latin typeface="Microsoft Sans Serif"/>
                <a:cs typeface="Microsoft Sans Serif"/>
              </a:rPr>
              <a:t> </a:t>
            </a:r>
            <a:r>
              <a:rPr dirty="0" sz="3050" spc="15">
                <a:latin typeface="Microsoft Sans Serif"/>
                <a:cs typeface="Microsoft Sans Serif"/>
              </a:rPr>
              <a:t>и</a:t>
            </a:r>
            <a:r>
              <a:rPr dirty="0" sz="3050" spc="30">
                <a:latin typeface="Microsoft Sans Serif"/>
                <a:cs typeface="Microsoft Sans Serif"/>
              </a:rPr>
              <a:t> </a:t>
            </a:r>
            <a:r>
              <a:rPr dirty="0" sz="3050" spc="10">
                <a:latin typeface="Microsoft Sans Serif"/>
                <a:cs typeface="Microsoft Sans Serif"/>
              </a:rPr>
              <a:t>доступ</a:t>
            </a:r>
            <a:r>
              <a:rPr dirty="0" sz="3050" spc="15">
                <a:latin typeface="Microsoft Sans Serif"/>
                <a:cs typeface="Microsoft Sans Serif"/>
              </a:rPr>
              <a:t> </a:t>
            </a:r>
            <a:r>
              <a:rPr dirty="0" sz="3050" spc="-180">
                <a:latin typeface="Microsoft Sans Serif"/>
                <a:cs typeface="Microsoft Sans Serif"/>
              </a:rPr>
              <a:t>к </a:t>
            </a:r>
            <a:r>
              <a:rPr dirty="0" sz="3050" spc="-795">
                <a:latin typeface="Microsoft Sans Serif"/>
                <a:cs typeface="Microsoft Sans Serif"/>
              </a:rPr>
              <a:t> </a:t>
            </a:r>
            <a:r>
              <a:rPr dirty="0" sz="3050">
                <a:latin typeface="Microsoft Sans Serif"/>
                <a:cs typeface="Microsoft Sans Serif"/>
              </a:rPr>
              <a:t>данным</a:t>
            </a:r>
            <a:r>
              <a:rPr dirty="0" sz="3050" spc="25">
                <a:latin typeface="Microsoft Sans Serif"/>
                <a:cs typeface="Microsoft Sans Serif"/>
              </a:rPr>
              <a:t> </a:t>
            </a:r>
            <a:r>
              <a:rPr dirty="0" sz="3050" spc="-95">
                <a:latin typeface="Microsoft Sans Serif"/>
                <a:cs typeface="Microsoft Sans Serif"/>
              </a:rPr>
              <a:t>как</a:t>
            </a:r>
            <a:r>
              <a:rPr dirty="0" sz="3050" spc="45">
                <a:latin typeface="Microsoft Sans Serif"/>
                <a:cs typeface="Microsoft Sans Serif"/>
              </a:rPr>
              <a:t> </a:t>
            </a:r>
            <a:r>
              <a:rPr dirty="0" sz="3050" spc="-5">
                <a:latin typeface="Microsoft Sans Serif"/>
                <a:cs typeface="Microsoft Sans Serif"/>
              </a:rPr>
              <a:t>услуга</a:t>
            </a:r>
            <a:endParaRPr sz="30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67270" y="1074801"/>
            <a:ext cx="1814830" cy="495934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050" spc="15">
                <a:latin typeface="Microsoft Sans Serif"/>
                <a:cs typeface="Microsoft Sans Serif"/>
              </a:rPr>
              <a:t>«О</a:t>
            </a:r>
            <a:r>
              <a:rPr dirty="0" sz="3050" spc="-135">
                <a:latin typeface="Microsoft Sans Serif"/>
                <a:cs typeface="Microsoft Sans Serif"/>
              </a:rPr>
              <a:t>б</a:t>
            </a:r>
            <a:r>
              <a:rPr dirty="0" sz="3050" spc="-40">
                <a:latin typeface="Microsoft Sans Serif"/>
                <a:cs typeface="Microsoft Sans Serif"/>
              </a:rPr>
              <a:t>ла</a:t>
            </a:r>
            <a:r>
              <a:rPr dirty="0" sz="3050" spc="25">
                <a:latin typeface="Microsoft Sans Serif"/>
                <a:cs typeface="Microsoft Sans Serif"/>
              </a:rPr>
              <a:t>к</a:t>
            </a:r>
            <a:r>
              <a:rPr dirty="0" sz="3050" spc="10">
                <a:latin typeface="Microsoft Sans Serif"/>
                <a:cs typeface="Microsoft Sans Serif"/>
              </a:rPr>
              <a:t>а»</a:t>
            </a:r>
            <a:endParaRPr sz="30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67270" y="1544795"/>
            <a:ext cx="4552950" cy="4144645"/>
          </a:xfrm>
          <a:prstGeom prst="rect">
            <a:avLst/>
          </a:prstGeom>
        </p:spPr>
        <p:txBody>
          <a:bodyPr wrap="square" lIns="0" tIns="106045" rIns="0" bIns="0" rtlCol="0" vert="horz">
            <a:spAutoFit/>
          </a:bodyPr>
          <a:lstStyle/>
          <a:p>
            <a:pPr marL="352425" indent="-340360">
              <a:lnSpc>
                <a:spcPct val="100000"/>
              </a:lnSpc>
              <a:spcBef>
                <a:spcPts val="835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 sz="3050" spc="-50">
                <a:latin typeface="Microsoft Sans Serif"/>
                <a:cs typeface="Microsoft Sans Serif"/>
              </a:rPr>
              <a:t>из</a:t>
            </a:r>
            <a:r>
              <a:rPr dirty="0" sz="3050" spc="10">
                <a:latin typeface="Microsoft Sans Serif"/>
                <a:cs typeface="Microsoft Sans Serif"/>
              </a:rPr>
              <a:t> </a:t>
            </a:r>
            <a:r>
              <a:rPr dirty="0" sz="3050" spc="-5">
                <a:latin typeface="Microsoft Sans Serif"/>
                <a:cs typeface="Microsoft Sans Serif"/>
              </a:rPr>
              <a:t>бизнеса</a:t>
            </a:r>
            <a:endParaRPr sz="3050">
              <a:latin typeface="Microsoft Sans Serif"/>
              <a:cs typeface="Microsoft Sans Serif"/>
            </a:endParaRPr>
          </a:p>
          <a:p>
            <a:pPr marL="352425" indent="-340360">
              <a:lnSpc>
                <a:spcPct val="100000"/>
              </a:lnSpc>
              <a:spcBef>
                <a:spcPts val="750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 sz="3050" spc="15">
                <a:latin typeface="Microsoft Sans Serif"/>
                <a:cs typeface="Microsoft Sans Serif"/>
              </a:rPr>
              <a:t>2007</a:t>
            </a:r>
            <a:r>
              <a:rPr dirty="0" sz="3050" spc="5">
                <a:latin typeface="Microsoft Sans Serif"/>
                <a:cs typeface="Microsoft Sans Serif"/>
              </a:rPr>
              <a:t> </a:t>
            </a:r>
            <a:r>
              <a:rPr dirty="0" sz="3050" spc="-55">
                <a:latin typeface="Microsoft Sans Serif"/>
                <a:cs typeface="Microsoft Sans Serif"/>
              </a:rPr>
              <a:t>год</a:t>
            </a:r>
            <a:endParaRPr sz="3050">
              <a:latin typeface="Microsoft Sans Serif"/>
              <a:cs typeface="Microsoft Sans Serif"/>
            </a:endParaRPr>
          </a:p>
          <a:p>
            <a:pPr marL="352425" marR="5080" indent="-340360">
              <a:lnSpc>
                <a:spcPct val="101000"/>
              </a:lnSpc>
              <a:spcBef>
                <a:spcPts val="705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 sz="3050" spc="-50">
                <a:latin typeface="Microsoft Sans Serif"/>
                <a:cs typeface="Microsoft Sans Serif"/>
              </a:rPr>
              <a:t>может</a:t>
            </a:r>
            <a:r>
              <a:rPr dirty="0" sz="3050" spc="30">
                <a:latin typeface="Microsoft Sans Serif"/>
                <a:cs typeface="Microsoft Sans Serif"/>
              </a:rPr>
              <a:t> </a:t>
            </a:r>
            <a:r>
              <a:rPr dirty="0" sz="3050" spc="-10">
                <a:latin typeface="Microsoft Sans Serif"/>
                <a:cs typeface="Microsoft Sans Serif"/>
              </a:rPr>
              <a:t>располагаться</a:t>
            </a:r>
            <a:r>
              <a:rPr dirty="0" sz="3050" spc="10">
                <a:latin typeface="Microsoft Sans Serif"/>
                <a:cs typeface="Microsoft Sans Serif"/>
              </a:rPr>
              <a:t> </a:t>
            </a:r>
            <a:r>
              <a:rPr dirty="0" sz="3050" spc="15">
                <a:latin typeface="Microsoft Sans Serif"/>
                <a:cs typeface="Microsoft Sans Serif"/>
              </a:rPr>
              <a:t>в </a:t>
            </a:r>
            <a:r>
              <a:rPr dirty="0" sz="3050" spc="-795">
                <a:latin typeface="Microsoft Sans Serif"/>
                <a:cs typeface="Microsoft Sans Serif"/>
              </a:rPr>
              <a:t> </a:t>
            </a:r>
            <a:r>
              <a:rPr dirty="0" sz="3050" spc="-20">
                <a:latin typeface="Microsoft Sans Serif"/>
                <a:cs typeface="Microsoft Sans Serif"/>
              </a:rPr>
              <a:t>одном</a:t>
            </a:r>
            <a:r>
              <a:rPr dirty="0" sz="3050" spc="35">
                <a:latin typeface="Microsoft Sans Serif"/>
                <a:cs typeface="Microsoft Sans Serif"/>
              </a:rPr>
              <a:t> </a:t>
            </a:r>
            <a:r>
              <a:rPr dirty="0" sz="3050" spc="-5">
                <a:latin typeface="Microsoft Sans Serif"/>
                <a:cs typeface="Microsoft Sans Serif"/>
              </a:rPr>
              <a:t>месте</a:t>
            </a:r>
            <a:endParaRPr sz="3050">
              <a:latin typeface="Microsoft Sans Serif"/>
              <a:cs typeface="Microsoft Sans Serif"/>
            </a:endParaRPr>
          </a:p>
          <a:p>
            <a:pPr marL="352425" marR="256540" indent="-340360">
              <a:lnSpc>
                <a:spcPct val="101299"/>
              </a:lnSpc>
              <a:spcBef>
                <a:spcPts val="700"/>
              </a:spcBef>
              <a:buChar char="•"/>
              <a:tabLst>
                <a:tab pos="352425" algn="l"/>
                <a:tab pos="353060" algn="l"/>
              </a:tabLst>
            </a:pPr>
            <a:r>
              <a:rPr dirty="0" sz="3050" spc="-50">
                <a:latin typeface="Microsoft Sans Serif"/>
                <a:cs typeface="Microsoft Sans Serif"/>
              </a:rPr>
              <a:t>может</a:t>
            </a:r>
            <a:r>
              <a:rPr dirty="0" sz="3050" spc="-25">
                <a:latin typeface="Microsoft Sans Serif"/>
                <a:cs typeface="Microsoft Sans Serif"/>
              </a:rPr>
              <a:t> </a:t>
            </a:r>
            <a:r>
              <a:rPr dirty="0" sz="3050">
                <a:latin typeface="Microsoft Sans Serif"/>
                <a:cs typeface="Microsoft Sans Serif"/>
              </a:rPr>
              <a:t>предоставлять </a:t>
            </a:r>
            <a:r>
              <a:rPr dirty="0" sz="3050" spc="-795">
                <a:latin typeface="Microsoft Sans Serif"/>
                <a:cs typeface="Microsoft Sans Serif"/>
              </a:rPr>
              <a:t> </a:t>
            </a:r>
            <a:r>
              <a:rPr dirty="0" sz="3050" spc="-5">
                <a:latin typeface="Microsoft Sans Serif"/>
                <a:cs typeface="Microsoft Sans Serif"/>
              </a:rPr>
              <a:t>произвольные</a:t>
            </a:r>
            <a:endParaRPr sz="3050">
              <a:latin typeface="Microsoft Sans Serif"/>
              <a:cs typeface="Microsoft Sans Serif"/>
            </a:endParaRPr>
          </a:p>
          <a:p>
            <a:pPr marL="352425" marR="74930">
              <a:lnSpc>
                <a:spcPts val="3710"/>
              </a:lnSpc>
              <a:spcBef>
                <a:spcPts val="90"/>
              </a:spcBef>
            </a:pPr>
            <a:r>
              <a:rPr dirty="0" sz="3050" spc="10">
                <a:latin typeface="Microsoft Sans Serif"/>
                <a:cs typeface="Microsoft Sans Serif"/>
              </a:rPr>
              <a:t>информационные </a:t>
            </a:r>
            <a:r>
              <a:rPr dirty="0" sz="3050" spc="15">
                <a:latin typeface="Microsoft Sans Serif"/>
                <a:cs typeface="Microsoft Sans Serif"/>
              </a:rPr>
              <a:t> </a:t>
            </a:r>
            <a:r>
              <a:rPr dirty="0" sz="3050" spc="20">
                <a:latin typeface="Microsoft Sans Serif"/>
                <a:cs typeface="Microsoft Sans Serif"/>
              </a:rPr>
              <a:t>сервисы </a:t>
            </a:r>
            <a:r>
              <a:rPr dirty="0" sz="3050" spc="15">
                <a:latin typeface="Microsoft Sans Serif"/>
                <a:cs typeface="Microsoft Sans Serif"/>
              </a:rPr>
              <a:t>в</a:t>
            </a:r>
            <a:r>
              <a:rPr dirty="0" sz="3050">
                <a:latin typeface="Microsoft Sans Serif"/>
                <a:cs typeface="Microsoft Sans Serif"/>
              </a:rPr>
              <a:t> </a:t>
            </a:r>
            <a:r>
              <a:rPr dirty="0" sz="3050" spc="15">
                <a:latin typeface="Microsoft Sans Serif"/>
                <a:cs typeface="Microsoft Sans Serif"/>
              </a:rPr>
              <a:t>виде</a:t>
            </a:r>
            <a:r>
              <a:rPr dirty="0" sz="3050" spc="30">
                <a:latin typeface="Microsoft Sans Serif"/>
                <a:cs typeface="Microsoft Sans Serif"/>
              </a:rPr>
              <a:t> </a:t>
            </a:r>
            <a:r>
              <a:rPr dirty="0" sz="3050" spc="5">
                <a:latin typeface="Microsoft Sans Serif"/>
                <a:cs typeface="Microsoft Sans Serif"/>
              </a:rPr>
              <a:t>услуги</a:t>
            </a:r>
            <a:endParaRPr sz="30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58973" y="6161328"/>
            <a:ext cx="9408160" cy="1238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2650" spc="5" b="1">
                <a:latin typeface="Arial"/>
                <a:cs typeface="Arial"/>
              </a:rPr>
              <a:t>Общая</a:t>
            </a:r>
            <a:r>
              <a:rPr dirty="0" sz="2650" spc="-5" b="1">
                <a:latin typeface="Arial"/>
                <a:cs typeface="Arial"/>
              </a:rPr>
              <a:t> </a:t>
            </a:r>
            <a:r>
              <a:rPr dirty="0" sz="2650" b="1">
                <a:latin typeface="Arial"/>
                <a:cs typeface="Arial"/>
              </a:rPr>
              <a:t>идея:</a:t>
            </a:r>
            <a:r>
              <a:rPr dirty="0" sz="2650" spc="-15" b="1">
                <a:latin typeface="Arial"/>
                <a:cs typeface="Arial"/>
              </a:rPr>
              <a:t> предоставление</a:t>
            </a:r>
            <a:r>
              <a:rPr dirty="0" sz="2650" spc="5" b="1">
                <a:latin typeface="Arial"/>
                <a:cs typeface="Arial"/>
              </a:rPr>
              <a:t> </a:t>
            </a:r>
            <a:r>
              <a:rPr dirty="0" sz="2650" spc="-10" b="1">
                <a:latin typeface="Arial"/>
                <a:cs typeface="Arial"/>
              </a:rPr>
              <a:t>доступа</a:t>
            </a:r>
            <a:r>
              <a:rPr dirty="0" sz="2650" spc="45" b="1">
                <a:latin typeface="Arial"/>
                <a:cs typeface="Arial"/>
              </a:rPr>
              <a:t> </a:t>
            </a:r>
            <a:r>
              <a:rPr dirty="0" sz="2650" b="1">
                <a:latin typeface="Arial"/>
                <a:cs typeface="Arial"/>
              </a:rPr>
              <a:t>к</a:t>
            </a:r>
            <a:r>
              <a:rPr dirty="0" sz="2650" spc="-10" b="1">
                <a:latin typeface="Arial"/>
                <a:cs typeface="Arial"/>
              </a:rPr>
              <a:t> </a:t>
            </a:r>
            <a:r>
              <a:rPr dirty="0" sz="2650" spc="-20" b="1">
                <a:latin typeface="Arial"/>
                <a:cs typeface="Arial"/>
              </a:rPr>
              <a:t>компьютерным </a:t>
            </a:r>
            <a:r>
              <a:rPr dirty="0" sz="2650" spc="-720" b="1">
                <a:latin typeface="Arial"/>
                <a:cs typeface="Arial"/>
              </a:rPr>
              <a:t> </a:t>
            </a:r>
            <a:r>
              <a:rPr dirty="0" sz="2650" spc="-25" b="1">
                <a:latin typeface="Arial"/>
                <a:cs typeface="Arial"/>
              </a:rPr>
              <a:t>услугам</a:t>
            </a:r>
            <a:r>
              <a:rPr dirty="0" sz="2650" spc="15" b="1">
                <a:latin typeface="Arial"/>
                <a:cs typeface="Arial"/>
              </a:rPr>
              <a:t> </a:t>
            </a:r>
            <a:r>
              <a:rPr dirty="0" sz="2650" spc="-5" b="1">
                <a:latin typeface="Arial"/>
                <a:cs typeface="Arial"/>
              </a:rPr>
              <a:t>как</a:t>
            </a:r>
            <a:r>
              <a:rPr dirty="0" sz="2650" spc="10" b="1">
                <a:latin typeface="Arial"/>
                <a:cs typeface="Arial"/>
              </a:rPr>
              <a:t> </a:t>
            </a:r>
            <a:r>
              <a:rPr dirty="0" sz="2650" b="1">
                <a:latin typeface="Arial"/>
                <a:cs typeface="Arial"/>
              </a:rPr>
              <a:t>к</a:t>
            </a:r>
            <a:r>
              <a:rPr dirty="0" sz="2650" spc="-5" b="1">
                <a:latin typeface="Arial"/>
                <a:cs typeface="Arial"/>
              </a:rPr>
              <a:t> </a:t>
            </a:r>
            <a:r>
              <a:rPr dirty="0" sz="2650" spc="-45" b="1">
                <a:latin typeface="Arial"/>
                <a:cs typeface="Arial"/>
              </a:rPr>
              <a:t>ресурсу,</a:t>
            </a:r>
            <a:endParaRPr sz="2650">
              <a:latin typeface="Arial"/>
              <a:cs typeface="Arial"/>
            </a:endParaRPr>
          </a:p>
          <a:p>
            <a:pPr algn="ctr" marL="635">
              <a:lnSpc>
                <a:spcPct val="100000"/>
              </a:lnSpc>
              <a:spcBef>
                <a:spcPts val="5"/>
              </a:spcBef>
            </a:pPr>
            <a:r>
              <a:rPr dirty="0" sz="2650" spc="-15" b="1">
                <a:latin typeface="Arial"/>
                <a:cs typeface="Arial"/>
              </a:rPr>
              <a:t>виртуализация</a:t>
            </a:r>
            <a:r>
              <a:rPr dirty="0" sz="2650" spc="35" b="1">
                <a:latin typeface="Arial"/>
                <a:cs typeface="Arial"/>
              </a:rPr>
              <a:t> </a:t>
            </a:r>
            <a:r>
              <a:rPr dirty="0" sz="2650" spc="-5" b="1">
                <a:latin typeface="Arial"/>
                <a:cs typeface="Arial"/>
              </a:rPr>
              <a:t>(скрытие</a:t>
            </a:r>
            <a:r>
              <a:rPr dirty="0" sz="2650" spc="10" b="1">
                <a:latin typeface="Arial"/>
                <a:cs typeface="Arial"/>
              </a:rPr>
              <a:t> </a:t>
            </a:r>
            <a:r>
              <a:rPr dirty="0" sz="2650" spc="-5" b="1">
                <a:latin typeface="Arial"/>
                <a:cs typeface="Arial"/>
              </a:rPr>
              <a:t>внутренней</a:t>
            </a:r>
            <a:r>
              <a:rPr dirty="0" sz="2650" spc="55" b="1">
                <a:latin typeface="Arial"/>
                <a:cs typeface="Arial"/>
              </a:rPr>
              <a:t> </a:t>
            </a:r>
            <a:r>
              <a:rPr dirty="0" sz="2650" spc="-10" b="1">
                <a:latin typeface="Arial"/>
                <a:cs typeface="Arial"/>
              </a:rPr>
              <a:t>реализации)</a:t>
            </a:r>
            <a:endParaRPr sz="2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54223" y="182625"/>
            <a:ext cx="731139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i="0">
                <a:latin typeface="Times New Roman"/>
                <a:cs typeface="Times New Roman"/>
              </a:rPr>
              <a:t>Интеграция</a:t>
            </a:r>
            <a:r>
              <a:rPr dirty="0" sz="4400" spc="-35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грида</a:t>
            </a:r>
            <a:r>
              <a:rPr dirty="0" sz="4400" spc="-20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и</a:t>
            </a:r>
            <a:r>
              <a:rPr dirty="0" sz="4400" spc="-20" i="0">
                <a:latin typeface="Times New Roman"/>
                <a:cs typeface="Times New Roman"/>
              </a:rPr>
              <a:t> </a:t>
            </a:r>
            <a:r>
              <a:rPr dirty="0" sz="4400" spc="-40" i="0">
                <a:latin typeface="Times New Roman"/>
                <a:cs typeface="Times New Roman"/>
              </a:rPr>
              <a:t>облаков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24" y="1642999"/>
            <a:ext cx="3904869" cy="16855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4977" y="1455166"/>
            <a:ext cx="4362069" cy="194297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52850" y="4524133"/>
            <a:ext cx="5552694" cy="237134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180076" y="3618230"/>
            <a:ext cx="973455" cy="524510"/>
            <a:chOff x="5180076" y="3618230"/>
            <a:chExt cx="973455" cy="524510"/>
          </a:xfrm>
        </p:grpSpPr>
        <p:sp>
          <p:nvSpPr>
            <p:cNvPr id="7" name="object 7"/>
            <p:cNvSpPr/>
            <p:nvPr/>
          </p:nvSpPr>
          <p:spPr>
            <a:xfrm>
              <a:off x="5186426" y="3624580"/>
              <a:ext cx="960755" cy="511809"/>
            </a:xfrm>
            <a:custGeom>
              <a:avLst/>
              <a:gdLst/>
              <a:ahLst/>
              <a:cxnLst/>
              <a:rect l="l" t="t" r="r" b="b"/>
              <a:pathLst>
                <a:path w="960754" h="511810">
                  <a:moveTo>
                    <a:pt x="875157" y="0"/>
                  </a:moveTo>
                  <a:lnTo>
                    <a:pt x="85216" y="0"/>
                  </a:lnTo>
                  <a:lnTo>
                    <a:pt x="52024" y="6689"/>
                  </a:lnTo>
                  <a:lnTo>
                    <a:pt x="24939" y="24939"/>
                  </a:lnTo>
                  <a:lnTo>
                    <a:pt x="6689" y="52024"/>
                  </a:lnTo>
                  <a:lnTo>
                    <a:pt x="0" y="85217"/>
                  </a:lnTo>
                  <a:lnTo>
                    <a:pt x="0" y="426593"/>
                  </a:lnTo>
                  <a:lnTo>
                    <a:pt x="6689" y="459785"/>
                  </a:lnTo>
                  <a:lnTo>
                    <a:pt x="24939" y="486870"/>
                  </a:lnTo>
                  <a:lnTo>
                    <a:pt x="52024" y="505120"/>
                  </a:lnTo>
                  <a:lnTo>
                    <a:pt x="85216" y="511810"/>
                  </a:lnTo>
                  <a:lnTo>
                    <a:pt x="875157" y="511810"/>
                  </a:lnTo>
                  <a:lnTo>
                    <a:pt x="908349" y="505120"/>
                  </a:lnTo>
                  <a:lnTo>
                    <a:pt x="935434" y="486870"/>
                  </a:lnTo>
                  <a:lnTo>
                    <a:pt x="953684" y="459785"/>
                  </a:lnTo>
                  <a:lnTo>
                    <a:pt x="960374" y="426593"/>
                  </a:lnTo>
                  <a:lnTo>
                    <a:pt x="960374" y="85217"/>
                  </a:lnTo>
                  <a:lnTo>
                    <a:pt x="953684" y="52024"/>
                  </a:lnTo>
                  <a:lnTo>
                    <a:pt x="935434" y="24939"/>
                  </a:lnTo>
                  <a:lnTo>
                    <a:pt x="908349" y="6689"/>
                  </a:lnTo>
                  <a:lnTo>
                    <a:pt x="875157" y="0"/>
                  </a:lnTo>
                  <a:close/>
                </a:path>
              </a:pathLst>
            </a:custGeom>
            <a:solidFill>
              <a:srgbClr val="57B5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186426" y="3624580"/>
              <a:ext cx="960755" cy="511809"/>
            </a:xfrm>
            <a:custGeom>
              <a:avLst/>
              <a:gdLst/>
              <a:ahLst/>
              <a:cxnLst/>
              <a:rect l="l" t="t" r="r" b="b"/>
              <a:pathLst>
                <a:path w="960754" h="511810">
                  <a:moveTo>
                    <a:pt x="0" y="85217"/>
                  </a:moveTo>
                  <a:lnTo>
                    <a:pt x="6689" y="52024"/>
                  </a:lnTo>
                  <a:lnTo>
                    <a:pt x="24939" y="24939"/>
                  </a:lnTo>
                  <a:lnTo>
                    <a:pt x="52024" y="6689"/>
                  </a:lnTo>
                  <a:lnTo>
                    <a:pt x="85216" y="0"/>
                  </a:lnTo>
                  <a:lnTo>
                    <a:pt x="875157" y="0"/>
                  </a:lnTo>
                  <a:lnTo>
                    <a:pt x="908349" y="6689"/>
                  </a:lnTo>
                  <a:lnTo>
                    <a:pt x="935434" y="24939"/>
                  </a:lnTo>
                  <a:lnTo>
                    <a:pt x="953684" y="52024"/>
                  </a:lnTo>
                  <a:lnTo>
                    <a:pt x="960374" y="85217"/>
                  </a:lnTo>
                  <a:lnTo>
                    <a:pt x="960374" y="426593"/>
                  </a:lnTo>
                  <a:lnTo>
                    <a:pt x="953684" y="459785"/>
                  </a:lnTo>
                  <a:lnTo>
                    <a:pt x="935434" y="486870"/>
                  </a:lnTo>
                  <a:lnTo>
                    <a:pt x="908349" y="505120"/>
                  </a:lnTo>
                  <a:lnTo>
                    <a:pt x="875157" y="511810"/>
                  </a:lnTo>
                  <a:lnTo>
                    <a:pt x="85216" y="511810"/>
                  </a:lnTo>
                  <a:lnTo>
                    <a:pt x="52024" y="505120"/>
                  </a:lnTo>
                  <a:lnTo>
                    <a:pt x="24939" y="486870"/>
                  </a:lnTo>
                  <a:lnTo>
                    <a:pt x="6689" y="459785"/>
                  </a:lnTo>
                  <a:lnTo>
                    <a:pt x="0" y="426593"/>
                  </a:lnTo>
                  <a:lnTo>
                    <a:pt x="0" y="85217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5383784" y="3669030"/>
            <a:ext cx="5657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Gr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180073" y="3761105"/>
            <a:ext cx="589280" cy="268605"/>
            <a:chOff x="6180073" y="3761105"/>
            <a:chExt cx="589280" cy="268605"/>
          </a:xfrm>
        </p:grpSpPr>
        <p:sp>
          <p:nvSpPr>
            <p:cNvPr id="11" name="object 11"/>
            <p:cNvSpPr/>
            <p:nvPr/>
          </p:nvSpPr>
          <p:spPr>
            <a:xfrm>
              <a:off x="6186423" y="3767455"/>
              <a:ext cx="576580" cy="255904"/>
            </a:xfrm>
            <a:custGeom>
              <a:avLst/>
              <a:gdLst/>
              <a:ahLst/>
              <a:cxnLst/>
              <a:rect l="l" t="t" r="r" b="b"/>
              <a:pathLst>
                <a:path w="576579" h="255904">
                  <a:moveTo>
                    <a:pt x="448055" y="0"/>
                  </a:moveTo>
                  <a:lnTo>
                    <a:pt x="448055" y="64008"/>
                  </a:lnTo>
                  <a:lnTo>
                    <a:pt x="128015" y="64008"/>
                  </a:lnTo>
                  <a:lnTo>
                    <a:pt x="128015" y="0"/>
                  </a:lnTo>
                  <a:lnTo>
                    <a:pt x="0" y="128015"/>
                  </a:lnTo>
                  <a:lnTo>
                    <a:pt x="128015" y="255905"/>
                  </a:lnTo>
                  <a:lnTo>
                    <a:pt x="128015" y="192024"/>
                  </a:lnTo>
                  <a:lnTo>
                    <a:pt x="448055" y="192024"/>
                  </a:lnTo>
                  <a:lnTo>
                    <a:pt x="448055" y="255905"/>
                  </a:lnTo>
                  <a:lnTo>
                    <a:pt x="576072" y="128015"/>
                  </a:lnTo>
                  <a:lnTo>
                    <a:pt x="448055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186423" y="3767455"/>
              <a:ext cx="576580" cy="255904"/>
            </a:xfrm>
            <a:custGeom>
              <a:avLst/>
              <a:gdLst/>
              <a:ahLst/>
              <a:cxnLst/>
              <a:rect l="l" t="t" r="r" b="b"/>
              <a:pathLst>
                <a:path w="576579" h="255904">
                  <a:moveTo>
                    <a:pt x="0" y="128015"/>
                  </a:moveTo>
                  <a:lnTo>
                    <a:pt x="128015" y="0"/>
                  </a:lnTo>
                  <a:lnTo>
                    <a:pt x="128015" y="64008"/>
                  </a:lnTo>
                  <a:lnTo>
                    <a:pt x="448055" y="64008"/>
                  </a:lnTo>
                  <a:lnTo>
                    <a:pt x="448055" y="0"/>
                  </a:lnTo>
                  <a:lnTo>
                    <a:pt x="576072" y="128015"/>
                  </a:lnTo>
                  <a:lnTo>
                    <a:pt x="448055" y="255905"/>
                  </a:lnTo>
                  <a:lnTo>
                    <a:pt x="448055" y="192024"/>
                  </a:lnTo>
                  <a:lnTo>
                    <a:pt x="128015" y="192024"/>
                  </a:lnTo>
                  <a:lnTo>
                    <a:pt x="128015" y="255905"/>
                  </a:lnTo>
                  <a:lnTo>
                    <a:pt x="0" y="128015"/>
                  </a:lnTo>
                  <a:close/>
                </a:path>
              </a:pathLst>
            </a:custGeom>
            <a:ln w="12700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7037578" y="3618230"/>
            <a:ext cx="840740" cy="467995"/>
            <a:chOff x="7037578" y="3618230"/>
            <a:chExt cx="840740" cy="467995"/>
          </a:xfrm>
        </p:grpSpPr>
        <p:sp>
          <p:nvSpPr>
            <p:cNvPr id="14" name="object 14"/>
            <p:cNvSpPr/>
            <p:nvPr/>
          </p:nvSpPr>
          <p:spPr>
            <a:xfrm>
              <a:off x="7043928" y="3624580"/>
              <a:ext cx="828040" cy="455295"/>
            </a:xfrm>
            <a:custGeom>
              <a:avLst/>
              <a:gdLst/>
              <a:ahLst/>
              <a:cxnLst/>
              <a:rect l="l" t="t" r="r" b="b"/>
              <a:pathLst>
                <a:path w="828040" h="455295">
                  <a:moveTo>
                    <a:pt x="752221" y="0"/>
                  </a:moveTo>
                  <a:lnTo>
                    <a:pt x="75946" y="0"/>
                  </a:lnTo>
                  <a:lnTo>
                    <a:pt x="46398" y="5953"/>
                  </a:lnTo>
                  <a:lnTo>
                    <a:pt x="22256" y="22193"/>
                  </a:lnTo>
                  <a:lnTo>
                    <a:pt x="5972" y="46291"/>
                  </a:lnTo>
                  <a:lnTo>
                    <a:pt x="0" y="75819"/>
                  </a:lnTo>
                  <a:lnTo>
                    <a:pt x="0" y="379095"/>
                  </a:lnTo>
                  <a:lnTo>
                    <a:pt x="5972" y="408642"/>
                  </a:lnTo>
                  <a:lnTo>
                    <a:pt x="22256" y="432784"/>
                  </a:lnTo>
                  <a:lnTo>
                    <a:pt x="46398" y="449068"/>
                  </a:lnTo>
                  <a:lnTo>
                    <a:pt x="75946" y="455040"/>
                  </a:lnTo>
                  <a:lnTo>
                    <a:pt x="752221" y="455040"/>
                  </a:lnTo>
                  <a:lnTo>
                    <a:pt x="781748" y="449068"/>
                  </a:lnTo>
                  <a:lnTo>
                    <a:pt x="805846" y="432784"/>
                  </a:lnTo>
                  <a:lnTo>
                    <a:pt x="822086" y="408642"/>
                  </a:lnTo>
                  <a:lnTo>
                    <a:pt x="828040" y="379095"/>
                  </a:lnTo>
                  <a:lnTo>
                    <a:pt x="828040" y="75819"/>
                  </a:lnTo>
                  <a:lnTo>
                    <a:pt x="822086" y="46291"/>
                  </a:lnTo>
                  <a:lnTo>
                    <a:pt x="805846" y="22193"/>
                  </a:lnTo>
                  <a:lnTo>
                    <a:pt x="781748" y="5953"/>
                  </a:lnTo>
                  <a:lnTo>
                    <a:pt x="752221" y="0"/>
                  </a:lnTo>
                  <a:close/>
                </a:path>
              </a:pathLst>
            </a:custGeom>
            <a:solidFill>
              <a:srgbClr val="57B5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43928" y="3624580"/>
              <a:ext cx="828040" cy="455295"/>
            </a:xfrm>
            <a:custGeom>
              <a:avLst/>
              <a:gdLst/>
              <a:ahLst/>
              <a:cxnLst/>
              <a:rect l="l" t="t" r="r" b="b"/>
              <a:pathLst>
                <a:path w="828040" h="455295">
                  <a:moveTo>
                    <a:pt x="0" y="75819"/>
                  </a:moveTo>
                  <a:lnTo>
                    <a:pt x="5972" y="46291"/>
                  </a:lnTo>
                  <a:lnTo>
                    <a:pt x="22256" y="22193"/>
                  </a:lnTo>
                  <a:lnTo>
                    <a:pt x="46398" y="5953"/>
                  </a:lnTo>
                  <a:lnTo>
                    <a:pt x="75946" y="0"/>
                  </a:lnTo>
                  <a:lnTo>
                    <a:pt x="752221" y="0"/>
                  </a:lnTo>
                  <a:lnTo>
                    <a:pt x="781748" y="5953"/>
                  </a:lnTo>
                  <a:lnTo>
                    <a:pt x="805846" y="22193"/>
                  </a:lnTo>
                  <a:lnTo>
                    <a:pt x="822086" y="46291"/>
                  </a:lnTo>
                  <a:lnTo>
                    <a:pt x="828040" y="75819"/>
                  </a:lnTo>
                  <a:lnTo>
                    <a:pt x="828040" y="379095"/>
                  </a:lnTo>
                  <a:lnTo>
                    <a:pt x="822086" y="408642"/>
                  </a:lnTo>
                  <a:lnTo>
                    <a:pt x="805846" y="432784"/>
                  </a:lnTo>
                  <a:lnTo>
                    <a:pt x="781748" y="449068"/>
                  </a:lnTo>
                  <a:lnTo>
                    <a:pt x="752221" y="455040"/>
                  </a:lnTo>
                  <a:lnTo>
                    <a:pt x="75946" y="455040"/>
                  </a:lnTo>
                  <a:lnTo>
                    <a:pt x="46398" y="449068"/>
                  </a:lnTo>
                  <a:lnTo>
                    <a:pt x="22256" y="432784"/>
                  </a:lnTo>
                  <a:lnTo>
                    <a:pt x="5972" y="408642"/>
                  </a:lnTo>
                  <a:lnTo>
                    <a:pt x="0" y="379095"/>
                  </a:lnTo>
                  <a:lnTo>
                    <a:pt x="0" y="75819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7146163" y="3640582"/>
            <a:ext cx="6242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WNs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2778" y="182625"/>
            <a:ext cx="603504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i="0">
                <a:latin typeface="Times New Roman"/>
                <a:cs typeface="Times New Roman"/>
              </a:rPr>
              <a:t>Синтез</a:t>
            </a:r>
            <a:r>
              <a:rPr dirty="0" sz="4400" spc="-25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грида</a:t>
            </a:r>
            <a:r>
              <a:rPr dirty="0" sz="4400" spc="-30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и</a:t>
            </a:r>
            <a:r>
              <a:rPr dirty="0" sz="4400" spc="-15" i="0">
                <a:latin typeface="Times New Roman"/>
                <a:cs typeface="Times New Roman"/>
              </a:rPr>
              <a:t> </a:t>
            </a:r>
            <a:r>
              <a:rPr dirty="0" sz="4400" spc="-40" i="0">
                <a:latin typeface="Times New Roman"/>
                <a:cs typeface="Times New Roman"/>
              </a:rPr>
              <a:t>облаков</a:t>
            </a:r>
            <a:endParaRPr sz="4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65453" y="2242185"/>
            <a:ext cx="1262380" cy="525145"/>
            <a:chOff x="1165453" y="2242185"/>
            <a:chExt cx="1262380" cy="525145"/>
          </a:xfrm>
        </p:grpSpPr>
        <p:sp>
          <p:nvSpPr>
            <p:cNvPr id="4" name="object 4"/>
            <p:cNvSpPr/>
            <p:nvPr/>
          </p:nvSpPr>
          <p:spPr>
            <a:xfrm>
              <a:off x="1171803" y="2248535"/>
              <a:ext cx="1249680" cy="512445"/>
            </a:xfrm>
            <a:custGeom>
              <a:avLst/>
              <a:gdLst/>
              <a:ahLst/>
              <a:cxnLst/>
              <a:rect l="l" t="t" r="r" b="b"/>
              <a:pathLst>
                <a:path w="1249680" h="512444">
                  <a:moveTo>
                    <a:pt x="1163853" y="0"/>
                  </a:moveTo>
                  <a:lnTo>
                    <a:pt x="85318" y="0"/>
                  </a:lnTo>
                  <a:lnTo>
                    <a:pt x="52110" y="6709"/>
                  </a:lnTo>
                  <a:lnTo>
                    <a:pt x="24990" y="25003"/>
                  </a:lnTo>
                  <a:lnTo>
                    <a:pt x="6705" y="52131"/>
                  </a:lnTo>
                  <a:lnTo>
                    <a:pt x="0" y="85343"/>
                  </a:lnTo>
                  <a:lnTo>
                    <a:pt x="0" y="426592"/>
                  </a:lnTo>
                  <a:lnTo>
                    <a:pt x="6705" y="459805"/>
                  </a:lnTo>
                  <a:lnTo>
                    <a:pt x="24990" y="486933"/>
                  </a:lnTo>
                  <a:lnTo>
                    <a:pt x="52110" y="505227"/>
                  </a:lnTo>
                  <a:lnTo>
                    <a:pt x="85318" y="511937"/>
                  </a:lnTo>
                  <a:lnTo>
                    <a:pt x="1163853" y="511937"/>
                  </a:lnTo>
                  <a:lnTo>
                    <a:pt x="1197065" y="505227"/>
                  </a:lnTo>
                  <a:lnTo>
                    <a:pt x="1224194" y="486933"/>
                  </a:lnTo>
                  <a:lnTo>
                    <a:pt x="1242488" y="459805"/>
                  </a:lnTo>
                  <a:lnTo>
                    <a:pt x="1249197" y="426592"/>
                  </a:lnTo>
                  <a:lnTo>
                    <a:pt x="1249197" y="85343"/>
                  </a:lnTo>
                  <a:lnTo>
                    <a:pt x="1242488" y="52131"/>
                  </a:lnTo>
                  <a:lnTo>
                    <a:pt x="1224194" y="25003"/>
                  </a:lnTo>
                  <a:lnTo>
                    <a:pt x="1197065" y="6709"/>
                  </a:lnTo>
                  <a:lnTo>
                    <a:pt x="1163853" y="0"/>
                  </a:lnTo>
                  <a:close/>
                </a:path>
              </a:pathLst>
            </a:custGeom>
            <a:solidFill>
              <a:srgbClr val="57B5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1803" y="2248535"/>
              <a:ext cx="1249680" cy="512445"/>
            </a:xfrm>
            <a:custGeom>
              <a:avLst/>
              <a:gdLst/>
              <a:ahLst/>
              <a:cxnLst/>
              <a:rect l="l" t="t" r="r" b="b"/>
              <a:pathLst>
                <a:path w="1249680" h="512444">
                  <a:moveTo>
                    <a:pt x="0" y="85343"/>
                  </a:moveTo>
                  <a:lnTo>
                    <a:pt x="6705" y="52131"/>
                  </a:lnTo>
                  <a:lnTo>
                    <a:pt x="24990" y="25003"/>
                  </a:lnTo>
                  <a:lnTo>
                    <a:pt x="52110" y="6709"/>
                  </a:lnTo>
                  <a:lnTo>
                    <a:pt x="85318" y="0"/>
                  </a:lnTo>
                  <a:lnTo>
                    <a:pt x="1163853" y="0"/>
                  </a:lnTo>
                  <a:lnTo>
                    <a:pt x="1197065" y="6709"/>
                  </a:lnTo>
                  <a:lnTo>
                    <a:pt x="1224194" y="25003"/>
                  </a:lnTo>
                  <a:lnTo>
                    <a:pt x="1242488" y="52131"/>
                  </a:lnTo>
                  <a:lnTo>
                    <a:pt x="1249197" y="85343"/>
                  </a:lnTo>
                  <a:lnTo>
                    <a:pt x="1249197" y="426592"/>
                  </a:lnTo>
                  <a:lnTo>
                    <a:pt x="1242488" y="459805"/>
                  </a:lnTo>
                  <a:lnTo>
                    <a:pt x="1224194" y="486933"/>
                  </a:lnTo>
                  <a:lnTo>
                    <a:pt x="1197065" y="505227"/>
                  </a:lnTo>
                  <a:lnTo>
                    <a:pt x="1163853" y="511937"/>
                  </a:lnTo>
                  <a:lnTo>
                    <a:pt x="85318" y="511937"/>
                  </a:lnTo>
                  <a:lnTo>
                    <a:pt x="52110" y="505227"/>
                  </a:lnTo>
                  <a:lnTo>
                    <a:pt x="24990" y="486933"/>
                  </a:lnTo>
                  <a:lnTo>
                    <a:pt x="6705" y="459805"/>
                  </a:lnTo>
                  <a:lnTo>
                    <a:pt x="0" y="426592"/>
                  </a:lnTo>
                  <a:lnTo>
                    <a:pt x="0" y="85343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3298646" y="2028080"/>
            <a:ext cx="1784985" cy="947419"/>
            <a:chOff x="3298646" y="2028080"/>
            <a:chExt cx="1784985" cy="947419"/>
          </a:xfrm>
        </p:grpSpPr>
        <p:sp>
          <p:nvSpPr>
            <p:cNvPr id="7" name="object 7"/>
            <p:cNvSpPr/>
            <p:nvPr/>
          </p:nvSpPr>
          <p:spPr>
            <a:xfrm>
              <a:off x="3308186" y="2037621"/>
              <a:ext cx="1765935" cy="928369"/>
            </a:xfrm>
            <a:custGeom>
              <a:avLst/>
              <a:gdLst/>
              <a:ahLst/>
              <a:cxnLst/>
              <a:rect l="l" t="t" r="r" b="b"/>
              <a:pathLst>
                <a:path w="1765935" h="928369">
                  <a:moveTo>
                    <a:pt x="1065721" y="0"/>
                  </a:moveTo>
                  <a:lnTo>
                    <a:pt x="1020973" y="6332"/>
                  </a:lnTo>
                  <a:lnTo>
                    <a:pt x="979898" y="20550"/>
                  </a:lnTo>
                  <a:lnTo>
                    <a:pt x="944770" y="42105"/>
                  </a:lnTo>
                  <a:lnTo>
                    <a:pt x="917865" y="70452"/>
                  </a:lnTo>
                  <a:lnTo>
                    <a:pt x="906253" y="62838"/>
                  </a:lnTo>
                  <a:lnTo>
                    <a:pt x="867319" y="43782"/>
                  </a:lnTo>
                  <a:lnTo>
                    <a:pt x="820493" y="30654"/>
                  </a:lnTo>
                  <a:lnTo>
                    <a:pt x="772306" y="25631"/>
                  </a:lnTo>
                  <a:lnTo>
                    <a:pt x="724521" y="28326"/>
                  </a:lnTo>
                  <a:lnTo>
                    <a:pt x="678901" y="38352"/>
                  </a:lnTo>
                  <a:lnTo>
                    <a:pt x="637212" y="55323"/>
                  </a:lnTo>
                  <a:lnTo>
                    <a:pt x="601217" y="78851"/>
                  </a:lnTo>
                  <a:lnTo>
                    <a:pt x="572679" y="108552"/>
                  </a:lnTo>
                  <a:lnTo>
                    <a:pt x="531235" y="94332"/>
                  </a:lnTo>
                  <a:lnTo>
                    <a:pt x="487351" y="85279"/>
                  </a:lnTo>
                  <a:lnTo>
                    <a:pt x="441966" y="81512"/>
                  </a:lnTo>
                  <a:lnTo>
                    <a:pt x="396022" y="83152"/>
                  </a:lnTo>
                  <a:lnTo>
                    <a:pt x="341716" y="92504"/>
                  </a:lnTo>
                  <a:lnTo>
                    <a:pt x="292589" y="108915"/>
                  </a:lnTo>
                  <a:lnTo>
                    <a:pt x="249593" y="131490"/>
                  </a:lnTo>
                  <a:lnTo>
                    <a:pt x="213682" y="159336"/>
                  </a:lnTo>
                  <a:lnTo>
                    <a:pt x="185807" y="191557"/>
                  </a:lnTo>
                  <a:lnTo>
                    <a:pt x="166922" y="227259"/>
                  </a:lnTo>
                  <a:lnTo>
                    <a:pt x="157978" y="265548"/>
                  </a:lnTo>
                  <a:lnTo>
                    <a:pt x="159929" y="305529"/>
                  </a:lnTo>
                  <a:lnTo>
                    <a:pt x="158405" y="308450"/>
                  </a:lnTo>
                  <a:lnTo>
                    <a:pt x="117594" y="315052"/>
                  </a:lnTo>
                  <a:lnTo>
                    <a:pt x="80522" y="328119"/>
                  </a:lnTo>
                  <a:lnTo>
                    <a:pt x="23404" y="370934"/>
                  </a:lnTo>
                  <a:lnTo>
                    <a:pt x="2869" y="409104"/>
                  </a:lnTo>
                  <a:lnTo>
                    <a:pt x="0" y="448548"/>
                  </a:lnTo>
                  <a:lnTo>
                    <a:pt x="13748" y="486395"/>
                  </a:lnTo>
                  <a:lnTo>
                    <a:pt x="43066" y="519774"/>
                  </a:lnTo>
                  <a:lnTo>
                    <a:pt x="86904" y="545813"/>
                  </a:lnTo>
                  <a:lnTo>
                    <a:pt x="63615" y="567994"/>
                  </a:lnTo>
                  <a:lnTo>
                    <a:pt x="47756" y="592961"/>
                  </a:lnTo>
                  <a:lnTo>
                    <a:pt x="39755" y="619786"/>
                  </a:lnTo>
                  <a:lnTo>
                    <a:pt x="40041" y="647540"/>
                  </a:lnTo>
                  <a:lnTo>
                    <a:pt x="55656" y="686690"/>
                  </a:lnTo>
                  <a:lnTo>
                    <a:pt x="86474" y="719251"/>
                  </a:lnTo>
                  <a:lnTo>
                    <a:pt x="129259" y="743387"/>
                  </a:lnTo>
                  <a:lnTo>
                    <a:pt x="180773" y="757264"/>
                  </a:lnTo>
                  <a:lnTo>
                    <a:pt x="237780" y="759046"/>
                  </a:lnTo>
                  <a:lnTo>
                    <a:pt x="241082" y="763110"/>
                  </a:lnTo>
                  <a:lnTo>
                    <a:pt x="270956" y="793064"/>
                  </a:lnTo>
                  <a:lnTo>
                    <a:pt x="306186" y="818508"/>
                  </a:lnTo>
                  <a:lnTo>
                    <a:pt x="345880" y="839283"/>
                  </a:lnTo>
                  <a:lnTo>
                    <a:pt x="389146" y="855228"/>
                  </a:lnTo>
                  <a:lnTo>
                    <a:pt x="435090" y="866186"/>
                  </a:lnTo>
                  <a:lnTo>
                    <a:pt x="482822" y="871996"/>
                  </a:lnTo>
                  <a:lnTo>
                    <a:pt x="531448" y="872500"/>
                  </a:lnTo>
                  <a:lnTo>
                    <a:pt x="580077" y="867538"/>
                  </a:lnTo>
                  <a:lnTo>
                    <a:pt x="627815" y="856951"/>
                  </a:lnTo>
                  <a:lnTo>
                    <a:pt x="673771" y="840580"/>
                  </a:lnTo>
                  <a:lnTo>
                    <a:pt x="703521" y="867200"/>
                  </a:lnTo>
                  <a:lnTo>
                    <a:pt x="738890" y="889617"/>
                  </a:lnTo>
                  <a:lnTo>
                    <a:pt x="779070" y="907391"/>
                  </a:lnTo>
                  <a:lnTo>
                    <a:pt x="823250" y="920082"/>
                  </a:lnTo>
                  <a:lnTo>
                    <a:pt x="878074" y="927772"/>
                  </a:lnTo>
                  <a:lnTo>
                    <a:pt x="932280" y="927481"/>
                  </a:lnTo>
                  <a:lnTo>
                    <a:pt x="984485" y="919740"/>
                  </a:lnTo>
                  <a:lnTo>
                    <a:pt x="1033308" y="905080"/>
                  </a:lnTo>
                  <a:lnTo>
                    <a:pt x="1077369" y="884032"/>
                  </a:lnTo>
                  <a:lnTo>
                    <a:pt x="1115287" y="857127"/>
                  </a:lnTo>
                  <a:lnTo>
                    <a:pt x="1145679" y="824898"/>
                  </a:lnTo>
                  <a:lnTo>
                    <a:pt x="1167166" y="787875"/>
                  </a:lnTo>
                  <a:lnTo>
                    <a:pt x="1195880" y="798812"/>
                  </a:lnTo>
                  <a:lnTo>
                    <a:pt x="1226285" y="806798"/>
                  </a:lnTo>
                  <a:lnTo>
                    <a:pt x="1257927" y="811735"/>
                  </a:lnTo>
                  <a:lnTo>
                    <a:pt x="1290356" y="813529"/>
                  </a:lnTo>
                  <a:lnTo>
                    <a:pt x="1344602" y="809381"/>
                  </a:lnTo>
                  <a:lnTo>
                    <a:pt x="1394484" y="796953"/>
                  </a:lnTo>
                  <a:lnTo>
                    <a:pt x="1438580" y="777249"/>
                  </a:lnTo>
                  <a:lnTo>
                    <a:pt x="1475464" y="751274"/>
                  </a:lnTo>
                  <a:lnTo>
                    <a:pt x="1503712" y="720032"/>
                  </a:lnTo>
                  <a:lnTo>
                    <a:pt x="1521902" y="684526"/>
                  </a:lnTo>
                  <a:lnTo>
                    <a:pt x="1528608" y="645762"/>
                  </a:lnTo>
                  <a:lnTo>
                    <a:pt x="1563402" y="640563"/>
                  </a:lnTo>
                  <a:lnTo>
                    <a:pt x="1628513" y="620973"/>
                  </a:lnTo>
                  <a:lnTo>
                    <a:pt x="1698813" y="579253"/>
                  </a:lnTo>
                  <a:lnTo>
                    <a:pt x="1730183" y="547444"/>
                  </a:lnTo>
                  <a:lnTo>
                    <a:pt x="1751923" y="512462"/>
                  </a:lnTo>
                  <a:lnTo>
                    <a:pt x="1763828" y="475423"/>
                  </a:lnTo>
                  <a:lnTo>
                    <a:pt x="1765690" y="437443"/>
                  </a:lnTo>
                  <a:lnTo>
                    <a:pt x="1757301" y="399640"/>
                  </a:lnTo>
                  <a:lnTo>
                    <a:pt x="1738456" y="363128"/>
                  </a:lnTo>
                  <a:lnTo>
                    <a:pt x="1708948" y="329024"/>
                  </a:lnTo>
                  <a:lnTo>
                    <a:pt x="1712885" y="322293"/>
                  </a:lnTo>
                  <a:lnTo>
                    <a:pt x="1716187" y="315435"/>
                  </a:lnTo>
                  <a:lnTo>
                    <a:pt x="1718854" y="308450"/>
                  </a:lnTo>
                  <a:lnTo>
                    <a:pt x="1726569" y="266886"/>
                  </a:lnTo>
                  <a:lnTo>
                    <a:pt x="1719061" y="226723"/>
                  </a:lnTo>
                  <a:lnTo>
                    <a:pt x="1697788" y="189784"/>
                  </a:lnTo>
                  <a:lnTo>
                    <a:pt x="1664206" y="157893"/>
                  </a:lnTo>
                  <a:lnTo>
                    <a:pt x="1619773" y="132875"/>
                  </a:lnTo>
                  <a:lnTo>
                    <a:pt x="1565946" y="116553"/>
                  </a:lnTo>
                  <a:lnTo>
                    <a:pt x="1556933" y="92913"/>
                  </a:lnTo>
                  <a:lnTo>
                    <a:pt x="1523048" y="50919"/>
                  </a:lnTo>
                  <a:lnTo>
                    <a:pt x="1454080" y="13022"/>
                  </a:lnTo>
                  <a:lnTo>
                    <a:pt x="1404995" y="2046"/>
                  </a:lnTo>
                  <a:lnTo>
                    <a:pt x="1354301" y="411"/>
                  </a:lnTo>
                  <a:lnTo>
                    <a:pt x="1304665" y="7963"/>
                  </a:lnTo>
                  <a:lnTo>
                    <a:pt x="1258754" y="24546"/>
                  </a:lnTo>
                  <a:lnTo>
                    <a:pt x="1219236" y="50005"/>
                  </a:lnTo>
                  <a:lnTo>
                    <a:pt x="1205996" y="38946"/>
                  </a:lnTo>
                  <a:lnTo>
                    <a:pt x="1191137" y="29065"/>
                  </a:lnTo>
                  <a:lnTo>
                    <a:pt x="1174802" y="20447"/>
                  </a:lnTo>
                  <a:lnTo>
                    <a:pt x="1157133" y="13175"/>
                  </a:lnTo>
                  <a:lnTo>
                    <a:pt x="1111866" y="2098"/>
                  </a:lnTo>
                  <a:lnTo>
                    <a:pt x="1065721" y="0"/>
                  </a:lnTo>
                  <a:close/>
                </a:path>
              </a:pathLst>
            </a:custGeom>
            <a:solidFill>
              <a:srgbClr val="D5DC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308186" y="2037621"/>
              <a:ext cx="1765935" cy="928369"/>
            </a:xfrm>
            <a:custGeom>
              <a:avLst/>
              <a:gdLst/>
              <a:ahLst/>
              <a:cxnLst/>
              <a:rect l="l" t="t" r="r" b="b"/>
              <a:pathLst>
                <a:path w="1765935" h="928369">
                  <a:moveTo>
                    <a:pt x="159929" y="305529"/>
                  </a:moveTo>
                  <a:lnTo>
                    <a:pt x="157978" y="265548"/>
                  </a:lnTo>
                  <a:lnTo>
                    <a:pt x="166922" y="227259"/>
                  </a:lnTo>
                  <a:lnTo>
                    <a:pt x="185807" y="191557"/>
                  </a:lnTo>
                  <a:lnTo>
                    <a:pt x="213682" y="159336"/>
                  </a:lnTo>
                  <a:lnTo>
                    <a:pt x="249593" y="131490"/>
                  </a:lnTo>
                  <a:lnTo>
                    <a:pt x="292589" y="108915"/>
                  </a:lnTo>
                  <a:lnTo>
                    <a:pt x="341716" y="92504"/>
                  </a:lnTo>
                  <a:lnTo>
                    <a:pt x="396022" y="83152"/>
                  </a:lnTo>
                  <a:lnTo>
                    <a:pt x="441966" y="81512"/>
                  </a:lnTo>
                  <a:lnTo>
                    <a:pt x="487351" y="85279"/>
                  </a:lnTo>
                  <a:lnTo>
                    <a:pt x="531235" y="94332"/>
                  </a:lnTo>
                  <a:lnTo>
                    <a:pt x="572679" y="108552"/>
                  </a:lnTo>
                  <a:lnTo>
                    <a:pt x="601217" y="78851"/>
                  </a:lnTo>
                  <a:lnTo>
                    <a:pt x="637212" y="55323"/>
                  </a:lnTo>
                  <a:lnTo>
                    <a:pt x="678901" y="38352"/>
                  </a:lnTo>
                  <a:lnTo>
                    <a:pt x="724521" y="28326"/>
                  </a:lnTo>
                  <a:lnTo>
                    <a:pt x="772306" y="25631"/>
                  </a:lnTo>
                  <a:lnTo>
                    <a:pt x="820493" y="30654"/>
                  </a:lnTo>
                  <a:lnTo>
                    <a:pt x="867319" y="43782"/>
                  </a:lnTo>
                  <a:lnTo>
                    <a:pt x="906253" y="62838"/>
                  </a:lnTo>
                  <a:lnTo>
                    <a:pt x="917865" y="70452"/>
                  </a:lnTo>
                  <a:lnTo>
                    <a:pt x="944770" y="42105"/>
                  </a:lnTo>
                  <a:lnTo>
                    <a:pt x="979898" y="20550"/>
                  </a:lnTo>
                  <a:lnTo>
                    <a:pt x="1020973" y="6332"/>
                  </a:lnTo>
                  <a:lnTo>
                    <a:pt x="1065721" y="0"/>
                  </a:lnTo>
                  <a:lnTo>
                    <a:pt x="1111866" y="2098"/>
                  </a:lnTo>
                  <a:lnTo>
                    <a:pt x="1157133" y="13175"/>
                  </a:lnTo>
                  <a:lnTo>
                    <a:pt x="1205996" y="38946"/>
                  </a:lnTo>
                  <a:lnTo>
                    <a:pt x="1219236" y="50005"/>
                  </a:lnTo>
                  <a:lnTo>
                    <a:pt x="1258754" y="24546"/>
                  </a:lnTo>
                  <a:lnTo>
                    <a:pt x="1304665" y="7963"/>
                  </a:lnTo>
                  <a:lnTo>
                    <a:pt x="1354301" y="411"/>
                  </a:lnTo>
                  <a:lnTo>
                    <a:pt x="1404995" y="2046"/>
                  </a:lnTo>
                  <a:lnTo>
                    <a:pt x="1454080" y="13022"/>
                  </a:lnTo>
                  <a:lnTo>
                    <a:pt x="1498890" y="33495"/>
                  </a:lnTo>
                  <a:lnTo>
                    <a:pt x="1542515" y="70880"/>
                  </a:lnTo>
                  <a:lnTo>
                    <a:pt x="1565946" y="116553"/>
                  </a:lnTo>
                  <a:lnTo>
                    <a:pt x="1619773" y="132875"/>
                  </a:lnTo>
                  <a:lnTo>
                    <a:pt x="1664206" y="157893"/>
                  </a:lnTo>
                  <a:lnTo>
                    <a:pt x="1697788" y="189784"/>
                  </a:lnTo>
                  <a:lnTo>
                    <a:pt x="1719061" y="226723"/>
                  </a:lnTo>
                  <a:lnTo>
                    <a:pt x="1726569" y="266886"/>
                  </a:lnTo>
                  <a:lnTo>
                    <a:pt x="1718854" y="308450"/>
                  </a:lnTo>
                  <a:lnTo>
                    <a:pt x="1716187" y="315435"/>
                  </a:lnTo>
                  <a:lnTo>
                    <a:pt x="1712885" y="322293"/>
                  </a:lnTo>
                  <a:lnTo>
                    <a:pt x="1708948" y="329024"/>
                  </a:lnTo>
                  <a:lnTo>
                    <a:pt x="1738456" y="363128"/>
                  </a:lnTo>
                  <a:lnTo>
                    <a:pt x="1757301" y="399640"/>
                  </a:lnTo>
                  <a:lnTo>
                    <a:pt x="1765690" y="437443"/>
                  </a:lnTo>
                  <a:lnTo>
                    <a:pt x="1763828" y="475423"/>
                  </a:lnTo>
                  <a:lnTo>
                    <a:pt x="1751923" y="512462"/>
                  </a:lnTo>
                  <a:lnTo>
                    <a:pt x="1730183" y="547444"/>
                  </a:lnTo>
                  <a:lnTo>
                    <a:pt x="1698813" y="579253"/>
                  </a:lnTo>
                  <a:lnTo>
                    <a:pt x="1658021" y="606773"/>
                  </a:lnTo>
                  <a:lnTo>
                    <a:pt x="1596839" y="632268"/>
                  </a:lnTo>
                  <a:lnTo>
                    <a:pt x="1528608" y="645762"/>
                  </a:lnTo>
                  <a:lnTo>
                    <a:pt x="1521902" y="684526"/>
                  </a:lnTo>
                  <a:lnTo>
                    <a:pt x="1503712" y="720032"/>
                  </a:lnTo>
                  <a:lnTo>
                    <a:pt x="1475464" y="751274"/>
                  </a:lnTo>
                  <a:lnTo>
                    <a:pt x="1438580" y="777249"/>
                  </a:lnTo>
                  <a:lnTo>
                    <a:pt x="1394484" y="796953"/>
                  </a:lnTo>
                  <a:lnTo>
                    <a:pt x="1344602" y="809381"/>
                  </a:lnTo>
                  <a:lnTo>
                    <a:pt x="1290356" y="813529"/>
                  </a:lnTo>
                  <a:lnTo>
                    <a:pt x="1257927" y="811735"/>
                  </a:lnTo>
                  <a:lnTo>
                    <a:pt x="1226285" y="806798"/>
                  </a:lnTo>
                  <a:lnTo>
                    <a:pt x="1195880" y="798812"/>
                  </a:lnTo>
                  <a:lnTo>
                    <a:pt x="1167166" y="787875"/>
                  </a:lnTo>
                  <a:lnTo>
                    <a:pt x="1145679" y="824898"/>
                  </a:lnTo>
                  <a:lnTo>
                    <a:pt x="1115287" y="857127"/>
                  </a:lnTo>
                  <a:lnTo>
                    <a:pt x="1077369" y="884032"/>
                  </a:lnTo>
                  <a:lnTo>
                    <a:pt x="1033308" y="905080"/>
                  </a:lnTo>
                  <a:lnTo>
                    <a:pt x="984485" y="919740"/>
                  </a:lnTo>
                  <a:lnTo>
                    <a:pt x="932280" y="927481"/>
                  </a:lnTo>
                  <a:lnTo>
                    <a:pt x="878074" y="927772"/>
                  </a:lnTo>
                  <a:lnTo>
                    <a:pt x="823250" y="920082"/>
                  </a:lnTo>
                  <a:lnTo>
                    <a:pt x="779070" y="907391"/>
                  </a:lnTo>
                  <a:lnTo>
                    <a:pt x="738890" y="889617"/>
                  </a:lnTo>
                  <a:lnTo>
                    <a:pt x="703521" y="867200"/>
                  </a:lnTo>
                  <a:lnTo>
                    <a:pt x="673771" y="840580"/>
                  </a:lnTo>
                  <a:lnTo>
                    <a:pt x="627815" y="856951"/>
                  </a:lnTo>
                  <a:lnTo>
                    <a:pt x="580077" y="867538"/>
                  </a:lnTo>
                  <a:lnTo>
                    <a:pt x="531448" y="872500"/>
                  </a:lnTo>
                  <a:lnTo>
                    <a:pt x="482822" y="871996"/>
                  </a:lnTo>
                  <a:lnTo>
                    <a:pt x="435090" y="866186"/>
                  </a:lnTo>
                  <a:lnTo>
                    <a:pt x="389146" y="855228"/>
                  </a:lnTo>
                  <a:lnTo>
                    <a:pt x="345880" y="839283"/>
                  </a:lnTo>
                  <a:lnTo>
                    <a:pt x="306186" y="818508"/>
                  </a:lnTo>
                  <a:lnTo>
                    <a:pt x="270956" y="793064"/>
                  </a:lnTo>
                  <a:lnTo>
                    <a:pt x="241082" y="763110"/>
                  </a:lnTo>
                  <a:lnTo>
                    <a:pt x="239939" y="761713"/>
                  </a:lnTo>
                  <a:lnTo>
                    <a:pt x="238796" y="760443"/>
                  </a:lnTo>
                  <a:lnTo>
                    <a:pt x="237780" y="759046"/>
                  </a:lnTo>
                  <a:lnTo>
                    <a:pt x="180773" y="757264"/>
                  </a:lnTo>
                  <a:lnTo>
                    <a:pt x="129259" y="743387"/>
                  </a:lnTo>
                  <a:lnTo>
                    <a:pt x="86474" y="719251"/>
                  </a:lnTo>
                  <a:lnTo>
                    <a:pt x="55656" y="686690"/>
                  </a:lnTo>
                  <a:lnTo>
                    <a:pt x="40041" y="647540"/>
                  </a:lnTo>
                  <a:lnTo>
                    <a:pt x="39755" y="619786"/>
                  </a:lnTo>
                  <a:lnTo>
                    <a:pt x="47756" y="592961"/>
                  </a:lnTo>
                  <a:lnTo>
                    <a:pt x="63615" y="567994"/>
                  </a:lnTo>
                  <a:lnTo>
                    <a:pt x="86904" y="545813"/>
                  </a:lnTo>
                  <a:lnTo>
                    <a:pt x="43066" y="519774"/>
                  </a:lnTo>
                  <a:lnTo>
                    <a:pt x="13748" y="486395"/>
                  </a:lnTo>
                  <a:lnTo>
                    <a:pt x="0" y="448548"/>
                  </a:lnTo>
                  <a:lnTo>
                    <a:pt x="2869" y="409104"/>
                  </a:lnTo>
                  <a:lnTo>
                    <a:pt x="23404" y="370934"/>
                  </a:lnTo>
                  <a:lnTo>
                    <a:pt x="80522" y="328119"/>
                  </a:lnTo>
                  <a:lnTo>
                    <a:pt x="117594" y="315052"/>
                  </a:lnTo>
                  <a:lnTo>
                    <a:pt x="158405" y="308450"/>
                  </a:lnTo>
                  <a:lnTo>
                    <a:pt x="159929" y="305529"/>
                  </a:lnTo>
                  <a:close/>
                </a:path>
                <a:path w="1765935" h="928369">
                  <a:moveTo>
                    <a:pt x="192314" y="559275"/>
                  </a:moveTo>
                  <a:lnTo>
                    <a:pt x="165319" y="559310"/>
                  </a:lnTo>
                  <a:lnTo>
                    <a:pt x="138752" y="556417"/>
                  </a:lnTo>
                  <a:lnTo>
                    <a:pt x="113090" y="550666"/>
                  </a:lnTo>
                  <a:lnTo>
                    <a:pt x="88809" y="542130"/>
                  </a:lnTo>
                </a:path>
                <a:path w="1765935" h="928369">
                  <a:moveTo>
                    <a:pt x="283627" y="746727"/>
                  </a:moveTo>
                  <a:lnTo>
                    <a:pt x="272578" y="749588"/>
                  </a:lnTo>
                  <a:lnTo>
                    <a:pt x="261339" y="751902"/>
                  </a:lnTo>
                  <a:lnTo>
                    <a:pt x="249909" y="753692"/>
                  </a:lnTo>
                  <a:lnTo>
                    <a:pt x="238288" y="754982"/>
                  </a:lnTo>
                </a:path>
                <a:path w="1765935" h="928369">
                  <a:moveTo>
                    <a:pt x="673771" y="836770"/>
                  </a:moveTo>
                  <a:lnTo>
                    <a:pt x="665915" y="827846"/>
                  </a:lnTo>
                  <a:lnTo>
                    <a:pt x="658737" y="818624"/>
                  </a:lnTo>
                  <a:lnTo>
                    <a:pt x="652251" y="809141"/>
                  </a:lnTo>
                  <a:lnTo>
                    <a:pt x="646466" y="799432"/>
                  </a:lnTo>
                </a:path>
                <a:path w="1765935" h="928369">
                  <a:moveTo>
                    <a:pt x="1178215" y="743552"/>
                  </a:moveTo>
                  <a:lnTo>
                    <a:pt x="1176598" y="753979"/>
                  </a:lnTo>
                  <a:lnTo>
                    <a:pt x="1174230" y="764300"/>
                  </a:lnTo>
                  <a:lnTo>
                    <a:pt x="1171125" y="774502"/>
                  </a:lnTo>
                  <a:lnTo>
                    <a:pt x="1167293" y="784573"/>
                  </a:lnTo>
                </a:path>
                <a:path w="1765935" h="928369">
                  <a:moveTo>
                    <a:pt x="1394750" y="490060"/>
                  </a:moveTo>
                  <a:lnTo>
                    <a:pt x="1440094" y="510671"/>
                  </a:lnTo>
                  <a:lnTo>
                    <a:pt x="1477117" y="537543"/>
                  </a:lnTo>
                  <a:lnTo>
                    <a:pt x="1504752" y="569439"/>
                  </a:lnTo>
                  <a:lnTo>
                    <a:pt x="1521933" y="605120"/>
                  </a:lnTo>
                  <a:lnTo>
                    <a:pt x="1527592" y="643349"/>
                  </a:lnTo>
                </a:path>
                <a:path w="1765935" h="928369">
                  <a:moveTo>
                    <a:pt x="1708059" y="326738"/>
                  </a:moveTo>
                  <a:lnTo>
                    <a:pt x="1696847" y="342833"/>
                  </a:lnTo>
                  <a:lnTo>
                    <a:pt x="1683135" y="357868"/>
                  </a:lnTo>
                  <a:lnTo>
                    <a:pt x="1667090" y="371690"/>
                  </a:lnTo>
                  <a:lnTo>
                    <a:pt x="1648877" y="384142"/>
                  </a:lnTo>
                </a:path>
                <a:path w="1765935" h="928369">
                  <a:moveTo>
                    <a:pt x="1566200" y="113378"/>
                  </a:moveTo>
                  <a:lnTo>
                    <a:pt x="1567623" y="120087"/>
                  </a:lnTo>
                  <a:lnTo>
                    <a:pt x="1568629" y="126855"/>
                  </a:lnTo>
                  <a:lnTo>
                    <a:pt x="1569183" y="133648"/>
                  </a:lnTo>
                  <a:lnTo>
                    <a:pt x="1569248" y="140429"/>
                  </a:lnTo>
                </a:path>
                <a:path w="1765935" h="928369">
                  <a:moveTo>
                    <a:pt x="1188502" y="81628"/>
                  </a:moveTo>
                  <a:lnTo>
                    <a:pt x="1194707" y="72388"/>
                  </a:lnTo>
                  <a:lnTo>
                    <a:pt x="1201853" y="63530"/>
                  </a:lnTo>
                  <a:lnTo>
                    <a:pt x="1209880" y="55053"/>
                  </a:lnTo>
                  <a:lnTo>
                    <a:pt x="1218728" y="46957"/>
                  </a:lnTo>
                </a:path>
                <a:path w="1765935" h="928369">
                  <a:moveTo>
                    <a:pt x="905038" y="98138"/>
                  </a:moveTo>
                  <a:lnTo>
                    <a:pt x="907751" y="90474"/>
                  </a:lnTo>
                  <a:lnTo>
                    <a:pt x="911118" y="82929"/>
                  </a:lnTo>
                  <a:lnTo>
                    <a:pt x="915129" y="75528"/>
                  </a:lnTo>
                  <a:lnTo>
                    <a:pt x="919770" y="68293"/>
                  </a:lnTo>
                </a:path>
                <a:path w="1765935" h="928369">
                  <a:moveTo>
                    <a:pt x="572552" y="108298"/>
                  </a:moveTo>
                  <a:lnTo>
                    <a:pt x="586687" y="114679"/>
                  </a:lnTo>
                  <a:lnTo>
                    <a:pt x="600286" y="121633"/>
                  </a:lnTo>
                  <a:lnTo>
                    <a:pt x="613289" y="129157"/>
                  </a:lnTo>
                  <a:lnTo>
                    <a:pt x="625638" y="137254"/>
                  </a:lnTo>
                </a:path>
                <a:path w="1765935" h="928369">
                  <a:moveTo>
                    <a:pt x="169200" y="336009"/>
                  </a:moveTo>
                  <a:lnTo>
                    <a:pt x="166251" y="328514"/>
                  </a:lnTo>
                  <a:lnTo>
                    <a:pt x="163707" y="320911"/>
                  </a:lnTo>
                  <a:lnTo>
                    <a:pt x="161592" y="313238"/>
                  </a:lnTo>
                  <a:lnTo>
                    <a:pt x="159929" y="305529"/>
                  </a:lnTo>
                </a:path>
              </a:pathLst>
            </a:custGeom>
            <a:ln w="1908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587369" y="2248535"/>
              <a:ext cx="1076960" cy="455295"/>
            </a:xfrm>
            <a:custGeom>
              <a:avLst/>
              <a:gdLst/>
              <a:ahLst/>
              <a:cxnLst/>
              <a:rect l="l" t="t" r="r" b="b"/>
              <a:pathLst>
                <a:path w="1076960" h="455294">
                  <a:moveTo>
                    <a:pt x="1001013" y="0"/>
                  </a:moveTo>
                  <a:lnTo>
                    <a:pt x="75818" y="0"/>
                  </a:lnTo>
                  <a:lnTo>
                    <a:pt x="46291" y="5953"/>
                  </a:lnTo>
                  <a:lnTo>
                    <a:pt x="22193" y="22193"/>
                  </a:lnTo>
                  <a:lnTo>
                    <a:pt x="5953" y="46291"/>
                  </a:lnTo>
                  <a:lnTo>
                    <a:pt x="0" y="75818"/>
                  </a:lnTo>
                  <a:lnTo>
                    <a:pt x="0" y="379221"/>
                  </a:lnTo>
                  <a:lnTo>
                    <a:pt x="5953" y="408749"/>
                  </a:lnTo>
                  <a:lnTo>
                    <a:pt x="22193" y="432847"/>
                  </a:lnTo>
                  <a:lnTo>
                    <a:pt x="46291" y="449087"/>
                  </a:lnTo>
                  <a:lnTo>
                    <a:pt x="75818" y="455040"/>
                  </a:lnTo>
                  <a:lnTo>
                    <a:pt x="1001013" y="455040"/>
                  </a:lnTo>
                  <a:lnTo>
                    <a:pt x="1030561" y="449087"/>
                  </a:lnTo>
                  <a:lnTo>
                    <a:pt x="1054703" y="432847"/>
                  </a:lnTo>
                  <a:lnTo>
                    <a:pt x="1070987" y="408749"/>
                  </a:lnTo>
                  <a:lnTo>
                    <a:pt x="1076959" y="379221"/>
                  </a:lnTo>
                  <a:lnTo>
                    <a:pt x="1076959" y="75818"/>
                  </a:lnTo>
                  <a:lnTo>
                    <a:pt x="1070987" y="46291"/>
                  </a:lnTo>
                  <a:lnTo>
                    <a:pt x="1054703" y="22193"/>
                  </a:lnTo>
                  <a:lnTo>
                    <a:pt x="1030561" y="5953"/>
                  </a:lnTo>
                  <a:lnTo>
                    <a:pt x="1001013" y="0"/>
                  </a:lnTo>
                  <a:close/>
                </a:path>
              </a:pathLst>
            </a:custGeom>
            <a:solidFill>
              <a:srgbClr val="57B5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587369" y="2248535"/>
              <a:ext cx="1076960" cy="455295"/>
            </a:xfrm>
            <a:custGeom>
              <a:avLst/>
              <a:gdLst/>
              <a:ahLst/>
              <a:cxnLst/>
              <a:rect l="l" t="t" r="r" b="b"/>
              <a:pathLst>
                <a:path w="1076960" h="455294">
                  <a:moveTo>
                    <a:pt x="0" y="75818"/>
                  </a:moveTo>
                  <a:lnTo>
                    <a:pt x="5953" y="46291"/>
                  </a:lnTo>
                  <a:lnTo>
                    <a:pt x="22193" y="22193"/>
                  </a:lnTo>
                  <a:lnTo>
                    <a:pt x="46291" y="5953"/>
                  </a:lnTo>
                  <a:lnTo>
                    <a:pt x="75818" y="0"/>
                  </a:lnTo>
                  <a:lnTo>
                    <a:pt x="1001013" y="0"/>
                  </a:lnTo>
                  <a:lnTo>
                    <a:pt x="1030561" y="5953"/>
                  </a:lnTo>
                  <a:lnTo>
                    <a:pt x="1054703" y="22193"/>
                  </a:lnTo>
                  <a:lnTo>
                    <a:pt x="1070987" y="46291"/>
                  </a:lnTo>
                  <a:lnTo>
                    <a:pt x="1076959" y="75818"/>
                  </a:lnTo>
                  <a:lnTo>
                    <a:pt x="1076959" y="379221"/>
                  </a:lnTo>
                  <a:lnTo>
                    <a:pt x="1070987" y="408749"/>
                  </a:lnTo>
                  <a:lnTo>
                    <a:pt x="1054703" y="432847"/>
                  </a:lnTo>
                  <a:lnTo>
                    <a:pt x="1030561" y="449087"/>
                  </a:lnTo>
                  <a:lnTo>
                    <a:pt x="1001013" y="455040"/>
                  </a:lnTo>
                  <a:lnTo>
                    <a:pt x="75818" y="455040"/>
                  </a:lnTo>
                  <a:lnTo>
                    <a:pt x="46291" y="449087"/>
                  </a:lnTo>
                  <a:lnTo>
                    <a:pt x="22193" y="432847"/>
                  </a:lnTo>
                  <a:lnTo>
                    <a:pt x="5953" y="408749"/>
                  </a:lnTo>
                  <a:lnTo>
                    <a:pt x="0" y="379221"/>
                  </a:lnTo>
                  <a:lnTo>
                    <a:pt x="0" y="75818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1513458" y="2292553"/>
            <a:ext cx="56578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Gr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466213" y="2385060"/>
            <a:ext cx="762000" cy="269240"/>
            <a:chOff x="2466213" y="2385060"/>
            <a:chExt cx="762000" cy="269240"/>
          </a:xfrm>
        </p:grpSpPr>
        <p:sp>
          <p:nvSpPr>
            <p:cNvPr id="13" name="object 13"/>
            <p:cNvSpPr/>
            <p:nvPr/>
          </p:nvSpPr>
          <p:spPr>
            <a:xfrm>
              <a:off x="2472563" y="2391410"/>
              <a:ext cx="749300" cy="256540"/>
            </a:xfrm>
            <a:custGeom>
              <a:avLst/>
              <a:gdLst/>
              <a:ahLst/>
              <a:cxnLst/>
              <a:rect l="l" t="t" r="r" b="b"/>
              <a:pathLst>
                <a:path w="749300" h="256539">
                  <a:moveTo>
                    <a:pt x="621157" y="0"/>
                  </a:moveTo>
                  <a:lnTo>
                    <a:pt x="621157" y="64007"/>
                  </a:lnTo>
                  <a:lnTo>
                    <a:pt x="127888" y="64007"/>
                  </a:lnTo>
                  <a:lnTo>
                    <a:pt x="127888" y="0"/>
                  </a:lnTo>
                  <a:lnTo>
                    <a:pt x="0" y="128015"/>
                  </a:lnTo>
                  <a:lnTo>
                    <a:pt x="127888" y="256031"/>
                  </a:lnTo>
                  <a:lnTo>
                    <a:pt x="127888" y="192024"/>
                  </a:lnTo>
                  <a:lnTo>
                    <a:pt x="621157" y="192024"/>
                  </a:lnTo>
                  <a:lnTo>
                    <a:pt x="621157" y="256031"/>
                  </a:lnTo>
                  <a:lnTo>
                    <a:pt x="749173" y="128015"/>
                  </a:lnTo>
                  <a:lnTo>
                    <a:pt x="621157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472563" y="2391410"/>
              <a:ext cx="749300" cy="256540"/>
            </a:xfrm>
            <a:custGeom>
              <a:avLst/>
              <a:gdLst/>
              <a:ahLst/>
              <a:cxnLst/>
              <a:rect l="l" t="t" r="r" b="b"/>
              <a:pathLst>
                <a:path w="749300" h="256539">
                  <a:moveTo>
                    <a:pt x="0" y="128015"/>
                  </a:moveTo>
                  <a:lnTo>
                    <a:pt x="127888" y="0"/>
                  </a:lnTo>
                  <a:lnTo>
                    <a:pt x="127888" y="64007"/>
                  </a:lnTo>
                  <a:lnTo>
                    <a:pt x="621157" y="64007"/>
                  </a:lnTo>
                  <a:lnTo>
                    <a:pt x="621157" y="0"/>
                  </a:lnTo>
                  <a:lnTo>
                    <a:pt x="749173" y="128015"/>
                  </a:lnTo>
                  <a:lnTo>
                    <a:pt x="621157" y="256031"/>
                  </a:lnTo>
                  <a:lnTo>
                    <a:pt x="621157" y="192024"/>
                  </a:lnTo>
                  <a:lnTo>
                    <a:pt x="127888" y="192024"/>
                  </a:lnTo>
                  <a:lnTo>
                    <a:pt x="127888" y="256031"/>
                  </a:lnTo>
                  <a:lnTo>
                    <a:pt x="0" y="128015"/>
                  </a:lnTo>
                  <a:close/>
                </a:path>
              </a:pathLst>
            </a:custGeom>
            <a:ln w="12700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5712854" y="1599752"/>
            <a:ext cx="2345055" cy="1162685"/>
            <a:chOff x="5712854" y="1599752"/>
            <a:chExt cx="2345055" cy="1162685"/>
          </a:xfrm>
        </p:grpSpPr>
        <p:sp>
          <p:nvSpPr>
            <p:cNvPr id="16" name="object 16"/>
            <p:cNvSpPr/>
            <p:nvPr/>
          </p:nvSpPr>
          <p:spPr>
            <a:xfrm>
              <a:off x="5722394" y="1609292"/>
              <a:ext cx="2325370" cy="1143635"/>
            </a:xfrm>
            <a:custGeom>
              <a:avLst/>
              <a:gdLst/>
              <a:ahLst/>
              <a:cxnLst/>
              <a:rect l="l" t="t" r="r" b="b"/>
              <a:pathLst>
                <a:path w="2325370" h="1143635">
                  <a:moveTo>
                    <a:pt x="1420877" y="0"/>
                  </a:moveTo>
                  <a:lnTo>
                    <a:pt x="1369536" y="3568"/>
                  </a:lnTo>
                  <a:lnTo>
                    <a:pt x="1320806" y="14477"/>
                  </a:lnTo>
                  <a:lnTo>
                    <a:pt x="1276572" y="32307"/>
                  </a:lnTo>
                  <a:lnTo>
                    <a:pt x="1238721" y="56636"/>
                  </a:lnTo>
                  <a:lnTo>
                    <a:pt x="1209138" y="87046"/>
                  </a:lnTo>
                  <a:lnTo>
                    <a:pt x="1193865" y="77694"/>
                  </a:lnTo>
                  <a:lnTo>
                    <a:pt x="1142590" y="54280"/>
                  </a:lnTo>
                  <a:lnTo>
                    <a:pt x="1094913" y="40809"/>
                  </a:lnTo>
                  <a:lnTo>
                    <a:pt x="1045828" y="33438"/>
                  </a:lnTo>
                  <a:lnTo>
                    <a:pt x="996432" y="31942"/>
                  </a:lnTo>
                  <a:lnTo>
                    <a:pt x="947820" y="36101"/>
                  </a:lnTo>
                  <a:lnTo>
                    <a:pt x="901087" y="45691"/>
                  </a:lnTo>
                  <a:lnTo>
                    <a:pt x="857329" y="60489"/>
                  </a:lnTo>
                  <a:lnTo>
                    <a:pt x="817642" y="80274"/>
                  </a:lnTo>
                  <a:lnTo>
                    <a:pt x="783120" y="104821"/>
                  </a:lnTo>
                  <a:lnTo>
                    <a:pt x="754859" y="133909"/>
                  </a:lnTo>
                  <a:lnTo>
                    <a:pt x="711498" y="119384"/>
                  </a:lnTo>
                  <a:lnTo>
                    <a:pt x="665955" y="108930"/>
                  </a:lnTo>
                  <a:lnTo>
                    <a:pt x="618851" y="102628"/>
                  </a:lnTo>
                  <a:lnTo>
                    <a:pt x="570809" y="100556"/>
                  </a:lnTo>
                  <a:lnTo>
                    <a:pt x="522449" y="102794"/>
                  </a:lnTo>
                  <a:lnTo>
                    <a:pt x="464720" y="111246"/>
                  </a:lnTo>
                  <a:lnTo>
                    <a:pt x="411209" y="125404"/>
                  </a:lnTo>
                  <a:lnTo>
                    <a:pt x="362556" y="144705"/>
                  </a:lnTo>
                  <a:lnTo>
                    <a:pt x="319398" y="168582"/>
                  </a:lnTo>
                  <a:lnTo>
                    <a:pt x="282372" y="196473"/>
                  </a:lnTo>
                  <a:lnTo>
                    <a:pt x="252116" y="227811"/>
                  </a:lnTo>
                  <a:lnTo>
                    <a:pt x="229269" y="262033"/>
                  </a:lnTo>
                  <a:lnTo>
                    <a:pt x="214467" y="298573"/>
                  </a:lnTo>
                  <a:lnTo>
                    <a:pt x="208349" y="336868"/>
                  </a:lnTo>
                  <a:lnTo>
                    <a:pt x="211553" y="376352"/>
                  </a:lnTo>
                  <a:lnTo>
                    <a:pt x="209648" y="379908"/>
                  </a:lnTo>
                  <a:lnTo>
                    <a:pt x="155957" y="388058"/>
                  </a:lnTo>
                  <a:lnTo>
                    <a:pt x="107207" y="404149"/>
                  </a:lnTo>
                  <a:lnTo>
                    <a:pt x="65291" y="427361"/>
                  </a:lnTo>
                  <a:lnTo>
                    <a:pt x="32102" y="456870"/>
                  </a:lnTo>
                  <a:lnTo>
                    <a:pt x="7891" y="495781"/>
                  </a:lnTo>
                  <a:lnTo>
                    <a:pt x="0" y="536212"/>
                  </a:lnTo>
                  <a:lnTo>
                    <a:pt x="7623" y="576107"/>
                  </a:lnTo>
                  <a:lnTo>
                    <a:pt x="29957" y="613410"/>
                  </a:lnTo>
                  <a:lnTo>
                    <a:pt x="66198" y="646062"/>
                  </a:lnTo>
                  <a:lnTo>
                    <a:pt x="115541" y="672008"/>
                  </a:lnTo>
                  <a:lnTo>
                    <a:pt x="84897" y="699343"/>
                  </a:lnTo>
                  <a:lnTo>
                    <a:pt x="64027" y="730095"/>
                  </a:lnTo>
                  <a:lnTo>
                    <a:pt x="53516" y="763109"/>
                  </a:lnTo>
                  <a:lnTo>
                    <a:pt x="53946" y="797230"/>
                  </a:lnTo>
                  <a:lnTo>
                    <a:pt x="89637" y="863747"/>
                  </a:lnTo>
                  <a:lnTo>
                    <a:pt x="122193" y="890466"/>
                  </a:lnTo>
                  <a:lnTo>
                    <a:pt x="162473" y="911727"/>
                  </a:lnTo>
                  <a:lnTo>
                    <a:pt x="208916" y="926706"/>
                  </a:lnTo>
                  <a:lnTo>
                    <a:pt x="259960" y="934577"/>
                  </a:lnTo>
                  <a:lnTo>
                    <a:pt x="314042" y="934517"/>
                  </a:lnTo>
                  <a:lnTo>
                    <a:pt x="318360" y="939470"/>
                  </a:lnTo>
                  <a:lnTo>
                    <a:pt x="347958" y="968321"/>
                  </a:lnTo>
                  <a:lnTo>
                    <a:pt x="381882" y="993913"/>
                  </a:lnTo>
                  <a:lnTo>
                    <a:pt x="419599" y="1016157"/>
                  </a:lnTo>
                  <a:lnTo>
                    <a:pt x="460576" y="1034964"/>
                  </a:lnTo>
                  <a:lnTo>
                    <a:pt x="504278" y="1050245"/>
                  </a:lnTo>
                  <a:lnTo>
                    <a:pt x="550171" y="1061910"/>
                  </a:lnTo>
                  <a:lnTo>
                    <a:pt x="597723" y="1069871"/>
                  </a:lnTo>
                  <a:lnTo>
                    <a:pt x="646398" y="1074038"/>
                  </a:lnTo>
                  <a:lnTo>
                    <a:pt x="695664" y="1074322"/>
                  </a:lnTo>
                  <a:lnTo>
                    <a:pt x="744987" y="1070634"/>
                  </a:lnTo>
                  <a:lnTo>
                    <a:pt x="793832" y="1062885"/>
                  </a:lnTo>
                  <a:lnTo>
                    <a:pt x="841666" y="1050986"/>
                  </a:lnTo>
                  <a:lnTo>
                    <a:pt x="887955" y="1034847"/>
                  </a:lnTo>
                  <a:lnTo>
                    <a:pt x="927032" y="1067593"/>
                  </a:lnTo>
                  <a:lnTo>
                    <a:pt x="973585" y="1095172"/>
                  </a:lnTo>
                  <a:lnTo>
                    <a:pt x="1026473" y="1117036"/>
                  </a:lnTo>
                  <a:lnTo>
                    <a:pt x="1084551" y="1132637"/>
                  </a:lnTo>
                  <a:lnTo>
                    <a:pt x="1137006" y="1140542"/>
                  </a:lnTo>
                  <a:lnTo>
                    <a:pt x="1189301" y="1143155"/>
                  </a:lnTo>
                  <a:lnTo>
                    <a:pt x="1240735" y="1140728"/>
                  </a:lnTo>
                  <a:lnTo>
                    <a:pt x="1290607" y="1133511"/>
                  </a:lnTo>
                  <a:lnTo>
                    <a:pt x="1338215" y="1121756"/>
                  </a:lnTo>
                  <a:lnTo>
                    <a:pt x="1382858" y="1105712"/>
                  </a:lnTo>
                  <a:lnTo>
                    <a:pt x="1423835" y="1085631"/>
                  </a:lnTo>
                  <a:lnTo>
                    <a:pt x="1460444" y="1061764"/>
                  </a:lnTo>
                  <a:lnTo>
                    <a:pt x="1491984" y="1034361"/>
                  </a:lnTo>
                  <a:lnTo>
                    <a:pt x="1517754" y="1003673"/>
                  </a:lnTo>
                  <a:lnTo>
                    <a:pt x="1537052" y="969950"/>
                  </a:lnTo>
                  <a:lnTo>
                    <a:pt x="1574914" y="983410"/>
                  </a:lnTo>
                  <a:lnTo>
                    <a:pt x="1614967" y="993239"/>
                  </a:lnTo>
                  <a:lnTo>
                    <a:pt x="1656639" y="999329"/>
                  </a:lnTo>
                  <a:lnTo>
                    <a:pt x="1699358" y="1001573"/>
                  </a:lnTo>
                  <a:lnTo>
                    <a:pt x="1755284" y="998510"/>
                  </a:lnTo>
                  <a:lnTo>
                    <a:pt x="1808000" y="989116"/>
                  </a:lnTo>
                  <a:lnTo>
                    <a:pt x="1856622" y="973977"/>
                  </a:lnTo>
                  <a:lnTo>
                    <a:pt x="1900264" y="953676"/>
                  </a:lnTo>
                  <a:lnTo>
                    <a:pt x="1938042" y="928797"/>
                  </a:lnTo>
                  <a:lnTo>
                    <a:pt x="1969069" y="899926"/>
                  </a:lnTo>
                  <a:lnTo>
                    <a:pt x="1992460" y="867647"/>
                  </a:lnTo>
                  <a:lnTo>
                    <a:pt x="2007330" y="832542"/>
                  </a:lnTo>
                  <a:lnTo>
                    <a:pt x="2012794" y="795198"/>
                  </a:lnTo>
                  <a:lnTo>
                    <a:pt x="2058568" y="788769"/>
                  </a:lnTo>
                  <a:lnTo>
                    <a:pt x="2102567" y="778530"/>
                  </a:lnTo>
                  <a:lnTo>
                    <a:pt x="2144257" y="764623"/>
                  </a:lnTo>
                  <a:lnTo>
                    <a:pt x="2183101" y="747192"/>
                  </a:lnTo>
                  <a:lnTo>
                    <a:pt x="2227046" y="720564"/>
                  </a:lnTo>
                  <a:lnTo>
                    <a:pt x="2263080" y="690373"/>
                  </a:lnTo>
                  <a:lnTo>
                    <a:pt x="2291066" y="657324"/>
                  </a:lnTo>
                  <a:lnTo>
                    <a:pt x="2310865" y="622123"/>
                  </a:lnTo>
                  <a:lnTo>
                    <a:pt x="2322341" y="585474"/>
                  </a:lnTo>
                  <a:lnTo>
                    <a:pt x="2325354" y="548082"/>
                  </a:lnTo>
                  <a:lnTo>
                    <a:pt x="2319768" y="510652"/>
                  </a:lnTo>
                  <a:lnTo>
                    <a:pt x="2305444" y="473888"/>
                  </a:lnTo>
                  <a:lnTo>
                    <a:pt x="2282244" y="438497"/>
                  </a:lnTo>
                  <a:lnTo>
                    <a:pt x="2250030" y="405181"/>
                  </a:lnTo>
                  <a:lnTo>
                    <a:pt x="2253844" y="398964"/>
                  </a:lnTo>
                  <a:lnTo>
                    <a:pt x="2257301" y="392688"/>
                  </a:lnTo>
                  <a:lnTo>
                    <a:pt x="2260424" y="386340"/>
                  </a:lnTo>
                  <a:lnTo>
                    <a:pt x="2263238" y="379908"/>
                  </a:lnTo>
                  <a:lnTo>
                    <a:pt x="2272779" y="341479"/>
                  </a:lnTo>
                  <a:lnTo>
                    <a:pt x="2270791" y="303692"/>
                  </a:lnTo>
                  <a:lnTo>
                    <a:pt x="2258081" y="267501"/>
                  </a:lnTo>
                  <a:lnTo>
                    <a:pt x="2235457" y="233858"/>
                  </a:lnTo>
                  <a:lnTo>
                    <a:pt x="2203724" y="203716"/>
                  </a:lnTo>
                  <a:lnTo>
                    <a:pt x="2163690" y="178026"/>
                  </a:lnTo>
                  <a:lnTo>
                    <a:pt x="2116161" y="157742"/>
                  </a:lnTo>
                  <a:lnTo>
                    <a:pt x="2061943" y="143815"/>
                  </a:lnTo>
                  <a:lnTo>
                    <a:pt x="2050118" y="114697"/>
                  </a:lnTo>
                  <a:lnTo>
                    <a:pt x="2005561" y="62984"/>
                  </a:lnTo>
                  <a:lnTo>
                    <a:pt x="1973805" y="41580"/>
                  </a:lnTo>
                  <a:lnTo>
                    <a:pt x="1930201" y="21571"/>
                  </a:lnTo>
                  <a:lnTo>
                    <a:pt x="1882955" y="8161"/>
                  </a:lnTo>
                  <a:lnTo>
                    <a:pt x="1833544" y="1274"/>
                  </a:lnTo>
                  <a:lnTo>
                    <a:pt x="1783448" y="829"/>
                  </a:lnTo>
                  <a:lnTo>
                    <a:pt x="1734144" y="6748"/>
                  </a:lnTo>
                  <a:lnTo>
                    <a:pt x="1687109" y="18953"/>
                  </a:lnTo>
                  <a:lnTo>
                    <a:pt x="1643821" y="37363"/>
                  </a:lnTo>
                  <a:lnTo>
                    <a:pt x="1605759" y="61900"/>
                  </a:lnTo>
                  <a:lnTo>
                    <a:pt x="1588317" y="48226"/>
                  </a:lnTo>
                  <a:lnTo>
                    <a:pt x="1568707" y="36040"/>
                  </a:lnTo>
                  <a:lnTo>
                    <a:pt x="1547145" y="25449"/>
                  </a:lnTo>
                  <a:lnTo>
                    <a:pt x="1523844" y="16561"/>
                  </a:lnTo>
                  <a:lnTo>
                    <a:pt x="1472941" y="4190"/>
                  </a:lnTo>
                  <a:lnTo>
                    <a:pt x="1420877" y="0"/>
                  </a:lnTo>
                  <a:close/>
                </a:path>
              </a:pathLst>
            </a:custGeom>
            <a:solidFill>
              <a:srgbClr val="D5DC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722394" y="1609292"/>
              <a:ext cx="2325370" cy="1143635"/>
            </a:xfrm>
            <a:custGeom>
              <a:avLst/>
              <a:gdLst/>
              <a:ahLst/>
              <a:cxnLst/>
              <a:rect l="l" t="t" r="r" b="b"/>
              <a:pathLst>
                <a:path w="2325370" h="1143635">
                  <a:moveTo>
                    <a:pt x="211553" y="376352"/>
                  </a:moveTo>
                  <a:lnTo>
                    <a:pt x="208349" y="336868"/>
                  </a:lnTo>
                  <a:lnTo>
                    <a:pt x="214467" y="298573"/>
                  </a:lnTo>
                  <a:lnTo>
                    <a:pt x="229269" y="262033"/>
                  </a:lnTo>
                  <a:lnTo>
                    <a:pt x="252116" y="227811"/>
                  </a:lnTo>
                  <a:lnTo>
                    <a:pt x="282372" y="196473"/>
                  </a:lnTo>
                  <a:lnTo>
                    <a:pt x="319398" y="168582"/>
                  </a:lnTo>
                  <a:lnTo>
                    <a:pt x="362556" y="144705"/>
                  </a:lnTo>
                  <a:lnTo>
                    <a:pt x="411209" y="125404"/>
                  </a:lnTo>
                  <a:lnTo>
                    <a:pt x="464720" y="111246"/>
                  </a:lnTo>
                  <a:lnTo>
                    <a:pt x="522449" y="102794"/>
                  </a:lnTo>
                  <a:lnTo>
                    <a:pt x="570809" y="100556"/>
                  </a:lnTo>
                  <a:lnTo>
                    <a:pt x="618851" y="102628"/>
                  </a:lnTo>
                  <a:lnTo>
                    <a:pt x="665955" y="108930"/>
                  </a:lnTo>
                  <a:lnTo>
                    <a:pt x="711498" y="119384"/>
                  </a:lnTo>
                  <a:lnTo>
                    <a:pt x="754859" y="133909"/>
                  </a:lnTo>
                  <a:lnTo>
                    <a:pt x="783120" y="104821"/>
                  </a:lnTo>
                  <a:lnTo>
                    <a:pt x="817642" y="80274"/>
                  </a:lnTo>
                  <a:lnTo>
                    <a:pt x="857329" y="60489"/>
                  </a:lnTo>
                  <a:lnTo>
                    <a:pt x="901087" y="45691"/>
                  </a:lnTo>
                  <a:lnTo>
                    <a:pt x="947820" y="36101"/>
                  </a:lnTo>
                  <a:lnTo>
                    <a:pt x="996432" y="31942"/>
                  </a:lnTo>
                  <a:lnTo>
                    <a:pt x="1045828" y="33438"/>
                  </a:lnTo>
                  <a:lnTo>
                    <a:pt x="1094913" y="40809"/>
                  </a:lnTo>
                  <a:lnTo>
                    <a:pt x="1142590" y="54280"/>
                  </a:lnTo>
                  <a:lnTo>
                    <a:pt x="1193865" y="77694"/>
                  </a:lnTo>
                  <a:lnTo>
                    <a:pt x="1209138" y="87046"/>
                  </a:lnTo>
                  <a:lnTo>
                    <a:pt x="1238721" y="56636"/>
                  </a:lnTo>
                  <a:lnTo>
                    <a:pt x="1276572" y="32307"/>
                  </a:lnTo>
                  <a:lnTo>
                    <a:pt x="1320806" y="14477"/>
                  </a:lnTo>
                  <a:lnTo>
                    <a:pt x="1369536" y="3568"/>
                  </a:lnTo>
                  <a:lnTo>
                    <a:pt x="1420877" y="0"/>
                  </a:lnTo>
                  <a:lnTo>
                    <a:pt x="1472941" y="4190"/>
                  </a:lnTo>
                  <a:lnTo>
                    <a:pt x="1523844" y="16561"/>
                  </a:lnTo>
                  <a:lnTo>
                    <a:pt x="1568707" y="36040"/>
                  </a:lnTo>
                  <a:lnTo>
                    <a:pt x="1605759" y="61900"/>
                  </a:lnTo>
                  <a:lnTo>
                    <a:pt x="1643821" y="37363"/>
                  </a:lnTo>
                  <a:lnTo>
                    <a:pt x="1687109" y="18953"/>
                  </a:lnTo>
                  <a:lnTo>
                    <a:pt x="1734144" y="6748"/>
                  </a:lnTo>
                  <a:lnTo>
                    <a:pt x="1783448" y="829"/>
                  </a:lnTo>
                  <a:lnTo>
                    <a:pt x="1833544" y="1274"/>
                  </a:lnTo>
                  <a:lnTo>
                    <a:pt x="1882955" y="8161"/>
                  </a:lnTo>
                  <a:lnTo>
                    <a:pt x="1930201" y="21571"/>
                  </a:lnTo>
                  <a:lnTo>
                    <a:pt x="1973805" y="41580"/>
                  </a:lnTo>
                  <a:lnTo>
                    <a:pt x="2005561" y="62984"/>
                  </a:lnTo>
                  <a:lnTo>
                    <a:pt x="2050118" y="114697"/>
                  </a:lnTo>
                  <a:lnTo>
                    <a:pt x="2061943" y="143815"/>
                  </a:lnTo>
                  <a:lnTo>
                    <a:pt x="2116161" y="157742"/>
                  </a:lnTo>
                  <a:lnTo>
                    <a:pt x="2163690" y="178026"/>
                  </a:lnTo>
                  <a:lnTo>
                    <a:pt x="2203724" y="203716"/>
                  </a:lnTo>
                  <a:lnTo>
                    <a:pt x="2235457" y="233858"/>
                  </a:lnTo>
                  <a:lnTo>
                    <a:pt x="2258081" y="267501"/>
                  </a:lnTo>
                  <a:lnTo>
                    <a:pt x="2270791" y="303692"/>
                  </a:lnTo>
                  <a:lnTo>
                    <a:pt x="2272779" y="341479"/>
                  </a:lnTo>
                  <a:lnTo>
                    <a:pt x="2263238" y="379908"/>
                  </a:lnTo>
                  <a:lnTo>
                    <a:pt x="2260424" y="386340"/>
                  </a:lnTo>
                  <a:lnTo>
                    <a:pt x="2257301" y="392688"/>
                  </a:lnTo>
                  <a:lnTo>
                    <a:pt x="2253844" y="398964"/>
                  </a:lnTo>
                  <a:lnTo>
                    <a:pt x="2250030" y="405181"/>
                  </a:lnTo>
                  <a:lnTo>
                    <a:pt x="2282244" y="438497"/>
                  </a:lnTo>
                  <a:lnTo>
                    <a:pt x="2305444" y="473888"/>
                  </a:lnTo>
                  <a:lnTo>
                    <a:pt x="2319768" y="510652"/>
                  </a:lnTo>
                  <a:lnTo>
                    <a:pt x="2325354" y="548082"/>
                  </a:lnTo>
                  <a:lnTo>
                    <a:pt x="2322341" y="585474"/>
                  </a:lnTo>
                  <a:lnTo>
                    <a:pt x="2310865" y="622123"/>
                  </a:lnTo>
                  <a:lnTo>
                    <a:pt x="2291066" y="657324"/>
                  </a:lnTo>
                  <a:lnTo>
                    <a:pt x="2263080" y="690373"/>
                  </a:lnTo>
                  <a:lnTo>
                    <a:pt x="2227046" y="720564"/>
                  </a:lnTo>
                  <a:lnTo>
                    <a:pt x="2183101" y="747192"/>
                  </a:lnTo>
                  <a:lnTo>
                    <a:pt x="2144257" y="764623"/>
                  </a:lnTo>
                  <a:lnTo>
                    <a:pt x="2102567" y="778530"/>
                  </a:lnTo>
                  <a:lnTo>
                    <a:pt x="2058568" y="788769"/>
                  </a:lnTo>
                  <a:lnTo>
                    <a:pt x="2012794" y="795198"/>
                  </a:lnTo>
                  <a:lnTo>
                    <a:pt x="2007330" y="832542"/>
                  </a:lnTo>
                  <a:lnTo>
                    <a:pt x="1992460" y="867647"/>
                  </a:lnTo>
                  <a:lnTo>
                    <a:pt x="1969069" y="899926"/>
                  </a:lnTo>
                  <a:lnTo>
                    <a:pt x="1938042" y="928797"/>
                  </a:lnTo>
                  <a:lnTo>
                    <a:pt x="1900264" y="953676"/>
                  </a:lnTo>
                  <a:lnTo>
                    <a:pt x="1856622" y="973977"/>
                  </a:lnTo>
                  <a:lnTo>
                    <a:pt x="1808000" y="989116"/>
                  </a:lnTo>
                  <a:lnTo>
                    <a:pt x="1755284" y="998510"/>
                  </a:lnTo>
                  <a:lnTo>
                    <a:pt x="1699358" y="1001573"/>
                  </a:lnTo>
                  <a:lnTo>
                    <a:pt x="1656639" y="999329"/>
                  </a:lnTo>
                  <a:lnTo>
                    <a:pt x="1614967" y="993239"/>
                  </a:lnTo>
                  <a:lnTo>
                    <a:pt x="1574914" y="983410"/>
                  </a:lnTo>
                  <a:lnTo>
                    <a:pt x="1537052" y="969950"/>
                  </a:lnTo>
                  <a:lnTo>
                    <a:pt x="1517754" y="1003673"/>
                  </a:lnTo>
                  <a:lnTo>
                    <a:pt x="1491984" y="1034361"/>
                  </a:lnTo>
                  <a:lnTo>
                    <a:pt x="1460444" y="1061764"/>
                  </a:lnTo>
                  <a:lnTo>
                    <a:pt x="1423835" y="1085631"/>
                  </a:lnTo>
                  <a:lnTo>
                    <a:pt x="1382858" y="1105712"/>
                  </a:lnTo>
                  <a:lnTo>
                    <a:pt x="1338215" y="1121756"/>
                  </a:lnTo>
                  <a:lnTo>
                    <a:pt x="1290607" y="1133511"/>
                  </a:lnTo>
                  <a:lnTo>
                    <a:pt x="1240735" y="1140728"/>
                  </a:lnTo>
                  <a:lnTo>
                    <a:pt x="1189301" y="1143155"/>
                  </a:lnTo>
                  <a:lnTo>
                    <a:pt x="1137006" y="1140542"/>
                  </a:lnTo>
                  <a:lnTo>
                    <a:pt x="1084551" y="1132637"/>
                  </a:lnTo>
                  <a:lnTo>
                    <a:pt x="1026473" y="1117036"/>
                  </a:lnTo>
                  <a:lnTo>
                    <a:pt x="973585" y="1095172"/>
                  </a:lnTo>
                  <a:lnTo>
                    <a:pt x="927032" y="1067593"/>
                  </a:lnTo>
                  <a:lnTo>
                    <a:pt x="887955" y="1034847"/>
                  </a:lnTo>
                  <a:lnTo>
                    <a:pt x="841666" y="1050986"/>
                  </a:lnTo>
                  <a:lnTo>
                    <a:pt x="793832" y="1062885"/>
                  </a:lnTo>
                  <a:lnTo>
                    <a:pt x="744987" y="1070634"/>
                  </a:lnTo>
                  <a:lnTo>
                    <a:pt x="695664" y="1074322"/>
                  </a:lnTo>
                  <a:lnTo>
                    <a:pt x="646398" y="1074038"/>
                  </a:lnTo>
                  <a:lnTo>
                    <a:pt x="597723" y="1069871"/>
                  </a:lnTo>
                  <a:lnTo>
                    <a:pt x="550171" y="1061910"/>
                  </a:lnTo>
                  <a:lnTo>
                    <a:pt x="504278" y="1050245"/>
                  </a:lnTo>
                  <a:lnTo>
                    <a:pt x="460576" y="1034964"/>
                  </a:lnTo>
                  <a:lnTo>
                    <a:pt x="419599" y="1016157"/>
                  </a:lnTo>
                  <a:lnTo>
                    <a:pt x="381882" y="993913"/>
                  </a:lnTo>
                  <a:lnTo>
                    <a:pt x="347958" y="968321"/>
                  </a:lnTo>
                  <a:lnTo>
                    <a:pt x="318360" y="939470"/>
                  </a:lnTo>
                  <a:lnTo>
                    <a:pt x="316963" y="937819"/>
                  </a:lnTo>
                  <a:lnTo>
                    <a:pt x="315439" y="936168"/>
                  </a:lnTo>
                  <a:lnTo>
                    <a:pt x="314042" y="934517"/>
                  </a:lnTo>
                  <a:lnTo>
                    <a:pt x="259960" y="934577"/>
                  </a:lnTo>
                  <a:lnTo>
                    <a:pt x="208916" y="926706"/>
                  </a:lnTo>
                  <a:lnTo>
                    <a:pt x="162473" y="911727"/>
                  </a:lnTo>
                  <a:lnTo>
                    <a:pt x="122193" y="890466"/>
                  </a:lnTo>
                  <a:lnTo>
                    <a:pt x="89637" y="863747"/>
                  </a:lnTo>
                  <a:lnTo>
                    <a:pt x="66368" y="832394"/>
                  </a:lnTo>
                  <a:lnTo>
                    <a:pt x="53516" y="763109"/>
                  </a:lnTo>
                  <a:lnTo>
                    <a:pt x="64027" y="730095"/>
                  </a:lnTo>
                  <a:lnTo>
                    <a:pt x="84897" y="699343"/>
                  </a:lnTo>
                  <a:lnTo>
                    <a:pt x="115541" y="672008"/>
                  </a:lnTo>
                  <a:lnTo>
                    <a:pt x="66198" y="646062"/>
                  </a:lnTo>
                  <a:lnTo>
                    <a:pt x="29957" y="613410"/>
                  </a:lnTo>
                  <a:lnTo>
                    <a:pt x="7623" y="576107"/>
                  </a:lnTo>
                  <a:lnTo>
                    <a:pt x="0" y="536212"/>
                  </a:lnTo>
                  <a:lnTo>
                    <a:pt x="7891" y="495781"/>
                  </a:lnTo>
                  <a:lnTo>
                    <a:pt x="32102" y="456870"/>
                  </a:lnTo>
                  <a:lnTo>
                    <a:pt x="65291" y="427361"/>
                  </a:lnTo>
                  <a:lnTo>
                    <a:pt x="107207" y="404149"/>
                  </a:lnTo>
                  <a:lnTo>
                    <a:pt x="155957" y="388058"/>
                  </a:lnTo>
                  <a:lnTo>
                    <a:pt x="209648" y="379908"/>
                  </a:lnTo>
                  <a:lnTo>
                    <a:pt x="211553" y="376352"/>
                  </a:lnTo>
                  <a:close/>
                </a:path>
                <a:path w="2325370" h="1143635">
                  <a:moveTo>
                    <a:pt x="254225" y="688645"/>
                  </a:moveTo>
                  <a:lnTo>
                    <a:pt x="218701" y="688709"/>
                  </a:lnTo>
                  <a:lnTo>
                    <a:pt x="183772" y="685153"/>
                  </a:lnTo>
                  <a:lnTo>
                    <a:pt x="150034" y="678073"/>
                  </a:lnTo>
                  <a:lnTo>
                    <a:pt x="118081" y="667563"/>
                  </a:lnTo>
                </a:path>
                <a:path w="2325370" h="1143635">
                  <a:moveTo>
                    <a:pt x="374367" y="919404"/>
                  </a:moveTo>
                  <a:lnTo>
                    <a:pt x="359899" y="922883"/>
                  </a:lnTo>
                  <a:lnTo>
                    <a:pt x="345110" y="925707"/>
                  </a:lnTo>
                  <a:lnTo>
                    <a:pt x="330058" y="927888"/>
                  </a:lnTo>
                  <a:lnTo>
                    <a:pt x="314804" y="929437"/>
                  </a:lnTo>
                </a:path>
                <a:path w="2325370" h="1143635">
                  <a:moveTo>
                    <a:pt x="887828" y="1030148"/>
                  </a:moveTo>
                  <a:lnTo>
                    <a:pt x="877498" y="1019179"/>
                  </a:lnTo>
                  <a:lnTo>
                    <a:pt x="868048" y="1007828"/>
                  </a:lnTo>
                  <a:lnTo>
                    <a:pt x="859503" y="996144"/>
                  </a:lnTo>
                  <a:lnTo>
                    <a:pt x="851887" y="984174"/>
                  </a:lnTo>
                </a:path>
                <a:path w="2325370" h="1143635">
                  <a:moveTo>
                    <a:pt x="1551657" y="915467"/>
                  </a:moveTo>
                  <a:lnTo>
                    <a:pt x="1549558" y="928274"/>
                  </a:lnTo>
                  <a:lnTo>
                    <a:pt x="1546482" y="940963"/>
                  </a:lnTo>
                  <a:lnTo>
                    <a:pt x="1542406" y="953508"/>
                  </a:lnTo>
                  <a:lnTo>
                    <a:pt x="1537306" y="965886"/>
                  </a:lnTo>
                </a:path>
              </a:pathLst>
            </a:custGeom>
            <a:ln w="1908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9499" y="2203180"/>
              <a:ext cx="193959" cy="20780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934075" y="1667510"/>
              <a:ext cx="2037714" cy="415290"/>
            </a:xfrm>
            <a:custGeom>
              <a:avLst/>
              <a:gdLst/>
              <a:ahLst/>
              <a:cxnLst/>
              <a:rect l="l" t="t" r="r" b="b"/>
              <a:pathLst>
                <a:path w="2037715" h="415289">
                  <a:moveTo>
                    <a:pt x="2037333" y="344169"/>
                  </a:moveTo>
                  <a:lnTo>
                    <a:pt x="2022526" y="364045"/>
                  </a:lnTo>
                  <a:lnTo>
                    <a:pt x="2004504" y="382587"/>
                  </a:lnTo>
                  <a:lnTo>
                    <a:pt x="1983434" y="399605"/>
                  </a:lnTo>
                  <a:lnTo>
                    <a:pt x="1959482" y="414908"/>
                  </a:lnTo>
                </a:path>
                <a:path w="2037715" h="415289">
                  <a:moveTo>
                    <a:pt x="1850517" y="81533"/>
                  </a:moveTo>
                  <a:lnTo>
                    <a:pt x="1852475" y="89842"/>
                  </a:lnTo>
                  <a:lnTo>
                    <a:pt x="1853803" y="98186"/>
                  </a:lnTo>
                  <a:lnTo>
                    <a:pt x="1854535" y="106554"/>
                  </a:lnTo>
                  <a:lnTo>
                    <a:pt x="1854707" y="114934"/>
                  </a:lnTo>
                </a:path>
                <a:path w="2037715" h="415289">
                  <a:moveTo>
                    <a:pt x="1353439" y="42544"/>
                  </a:moveTo>
                  <a:lnTo>
                    <a:pt x="1361670" y="31218"/>
                  </a:lnTo>
                  <a:lnTo>
                    <a:pt x="1371091" y="20320"/>
                  </a:lnTo>
                  <a:lnTo>
                    <a:pt x="1381656" y="9898"/>
                  </a:lnTo>
                  <a:lnTo>
                    <a:pt x="1393317" y="0"/>
                  </a:lnTo>
                </a:path>
                <a:path w="2037715" h="415289">
                  <a:moveTo>
                    <a:pt x="980567" y="62864"/>
                  </a:moveTo>
                  <a:lnTo>
                    <a:pt x="984083" y="53415"/>
                  </a:lnTo>
                  <a:lnTo>
                    <a:pt x="988504" y="44132"/>
                  </a:lnTo>
                  <a:lnTo>
                    <a:pt x="993782" y="35040"/>
                  </a:lnTo>
                  <a:lnTo>
                    <a:pt x="999871" y="26162"/>
                  </a:lnTo>
                </a:path>
                <a:path w="2037715" h="415289">
                  <a:moveTo>
                    <a:pt x="542925" y="75437"/>
                  </a:moveTo>
                  <a:lnTo>
                    <a:pt x="561590" y="83244"/>
                  </a:lnTo>
                  <a:lnTo>
                    <a:pt x="579469" y="91789"/>
                  </a:lnTo>
                  <a:lnTo>
                    <a:pt x="596538" y="101048"/>
                  </a:lnTo>
                  <a:lnTo>
                    <a:pt x="612775" y="110997"/>
                  </a:lnTo>
                </a:path>
                <a:path w="2037715" h="415289">
                  <a:moveTo>
                    <a:pt x="12191" y="355726"/>
                  </a:moveTo>
                  <a:lnTo>
                    <a:pt x="8286" y="346442"/>
                  </a:lnTo>
                  <a:lnTo>
                    <a:pt x="4952" y="337073"/>
                  </a:lnTo>
                  <a:lnTo>
                    <a:pt x="2190" y="327634"/>
                  </a:lnTo>
                  <a:lnTo>
                    <a:pt x="0" y="318134"/>
                  </a:lnTo>
                </a:path>
              </a:pathLst>
            </a:custGeom>
            <a:ln w="1908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096127" y="2034286"/>
              <a:ext cx="1076960" cy="455295"/>
            </a:xfrm>
            <a:custGeom>
              <a:avLst/>
              <a:gdLst/>
              <a:ahLst/>
              <a:cxnLst/>
              <a:rect l="l" t="t" r="r" b="b"/>
              <a:pathLst>
                <a:path w="1076959" h="455294">
                  <a:moveTo>
                    <a:pt x="1001014" y="0"/>
                  </a:moveTo>
                  <a:lnTo>
                    <a:pt x="75819" y="0"/>
                  </a:lnTo>
                  <a:lnTo>
                    <a:pt x="46291" y="5972"/>
                  </a:lnTo>
                  <a:lnTo>
                    <a:pt x="22193" y="22256"/>
                  </a:lnTo>
                  <a:lnTo>
                    <a:pt x="5953" y="46398"/>
                  </a:lnTo>
                  <a:lnTo>
                    <a:pt x="0" y="75945"/>
                  </a:lnTo>
                  <a:lnTo>
                    <a:pt x="0" y="379221"/>
                  </a:lnTo>
                  <a:lnTo>
                    <a:pt x="5953" y="408749"/>
                  </a:lnTo>
                  <a:lnTo>
                    <a:pt x="22193" y="432847"/>
                  </a:lnTo>
                  <a:lnTo>
                    <a:pt x="46291" y="449087"/>
                  </a:lnTo>
                  <a:lnTo>
                    <a:pt x="75819" y="455040"/>
                  </a:lnTo>
                  <a:lnTo>
                    <a:pt x="1001014" y="455040"/>
                  </a:lnTo>
                  <a:lnTo>
                    <a:pt x="1030561" y="449087"/>
                  </a:lnTo>
                  <a:lnTo>
                    <a:pt x="1054703" y="432847"/>
                  </a:lnTo>
                  <a:lnTo>
                    <a:pt x="1070987" y="408749"/>
                  </a:lnTo>
                  <a:lnTo>
                    <a:pt x="1076959" y="379221"/>
                  </a:lnTo>
                  <a:lnTo>
                    <a:pt x="1076959" y="75945"/>
                  </a:lnTo>
                  <a:lnTo>
                    <a:pt x="1070987" y="46398"/>
                  </a:lnTo>
                  <a:lnTo>
                    <a:pt x="1054703" y="22256"/>
                  </a:lnTo>
                  <a:lnTo>
                    <a:pt x="1030561" y="5972"/>
                  </a:lnTo>
                  <a:lnTo>
                    <a:pt x="1001014" y="0"/>
                  </a:lnTo>
                  <a:close/>
                </a:path>
              </a:pathLst>
            </a:custGeom>
            <a:solidFill>
              <a:srgbClr val="57B5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096127" y="2034286"/>
              <a:ext cx="1076960" cy="455295"/>
            </a:xfrm>
            <a:custGeom>
              <a:avLst/>
              <a:gdLst/>
              <a:ahLst/>
              <a:cxnLst/>
              <a:rect l="l" t="t" r="r" b="b"/>
              <a:pathLst>
                <a:path w="1076959" h="455294">
                  <a:moveTo>
                    <a:pt x="0" y="75945"/>
                  </a:moveTo>
                  <a:lnTo>
                    <a:pt x="5953" y="46398"/>
                  </a:lnTo>
                  <a:lnTo>
                    <a:pt x="22193" y="22256"/>
                  </a:lnTo>
                  <a:lnTo>
                    <a:pt x="46291" y="5972"/>
                  </a:lnTo>
                  <a:lnTo>
                    <a:pt x="75819" y="0"/>
                  </a:lnTo>
                  <a:lnTo>
                    <a:pt x="1001014" y="0"/>
                  </a:lnTo>
                  <a:lnTo>
                    <a:pt x="1030561" y="5972"/>
                  </a:lnTo>
                  <a:lnTo>
                    <a:pt x="1054703" y="22256"/>
                  </a:lnTo>
                  <a:lnTo>
                    <a:pt x="1070987" y="46398"/>
                  </a:lnTo>
                  <a:lnTo>
                    <a:pt x="1076959" y="75945"/>
                  </a:lnTo>
                  <a:lnTo>
                    <a:pt x="1076959" y="379221"/>
                  </a:lnTo>
                  <a:lnTo>
                    <a:pt x="1070987" y="408749"/>
                  </a:lnTo>
                  <a:lnTo>
                    <a:pt x="1054703" y="432847"/>
                  </a:lnTo>
                  <a:lnTo>
                    <a:pt x="1030561" y="449087"/>
                  </a:lnTo>
                  <a:lnTo>
                    <a:pt x="1001014" y="455040"/>
                  </a:lnTo>
                  <a:lnTo>
                    <a:pt x="75819" y="455040"/>
                  </a:lnTo>
                  <a:lnTo>
                    <a:pt x="46291" y="449087"/>
                  </a:lnTo>
                  <a:lnTo>
                    <a:pt x="22193" y="432847"/>
                  </a:lnTo>
                  <a:lnTo>
                    <a:pt x="5953" y="408749"/>
                  </a:lnTo>
                  <a:lnTo>
                    <a:pt x="0" y="379221"/>
                  </a:lnTo>
                  <a:lnTo>
                    <a:pt x="0" y="75945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6353047" y="2049907"/>
            <a:ext cx="5657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Gr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368415" y="2813558"/>
            <a:ext cx="1089660" cy="869950"/>
            <a:chOff x="6368415" y="2813558"/>
            <a:chExt cx="1089660" cy="869950"/>
          </a:xfrm>
        </p:grpSpPr>
        <p:sp>
          <p:nvSpPr>
            <p:cNvPr id="24" name="object 24"/>
            <p:cNvSpPr/>
            <p:nvPr/>
          </p:nvSpPr>
          <p:spPr>
            <a:xfrm>
              <a:off x="6746494" y="2819908"/>
              <a:ext cx="371475" cy="356870"/>
            </a:xfrm>
            <a:custGeom>
              <a:avLst/>
              <a:gdLst/>
              <a:ahLst/>
              <a:cxnLst/>
              <a:rect l="l" t="t" r="r" b="b"/>
              <a:pathLst>
                <a:path w="371475" h="356869">
                  <a:moveTo>
                    <a:pt x="278510" y="0"/>
                  </a:moveTo>
                  <a:lnTo>
                    <a:pt x="92836" y="0"/>
                  </a:lnTo>
                  <a:lnTo>
                    <a:pt x="92836" y="178308"/>
                  </a:lnTo>
                  <a:lnTo>
                    <a:pt x="0" y="178308"/>
                  </a:lnTo>
                  <a:lnTo>
                    <a:pt x="185674" y="356743"/>
                  </a:lnTo>
                  <a:lnTo>
                    <a:pt x="371348" y="178308"/>
                  </a:lnTo>
                  <a:lnTo>
                    <a:pt x="278510" y="178308"/>
                  </a:lnTo>
                  <a:lnTo>
                    <a:pt x="27851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746494" y="2819908"/>
              <a:ext cx="371475" cy="356870"/>
            </a:xfrm>
            <a:custGeom>
              <a:avLst/>
              <a:gdLst/>
              <a:ahLst/>
              <a:cxnLst/>
              <a:rect l="l" t="t" r="r" b="b"/>
              <a:pathLst>
                <a:path w="371475" h="356869">
                  <a:moveTo>
                    <a:pt x="0" y="178308"/>
                  </a:moveTo>
                  <a:lnTo>
                    <a:pt x="92836" y="178308"/>
                  </a:lnTo>
                  <a:lnTo>
                    <a:pt x="92836" y="0"/>
                  </a:lnTo>
                  <a:lnTo>
                    <a:pt x="278510" y="0"/>
                  </a:lnTo>
                  <a:lnTo>
                    <a:pt x="278510" y="178308"/>
                  </a:lnTo>
                  <a:lnTo>
                    <a:pt x="371348" y="178308"/>
                  </a:lnTo>
                  <a:lnTo>
                    <a:pt x="185674" y="356743"/>
                  </a:lnTo>
                  <a:lnTo>
                    <a:pt x="0" y="178308"/>
                  </a:lnTo>
                  <a:close/>
                </a:path>
              </a:pathLst>
            </a:custGeom>
            <a:ln w="12700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374765" y="3221609"/>
              <a:ext cx="1076960" cy="455295"/>
            </a:xfrm>
            <a:custGeom>
              <a:avLst/>
              <a:gdLst/>
              <a:ahLst/>
              <a:cxnLst/>
              <a:rect l="l" t="t" r="r" b="b"/>
              <a:pathLst>
                <a:path w="1076959" h="455295">
                  <a:moveTo>
                    <a:pt x="1001013" y="0"/>
                  </a:moveTo>
                  <a:lnTo>
                    <a:pt x="75819" y="0"/>
                  </a:lnTo>
                  <a:lnTo>
                    <a:pt x="46291" y="5953"/>
                  </a:lnTo>
                  <a:lnTo>
                    <a:pt x="22193" y="22193"/>
                  </a:lnTo>
                  <a:lnTo>
                    <a:pt x="5953" y="46291"/>
                  </a:lnTo>
                  <a:lnTo>
                    <a:pt x="0" y="75818"/>
                  </a:lnTo>
                  <a:lnTo>
                    <a:pt x="0" y="379221"/>
                  </a:lnTo>
                  <a:lnTo>
                    <a:pt x="5953" y="408749"/>
                  </a:lnTo>
                  <a:lnTo>
                    <a:pt x="22193" y="432847"/>
                  </a:lnTo>
                  <a:lnTo>
                    <a:pt x="46291" y="449087"/>
                  </a:lnTo>
                  <a:lnTo>
                    <a:pt x="75819" y="455040"/>
                  </a:lnTo>
                  <a:lnTo>
                    <a:pt x="1001013" y="455040"/>
                  </a:lnTo>
                  <a:lnTo>
                    <a:pt x="1030541" y="449087"/>
                  </a:lnTo>
                  <a:lnTo>
                    <a:pt x="1054639" y="432847"/>
                  </a:lnTo>
                  <a:lnTo>
                    <a:pt x="1070879" y="408749"/>
                  </a:lnTo>
                  <a:lnTo>
                    <a:pt x="1076833" y="379221"/>
                  </a:lnTo>
                  <a:lnTo>
                    <a:pt x="1076833" y="75818"/>
                  </a:lnTo>
                  <a:lnTo>
                    <a:pt x="1070879" y="46291"/>
                  </a:lnTo>
                  <a:lnTo>
                    <a:pt x="1054639" y="22193"/>
                  </a:lnTo>
                  <a:lnTo>
                    <a:pt x="1030541" y="5953"/>
                  </a:lnTo>
                  <a:lnTo>
                    <a:pt x="1001013" y="0"/>
                  </a:lnTo>
                  <a:close/>
                </a:path>
              </a:pathLst>
            </a:custGeom>
            <a:solidFill>
              <a:srgbClr val="57B5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374765" y="3221609"/>
              <a:ext cx="1076960" cy="455295"/>
            </a:xfrm>
            <a:custGeom>
              <a:avLst/>
              <a:gdLst/>
              <a:ahLst/>
              <a:cxnLst/>
              <a:rect l="l" t="t" r="r" b="b"/>
              <a:pathLst>
                <a:path w="1076959" h="455295">
                  <a:moveTo>
                    <a:pt x="0" y="75818"/>
                  </a:moveTo>
                  <a:lnTo>
                    <a:pt x="5953" y="46291"/>
                  </a:lnTo>
                  <a:lnTo>
                    <a:pt x="22193" y="22193"/>
                  </a:lnTo>
                  <a:lnTo>
                    <a:pt x="46291" y="5953"/>
                  </a:lnTo>
                  <a:lnTo>
                    <a:pt x="75819" y="0"/>
                  </a:lnTo>
                  <a:lnTo>
                    <a:pt x="1001013" y="0"/>
                  </a:lnTo>
                  <a:lnTo>
                    <a:pt x="1030541" y="5953"/>
                  </a:lnTo>
                  <a:lnTo>
                    <a:pt x="1054639" y="22193"/>
                  </a:lnTo>
                  <a:lnTo>
                    <a:pt x="1070879" y="46291"/>
                  </a:lnTo>
                  <a:lnTo>
                    <a:pt x="1076833" y="75818"/>
                  </a:lnTo>
                  <a:lnTo>
                    <a:pt x="1076833" y="379221"/>
                  </a:lnTo>
                  <a:lnTo>
                    <a:pt x="1070879" y="408749"/>
                  </a:lnTo>
                  <a:lnTo>
                    <a:pt x="1054639" y="432847"/>
                  </a:lnTo>
                  <a:lnTo>
                    <a:pt x="1030541" y="449087"/>
                  </a:lnTo>
                  <a:lnTo>
                    <a:pt x="1001013" y="455040"/>
                  </a:lnTo>
                  <a:lnTo>
                    <a:pt x="75819" y="455040"/>
                  </a:lnTo>
                  <a:lnTo>
                    <a:pt x="46291" y="449087"/>
                  </a:lnTo>
                  <a:lnTo>
                    <a:pt x="22193" y="432847"/>
                  </a:lnTo>
                  <a:lnTo>
                    <a:pt x="5953" y="408749"/>
                  </a:lnTo>
                  <a:lnTo>
                    <a:pt x="0" y="379221"/>
                  </a:lnTo>
                  <a:lnTo>
                    <a:pt x="0" y="75818"/>
                  </a:lnTo>
                  <a:close/>
                </a:path>
              </a:pathLst>
            </a:custGeom>
            <a:ln w="12699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6601459" y="3237433"/>
            <a:ext cx="62484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WNs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685799" y="1671996"/>
            <a:ext cx="3088640" cy="1448435"/>
            <a:chOff x="8685799" y="1671996"/>
            <a:chExt cx="3088640" cy="1448435"/>
          </a:xfrm>
        </p:grpSpPr>
        <p:sp>
          <p:nvSpPr>
            <p:cNvPr id="30" name="object 30"/>
            <p:cNvSpPr/>
            <p:nvPr/>
          </p:nvSpPr>
          <p:spPr>
            <a:xfrm>
              <a:off x="8695641" y="1681839"/>
              <a:ext cx="3068955" cy="1428750"/>
            </a:xfrm>
            <a:custGeom>
              <a:avLst/>
              <a:gdLst/>
              <a:ahLst/>
              <a:cxnLst/>
              <a:rect l="l" t="t" r="r" b="b"/>
              <a:pathLst>
                <a:path w="3068954" h="1428750">
                  <a:moveTo>
                    <a:pt x="2377494" y="0"/>
                  </a:moveTo>
                  <a:lnTo>
                    <a:pt x="2329580" y="2492"/>
                  </a:lnTo>
                  <a:lnTo>
                    <a:pt x="2282593" y="9171"/>
                  </a:lnTo>
                  <a:lnTo>
                    <a:pt x="2237282" y="19999"/>
                  </a:lnTo>
                  <a:lnTo>
                    <a:pt x="2194398" y="34936"/>
                  </a:lnTo>
                  <a:lnTo>
                    <a:pt x="2154692" y="53944"/>
                  </a:lnTo>
                  <a:lnTo>
                    <a:pt x="2118915" y="76983"/>
                  </a:lnTo>
                  <a:lnTo>
                    <a:pt x="2095885" y="59953"/>
                  </a:lnTo>
                  <a:lnTo>
                    <a:pt x="2041584" y="31513"/>
                  </a:lnTo>
                  <a:lnTo>
                    <a:pt x="1958800" y="7388"/>
                  </a:lnTo>
                  <a:lnTo>
                    <a:pt x="1905490" y="704"/>
                  </a:lnTo>
                  <a:lnTo>
                    <a:pt x="1852084" y="40"/>
                  </a:lnTo>
                  <a:lnTo>
                    <a:pt x="1799756" y="5146"/>
                  </a:lnTo>
                  <a:lnTo>
                    <a:pt x="1749683" y="15772"/>
                  </a:lnTo>
                  <a:lnTo>
                    <a:pt x="1703037" y="31668"/>
                  </a:lnTo>
                  <a:lnTo>
                    <a:pt x="1660996" y="52584"/>
                  </a:lnTo>
                  <a:lnTo>
                    <a:pt x="1624732" y="78271"/>
                  </a:lnTo>
                  <a:lnTo>
                    <a:pt x="1595421" y="108479"/>
                  </a:lnTo>
                  <a:lnTo>
                    <a:pt x="1575240" y="96750"/>
                  </a:lnTo>
                  <a:lnTo>
                    <a:pt x="1531163" y="76243"/>
                  </a:lnTo>
                  <a:lnTo>
                    <a:pt x="1456110" y="53204"/>
                  </a:lnTo>
                  <a:lnTo>
                    <a:pt x="1403392" y="43971"/>
                  </a:lnTo>
                  <a:lnTo>
                    <a:pt x="1350046" y="39732"/>
                  </a:lnTo>
                  <a:lnTo>
                    <a:pt x="1296866" y="40331"/>
                  </a:lnTo>
                  <a:lnTo>
                    <a:pt x="1244642" y="45614"/>
                  </a:lnTo>
                  <a:lnTo>
                    <a:pt x="1194167" y="55427"/>
                  </a:lnTo>
                  <a:lnTo>
                    <a:pt x="1146231" y="69615"/>
                  </a:lnTo>
                  <a:lnTo>
                    <a:pt x="1101628" y="88024"/>
                  </a:lnTo>
                  <a:lnTo>
                    <a:pt x="1061148" y="110498"/>
                  </a:lnTo>
                  <a:lnTo>
                    <a:pt x="1025584" y="136884"/>
                  </a:lnTo>
                  <a:lnTo>
                    <a:pt x="995727" y="167026"/>
                  </a:lnTo>
                  <a:lnTo>
                    <a:pt x="948278" y="151553"/>
                  </a:lnTo>
                  <a:lnTo>
                    <a:pt x="898709" y="139594"/>
                  </a:lnTo>
                  <a:lnTo>
                    <a:pt x="847502" y="131212"/>
                  </a:lnTo>
                  <a:lnTo>
                    <a:pt x="795143" y="126471"/>
                  </a:lnTo>
                  <a:lnTo>
                    <a:pt x="742112" y="125434"/>
                  </a:lnTo>
                  <a:lnTo>
                    <a:pt x="688895" y="128164"/>
                  </a:lnTo>
                  <a:lnTo>
                    <a:pt x="629835" y="135645"/>
                  </a:lnTo>
                  <a:lnTo>
                    <a:pt x="573949" y="147440"/>
                  </a:lnTo>
                  <a:lnTo>
                    <a:pt x="521623" y="163229"/>
                  </a:lnTo>
                  <a:lnTo>
                    <a:pt x="473241" y="182690"/>
                  </a:lnTo>
                  <a:lnTo>
                    <a:pt x="429187" y="205503"/>
                  </a:lnTo>
                  <a:lnTo>
                    <a:pt x="389846" y="231347"/>
                  </a:lnTo>
                  <a:lnTo>
                    <a:pt x="355601" y="259902"/>
                  </a:lnTo>
                  <a:lnTo>
                    <a:pt x="326837" y="290845"/>
                  </a:lnTo>
                  <a:lnTo>
                    <a:pt x="303939" y="323858"/>
                  </a:lnTo>
                  <a:lnTo>
                    <a:pt x="287290" y="358618"/>
                  </a:lnTo>
                  <a:lnTo>
                    <a:pt x="274279" y="432097"/>
                  </a:lnTo>
                  <a:lnTo>
                    <a:pt x="278685" y="470175"/>
                  </a:lnTo>
                  <a:lnTo>
                    <a:pt x="276145" y="474620"/>
                  </a:lnTo>
                  <a:lnTo>
                    <a:pt x="218979" y="481925"/>
                  </a:lnTo>
                  <a:lnTo>
                    <a:pt x="165678" y="495723"/>
                  </a:lnTo>
                  <a:lnTo>
                    <a:pt x="117515" y="515494"/>
                  </a:lnTo>
                  <a:lnTo>
                    <a:pt x="75766" y="540721"/>
                  </a:lnTo>
                  <a:lnTo>
                    <a:pt x="41703" y="570886"/>
                  </a:lnTo>
                  <a:lnTo>
                    <a:pt x="15691" y="607062"/>
                  </a:lnTo>
                  <a:lnTo>
                    <a:pt x="1938" y="644667"/>
                  </a:lnTo>
                  <a:lnTo>
                    <a:pt x="0" y="682621"/>
                  </a:lnTo>
                  <a:lnTo>
                    <a:pt x="9429" y="719841"/>
                  </a:lnTo>
                  <a:lnTo>
                    <a:pt x="29783" y="755246"/>
                  </a:lnTo>
                  <a:lnTo>
                    <a:pt x="60616" y="787753"/>
                  </a:lnTo>
                  <a:lnTo>
                    <a:pt x="101483" y="816280"/>
                  </a:lnTo>
                  <a:lnTo>
                    <a:pt x="151939" y="839745"/>
                  </a:lnTo>
                  <a:lnTo>
                    <a:pt x="111466" y="873964"/>
                  </a:lnTo>
                  <a:lnTo>
                    <a:pt x="83899" y="912421"/>
                  </a:lnTo>
                  <a:lnTo>
                    <a:pt x="70001" y="953688"/>
                  </a:lnTo>
                  <a:lnTo>
                    <a:pt x="70532" y="996336"/>
                  </a:lnTo>
                  <a:lnTo>
                    <a:pt x="102345" y="1062717"/>
                  </a:lnTo>
                  <a:lnTo>
                    <a:pt x="130688" y="1091309"/>
                  </a:lnTo>
                  <a:lnTo>
                    <a:pt x="166030" y="1116187"/>
                  </a:lnTo>
                  <a:lnTo>
                    <a:pt x="207402" y="1136868"/>
                  </a:lnTo>
                  <a:lnTo>
                    <a:pt x="253836" y="1152866"/>
                  </a:lnTo>
                  <a:lnTo>
                    <a:pt x="304361" y="1163696"/>
                  </a:lnTo>
                  <a:lnTo>
                    <a:pt x="358010" y="1168874"/>
                  </a:lnTo>
                  <a:lnTo>
                    <a:pt x="413813" y="1167913"/>
                  </a:lnTo>
                  <a:lnTo>
                    <a:pt x="417623" y="1172104"/>
                  </a:lnTo>
                  <a:lnTo>
                    <a:pt x="448978" y="1202103"/>
                  </a:lnTo>
                  <a:lnTo>
                    <a:pt x="481738" y="1227700"/>
                  </a:lnTo>
                  <a:lnTo>
                    <a:pt x="517620" y="1250877"/>
                  </a:lnTo>
                  <a:lnTo>
                    <a:pt x="556308" y="1271584"/>
                  </a:lnTo>
                  <a:lnTo>
                    <a:pt x="597489" y="1289772"/>
                  </a:lnTo>
                  <a:lnTo>
                    <a:pt x="640846" y="1305391"/>
                  </a:lnTo>
                  <a:lnTo>
                    <a:pt x="686066" y="1318390"/>
                  </a:lnTo>
                  <a:lnTo>
                    <a:pt x="732833" y="1328721"/>
                  </a:lnTo>
                  <a:lnTo>
                    <a:pt x="780831" y="1336334"/>
                  </a:lnTo>
                  <a:lnTo>
                    <a:pt x="829746" y="1341178"/>
                  </a:lnTo>
                  <a:lnTo>
                    <a:pt x="879264" y="1343203"/>
                  </a:lnTo>
                  <a:lnTo>
                    <a:pt x="929068" y="1342361"/>
                  </a:lnTo>
                  <a:lnTo>
                    <a:pt x="978844" y="1338601"/>
                  </a:lnTo>
                  <a:lnTo>
                    <a:pt x="1028277" y="1331874"/>
                  </a:lnTo>
                  <a:lnTo>
                    <a:pt x="1077053" y="1322130"/>
                  </a:lnTo>
                  <a:lnTo>
                    <a:pt x="1124855" y="1309318"/>
                  </a:lnTo>
                  <a:lnTo>
                    <a:pt x="1171368" y="1293389"/>
                  </a:lnTo>
                  <a:lnTo>
                    <a:pt x="1204611" y="1321357"/>
                  </a:lnTo>
                  <a:lnTo>
                    <a:pt x="1242446" y="1346574"/>
                  </a:lnTo>
                  <a:lnTo>
                    <a:pt x="1284430" y="1368827"/>
                  </a:lnTo>
                  <a:lnTo>
                    <a:pt x="1330118" y="1387905"/>
                  </a:lnTo>
                  <a:lnTo>
                    <a:pt x="1379066" y="1403597"/>
                  </a:lnTo>
                  <a:lnTo>
                    <a:pt x="1430829" y="1415690"/>
                  </a:lnTo>
                  <a:lnTo>
                    <a:pt x="1485238" y="1424026"/>
                  </a:lnTo>
                  <a:lnTo>
                    <a:pt x="1539633" y="1428233"/>
                  </a:lnTo>
                  <a:lnTo>
                    <a:pt x="1593568" y="1428465"/>
                  </a:lnTo>
                  <a:lnTo>
                    <a:pt x="1646593" y="1424874"/>
                  </a:lnTo>
                  <a:lnTo>
                    <a:pt x="1698261" y="1417613"/>
                  </a:lnTo>
                  <a:lnTo>
                    <a:pt x="1748124" y="1406833"/>
                  </a:lnTo>
                  <a:lnTo>
                    <a:pt x="1795732" y="1392687"/>
                  </a:lnTo>
                  <a:lnTo>
                    <a:pt x="1840639" y="1375329"/>
                  </a:lnTo>
                  <a:lnTo>
                    <a:pt x="1882395" y="1354909"/>
                  </a:lnTo>
                  <a:lnTo>
                    <a:pt x="1920553" y="1331581"/>
                  </a:lnTo>
                  <a:lnTo>
                    <a:pt x="1954665" y="1305498"/>
                  </a:lnTo>
                  <a:lnTo>
                    <a:pt x="1984281" y="1276811"/>
                  </a:lnTo>
                  <a:lnTo>
                    <a:pt x="2008955" y="1245673"/>
                  </a:lnTo>
                  <a:lnTo>
                    <a:pt x="2028237" y="1212236"/>
                  </a:lnTo>
                  <a:lnTo>
                    <a:pt x="2078160" y="1229123"/>
                  </a:lnTo>
                  <a:lnTo>
                    <a:pt x="2131012" y="1241415"/>
                  </a:lnTo>
                  <a:lnTo>
                    <a:pt x="2186007" y="1248991"/>
                  </a:lnTo>
                  <a:lnTo>
                    <a:pt x="2242359" y="1251733"/>
                  </a:lnTo>
                  <a:lnTo>
                    <a:pt x="2298088" y="1249641"/>
                  </a:lnTo>
                  <a:lnTo>
                    <a:pt x="2351599" y="1242998"/>
                  </a:lnTo>
                  <a:lnTo>
                    <a:pt x="2402397" y="1232110"/>
                  </a:lnTo>
                  <a:lnTo>
                    <a:pt x="2449990" y="1217283"/>
                  </a:lnTo>
                  <a:lnTo>
                    <a:pt x="2493884" y="1198825"/>
                  </a:lnTo>
                  <a:lnTo>
                    <a:pt x="2533586" y="1177041"/>
                  </a:lnTo>
                  <a:lnTo>
                    <a:pt x="2568602" y="1152239"/>
                  </a:lnTo>
                  <a:lnTo>
                    <a:pt x="2598439" y="1124724"/>
                  </a:lnTo>
                  <a:lnTo>
                    <a:pt x="2622603" y="1094803"/>
                  </a:lnTo>
                  <a:lnTo>
                    <a:pt x="2651940" y="1028969"/>
                  </a:lnTo>
                  <a:lnTo>
                    <a:pt x="2656125" y="993669"/>
                  </a:lnTo>
                  <a:lnTo>
                    <a:pt x="2704619" y="987667"/>
                  </a:lnTo>
                  <a:lnTo>
                    <a:pt x="2751711" y="978567"/>
                  </a:lnTo>
                  <a:lnTo>
                    <a:pt x="2797034" y="966475"/>
                  </a:lnTo>
                  <a:lnTo>
                    <a:pt x="2840225" y="951493"/>
                  </a:lnTo>
                  <a:lnTo>
                    <a:pt x="2880915" y="933725"/>
                  </a:lnTo>
                  <a:lnTo>
                    <a:pt x="2926459" y="908536"/>
                  </a:lnTo>
                  <a:lnTo>
                    <a:pt x="2965851" y="880595"/>
                  </a:lnTo>
                  <a:lnTo>
                    <a:pt x="2999007" y="850303"/>
                  </a:lnTo>
                  <a:lnTo>
                    <a:pt x="3025845" y="818062"/>
                  </a:lnTo>
                  <a:lnTo>
                    <a:pt x="3046280" y="784272"/>
                  </a:lnTo>
                  <a:lnTo>
                    <a:pt x="3067613" y="713645"/>
                  </a:lnTo>
                  <a:lnTo>
                    <a:pt x="3068343" y="677610"/>
                  </a:lnTo>
                  <a:lnTo>
                    <a:pt x="3062339" y="641628"/>
                  </a:lnTo>
                  <a:lnTo>
                    <a:pt x="3049516" y="606100"/>
                  </a:lnTo>
                  <a:lnTo>
                    <a:pt x="3029792" y="571426"/>
                  </a:lnTo>
                  <a:lnTo>
                    <a:pt x="3003084" y="538007"/>
                  </a:lnTo>
                  <a:lnTo>
                    <a:pt x="2969307" y="506243"/>
                  </a:lnTo>
                  <a:lnTo>
                    <a:pt x="2974330" y="498480"/>
                  </a:lnTo>
                  <a:lnTo>
                    <a:pt x="2998044" y="436157"/>
                  </a:lnTo>
                  <a:lnTo>
                    <a:pt x="2999504" y="398058"/>
                  </a:lnTo>
                  <a:lnTo>
                    <a:pt x="2991630" y="360931"/>
                  </a:lnTo>
                  <a:lnTo>
                    <a:pt x="2974970" y="325384"/>
                  </a:lnTo>
                  <a:lnTo>
                    <a:pt x="2950067" y="292026"/>
                  </a:lnTo>
                  <a:lnTo>
                    <a:pt x="2917468" y="261464"/>
                  </a:lnTo>
                  <a:lnTo>
                    <a:pt x="2877719" y="234308"/>
                  </a:lnTo>
                  <a:lnTo>
                    <a:pt x="2831364" y="211163"/>
                  </a:lnTo>
                  <a:lnTo>
                    <a:pt x="2778950" y="192640"/>
                  </a:lnTo>
                  <a:lnTo>
                    <a:pt x="2721022" y="179345"/>
                  </a:lnTo>
                  <a:lnTo>
                    <a:pt x="2705417" y="143007"/>
                  </a:lnTo>
                  <a:lnTo>
                    <a:pt x="2680382" y="109146"/>
                  </a:lnTo>
                  <a:lnTo>
                    <a:pt x="2646584" y="78476"/>
                  </a:lnTo>
                  <a:lnTo>
                    <a:pt x="2604690" y="51710"/>
                  </a:lnTo>
                  <a:lnTo>
                    <a:pt x="2563403" y="32682"/>
                  </a:lnTo>
                  <a:lnTo>
                    <a:pt x="2519289" y="18036"/>
                  </a:lnTo>
                  <a:lnTo>
                    <a:pt x="2473099" y="7733"/>
                  </a:lnTo>
                  <a:lnTo>
                    <a:pt x="2425584" y="1734"/>
                  </a:lnTo>
                  <a:lnTo>
                    <a:pt x="2377494" y="0"/>
                  </a:lnTo>
                  <a:close/>
                </a:path>
              </a:pathLst>
            </a:custGeom>
            <a:solidFill>
              <a:srgbClr val="D5DC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695641" y="1681839"/>
              <a:ext cx="3068955" cy="1428750"/>
            </a:xfrm>
            <a:custGeom>
              <a:avLst/>
              <a:gdLst/>
              <a:ahLst/>
              <a:cxnLst/>
              <a:rect l="l" t="t" r="r" b="b"/>
              <a:pathLst>
                <a:path w="3068954" h="1428750">
                  <a:moveTo>
                    <a:pt x="278685" y="470175"/>
                  </a:moveTo>
                  <a:lnTo>
                    <a:pt x="274279" y="432097"/>
                  </a:lnTo>
                  <a:lnTo>
                    <a:pt x="277276" y="394804"/>
                  </a:lnTo>
                  <a:lnTo>
                    <a:pt x="287290" y="358618"/>
                  </a:lnTo>
                  <a:lnTo>
                    <a:pt x="303939" y="323858"/>
                  </a:lnTo>
                  <a:lnTo>
                    <a:pt x="326837" y="290845"/>
                  </a:lnTo>
                  <a:lnTo>
                    <a:pt x="355601" y="259902"/>
                  </a:lnTo>
                  <a:lnTo>
                    <a:pt x="389846" y="231347"/>
                  </a:lnTo>
                  <a:lnTo>
                    <a:pt x="429187" y="205503"/>
                  </a:lnTo>
                  <a:lnTo>
                    <a:pt x="473241" y="182690"/>
                  </a:lnTo>
                  <a:lnTo>
                    <a:pt x="521623" y="163229"/>
                  </a:lnTo>
                  <a:lnTo>
                    <a:pt x="573949" y="147440"/>
                  </a:lnTo>
                  <a:lnTo>
                    <a:pt x="629835" y="135645"/>
                  </a:lnTo>
                  <a:lnTo>
                    <a:pt x="688895" y="128164"/>
                  </a:lnTo>
                  <a:lnTo>
                    <a:pt x="742112" y="125434"/>
                  </a:lnTo>
                  <a:lnTo>
                    <a:pt x="795143" y="126471"/>
                  </a:lnTo>
                  <a:lnTo>
                    <a:pt x="847502" y="131212"/>
                  </a:lnTo>
                  <a:lnTo>
                    <a:pt x="898709" y="139594"/>
                  </a:lnTo>
                  <a:lnTo>
                    <a:pt x="948278" y="151553"/>
                  </a:lnTo>
                  <a:lnTo>
                    <a:pt x="995727" y="167026"/>
                  </a:lnTo>
                  <a:lnTo>
                    <a:pt x="1025584" y="136884"/>
                  </a:lnTo>
                  <a:lnTo>
                    <a:pt x="1061148" y="110498"/>
                  </a:lnTo>
                  <a:lnTo>
                    <a:pt x="1101628" y="88024"/>
                  </a:lnTo>
                  <a:lnTo>
                    <a:pt x="1146231" y="69615"/>
                  </a:lnTo>
                  <a:lnTo>
                    <a:pt x="1194167" y="55427"/>
                  </a:lnTo>
                  <a:lnTo>
                    <a:pt x="1244642" y="45614"/>
                  </a:lnTo>
                  <a:lnTo>
                    <a:pt x="1296866" y="40331"/>
                  </a:lnTo>
                  <a:lnTo>
                    <a:pt x="1350046" y="39732"/>
                  </a:lnTo>
                  <a:lnTo>
                    <a:pt x="1403392" y="43971"/>
                  </a:lnTo>
                  <a:lnTo>
                    <a:pt x="1456110" y="53204"/>
                  </a:lnTo>
                  <a:lnTo>
                    <a:pt x="1507410" y="67585"/>
                  </a:lnTo>
                  <a:lnTo>
                    <a:pt x="1553797" y="85984"/>
                  </a:lnTo>
                  <a:lnTo>
                    <a:pt x="1595421" y="108479"/>
                  </a:lnTo>
                  <a:lnTo>
                    <a:pt x="1624732" y="78271"/>
                  </a:lnTo>
                  <a:lnTo>
                    <a:pt x="1660996" y="52584"/>
                  </a:lnTo>
                  <a:lnTo>
                    <a:pt x="1703037" y="31668"/>
                  </a:lnTo>
                  <a:lnTo>
                    <a:pt x="1749683" y="15772"/>
                  </a:lnTo>
                  <a:lnTo>
                    <a:pt x="1799756" y="5146"/>
                  </a:lnTo>
                  <a:lnTo>
                    <a:pt x="1852084" y="40"/>
                  </a:lnTo>
                  <a:lnTo>
                    <a:pt x="1905490" y="704"/>
                  </a:lnTo>
                  <a:lnTo>
                    <a:pt x="1958800" y="7388"/>
                  </a:lnTo>
                  <a:lnTo>
                    <a:pt x="2010838" y="20341"/>
                  </a:lnTo>
                  <a:lnTo>
                    <a:pt x="2070020" y="44757"/>
                  </a:lnTo>
                  <a:lnTo>
                    <a:pt x="2118915" y="76983"/>
                  </a:lnTo>
                  <a:lnTo>
                    <a:pt x="2154692" y="53944"/>
                  </a:lnTo>
                  <a:lnTo>
                    <a:pt x="2194398" y="34936"/>
                  </a:lnTo>
                  <a:lnTo>
                    <a:pt x="2237282" y="19999"/>
                  </a:lnTo>
                  <a:lnTo>
                    <a:pt x="2282593" y="9171"/>
                  </a:lnTo>
                  <a:lnTo>
                    <a:pt x="2329580" y="2492"/>
                  </a:lnTo>
                  <a:lnTo>
                    <a:pt x="2377494" y="0"/>
                  </a:lnTo>
                  <a:lnTo>
                    <a:pt x="2425584" y="1734"/>
                  </a:lnTo>
                  <a:lnTo>
                    <a:pt x="2473099" y="7733"/>
                  </a:lnTo>
                  <a:lnTo>
                    <a:pt x="2519289" y="18036"/>
                  </a:lnTo>
                  <a:lnTo>
                    <a:pt x="2563403" y="32682"/>
                  </a:lnTo>
                  <a:lnTo>
                    <a:pt x="2604690" y="51710"/>
                  </a:lnTo>
                  <a:lnTo>
                    <a:pt x="2646584" y="78476"/>
                  </a:lnTo>
                  <a:lnTo>
                    <a:pt x="2680382" y="109146"/>
                  </a:lnTo>
                  <a:lnTo>
                    <a:pt x="2705417" y="143007"/>
                  </a:lnTo>
                  <a:lnTo>
                    <a:pt x="2721022" y="179345"/>
                  </a:lnTo>
                  <a:lnTo>
                    <a:pt x="2778950" y="192640"/>
                  </a:lnTo>
                  <a:lnTo>
                    <a:pt x="2831364" y="211163"/>
                  </a:lnTo>
                  <a:lnTo>
                    <a:pt x="2877719" y="234308"/>
                  </a:lnTo>
                  <a:lnTo>
                    <a:pt x="2917468" y="261464"/>
                  </a:lnTo>
                  <a:lnTo>
                    <a:pt x="2950067" y="292026"/>
                  </a:lnTo>
                  <a:lnTo>
                    <a:pt x="2974970" y="325384"/>
                  </a:lnTo>
                  <a:lnTo>
                    <a:pt x="2991630" y="360931"/>
                  </a:lnTo>
                  <a:lnTo>
                    <a:pt x="2999504" y="398058"/>
                  </a:lnTo>
                  <a:lnTo>
                    <a:pt x="2998044" y="436157"/>
                  </a:lnTo>
                  <a:lnTo>
                    <a:pt x="2986706" y="474620"/>
                  </a:lnTo>
                  <a:lnTo>
                    <a:pt x="2969307" y="506243"/>
                  </a:lnTo>
                  <a:lnTo>
                    <a:pt x="3003084" y="538007"/>
                  </a:lnTo>
                  <a:lnTo>
                    <a:pt x="3029792" y="571426"/>
                  </a:lnTo>
                  <a:lnTo>
                    <a:pt x="3049516" y="606100"/>
                  </a:lnTo>
                  <a:lnTo>
                    <a:pt x="3062339" y="641628"/>
                  </a:lnTo>
                  <a:lnTo>
                    <a:pt x="3068343" y="677610"/>
                  </a:lnTo>
                  <a:lnTo>
                    <a:pt x="3067613" y="713645"/>
                  </a:lnTo>
                  <a:lnTo>
                    <a:pt x="3046280" y="784272"/>
                  </a:lnTo>
                  <a:lnTo>
                    <a:pt x="3025845" y="818062"/>
                  </a:lnTo>
                  <a:lnTo>
                    <a:pt x="2999007" y="850303"/>
                  </a:lnTo>
                  <a:lnTo>
                    <a:pt x="2965851" y="880595"/>
                  </a:lnTo>
                  <a:lnTo>
                    <a:pt x="2926459" y="908536"/>
                  </a:lnTo>
                  <a:lnTo>
                    <a:pt x="2880915" y="933725"/>
                  </a:lnTo>
                  <a:lnTo>
                    <a:pt x="2840225" y="951493"/>
                  </a:lnTo>
                  <a:lnTo>
                    <a:pt x="2797034" y="966475"/>
                  </a:lnTo>
                  <a:lnTo>
                    <a:pt x="2751711" y="978567"/>
                  </a:lnTo>
                  <a:lnTo>
                    <a:pt x="2704619" y="987667"/>
                  </a:lnTo>
                  <a:lnTo>
                    <a:pt x="2656125" y="993669"/>
                  </a:lnTo>
                  <a:lnTo>
                    <a:pt x="2651940" y="1028969"/>
                  </a:lnTo>
                  <a:lnTo>
                    <a:pt x="2622603" y="1094803"/>
                  </a:lnTo>
                  <a:lnTo>
                    <a:pt x="2598439" y="1124724"/>
                  </a:lnTo>
                  <a:lnTo>
                    <a:pt x="2568602" y="1152239"/>
                  </a:lnTo>
                  <a:lnTo>
                    <a:pt x="2533586" y="1177041"/>
                  </a:lnTo>
                  <a:lnTo>
                    <a:pt x="2493884" y="1198825"/>
                  </a:lnTo>
                  <a:lnTo>
                    <a:pt x="2449990" y="1217283"/>
                  </a:lnTo>
                  <a:lnTo>
                    <a:pt x="2402397" y="1232110"/>
                  </a:lnTo>
                  <a:lnTo>
                    <a:pt x="2351599" y="1242998"/>
                  </a:lnTo>
                  <a:lnTo>
                    <a:pt x="2298088" y="1249641"/>
                  </a:lnTo>
                  <a:lnTo>
                    <a:pt x="2242359" y="1251733"/>
                  </a:lnTo>
                  <a:lnTo>
                    <a:pt x="2186007" y="1248991"/>
                  </a:lnTo>
                  <a:lnTo>
                    <a:pt x="2131012" y="1241415"/>
                  </a:lnTo>
                  <a:lnTo>
                    <a:pt x="2078160" y="1229123"/>
                  </a:lnTo>
                  <a:lnTo>
                    <a:pt x="2028237" y="1212236"/>
                  </a:lnTo>
                  <a:lnTo>
                    <a:pt x="2008955" y="1245673"/>
                  </a:lnTo>
                  <a:lnTo>
                    <a:pt x="1984281" y="1276811"/>
                  </a:lnTo>
                  <a:lnTo>
                    <a:pt x="1954665" y="1305498"/>
                  </a:lnTo>
                  <a:lnTo>
                    <a:pt x="1920553" y="1331581"/>
                  </a:lnTo>
                  <a:lnTo>
                    <a:pt x="1882395" y="1354909"/>
                  </a:lnTo>
                  <a:lnTo>
                    <a:pt x="1840639" y="1375329"/>
                  </a:lnTo>
                  <a:lnTo>
                    <a:pt x="1795732" y="1392687"/>
                  </a:lnTo>
                  <a:lnTo>
                    <a:pt x="1748124" y="1406833"/>
                  </a:lnTo>
                  <a:lnTo>
                    <a:pt x="1698261" y="1417613"/>
                  </a:lnTo>
                  <a:lnTo>
                    <a:pt x="1646593" y="1424874"/>
                  </a:lnTo>
                  <a:lnTo>
                    <a:pt x="1593568" y="1428465"/>
                  </a:lnTo>
                  <a:lnTo>
                    <a:pt x="1539633" y="1428233"/>
                  </a:lnTo>
                  <a:lnTo>
                    <a:pt x="1485238" y="1424026"/>
                  </a:lnTo>
                  <a:lnTo>
                    <a:pt x="1430829" y="1415690"/>
                  </a:lnTo>
                  <a:lnTo>
                    <a:pt x="1379066" y="1403597"/>
                  </a:lnTo>
                  <a:lnTo>
                    <a:pt x="1330118" y="1387905"/>
                  </a:lnTo>
                  <a:lnTo>
                    <a:pt x="1284430" y="1368827"/>
                  </a:lnTo>
                  <a:lnTo>
                    <a:pt x="1242446" y="1346574"/>
                  </a:lnTo>
                  <a:lnTo>
                    <a:pt x="1204611" y="1321357"/>
                  </a:lnTo>
                  <a:lnTo>
                    <a:pt x="1171368" y="1293389"/>
                  </a:lnTo>
                  <a:lnTo>
                    <a:pt x="1124855" y="1309318"/>
                  </a:lnTo>
                  <a:lnTo>
                    <a:pt x="1077053" y="1322130"/>
                  </a:lnTo>
                  <a:lnTo>
                    <a:pt x="1028277" y="1331874"/>
                  </a:lnTo>
                  <a:lnTo>
                    <a:pt x="978844" y="1338601"/>
                  </a:lnTo>
                  <a:lnTo>
                    <a:pt x="929068" y="1342361"/>
                  </a:lnTo>
                  <a:lnTo>
                    <a:pt x="879264" y="1343203"/>
                  </a:lnTo>
                  <a:lnTo>
                    <a:pt x="829746" y="1341178"/>
                  </a:lnTo>
                  <a:lnTo>
                    <a:pt x="780831" y="1336334"/>
                  </a:lnTo>
                  <a:lnTo>
                    <a:pt x="732833" y="1328721"/>
                  </a:lnTo>
                  <a:lnTo>
                    <a:pt x="686066" y="1318390"/>
                  </a:lnTo>
                  <a:lnTo>
                    <a:pt x="640846" y="1305391"/>
                  </a:lnTo>
                  <a:lnTo>
                    <a:pt x="597489" y="1289772"/>
                  </a:lnTo>
                  <a:lnTo>
                    <a:pt x="556308" y="1271584"/>
                  </a:lnTo>
                  <a:lnTo>
                    <a:pt x="517620" y="1250877"/>
                  </a:lnTo>
                  <a:lnTo>
                    <a:pt x="481738" y="1227700"/>
                  </a:lnTo>
                  <a:lnTo>
                    <a:pt x="448978" y="1202103"/>
                  </a:lnTo>
                  <a:lnTo>
                    <a:pt x="419655" y="1174136"/>
                  </a:lnTo>
                  <a:lnTo>
                    <a:pt x="415718" y="1169945"/>
                  </a:lnTo>
                  <a:lnTo>
                    <a:pt x="413813" y="1167913"/>
                  </a:lnTo>
                  <a:lnTo>
                    <a:pt x="358010" y="1168874"/>
                  </a:lnTo>
                  <a:lnTo>
                    <a:pt x="304361" y="1163696"/>
                  </a:lnTo>
                  <a:lnTo>
                    <a:pt x="253836" y="1152866"/>
                  </a:lnTo>
                  <a:lnTo>
                    <a:pt x="207402" y="1136868"/>
                  </a:lnTo>
                  <a:lnTo>
                    <a:pt x="166030" y="1116187"/>
                  </a:lnTo>
                  <a:lnTo>
                    <a:pt x="130688" y="1091309"/>
                  </a:lnTo>
                  <a:lnTo>
                    <a:pt x="102345" y="1062717"/>
                  </a:lnTo>
                  <a:lnTo>
                    <a:pt x="70532" y="996336"/>
                  </a:lnTo>
                  <a:lnTo>
                    <a:pt x="70001" y="953688"/>
                  </a:lnTo>
                  <a:lnTo>
                    <a:pt x="83899" y="912421"/>
                  </a:lnTo>
                  <a:lnTo>
                    <a:pt x="111466" y="873964"/>
                  </a:lnTo>
                  <a:lnTo>
                    <a:pt x="151939" y="839745"/>
                  </a:lnTo>
                  <a:lnTo>
                    <a:pt x="101483" y="816280"/>
                  </a:lnTo>
                  <a:lnTo>
                    <a:pt x="60616" y="787753"/>
                  </a:lnTo>
                  <a:lnTo>
                    <a:pt x="29783" y="755246"/>
                  </a:lnTo>
                  <a:lnTo>
                    <a:pt x="9429" y="719841"/>
                  </a:lnTo>
                  <a:lnTo>
                    <a:pt x="0" y="682621"/>
                  </a:lnTo>
                  <a:lnTo>
                    <a:pt x="1938" y="644667"/>
                  </a:lnTo>
                  <a:lnTo>
                    <a:pt x="15691" y="607062"/>
                  </a:lnTo>
                  <a:lnTo>
                    <a:pt x="41703" y="570886"/>
                  </a:lnTo>
                  <a:lnTo>
                    <a:pt x="75766" y="540721"/>
                  </a:lnTo>
                  <a:lnTo>
                    <a:pt x="117515" y="515494"/>
                  </a:lnTo>
                  <a:lnTo>
                    <a:pt x="165678" y="495723"/>
                  </a:lnTo>
                  <a:lnTo>
                    <a:pt x="218979" y="481925"/>
                  </a:lnTo>
                  <a:lnTo>
                    <a:pt x="276145" y="474620"/>
                  </a:lnTo>
                  <a:lnTo>
                    <a:pt x="278685" y="470175"/>
                  </a:lnTo>
                  <a:close/>
                </a:path>
                <a:path w="3068954" h="1428750">
                  <a:moveTo>
                    <a:pt x="334946" y="860573"/>
                  </a:moveTo>
                  <a:lnTo>
                    <a:pt x="288026" y="860645"/>
                  </a:lnTo>
                  <a:lnTo>
                    <a:pt x="241903" y="856192"/>
                  </a:lnTo>
                  <a:lnTo>
                    <a:pt x="197376" y="847357"/>
                  </a:lnTo>
                  <a:lnTo>
                    <a:pt x="155241" y="834284"/>
                  </a:lnTo>
                </a:path>
                <a:path w="3068954" h="1428750">
                  <a:moveTo>
                    <a:pt x="493569" y="1148990"/>
                  </a:moveTo>
                  <a:lnTo>
                    <a:pt x="474410" y="1153366"/>
                  </a:lnTo>
                  <a:lnTo>
                    <a:pt x="454882" y="1156944"/>
                  </a:lnTo>
                  <a:lnTo>
                    <a:pt x="435044" y="1159688"/>
                  </a:lnTo>
                  <a:lnTo>
                    <a:pt x="414956" y="1161563"/>
                  </a:lnTo>
                </a:path>
                <a:path w="3068954" h="1428750">
                  <a:moveTo>
                    <a:pt x="1171241" y="1287547"/>
                  </a:moveTo>
                  <a:lnTo>
                    <a:pt x="1157553" y="1273790"/>
                  </a:lnTo>
                  <a:lnTo>
                    <a:pt x="1145079" y="1259591"/>
                  </a:lnTo>
                  <a:lnTo>
                    <a:pt x="1133844" y="1244988"/>
                  </a:lnTo>
                  <a:lnTo>
                    <a:pt x="1123870" y="1230016"/>
                  </a:lnTo>
                </a:path>
                <a:path w="3068954" h="1428750">
                  <a:moveTo>
                    <a:pt x="2047541" y="1144164"/>
                  </a:moveTo>
                  <a:lnTo>
                    <a:pt x="2044781" y="1160135"/>
                  </a:lnTo>
                  <a:lnTo>
                    <a:pt x="2040699" y="1176010"/>
                  </a:lnTo>
                  <a:lnTo>
                    <a:pt x="2035308" y="1191742"/>
                  </a:lnTo>
                  <a:lnTo>
                    <a:pt x="2028618" y="1207283"/>
                  </a:lnTo>
                </a:path>
                <a:path w="3068954" h="1428750">
                  <a:moveTo>
                    <a:pt x="2423715" y="754020"/>
                  </a:moveTo>
                  <a:lnTo>
                    <a:pt x="2481352" y="775662"/>
                  </a:lnTo>
                  <a:lnTo>
                    <a:pt x="2531890" y="802467"/>
                  </a:lnTo>
                  <a:lnTo>
                    <a:pt x="2574655" y="833750"/>
                  </a:lnTo>
                  <a:lnTo>
                    <a:pt x="2608971" y="868828"/>
                  </a:lnTo>
                  <a:lnTo>
                    <a:pt x="2634163" y="907016"/>
                  </a:lnTo>
                  <a:lnTo>
                    <a:pt x="2649556" y="947630"/>
                  </a:lnTo>
                  <a:lnTo>
                    <a:pt x="2654474" y="989986"/>
                  </a:lnTo>
                </a:path>
                <a:path w="3068954" h="1428750">
                  <a:moveTo>
                    <a:pt x="2967910" y="502687"/>
                  </a:moveTo>
                  <a:lnTo>
                    <a:pt x="2948428" y="527538"/>
                  </a:lnTo>
                  <a:lnTo>
                    <a:pt x="2924635" y="550709"/>
                  </a:lnTo>
                  <a:lnTo>
                    <a:pt x="2896794" y="571999"/>
                  </a:lnTo>
                  <a:lnTo>
                    <a:pt x="2865167" y="591206"/>
                  </a:lnTo>
                </a:path>
                <a:path w="3068954" h="1428750">
                  <a:moveTo>
                    <a:pt x="2721403" y="174392"/>
                  </a:moveTo>
                  <a:lnTo>
                    <a:pt x="2723953" y="184796"/>
                  </a:lnTo>
                  <a:lnTo>
                    <a:pt x="2725705" y="195236"/>
                  </a:lnTo>
                  <a:lnTo>
                    <a:pt x="2726672" y="205700"/>
                  </a:lnTo>
                  <a:lnTo>
                    <a:pt x="2726864" y="216175"/>
                  </a:lnTo>
                </a:path>
                <a:path w="3068954" h="1428750">
                  <a:moveTo>
                    <a:pt x="2065321" y="125624"/>
                  </a:moveTo>
                  <a:lnTo>
                    <a:pt x="2076144" y="111470"/>
                  </a:lnTo>
                  <a:lnTo>
                    <a:pt x="2088562" y="97827"/>
                  </a:lnTo>
                  <a:lnTo>
                    <a:pt x="2102505" y="84780"/>
                  </a:lnTo>
                  <a:lnTo>
                    <a:pt x="2117899" y="72411"/>
                  </a:lnTo>
                </a:path>
                <a:path w="3068954" h="1428750">
                  <a:moveTo>
                    <a:pt x="1573069" y="151024"/>
                  </a:moveTo>
                  <a:lnTo>
                    <a:pt x="1577737" y="139199"/>
                  </a:lnTo>
                  <a:lnTo>
                    <a:pt x="1583547" y="127577"/>
                  </a:lnTo>
                  <a:lnTo>
                    <a:pt x="1590500" y="116216"/>
                  </a:lnTo>
                  <a:lnTo>
                    <a:pt x="1598596" y="105177"/>
                  </a:lnTo>
                </a:path>
                <a:path w="3068954" h="1428750">
                  <a:moveTo>
                    <a:pt x="995346" y="166645"/>
                  </a:moveTo>
                  <a:lnTo>
                    <a:pt x="1020006" y="176450"/>
                  </a:lnTo>
                  <a:lnTo>
                    <a:pt x="1043654" y="187172"/>
                  </a:lnTo>
                  <a:lnTo>
                    <a:pt x="1066230" y="198774"/>
                  </a:lnTo>
                  <a:lnTo>
                    <a:pt x="1087675" y="211222"/>
                  </a:lnTo>
                </a:path>
                <a:path w="3068954" h="1428750">
                  <a:moveTo>
                    <a:pt x="294814" y="517038"/>
                  </a:moveTo>
                  <a:lnTo>
                    <a:pt x="289669" y="505519"/>
                  </a:lnTo>
                  <a:lnTo>
                    <a:pt x="285273" y="493845"/>
                  </a:lnTo>
                  <a:lnTo>
                    <a:pt x="281616" y="482052"/>
                  </a:lnTo>
                  <a:lnTo>
                    <a:pt x="278685" y="470175"/>
                  </a:lnTo>
                </a:path>
              </a:pathLst>
            </a:custGeom>
            <a:ln w="1908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9069323" y="2319782"/>
              <a:ext cx="1076960" cy="455295"/>
            </a:xfrm>
            <a:custGeom>
              <a:avLst/>
              <a:gdLst/>
              <a:ahLst/>
              <a:cxnLst/>
              <a:rect l="l" t="t" r="r" b="b"/>
              <a:pathLst>
                <a:path w="1076959" h="455294">
                  <a:moveTo>
                    <a:pt x="1001141" y="0"/>
                  </a:moveTo>
                  <a:lnTo>
                    <a:pt x="75819" y="0"/>
                  </a:lnTo>
                  <a:lnTo>
                    <a:pt x="46345" y="5970"/>
                  </a:lnTo>
                  <a:lnTo>
                    <a:pt x="22240" y="22240"/>
                  </a:lnTo>
                  <a:lnTo>
                    <a:pt x="5970" y="46345"/>
                  </a:lnTo>
                  <a:lnTo>
                    <a:pt x="0" y="75819"/>
                  </a:lnTo>
                  <a:lnTo>
                    <a:pt x="0" y="379222"/>
                  </a:lnTo>
                  <a:lnTo>
                    <a:pt x="5970" y="408749"/>
                  </a:lnTo>
                  <a:lnTo>
                    <a:pt x="22240" y="432847"/>
                  </a:lnTo>
                  <a:lnTo>
                    <a:pt x="46345" y="449087"/>
                  </a:lnTo>
                  <a:lnTo>
                    <a:pt x="75819" y="455041"/>
                  </a:lnTo>
                  <a:lnTo>
                    <a:pt x="1001141" y="455041"/>
                  </a:lnTo>
                  <a:lnTo>
                    <a:pt x="1030614" y="449087"/>
                  </a:lnTo>
                  <a:lnTo>
                    <a:pt x="1054719" y="432847"/>
                  </a:lnTo>
                  <a:lnTo>
                    <a:pt x="1070989" y="408749"/>
                  </a:lnTo>
                  <a:lnTo>
                    <a:pt x="1076959" y="379222"/>
                  </a:lnTo>
                  <a:lnTo>
                    <a:pt x="1076959" y="75819"/>
                  </a:lnTo>
                  <a:lnTo>
                    <a:pt x="1070989" y="46345"/>
                  </a:lnTo>
                  <a:lnTo>
                    <a:pt x="1054719" y="22240"/>
                  </a:lnTo>
                  <a:lnTo>
                    <a:pt x="1030614" y="5970"/>
                  </a:lnTo>
                  <a:lnTo>
                    <a:pt x="1001141" y="0"/>
                  </a:lnTo>
                  <a:close/>
                </a:path>
              </a:pathLst>
            </a:custGeom>
            <a:solidFill>
              <a:srgbClr val="57B5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069323" y="2319782"/>
              <a:ext cx="1076960" cy="455295"/>
            </a:xfrm>
            <a:custGeom>
              <a:avLst/>
              <a:gdLst/>
              <a:ahLst/>
              <a:cxnLst/>
              <a:rect l="l" t="t" r="r" b="b"/>
              <a:pathLst>
                <a:path w="1076959" h="455294">
                  <a:moveTo>
                    <a:pt x="0" y="75819"/>
                  </a:moveTo>
                  <a:lnTo>
                    <a:pt x="5970" y="46345"/>
                  </a:lnTo>
                  <a:lnTo>
                    <a:pt x="22240" y="22240"/>
                  </a:lnTo>
                  <a:lnTo>
                    <a:pt x="46345" y="5970"/>
                  </a:lnTo>
                  <a:lnTo>
                    <a:pt x="75819" y="0"/>
                  </a:lnTo>
                  <a:lnTo>
                    <a:pt x="1001141" y="0"/>
                  </a:lnTo>
                  <a:lnTo>
                    <a:pt x="1030614" y="5970"/>
                  </a:lnTo>
                  <a:lnTo>
                    <a:pt x="1054719" y="22240"/>
                  </a:lnTo>
                  <a:lnTo>
                    <a:pt x="1070989" y="46345"/>
                  </a:lnTo>
                  <a:lnTo>
                    <a:pt x="1076959" y="75819"/>
                  </a:lnTo>
                  <a:lnTo>
                    <a:pt x="1076959" y="379222"/>
                  </a:lnTo>
                  <a:lnTo>
                    <a:pt x="1070989" y="408749"/>
                  </a:lnTo>
                  <a:lnTo>
                    <a:pt x="1054719" y="432847"/>
                  </a:lnTo>
                  <a:lnTo>
                    <a:pt x="1030614" y="449087"/>
                  </a:lnTo>
                  <a:lnTo>
                    <a:pt x="1001141" y="455041"/>
                  </a:lnTo>
                  <a:lnTo>
                    <a:pt x="75819" y="455041"/>
                  </a:lnTo>
                  <a:lnTo>
                    <a:pt x="46345" y="449087"/>
                  </a:lnTo>
                  <a:lnTo>
                    <a:pt x="22240" y="432847"/>
                  </a:lnTo>
                  <a:lnTo>
                    <a:pt x="5970" y="408749"/>
                  </a:lnTo>
                  <a:lnTo>
                    <a:pt x="0" y="379222"/>
                  </a:lnTo>
                  <a:lnTo>
                    <a:pt x="0" y="75819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>
            <a:off x="9326626" y="2335530"/>
            <a:ext cx="5657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Gr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13809" y="2264155"/>
            <a:ext cx="6242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WNs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0177780" y="1956308"/>
            <a:ext cx="1089660" cy="467995"/>
            <a:chOff x="10177780" y="1956308"/>
            <a:chExt cx="1089660" cy="467995"/>
          </a:xfrm>
        </p:grpSpPr>
        <p:sp>
          <p:nvSpPr>
            <p:cNvPr id="37" name="object 37"/>
            <p:cNvSpPr/>
            <p:nvPr/>
          </p:nvSpPr>
          <p:spPr>
            <a:xfrm>
              <a:off x="10184130" y="1962658"/>
              <a:ext cx="1076960" cy="455295"/>
            </a:xfrm>
            <a:custGeom>
              <a:avLst/>
              <a:gdLst/>
              <a:ahLst/>
              <a:cxnLst/>
              <a:rect l="l" t="t" r="r" b="b"/>
              <a:pathLst>
                <a:path w="1076959" h="455294">
                  <a:moveTo>
                    <a:pt x="1001141" y="0"/>
                  </a:moveTo>
                  <a:lnTo>
                    <a:pt x="75946" y="0"/>
                  </a:lnTo>
                  <a:lnTo>
                    <a:pt x="46398" y="5970"/>
                  </a:lnTo>
                  <a:lnTo>
                    <a:pt x="22256" y="22240"/>
                  </a:lnTo>
                  <a:lnTo>
                    <a:pt x="5972" y="46345"/>
                  </a:lnTo>
                  <a:lnTo>
                    <a:pt x="0" y="75819"/>
                  </a:lnTo>
                  <a:lnTo>
                    <a:pt x="0" y="379222"/>
                  </a:lnTo>
                  <a:lnTo>
                    <a:pt x="5972" y="408749"/>
                  </a:lnTo>
                  <a:lnTo>
                    <a:pt x="22256" y="432847"/>
                  </a:lnTo>
                  <a:lnTo>
                    <a:pt x="46398" y="449087"/>
                  </a:lnTo>
                  <a:lnTo>
                    <a:pt x="75946" y="455041"/>
                  </a:lnTo>
                  <a:lnTo>
                    <a:pt x="1001141" y="455041"/>
                  </a:lnTo>
                  <a:lnTo>
                    <a:pt x="1030668" y="449087"/>
                  </a:lnTo>
                  <a:lnTo>
                    <a:pt x="1054766" y="432847"/>
                  </a:lnTo>
                  <a:lnTo>
                    <a:pt x="1071006" y="408749"/>
                  </a:lnTo>
                  <a:lnTo>
                    <a:pt x="1076960" y="379222"/>
                  </a:lnTo>
                  <a:lnTo>
                    <a:pt x="1076960" y="75819"/>
                  </a:lnTo>
                  <a:lnTo>
                    <a:pt x="1071006" y="46345"/>
                  </a:lnTo>
                  <a:lnTo>
                    <a:pt x="1054766" y="22240"/>
                  </a:lnTo>
                  <a:lnTo>
                    <a:pt x="1030668" y="5970"/>
                  </a:lnTo>
                  <a:lnTo>
                    <a:pt x="1001141" y="0"/>
                  </a:lnTo>
                  <a:close/>
                </a:path>
              </a:pathLst>
            </a:custGeom>
            <a:solidFill>
              <a:srgbClr val="57B5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0184130" y="1962658"/>
              <a:ext cx="1076960" cy="455295"/>
            </a:xfrm>
            <a:custGeom>
              <a:avLst/>
              <a:gdLst/>
              <a:ahLst/>
              <a:cxnLst/>
              <a:rect l="l" t="t" r="r" b="b"/>
              <a:pathLst>
                <a:path w="1076959" h="455294">
                  <a:moveTo>
                    <a:pt x="0" y="75819"/>
                  </a:moveTo>
                  <a:lnTo>
                    <a:pt x="5972" y="46345"/>
                  </a:lnTo>
                  <a:lnTo>
                    <a:pt x="22256" y="22240"/>
                  </a:lnTo>
                  <a:lnTo>
                    <a:pt x="46398" y="5970"/>
                  </a:lnTo>
                  <a:lnTo>
                    <a:pt x="75946" y="0"/>
                  </a:lnTo>
                  <a:lnTo>
                    <a:pt x="1001141" y="0"/>
                  </a:lnTo>
                  <a:lnTo>
                    <a:pt x="1030668" y="5970"/>
                  </a:lnTo>
                  <a:lnTo>
                    <a:pt x="1054766" y="22240"/>
                  </a:lnTo>
                  <a:lnTo>
                    <a:pt x="1071006" y="46345"/>
                  </a:lnTo>
                  <a:lnTo>
                    <a:pt x="1076960" y="75819"/>
                  </a:lnTo>
                  <a:lnTo>
                    <a:pt x="1076960" y="379222"/>
                  </a:lnTo>
                  <a:lnTo>
                    <a:pt x="1071006" y="408749"/>
                  </a:lnTo>
                  <a:lnTo>
                    <a:pt x="1054766" y="432847"/>
                  </a:lnTo>
                  <a:lnTo>
                    <a:pt x="1030668" y="449087"/>
                  </a:lnTo>
                  <a:lnTo>
                    <a:pt x="1001141" y="455041"/>
                  </a:lnTo>
                  <a:lnTo>
                    <a:pt x="75946" y="455041"/>
                  </a:lnTo>
                  <a:lnTo>
                    <a:pt x="46398" y="449087"/>
                  </a:lnTo>
                  <a:lnTo>
                    <a:pt x="22256" y="432847"/>
                  </a:lnTo>
                  <a:lnTo>
                    <a:pt x="5972" y="408749"/>
                  </a:lnTo>
                  <a:lnTo>
                    <a:pt x="0" y="379222"/>
                  </a:lnTo>
                  <a:lnTo>
                    <a:pt x="0" y="75819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10411206" y="1978279"/>
            <a:ext cx="6242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WNs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9582784" y="2698877"/>
            <a:ext cx="1394460" cy="766445"/>
            <a:chOff x="9582784" y="2698877"/>
            <a:chExt cx="1394460" cy="766445"/>
          </a:xfrm>
        </p:grpSpPr>
        <p:sp>
          <p:nvSpPr>
            <p:cNvPr id="41" name="object 41"/>
            <p:cNvSpPr/>
            <p:nvPr/>
          </p:nvSpPr>
          <p:spPr>
            <a:xfrm>
              <a:off x="9589134" y="2705227"/>
              <a:ext cx="1381760" cy="753745"/>
            </a:xfrm>
            <a:custGeom>
              <a:avLst/>
              <a:gdLst/>
              <a:ahLst/>
              <a:cxnLst/>
              <a:rect l="l" t="t" r="r" b="b"/>
              <a:pathLst>
                <a:path w="1381759" h="753745">
                  <a:moveTo>
                    <a:pt x="1205738" y="0"/>
                  </a:moveTo>
                  <a:lnTo>
                    <a:pt x="1054735" y="233934"/>
                  </a:lnTo>
                  <a:lnTo>
                    <a:pt x="1126998" y="213613"/>
                  </a:lnTo>
                  <a:lnTo>
                    <a:pt x="1114185" y="256783"/>
                  </a:lnTo>
                  <a:lnTo>
                    <a:pt x="1096944" y="298111"/>
                  </a:lnTo>
                  <a:lnTo>
                    <a:pt x="1075562" y="337412"/>
                  </a:lnTo>
                  <a:lnTo>
                    <a:pt x="1050327" y="374503"/>
                  </a:lnTo>
                  <a:lnTo>
                    <a:pt x="1021529" y="409199"/>
                  </a:lnTo>
                  <a:lnTo>
                    <a:pt x="989456" y="441316"/>
                  </a:lnTo>
                  <a:lnTo>
                    <a:pt x="954396" y="470670"/>
                  </a:lnTo>
                  <a:lnTo>
                    <a:pt x="916638" y="497077"/>
                  </a:lnTo>
                  <a:lnTo>
                    <a:pt x="876470" y="520353"/>
                  </a:lnTo>
                  <a:lnTo>
                    <a:pt x="834182" y="540314"/>
                  </a:lnTo>
                  <a:lnTo>
                    <a:pt x="790061" y="556774"/>
                  </a:lnTo>
                  <a:lnTo>
                    <a:pt x="744396" y="569551"/>
                  </a:lnTo>
                  <a:lnTo>
                    <a:pt x="697476" y="578460"/>
                  </a:lnTo>
                  <a:lnTo>
                    <a:pt x="649589" y="583316"/>
                  </a:lnTo>
                  <a:lnTo>
                    <a:pt x="601024" y="583936"/>
                  </a:lnTo>
                  <a:lnTo>
                    <a:pt x="552069" y="580136"/>
                  </a:lnTo>
                  <a:lnTo>
                    <a:pt x="499898" y="570963"/>
                  </a:lnTo>
                  <a:lnTo>
                    <a:pt x="450490" y="556897"/>
                  </a:lnTo>
                  <a:lnTo>
                    <a:pt x="404125" y="538242"/>
                  </a:lnTo>
                  <a:lnTo>
                    <a:pt x="361086" y="515303"/>
                  </a:lnTo>
                  <a:lnTo>
                    <a:pt x="321655" y="488385"/>
                  </a:lnTo>
                  <a:lnTo>
                    <a:pt x="286114" y="457792"/>
                  </a:lnTo>
                  <a:lnTo>
                    <a:pt x="254745" y="423830"/>
                  </a:lnTo>
                  <a:lnTo>
                    <a:pt x="227829" y="386803"/>
                  </a:lnTo>
                  <a:lnTo>
                    <a:pt x="205649" y="347017"/>
                  </a:lnTo>
                  <a:lnTo>
                    <a:pt x="188487" y="304775"/>
                  </a:lnTo>
                  <a:lnTo>
                    <a:pt x="176624" y="260383"/>
                  </a:lnTo>
                  <a:lnTo>
                    <a:pt x="170343" y="214147"/>
                  </a:lnTo>
                  <a:lnTo>
                    <a:pt x="169925" y="166370"/>
                  </a:lnTo>
                  <a:lnTo>
                    <a:pt x="0" y="170434"/>
                  </a:lnTo>
                  <a:lnTo>
                    <a:pt x="528" y="217147"/>
                  </a:lnTo>
                  <a:lnTo>
                    <a:pt x="4922" y="262786"/>
                  </a:lnTo>
                  <a:lnTo>
                    <a:pt x="13041" y="307220"/>
                  </a:lnTo>
                  <a:lnTo>
                    <a:pt x="24744" y="350321"/>
                  </a:lnTo>
                  <a:lnTo>
                    <a:pt x="39888" y="391958"/>
                  </a:lnTo>
                  <a:lnTo>
                    <a:pt x="58334" y="432002"/>
                  </a:lnTo>
                  <a:lnTo>
                    <a:pt x="79939" y="470323"/>
                  </a:lnTo>
                  <a:lnTo>
                    <a:pt x="104563" y="506792"/>
                  </a:lnTo>
                  <a:lnTo>
                    <a:pt x="132064" y="541279"/>
                  </a:lnTo>
                  <a:lnTo>
                    <a:pt x="162302" y="573654"/>
                  </a:lnTo>
                  <a:lnTo>
                    <a:pt x="195135" y="603789"/>
                  </a:lnTo>
                  <a:lnTo>
                    <a:pt x="230421" y="631552"/>
                  </a:lnTo>
                  <a:lnTo>
                    <a:pt x="268020" y="656816"/>
                  </a:lnTo>
                  <a:lnTo>
                    <a:pt x="307791" y="679449"/>
                  </a:lnTo>
                  <a:lnTo>
                    <a:pt x="349592" y="699324"/>
                  </a:lnTo>
                  <a:lnTo>
                    <a:pt x="393282" y="716309"/>
                  </a:lnTo>
                  <a:lnTo>
                    <a:pt x="438720" y="730275"/>
                  </a:lnTo>
                  <a:lnTo>
                    <a:pt x="485765" y="741094"/>
                  </a:lnTo>
                  <a:lnTo>
                    <a:pt x="534275" y="748634"/>
                  </a:lnTo>
                  <a:lnTo>
                    <a:pt x="584109" y="752767"/>
                  </a:lnTo>
                  <a:lnTo>
                    <a:pt x="635126" y="753363"/>
                  </a:lnTo>
                  <a:lnTo>
                    <a:pt x="684858" y="750490"/>
                  </a:lnTo>
                  <a:lnTo>
                    <a:pt x="733700" y="744310"/>
                  </a:lnTo>
                  <a:lnTo>
                    <a:pt x="781513" y="734949"/>
                  </a:lnTo>
                  <a:lnTo>
                    <a:pt x="828156" y="722528"/>
                  </a:lnTo>
                  <a:lnTo>
                    <a:pt x="873488" y="707174"/>
                  </a:lnTo>
                  <a:lnTo>
                    <a:pt x="917369" y="689008"/>
                  </a:lnTo>
                  <a:lnTo>
                    <a:pt x="959659" y="668156"/>
                  </a:lnTo>
                  <a:lnTo>
                    <a:pt x="1000215" y="644741"/>
                  </a:lnTo>
                  <a:lnTo>
                    <a:pt x="1038899" y="618886"/>
                  </a:lnTo>
                  <a:lnTo>
                    <a:pt x="1075569" y="590716"/>
                  </a:lnTo>
                  <a:lnTo>
                    <a:pt x="1110084" y="560355"/>
                  </a:lnTo>
                  <a:lnTo>
                    <a:pt x="1142305" y="527926"/>
                  </a:lnTo>
                  <a:lnTo>
                    <a:pt x="1172089" y="493553"/>
                  </a:lnTo>
                  <a:lnTo>
                    <a:pt x="1199298" y="457359"/>
                  </a:lnTo>
                  <a:lnTo>
                    <a:pt x="1223790" y="419470"/>
                  </a:lnTo>
                  <a:lnTo>
                    <a:pt x="1245424" y="380008"/>
                  </a:lnTo>
                  <a:lnTo>
                    <a:pt x="1264061" y="339098"/>
                  </a:lnTo>
                  <a:lnTo>
                    <a:pt x="1279559" y="296863"/>
                  </a:lnTo>
                  <a:lnTo>
                    <a:pt x="1291777" y="253427"/>
                  </a:lnTo>
                  <a:lnTo>
                    <a:pt x="1300576" y="208915"/>
                  </a:lnTo>
                  <a:lnTo>
                    <a:pt x="1305814" y="163449"/>
                  </a:lnTo>
                  <a:lnTo>
                    <a:pt x="1381252" y="142239"/>
                  </a:lnTo>
                  <a:lnTo>
                    <a:pt x="1205738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9589134" y="2705227"/>
              <a:ext cx="1381760" cy="753745"/>
            </a:xfrm>
            <a:custGeom>
              <a:avLst/>
              <a:gdLst/>
              <a:ahLst/>
              <a:cxnLst/>
              <a:rect l="l" t="t" r="r" b="b"/>
              <a:pathLst>
                <a:path w="1381759" h="753745">
                  <a:moveTo>
                    <a:pt x="0" y="170434"/>
                  </a:moveTo>
                  <a:lnTo>
                    <a:pt x="528" y="217147"/>
                  </a:lnTo>
                  <a:lnTo>
                    <a:pt x="4922" y="262786"/>
                  </a:lnTo>
                  <a:lnTo>
                    <a:pt x="13041" y="307220"/>
                  </a:lnTo>
                  <a:lnTo>
                    <a:pt x="24744" y="350321"/>
                  </a:lnTo>
                  <a:lnTo>
                    <a:pt x="39888" y="391958"/>
                  </a:lnTo>
                  <a:lnTo>
                    <a:pt x="58334" y="432002"/>
                  </a:lnTo>
                  <a:lnTo>
                    <a:pt x="79939" y="470323"/>
                  </a:lnTo>
                  <a:lnTo>
                    <a:pt x="104563" y="506792"/>
                  </a:lnTo>
                  <a:lnTo>
                    <a:pt x="132064" y="541279"/>
                  </a:lnTo>
                  <a:lnTo>
                    <a:pt x="162302" y="573654"/>
                  </a:lnTo>
                  <a:lnTo>
                    <a:pt x="195135" y="603789"/>
                  </a:lnTo>
                  <a:lnTo>
                    <a:pt x="230421" y="631552"/>
                  </a:lnTo>
                  <a:lnTo>
                    <a:pt x="268020" y="656816"/>
                  </a:lnTo>
                  <a:lnTo>
                    <a:pt x="307791" y="679449"/>
                  </a:lnTo>
                  <a:lnTo>
                    <a:pt x="349592" y="699324"/>
                  </a:lnTo>
                  <a:lnTo>
                    <a:pt x="393282" y="716309"/>
                  </a:lnTo>
                  <a:lnTo>
                    <a:pt x="438720" y="730275"/>
                  </a:lnTo>
                  <a:lnTo>
                    <a:pt x="485765" y="741094"/>
                  </a:lnTo>
                  <a:lnTo>
                    <a:pt x="534275" y="748634"/>
                  </a:lnTo>
                  <a:lnTo>
                    <a:pt x="584109" y="752767"/>
                  </a:lnTo>
                  <a:lnTo>
                    <a:pt x="635126" y="753363"/>
                  </a:lnTo>
                  <a:lnTo>
                    <a:pt x="684858" y="750490"/>
                  </a:lnTo>
                  <a:lnTo>
                    <a:pt x="733700" y="744310"/>
                  </a:lnTo>
                  <a:lnTo>
                    <a:pt x="781513" y="734949"/>
                  </a:lnTo>
                  <a:lnTo>
                    <a:pt x="828156" y="722528"/>
                  </a:lnTo>
                  <a:lnTo>
                    <a:pt x="873488" y="707174"/>
                  </a:lnTo>
                  <a:lnTo>
                    <a:pt x="917369" y="689008"/>
                  </a:lnTo>
                  <a:lnTo>
                    <a:pt x="959659" y="668156"/>
                  </a:lnTo>
                  <a:lnTo>
                    <a:pt x="1000215" y="644741"/>
                  </a:lnTo>
                  <a:lnTo>
                    <a:pt x="1038899" y="618886"/>
                  </a:lnTo>
                  <a:lnTo>
                    <a:pt x="1075569" y="590716"/>
                  </a:lnTo>
                  <a:lnTo>
                    <a:pt x="1110084" y="560355"/>
                  </a:lnTo>
                  <a:lnTo>
                    <a:pt x="1142305" y="527926"/>
                  </a:lnTo>
                  <a:lnTo>
                    <a:pt x="1172089" y="493553"/>
                  </a:lnTo>
                  <a:lnTo>
                    <a:pt x="1199298" y="457359"/>
                  </a:lnTo>
                  <a:lnTo>
                    <a:pt x="1223790" y="419470"/>
                  </a:lnTo>
                  <a:lnTo>
                    <a:pt x="1245424" y="380008"/>
                  </a:lnTo>
                  <a:lnTo>
                    <a:pt x="1264061" y="339098"/>
                  </a:lnTo>
                  <a:lnTo>
                    <a:pt x="1279559" y="296863"/>
                  </a:lnTo>
                  <a:lnTo>
                    <a:pt x="1291777" y="253427"/>
                  </a:lnTo>
                  <a:lnTo>
                    <a:pt x="1300576" y="208915"/>
                  </a:lnTo>
                  <a:lnTo>
                    <a:pt x="1305814" y="163449"/>
                  </a:lnTo>
                  <a:lnTo>
                    <a:pt x="1381252" y="142239"/>
                  </a:lnTo>
                  <a:lnTo>
                    <a:pt x="1205738" y="0"/>
                  </a:lnTo>
                  <a:lnTo>
                    <a:pt x="1054735" y="233934"/>
                  </a:lnTo>
                  <a:lnTo>
                    <a:pt x="1126998" y="213613"/>
                  </a:lnTo>
                  <a:lnTo>
                    <a:pt x="1114185" y="256783"/>
                  </a:lnTo>
                  <a:lnTo>
                    <a:pt x="1096944" y="298111"/>
                  </a:lnTo>
                  <a:lnTo>
                    <a:pt x="1075562" y="337412"/>
                  </a:lnTo>
                  <a:lnTo>
                    <a:pt x="1050327" y="374503"/>
                  </a:lnTo>
                  <a:lnTo>
                    <a:pt x="1021529" y="409199"/>
                  </a:lnTo>
                  <a:lnTo>
                    <a:pt x="989456" y="441316"/>
                  </a:lnTo>
                  <a:lnTo>
                    <a:pt x="954396" y="470670"/>
                  </a:lnTo>
                  <a:lnTo>
                    <a:pt x="916638" y="497077"/>
                  </a:lnTo>
                  <a:lnTo>
                    <a:pt x="876470" y="520353"/>
                  </a:lnTo>
                  <a:lnTo>
                    <a:pt x="834182" y="540314"/>
                  </a:lnTo>
                  <a:lnTo>
                    <a:pt x="790061" y="556774"/>
                  </a:lnTo>
                  <a:lnTo>
                    <a:pt x="744396" y="569551"/>
                  </a:lnTo>
                  <a:lnTo>
                    <a:pt x="697476" y="578460"/>
                  </a:lnTo>
                  <a:lnTo>
                    <a:pt x="649589" y="583316"/>
                  </a:lnTo>
                  <a:lnTo>
                    <a:pt x="601024" y="583936"/>
                  </a:lnTo>
                  <a:lnTo>
                    <a:pt x="552069" y="580136"/>
                  </a:lnTo>
                  <a:lnTo>
                    <a:pt x="499898" y="570963"/>
                  </a:lnTo>
                  <a:lnTo>
                    <a:pt x="450490" y="556897"/>
                  </a:lnTo>
                  <a:lnTo>
                    <a:pt x="404125" y="538242"/>
                  </a:lnTo>
                  <a:lnTo>
                    <a:pt x="361086" y="515303"/>
                  </a:lnTo>
                  <a:lnTo>
                    <a:pt x="321655" y="488385"/>
                  </a:lnTo>
                  <a:lnTo>
                    <a:pt x="286114" y="457792"/>
                  </a:lnTo>
                  <a:lnTo>
                    <a:pt x="254745" y="423830"/>
                  </a:lnTo>
                  <a:lnTo>
                    <a:pt x="227829" y="386803"/>
                  </a:lnTo>
                  <a:lnTo>
                    <a:pt x="205649" y="347017"/>
                  </a:lnTo>
                  <a:lnTo>
                    <a:pt x="188487" y="304775"/>
                  </a:lnTo>
                  <a:lnTo>
                    <a:pt x="176624" y="260383"/>
                  </a:lnTo>
                  <a:lnTo>
                    <a:pt x="170343" y="214147"/>
                  </a:lnTo>
                  <a:lnTo>
                    <a:pt x="169925" y="166370"/>
                  </a:lnTo>
                  <a:lnTo>
                    <a:pt x="0" y="170434"/>
                  </a:lnTo>
                  <a:close/>
                </a:path>
              </a:pathLst>
            </a:custGeom>
            <a:ln w="12699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/>
          <p:cNvSpPr txBox="1"/>
          <p:nvPr/>
        </p:nvSpPr>
        <p:spPr>
          <a:xfrm>
            <a:off x="1249172" y="4091685"/>
            <a:ext cx="2868930" cy="22237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latin typeface="Calibri"/>
                <a:cs typeface="Calibri"/>
              </a:rPr>
              <a:t>Облачные </a:t>
            </a:r>
            <a:r>
              <a:rPr dirty="0" sz="2400">
                <a:latin typeface="Calibri"/>
                <a:cs typeface="Calibri"/>
              </a:rPr>
              <a:t>ресурсы 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дополняют </a:t>
            </a:r>
            <a:r>
              <a:rPr dirty="0" sz="2400" spc="-10">
                <a:latin typeface="Calibri"/>
                <a:cs typeface="Calibri"/>
              </a:rPr>
              <a:t>сетчатые </a:t>
            </a:r>
            <a:r>
              <a:rPr dirty="0" sz="2400" spc="-5">
                <a:latin typeface="Calibri"/>
                <a:cs typeface="Calibri"/>
              </a:rPr>
              <a:t> (например, </a:t>
            </a:r>
            <a:r>
              <a:rPr dirty="0" sz="2400">
                <a:latin typeface="Calibri"/>
                <a:cs typeface="Calibri"/>
              </a:rPr>
              <a:t>во </a:t>
            </a:r>
            <a:r>
              <a:rPr dirty="0" sz="2400" spc="-5">
                <a:latin typeface="Calibri"/>
                <a:cs typeface="Calibri"/>
              </a:rPr>
              <a:t>время 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пиковой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нагрузки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для </a:t>
            </a:r>
            <a:r>
              <a:rPr dirty="0" sz="2400" spc="-5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обеспечения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400" spc="-10">
                <a:latin typeface="Calibri"/>
                <a:cs typeface="Calibri"/>
              </a:rPr>
              <a:t>требуемого</a:t>
            </a:r>
            <a:r>
              <a:rPr dirty="0" sz="2400" spc="-7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QoS)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900421" y="4047490"/>
            <a:ext cx="4252595" cy="2589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Calibri"/>
                <a:cs typeface="Calibri"/>
              </a:rPr>
              <a:t>Сервисы </a:t>
            </a:r>
            <a:r>
              <a:rPr dirty="0" sz="2400" spc="-10">
                <a:latin typeface="Calibri"/>
                <a:cs typeface="Calibri"/>
              </a:rPr>
              <a:t>сетевого узла 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развертываются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на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виртуальных </a:t>
            </a:r>
            <a:r>
              <a:rPr dirty="0" sz="2400" spc="-5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виртуальных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машинах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(для</a:t>
            </a:r>
            <a:endParaRPr sz="2400">
              <a:latin typeface="Calibri"/>
              <a:cs typeface="Calibri"/>
            </a:endParaRPr>
          </a:p>
          <a:p>
            <a:pPr marL="12700" marR="687070">
              <a:lnSpc>
                <a:spcPct val="100000"/>
              </a:lnSpc>
            </a:pPr>
            <a:r>
              <a:rPr dirty="0" sz="2400" spc="-10">
                <a:latin typeface="Calibri"/>
                <a:cs typeface="Calibri"/>
              </a:rPr>
              <a:t>увеличения использования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оборудования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latin typeface="Calibri"/>
                <a:cs typeface="Calibri"/>
              </a:rPr>
              <a:t>эффективность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и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упрощение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400" spc="-10">
                <a:latin typeface="Calibri"/>
                <a:cs typeface="Calibri"/>
              </a:rPr>
              <a:t>работы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админов)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515093" y="4041089"/>
            <a:ext cx="2881630" cy="11264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Calibri"/>
                <a:cs typeface="Calibri"/>
              </a:rPr>
              <a:t>Оба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вычислительных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400" spc="-10">
                <a:latin typeface="Calibri"/>
                <a:cs typeface="Calibri"/>
              </a:rPr>
              <a:t>узла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и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службы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400" spc="-10">
                <a:latin typeface="Calibri"/>
                <a:cs typeface="Calibri"/>
              </a:rPr>
              <a:t>помещаются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в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облако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2778" y="182625"/>
            <a:ext cx="603504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i="0">
                <a:latin typeface="Times New Roman"/>
                <a:cs typeface="Times New Roman"/>
              </a:rPr>
              <a:t>Синтез</a:t>
            </a:r>
            <a:r>
              <a:rPr dirty="0" sz="4400" spc="-25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грида</a:t>
            </a:r>
            <a:r>
              <a:rPr dirty="0" sz="4400" spc="-30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и</a:t>
            </a:r>
            <a:r>
              <a:rPr dirty="0" sz="4400" spc="-15" i="0">
                <a:latin typeface="Times New Roman"/>
                <a:cs typeface="Times New Roman"/>
              </a:rPr>
              <a:t> </a:t>
            </a:r>
            <a:r>
              <a:rPr dirty="0" sz="4400" spc="-40" i="0">
                <a:latin typeface="Times New Roman"/>
                <a:cs typeface="Times New Roman"/>
              </a:rPr>
              <a:t>облаков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4682" y="3605110"/>
            <a:ext cx="4571619" cy="305346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81819" y="1155827"/>
            <a:ext cx="3745483" cy="249986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12776" y="1267968"/>
            <a:ext cx="3949065" cy="5376545"/>
            <a:chOff x="112776" y="1267968"/>
            <a:chExt cx="3949065" cy="537654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4074" y="2785618"/>
              <a:ext cx="2857372" cy="38588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776" y="1267968"/>
              <a:ext cx="2558796" cy="20375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2937" y="1362290"/>
              <a:ext cx="2359660" cy="1429385"/>
            </a:xfrm>
            <a:custGeom>
              <a:avLst/>
              <a:gdLst/>
              <a:ahLst/>
              <a:cxnLst/>
              <a:rect l="l" t="t" r="r" b="b"/>
              <a:pathLst>
                <a:path w="2359660" h="1429385">
                  <a:moveTo>
                    <a:pt x="1832306" y="0"/>
                  </a:moveTo>
                  <a:lnTo>
                    <a:pt x="1787275" y="3045"/>
                  </a:lnTo>
                  <a:lnTo>
                    <a:pt x="1743407" y="12338"/>
                  </a:lnTo>
                  <a:lnTo>
                    <a:pt x="1701756" y="27809"/>
                  </a:lnTo>
                  <a:lnTo>
                    <a:pt x="1663377" y="49387"/>
                  </a:lnTo>
                  <a:lnTo>
                    <a:pt x="1629324" y="77000"/>
                  </a:lnTo>
                  <a:lnTo>
                    <a:pt x="1611613" y="59952"/>
                  </a:lnTo>
                  <a:lnTo>
                    <a:pt x="1569905" y="31476"/>
                  </a:lnTo>
                  <a:lnTo>
                    <a:pt x="1501146" y="6231"/>
                  </a:lnTo>
                  <a:lnTo>
                    <a:pt x="1454941" y="0"/>
                  </a:lnTo>
                  <a:lnTo>
                    <a:pt x="1408931" y="1309"/>
                  </a:lnTo>
                  <a:lnTo>
                    <a:pt x="1364402" y="9801"/>
                  </a:lnTo>
                  <a:lnTo>
                    <a:pt x="1322634" y="25122"/>
                  </a:lnTo>
                  <a:lnTo>
                    <a:pt x="1284911" y="46915"/>
                  </a:lnTo>
                  <a:lnTo>
                    <a:pt x="1252517" y="74825"/>
                  </a:lnTo>
                  <a:lnTo>
                    <a:pt x="1226734" y="108496"/>
                  </a:lnTo>
                  <a:lnTo>
                    <a:pt x="1211247" y="96766"/>
                  </a:lnTo>
                  <a:lnTo>
                    <a:pt x="1177370" y="76260"/>
                  </a:lnTo>
                  <a:lnTo>
                    <a:pt x="1110766" y="50730"/>
                  </a:lnTo>
                  <a:lnTo>
                    <a:pt x="1060939" y="41496"/>
                  </a:lnTo>
                  <a:lnTo>
                    <a:pt x="1010797" y="39620"/>
                  </a:lnTo>
                  <a:lnTo>
                    <a:pt x="961454" y="44817"/>
                  </a:lnTo>
                  <a:lnTo>
                    <a:pt x="914020" y="56807"/>
                  </a:lnTo>
                  <a:lnTo>
                    <a:pt x="869608" y="75307"/>
                  </a:lnTo>
                  <a:lnTo>
                    <a:pt x="829327" y="100034"/>
                  </a:lnTo>
                  <a:lnTo>
                    <a:pt x="794291" y="130707"/>
                  </a:lnTo>
                  <a:lnTo>
                    <a:pt x="765609" y="167043"/>
                  </a:lnTo>
                  <a:lnTo>
                    <a:pt x="721590" y="148895"/>
                  </a:lnTo>
                  <a:lnTo>
                    <a:pt x="675346" y="135825"/>
                  </a:lnTo>
                  <a:lnTo>
                    <a:pt x="627517" y="127943"/>
                  </a:lnTo>
                  <a:lnTo>
                    <a:pt x="578741" y="125359"/>
                  </a:lnTo>
                  <a:lnTo>
                    <a:pt x="529656" y="128181"/>
                  </a:lnTo>
                  <a:lnTo>
                    <a:pt x="476233" y="137495"/>
                  </a:lnTo>
                  <a:lnTo>
                    <a:pt x="426295" y="152754"/>
                  </a:lnTo>
                  <a:lnTo>
                    <a:pt x="380330" y="173429"/>
                  </a:lnTo>
                  <a:lnTo>
                    <a:pt x="338826" y="198990"/>
                  </a:lnTo>
                  <a:lnTo>
                    <a:pt x="302270" y="228910"/>
                  </a:lnTo>
                  <a:lnTo>
                    <a:pt x="271150" y="262658"/>
                  </a:lnTo>
                  <a:lnTo>
                    <a:pt x="245955" y="299707"/>
                  </a:lnTo>
                  <a:lnTo>
                    <a:pt x="227172" y="339526"/>
                  </a:lnTo>
                  <a:lnTo>
                    <a:pt x="215289" y="381587"/>
                  </a:lnTo>
                  <a:lnTo>
                    <a:pt x="210794" y="425361"/>
                  </a:lnTo>
                  <a:lnTo>
                    <a:pt x="214175" y="470319"/>
                  </a:lnTo>
                  <a:lnTo>
                    <a:pt x="212181" y="474764"/>
                  </a:lnTo>
                  <a:lnTo>
                    <a:pt x="157677" y="484874"/>
                  </a:lnTo>
                  <a:lnTo>
                    <a:pt x="108173" y="504974"/>
                  </a:lnTo>
                  <a:lnTo>
                    <a:pt x="65601" y="534004"/>
                  </a:lnTo>
                  <a:lnTo>
                    <a:pt x="31892" y="570903"/>
                  </a:lnTo>
                  <a:lnTo>
                    <a:pt x="9825" y="612442"/>
                  </a:lnTo>
                  <a:lnTo>
                    <a:pt x="0" y="655646"/>
                  </a:lnTo>
                  <a:lnTo>
                    <a:pt x="1906" y="698896"/>
                  </a:lnTo>
                  <a:lnTo>
                    <a:pt x="15036" y="740575"/>
                  </a:lnTo>
                  <a:lnTo>
                    <a:pt x="38881" y="779066"/>
                  </a:lnTo>
                  <a:lnTo>
                    <a:pt x="72931" y="812752"/>
                  </a:lnTo>
                  <a:lnTo>
                    <a:pt x="116677" y="840016"/>
                  </a:lnTo>
                  <a:lnTo>
                    <a:pt x="85560" y="874161"/>
                  </a:lnTo>
                  <a:lnTo>
                    <a:pt x="64371" y="912581"/>
                  </a:lnTo>
                  <a:lnTo>
                    <a:pt x="53686" y="953834"/>
                  </a:lnTo>
                  <a:lnTo>
                    <a:pt x="54079" y="996480"/>
                  </a:lnTo>
                  <a:lnTo>
                    <a:pt x="66679" y="1040481"/>
                  </a:lnTo>
                  <a:lnTo>
                    <a:pt x="90295" y="1079703"/>
                  </a:lnTo>
                  <a:lnTo>
                    <a:pt x="123342" y="1113116"/>
                  </a:lnTo>
                  <a:lnTo>
                    <a:pt x="164233" y="1139689"/>
                  </a:lnTo>
                  <a:lnTo>
                    <a:pt x="211384" y="1158390"/>
                  </a:lnTo>
                  <a:lnTo>
                    <a:pt x="263210" y="1168190"/>
                  </a:lnTo>
                  <a:lnTo>
                    <a:pt x="318125" y="1168057"/>
                  </a:lnTo>
                  <a:lnTo>
                    <a:pt x="322582" y="1174407"/>
                  </a:lnTo>
                  <a:lnTo>
                    <a:pt x="350322" y="1208037"/>
                  </a:lnTo>
                  <a:lnTo>
                    <a:pt x="381882" y="1238163"/>
                  </a:lnTo>
                  <a:lnTo>
                    <a:pt x="416829" y="1264696"/>
                  </a:lnTo>
                  <a:lnTo>
                    <a:pt x="454729" y="1287545"/>
                  </a:lnTo>
                  <a:lnTo>
                    <a:pt x="495148" y="1306621"/>
                  </a:lnTo>
                  <a:lnTo>
                    <a:pt x="537653" y="1321834"/>
                  </a:lnTo>
                  <a:lnTo>
                    <a:pt x="581808" y="1333094"/>
                  </a:lnTo>
                  <a:lnTo>
                    <a:pt x="627182" y="1340310"/>
                  </a:lnTo>
                  <a:lnTo>
                    <a:pt x="673339" y="1343393"/>
                  </a:lnTo>
                  <a:lnTo>
                    <a:pt x="719846" y="1342252"/>
                  </a:lnTo>
                  <a:lnTo>
                    <a:pt x="766270" y="1336799"/>
                  </a:lnTo>
                  <a:lnTo>
                    <a:pt x="812176" y="1326943"/>
                  </a:lnTo>
                  <a:lnTo>
                    <a:pt x="857130" y="1312593"/>
                  </a:lnTo>
                  <a:lnTo>
                    <a:pt x="900699" y="1293660"/>
                  </a:lnTo>
                  <a:lnTo>
                    <a:pt x="931816" y="1326898"/>
                  </a:lnTo>
                  <a:lnTo>
                    <a:pt x="967906" y="1356114"/>
                  </a:lnTo>
                  <a:lnTo>
                    <a:pt x="1008392" y="1380939"/>
                  </a:lnTo>
                  <a:lnTo>
                    <a:pt x="1052696" y="1401011"/>
                  </a:lnTo>
                  <a:lnTo>
                    <a:pt x="1100242" y="1415961"/>
                  </a:lnTo>
                  <a:lnTo>
                    <a:pt x="1149080" y="1425280"/>
                  </a:lnTo>
                  <a:lnTo>
                    <a:pt x="1197822" y="1429016"/>
                  </a:lnTo>
                  <a:lnTo>
                    <a:pt x="1245920" y="1427409"/>
                  </a:lnTo>
                  <a:lnTo>
                    <a:pt x="1292830" y="1420702"/>
                  </a:lnTo>
                  <a:lnTo>
                    <a:pt x="1338004" y="1409138"/>
                  </a:lnTo>
                  <a:lnTo>
                    <a:pt x="1380896" y="1392958"/>
                  </a:lnTo>
                  <a:lnTo>
                    <a:pt x="1420959" y="1372405"/>
                  </a:lnTo>
                  <a:lnTo>
                    <a:pt x="1457648" y="1347720"/>
                  </a:lnTo>
                  <a:lnTo>
                    <a:pt x="1490415" y="1319145"/>
                  </a:lnTo>
                  <a:lnTo>
                    <a:pt x="1518715" y="1286924"/>
                  </a:lnTo>
                  <a:lnTo>
                    <a:pt x="1542002" y="1251297"/>
                  </a:lnTo>
                  <a:lnTo>
                    <a:pt x="1559728" y="1212507"/>
                  </a:lnTo>
                  <a:lnTo>
                    <a:pt x="1598089" y="1229340"/>
                  </a:lnTo>
                  <a:lnTo>
                    <a:pt x="1638690" y="1241638"/>
                  </a:lnTo>
                  <a:lnTo>
                    <a:pt x="1680957" y="1249244"/>
                  </a:lnTo>
                  <a:lnTo>
                    <a:pt x="1724320" y="1252004"/>
                  </a:lnTo>
                  <a:lnTo>
                    <a:pt x="1775565" y="1248934"/>
                  </a:lnTo>
                  <a:lnTo>
                    <a:pt x="1824243" y="1239393"/>
                  </a:lnTo>
                  <a:lnTo>
                    <a:pt x="1869698" y="1223914"/>
                  </a:lnTo>
                  <a:lnTo>
                    <a:pt x="1911274" y="1203027"/>
                  </a:lnTo>
                  <a:lnTo>
                    <a:pt x="1948316" y="1177265"/>
                  </a:lnTo>
                  <a:lnTo>
                    <a:pt x="1980169" y="1147159"/>
                  </a:lnTo>
                  <a:lnTo>
                    <a:pt x="2006177" y="1113242"/>
                  </a:lnTo>
                  <a:lnTo>
                    <a:pt x="2025685" y="1076045"/>
                  </a:lnTo>
                  <a:lnTo>
                    <a:pt x="2038039" y="1036100"/>
                  </a:lnTo>
                  <a:lnTo>
                    <a:pt x="2042582" y="993940"/>
                  </a:lnTo>
                  <a:lnTo>
                    <a:pt x="2089020" y="985893"/>
                  </a:lnTo>
                  <a:lnTo>
                    <a:pt x="2133672" y="973096"/>
                  </a:lnTo>
                  <a:lnTo>
                    <a:pt x="2175991" y="955703"/>
                  </a:lnTo>
                  <a:lnTo>
                    <a:pt x="2215429" y="933869"/>
                  </a:lnTo>
                  <a:lnTo>
                    <a:pt x="2256313" y="903792"/>
                  </a:lnTo>
                  <a:lnTo>
                    <a:pt x="2290574" y="869974"/>
                  </a:lnTo>
                  <a:lnTo>
                    <a:pt x="2318105" y="833075"/>
                  </a:lnTo>
                  <a:lnTo>
                    <a:pt x="2338801" y="793756"/>
                  </a:lnTo>
                  <a:lnTo>
                    <a:pt x="2352555" y="752677"/>
                  </a:lnTo>
                  <a:lnTo>
                    <a:pt x="2359261" y="710501"/>
                  </a:lnTo>
                  <a:lnTo>
                    <a:pt x="2358814" y="667886"/>
                  </a:lnTo>
                  <a:lnTo>
                    <a:pt x="2351108" y="625494"/>
                  </a:lnTo>
                  <a:lnTo>
                    <a:pt x="2336036" y="583985"/>
                  </a:lnTo>
                  <a:lnTo>
                    <a:pt x="2313493" y="544020"/>
                  </a:lnTo>
                  <a:lnTo>
                    <a:pt x="2283374" y="506260"/>
                  </a:lnTo>
                  <a:lnTo>
                    <a:pt x="2287207" y="498553"/>
                  </a:lnTo>
                  <a:lnTo>
                    <a:pt x="2290708" y="490703"/>
                  </a:lnTo>
                  <a:lnTo>
                    <a:pt x="2293875" y="482757"/>
                  </a:lnTo>
                  <a:lnTo>
                    <a:pt x="2296709" y="474764"/>
                  </a:lnTo>
                  <a:lnTo>
                    <a:pt x="2305944" y="432000"/>
                  </a:lnTo>
                  <a:lnTo>
                    <a:pt x="2305844" y="389778"/>
                  </a:lnTo>
                  <a:lnTo>
                    <a:pt x="2296986" y="348931"/>
                  </a:lnTo>
                  <a:lnTo>
                    <a:pt x="2279950" y="310290"/>
                  </a:lnTo>
                  <a:lnTo>
                    <a:pt x="2255315" y="274691"/>
                  </a:lnTo>
                  <a:lnTo>
                    <a:pt x="2223660" y="242965"/>
                  </a:lnTo>
                  <a:lnTo>
                    <a:pt x="2185564" y="215947"/>
                  </a:lnTo>
                  <a:lnTo>
                    <a:pt x="2141606" y="194468"/>
                  </a:lnTo>
                  <a:lnTo>
                    <a:pt x="2092366" y="179362"/>
                  </a:lnTo>
                  <a:lnTo>
                    <a:pt x="2080378" y="143024"/>
                  </a:lnTo>
                  <a:lnTo>
                    <a:pt x="2061139" y="109163"/>
                  </a:lnTo>
                  <a:lnTo>
                    <a:pt x="2035162" y="78492"/>
                  </a:lnTo>
                  <a:lnTo>
                    <a:pt x="2002958" y="51727"/>
                  </a:lnTo>
                  <a:lnTo>
                    <a:pt x="1963824" y="29067"/>
                  </a:lnTo>
                  <a:lnTo>
                    <a:pt x="1921635" y="12940"/>
                  </a:lnTo>
                  <a:lnTo>
                    <a:pt x="1877444" y="3274"/>
                  </a:lnTo>
                  <a:lnTo>
                    <a:pt x="1832306" y="0"/>
                  </a:lnTo>
                  <a:close/>
                </a:path>
              </a:pathLst>
            </a:custGeom>
            <a:solidFill>
              <a:srgbClr val="D5DC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12937" y="1362290"/>
              <a:ext cx="2359660" cy="1429385"/>
            </a:xfrm>
            <a:custGeom>
              <a:avLst/>
              <a:gdLst/>
              <a:ahLst/>
              <a:cxnLst/>
              <a:rect l="l" t="t" r="r" b="b"/>
              <a:pathLst>
                <a:path w="2359660" h="1429385">
                  <a:moveTo>
                    <a:pt x="214175" y="470319"/>
                  </a:moveTo>
                  <a:lnTo>
                    <a:pt x="210794" y="425361"/>
                  </a:lnTo>
                  <a:lnTo>
                    <a:pt x="215289" y="381587"/>
                  </a:lnTo>
                  <a:lnTo>
                    <a:pt x="227172" y="339526"/>
                  </a:lnTo>
                  <a:lnTo>
                    <a:pt x="245955" y="299707"/>
                  </a:lnTo>
                  <a:lnTo>
                    <a:pt x="271150" y="262658"/>
                  </a:lnTo>
                  <a:lnTo>
                    <a:pt x="302270" y="228910"/>
                  </a:lnTo>
                  <a:lnTo>
                    <a:pt x="338826" y="198990"/>
                  </a:lnTo>
                  <a:lnTo>
                    <a:pt x="380330" y="173429"/>
                  </a:lnTo>
                  <a:lnTo>
                    <a:pt x="426295" y="152754"/>
                  </a:lnTo>
                  <a:lnTo>
                    <a:pt x="476233" y="137495"/>
                  </a:lnTo>
                  <a:lnTo>
                    <a:pt x="529656" y="128181"/>
                  </a:lnTo>
                  <a:lnTo>
                    <a:pt x="578741" y="125359"/>
                  </a:lnTo>
                  <a:lnTo>
                    <a:pt x="627517" y="127943"/>
                  </a:lnTo>
                  <a:lnTo>
                    <a:pt x="675346" y="135825"/>
                  </a:lnTo>
                  <a:lnTo>
                    <a:pt x="721590" y="148895"/>
                  </a:lnTo>
                  <a:lnTo>
                    <a:pt x="765609" y="167043"/>
                  </a:lnTo>
                  <a:lnTo>
                    <a:pt x="794291" y="130707"/>
                  </a:lnTo>
                  <a:lnTo>
                    <a:pt x="829327" y="100034"/>
                  </a:lnTo>
                  <a:lnTo>
                    <a:pt x="869608" y="75307"/>
                  </a:lnTo>
                  <a:lnTo>
                    <a:pt x="914020" y="56807"/>
                  </a:lnTo>
                  <a:lnTo>
                    <a:pt x="961454" y="44817"/>
                  </a:lnTo>
                  <a:lnTo>
                    <a:pt x="1010797" y="39620"/>
                  </a:lnTo>
                  <a:lnTo>
                    <a:pt x="1060939" y="41496"/>
                  </a:lnTo>
                  <a:lnTo>
                    <a:pt x="1110766" y="50730"/>
                  </a:lnTo>
                  <a:lnTo>
                    <a:pt x="1159170" y="67602"/>
                  </a:lnTo>
                  <a:lnTo>
                    <a:pt x="1194761" y="86001"/>
                  </a:lnTo>
                  <a:lnTo>
                    <a:pt x="1226734" y="108496"/>
                  </a:lnTo>
                  <a:lnTo>
                    <a:pt x="1252517" y="74825"/>
                  </a:lnTo>
                  <a:lnTo>
                    <a:pt x="1284911" y="46915"/>
                  </a:lnTo>
                  <a:lnTo>
                    <a:pt x="1322634" y="25122"/>
                  </a:lnTo>
                  <a:lnTo>
                    <a:pt x="1364402" y="9801"/>
                  </a:lnTo>
                  <a:lnTo>
                    <a:pt x="1408931" y="1309"/>
                  </a:lnTo>
                  <a:lnTo>
                    <a:pt x="1454941" y="0"/>
                  </a:lnTo>
                  <a:lnTo>
                    <a:pt x="1501146" y="6231"/>
                  </a:lnTo>
                  <a:lnTo>
                    <a:pt x="1546266" y="20358"/>
                  </a:lnTo>
                  <a:lnTo>
                    <a:pt x="1591747" y="44726"/>
                  </a:lnTo>
                  <a:lnTo>
                    <a:pt x="1629324" y="77000"/>
                  </a:lnTo>
                  <a:lnTo>
                    <a:pt x="1663377" y="49387"/>
                  </a:lnTo>
                  <a:lnTo>
                    <a:pt x="1701756" y="27809"/>
                  </a:lnTo>
                  <a:lnTo>
                    <a:pt x="1743407" y="12338"/>
                  </a:lnTo>
                  <a:lnTo>
                    <a:pt x="1787275" y="3045"/>
                  </a:lnTo>
                  <a:lnTo>
                    <a:pt x="1832306" y="0"/>
                  </a:lnTo>
                  <a:lnTo>
                    <a:pt x="1877444" y="3274"/>
                  </a:lnTo>
                  <a:lnTo>
                    <a:pt x="1921635" y="12940"/>
                  </a:lnTo>
                  <a:lnTo>
                    <a:pt x="1963824" y="29067"/>
                  </a:lnTo>
                  <a:lnTo>
                    <a:pt x="2002958" y="51727"/>
                  </a:lnTo>
                  <a:lnTo>
                    <a:pt x="2035162" y="78492"/>
                  </a:lnTo>
                  <a:lnTo>
                    <a:pt x="2061139" y="109163"/>
                  </a:lnTo>
                  <a:lnTo>
                    <a:pt x="2080378" y="143024"/>
                  </a:lnTo>
                  <a:lnTo>
                    <a:pt x="2092366" y="179362"/>
                  </a:lnTo>
                  <a:lnTo>
                    <a:pt x="2141606" y="194468"/>
                  </a:lnTo>
                  <a:lnTo>
                    <a:pt x="2185564" y="215947"/>
                  </a:lnTo>
                  <a:lnTo>
                    <a:pt x="2223660" y="242965"/>
                  </a:lnTo>
                  <a:lnTo>
                    <a:pt x="2255315" y="274691"/>
                  </a:lnTo>
                  <a:lnTo>
                    <a:pt x="2279950" y="310290"/>
                  </a:lnTo>
                  <a:lnTo>
                    <a:pt x="2296986" y="348931"/>
                  </a:lnTo>
                  <a:lnTo>
                    <a:pt x="2305844" y="389778"/>
                  </a:lnTo>
                  <a:lnTo>
                    <a:pt x="2305944" y="432000"/>
                  </a:lnTo>
                  <a:lnTo>
                    <a:pt x="2296709" y="474764"/>
                  </a:lnTo>
                  <a:lnTo>
                    <a:pt x="2293875" y="482757"/>
                  </a:lnTo>
                  <a:lnTo>
                    <a:pt x="2290708" y="490703"/>
                  </a:lnTo>
                  <a:lnTo>
                    <a:pt x="2287207" y="498553"/>
                  </a:lnTo>
                  <a:lnTo>
                    <a:pt x="2283374" y="506260"/>
                  </a:lnTo>
                  <a:lnTo>
                    <a:pt x="2313493" y="544020"/>
                  </a:lnTo>
                  <a:lnTo>
                    <a:pt x="2336036" y="583985"/>
                  </a:lnTo>
                  <a:lnTo>
                    <a:pt x="2351108" y="625494"/>
                  </a:lnTo>
                  <a:lnTo>
                    <a:pt x="2358814" y="667886"/>
                  </a:lnTo>
                  <a:lnTo>
                    <a:pt x="2359261" y="710501"/>
                  </a:lnTo>
                  <a:lnTo>
                    <a:pt x="2352555" y="752677"/>
                  </a:lnTo>
                  <a:lnTo>
                    <a:pt x="2338801" y="793756"/>
                  </a:lnTo>
                  <a:lnTo>
                    <a:pt x="2318105" y="833075"/>
                  </a:lnTo>
                  <a:lnTo>
                    <a:pt x="2290574" y="869974"/>
                  </a:lnTo>
                  <a:lnTo>
                    <a:pt x="2256313" y="903792"/>
                  </a:lnTo>
                  <a:lnTo>
                    <a:pt x="2215429" y="933869"/>
                  </a:lnTo>
                  <a:lnTo>
                    <a:pt x="2175991" y="955703"/>
                  </a:lnTo>
                  <a:lnTo>
                    <a:pt x="2133672" y="973096"/>
                  </a:lnTo>
                  <a:lnTo>
                    <a:pt x="2089020" y="985893"/>
                  </a:lnTo>
                  <a:lnTo>
                    <a:pt x="2042582" y="993940"/>
                  </a:lnTo>
                  <a:lnTo>
                    <a:pt x="2038039" y="1036100"/>
                  </a:lnTo>
                  <a:lnTo>
                    <a:pt x="2025685" y="1076045"/>
                  </a:lnTo>
                  <a:lnTo>
                    <a:pt x="2006177" y="1113242"/>
                  </a:lnTo>
                  <a:lnTo>
                    <a:pt x="1980169" y="1147159"/>
                  </a:lnTo>
                  <a:lnTo>
                    <a:pt x="1948316" y="1177265"/>
                  </a:lnTo>
                  <a:lnTo>
                    <a:pt x="1911274" y="1203027"/>
                  </a:lnTo>
                  <a:lnTo>
                    <a:pt x="1869698" y="1223914"/>
                  </a:lnTo>
                  <a:lnTo>
                    <a:pt x="1824243" y="1239393"/>
                  </a:lnTo>
                  <a:lnTo>
                    <a:pt x="1775565" y="1248934"/>
                  </a:lnTo>
                  <a:lnTo>
                    <a:pt x="1724320" y="1252004"/>
                  </a:lnTo>
                  <a:lnTo>
                    <a:pt x="1680957" y="1249244"/>
                  </a:lnTo>
                  <a:lnTo>
                    <a:pt x="1638690" y="1241638"/>
                  </a:lnTo>
                  <a:lnTo>
                    <a:pt x="1598089" y="1229340"/>
                  </a:lnTo>
                  <a:lnTo>
                    <a:pt x="1559728" y="1212507"/>
                  </a:lnTo>
                  <a:lnTo>
                    <a:pt x="1542002" y="1251297"/>
                  </a:lnTo>
                  <a:lnTo>
                    <a:pt x="1518715" y="1286924"/>
                  </a:lnTo>
                  <a:lnTo>
                    <a:pt x="1490415" y="1319145"/>
                  </a:lnTo>
                  <a:lnTo>
                    <a:pt x="1457648" y="1347720"/>
                  </a:lnTo>
                  <a:lnTo>
                    <a:pt x="1420959" y="1372405"/>
                  </a:lnTo>
                  <a:lnTo>
                    <a:pt x="1380896" y="1392958"/>
                  </a:lnTo>
                  <a:lnTo>
                    <a:pt x="1338004" y="1409138"/>
                  </a:lnTo>
                  <a:lnTo>
                    <a:pt x="1292830" y="1420702"/>
                  </a:lnTo>
                  <a:lnTo>
                    <a:pt x="1245920" y="1427409"/>
                  </a:lnTo>
                  <a:lnTo>
                    <a:pt x="1197822" y="1429016"/>
                  </a:lnTo>
                  <a:lnTo>
                    <a:pt x="1149080" y="1425280"/>
                  </a:lnTo>
                  <a:lnTo>
                    <a:pt x="1100242" y="1415961"/>
                  </a:lnTo>
                  <a:lnTo>
                    <a:pt x="1052696" y="1401011"/>
                  </a:lnTo>
                  <a:lnTo>
                    <a:pt x="1008392" y="1380939"/>
                  </a:lnTo>
                  <a:lnTo>
                    <a:pt x="967906" y="1356114"/>
                  </a:lnTo>
                  <a:lnTo>
                    <a:pt x="931816" y="1326898"/>
                  </a:lnTo>
                  <a:lnTo>
                    <a:pt x="900699" y="1293660"/>
                  </a:lnTo>
                  <a:lnTo>
                    <a:pt x="857130" y="1312593"/>
                  </a:lnTo>
                  <a:lnTo>
                    <a:pt x="812176" y="1326943"/>
                  </a:lnTo>
                  <a:lnTo>
                    <a:pt x="766270" y="1336799"/>
                  </a:lnTo>
                  <a:lnTo>
                    <a:pt x="719846" y="1342252"/>
                  </a:lnTo>
                  <a:lnTo>
                    <a:pt x="673339" y="1343393"/>
                  </a:lnTo>
                  <a:lnTo>
                    <a:pt x="627182" y="1340310"/>
                  </a:lnTo>
                  <a:lnTo>
                    <a:pt x="581808" y="1333094"/>
                  </a:lnTo>
                  <a:lnTo>
                    <a:pt x="537653" y="1321834"/>
                  </a:lnTo>
                  <a:lnTo>
                    <a:pt x="495148" y="1306621"/>
                  </a:lnTo>
                  <a:lnTo>
                    <a:pt x="454729" y="1287545"/>
                  </a:lnTo>
                  <a:lnTo>
                    <a:pt x="416829" y="1264696"/>
                  </a:lnTo>
                  <a:lnTo>
                    <a:pt x="381882" y="1238163"/>
                  </a:lnTo>
                  <a:lnTo>
                    <a:pt x="350322" y="1208037"/>
                  </a:lnTo>
                  <a:lnTo>
                    <a:pt x="322582" y="1174407"/>
                  </a:lnTo>
                  <a:lnTo>
                    <a:pt x="321071" y="1172248"/>
                  </a:lnTo>
                  <a:lnTo>
                    <a:pt x="319585" y="1170216"/>
                  </a:lnTo>
                  <a:lnTo>
                    <a:pt x="318125" y="1168057"/>
                  </a:lnTo>
                  <a:lnTo>
                    <a:pt x="263210" y="1168190"/>
                  </a:lnTo>
                  <a:lnTo>
                    <a:pt x="211384" y="1158390"/>
                  </a:lnTo>
                  <a:lnTo>
                    <a:pt x="164233" y="1139689"/>
                  </a:lnTo>
                  <a:lnTo>
                    <a:pt x="123342" y="1113116"/>
                  </a:lnTo>
                  <a:lnTo>
                    <a:pt x="90295" y="1079703"/>
                  </a:lnTo>
                  <a:lnTo>
                    <a:pt x="66679" y="1040481"/>
                  </a:lnTo>
                  <a:lnTo>
                    <a:pt x="54079" y="996480"/>
                  </a:lnTo>
                  <a:lnTo>
                    <a:pt x="53686" y="953834"/>
                  </a:lnTo>
                  <a:lnTo>
                    <a:pt x="64371" y="912581"/>
                  </a:lnTo>
                  <a:lnTo>
                    <a:pt x="85560" y="874161"/>
                  </a:lnTo>
                  <a:lnTo>
                    <a:pt x="116677" y="840016"/>
                  </a:lnTo>
                  <a:lnTo>
                    <a:pt x="72931" y="812752"/>
                  </a:lnTo>
                  <a:lnTo>
                    <a:pt x="38881" y="779066"/>
                  </a:lnTo>
                  <a:lnTo>
                    <a:pt x="15036" y="740575"/>
                  </a:lnTo>
                  <a:lnTo>
                    <a:pt x="1906" y="698896"/>
                  </a:lnTo>
                  <a:lnTo>
                    <a:pt x="0" y="655646"/>
                  </a:lnTo>
                  <a:lnTo>
                    <a:pt x="9825" y="612442"/>
                  </a:lnTo>
                  <a:lnTo>
                    <a:pt x="31892" y="570903"/>
                  </a:lnTo>
                  <a:lnTo>
                    <a:pt x="65601" y="534004"/>
                  </a:lnTo>
                  <a:lnTo>
                    <a:pt x="108173" y="504974"/>
                  </a:lnTo>
                  <a:lnTo>
                    <a:pt x="157677" y="484874"/>
                  </a:lnTo>
                  <a:lnTo>
                    <a:pt x="212181" y="474764"/>
                  </a:lnTo>
                  <a:lnTo>
                    <a:pt x="214175" y="470319"/>
                  </a:lnTo>
                  <a:close/>
                </a:path>
                <a:path w="2359660" h="1429385">
                  <a:moveTo>
                    <a:pt x="257444" y="860717"/>
                  </a:moveTo>
                  <a:lnTo>
                    <a:pt x="221362" y="860788"/>
                  </a:lnTo>
                  <a:lnTo>
                    <a:pt x="185891" y="856336"/>
                  </a:lnTo>
                  <a:lnTo>
                    <a:pt x="151636" y="847501"/>
                  </a:lnTo>
                  <a:lnTo>
                    <a:pt x="119205" y="834428"/>
                  </a:lnTo>
                </a:path>
                <a:path w="2359660" h="1429385">
                  <a:moveTo>
                    <a:pt x="379415" y="1149261"/>
                  </a:moveTo>
                  <a:lnTo>
                    <a:pt x="364695" y="1153619"/>
                  </a:lnTo>
                  <a:lnTo>
                    <a:pt x="349675" y="1157167"/>
                  </a:lnTo>
                  <a:lnTo>
                    <a:pt x="334402" y="1159905"/>
                  </a:lnTo>
                  <a:lnTo>
                    <a:pt x="318925" y="1161834"/>
                  </a:lnTo>
                </a:path>
                <a:path w="2359660" h="1429385">
                  <a:moveTo>
                    <a:pt x="900559" y="1287818"/>
                  </a:moveTo>
                  <a:lnTo>
                    <a:pt x="890064" y="1274060"/>
                  </a:lnTo>
                  <a:lnTo>
                    <a:pt x="880479" y="1259862"/>
                  </a:lnTo>
                  <a:lnTo>
                    <a:pt x="871825" y="1245259"/>
                  </a:lnTo>
                  <a:lnTo>
                    <a:pt x="864123" y="1230287"/>
                  </a:lnTo>
                </a:path>
                <a:path w="2359660" h="1429385">
                  <a:moveTo>
                    <a:pt x="1574460" y="1144308"/>
                  </a:moveTo>
                  <a:lnTo>
                    <a:pt x="1572338" y="1160332"/>
                  </a:lnTo>
                  <a:lnTo>
                    <a:pt x="1569205" y="1176201"/>
                  </a:lnTo>
                  <a:lnTo>
                    <a:pt x="1565048" y="1191903"/>
                  </a:lnTo>
                  <a:lnTo>
                    <a:pt x="1559855" y="1207427"/>
                  </a:lnTo>
                </a:path>
                <a:path w="2359660" h="1429385">
                  <a:moveTo>
                    <a:pt x="1863766" y="754164"/>
                  </a:moveTo>
                  <a:lnTo>
                    <a:pt x="1908077" y="775813"/>
                  </a:lnTo>
                  <a:lnTo>
                    <a:pt x="1946936" y="802633"/>
                  </a:lnTo>
                  <a:lnTo>
                    <a:pt x="1979822" y="833934"/>
                  </a:lnTo>
                  <a:lnTo>
                    <a:pt x="2006211" y="869025"/>
                  </a:lnTo>
                  <a:lnTo>
                    <a:pt x="2025583" y="907216"/>
                  </a:lnTo>
                  <a:lnTo>
                    <a:pt x="2037415" y="947814"/>
                  </a:lnTo>
                  <a:lnTo>
                    <a:pt x="2041185" y="990130"/>
                  </a:lnTo>
                </a:path>
                <a:path w="2359660" h="1429385">
                  <a:moveTo>
                    <a:pt x="2282231" y="502831"/>
                  </a:moveTo>
                  <a:lnTo>
                    <a:pt x="2267262" y="527681"/>
                  </a:lnTo>
                  <a:lnTo>
                    <a:pt x="2248972" y="550853"/>
                  </a:lnTo>
                  <a:lnTo>
                    <a:pt x="2227563" y="572143"/>
                  </a:lnTo>
                  <a:lnTo>
                    <a:pt x="2203237" y="591350"/>
                  </a:lnTo>
                </a:path>
                <a:path w="2359660" h="1429385">
                  <a:moveTo>
                    <a:pt x="2092747" y="174409"/>
                  </a:moveTo>
                  <a:lnTo>
                    <a:pt x="2094652" y="184813"/>
                  </a:lnTo>
                  <a:lnTo>
                    <a:pt x="2095985" y="195253"/>
                  </a:lnTo>
                  <a:lnTo>
                    <a:pt x="2096747" y="205716"/>
                  </a:lnTo>
                  <a:lnTo>
                    <a:pt x="2096938" y="216192"/>
                  </a:lnTo>
                </a:path>
                <a:path w="2359660" h="1429385">
                  <a:moveTo>
                    <a:pt x="1588176" y="125768"/>
                  </a:moveTo>
                  <a:lnTo>
                    <a:pt x="1596504" y="111540"/>
                  </a:lnTo>
                  <a:lnTo>
                    <a:pt x="1606035" y="97860"/>
                  </a:lnTo>
                  <a:lnTo>
                    <a:pt x="1616733" y="84799"/>
                  </a:lnTo>
                  <a:lnTo>
                    <a:pt x="1628562" y="72428"/>
                  </a:lnTo>
                </a:path>
                <a:path w="2359660" h="1429385">
                  <a:moveTo>
                    <a:pt x="1209589" y="151168"/>
                  </a:moveTo>
                  <a:lnTo>
                    <a:pt x="1213180" y="139288"/>
                  </a:lnTo>
                  <a:lnTo>
                    <a:pt x="1217653" y="127657"/>
                  </a:lnTo>
                  <a:lnTo>
                    <a:pt x="1222983" y="116289"/>
                  </a:lnTo>
                  <a:lnTo>
                    <a:pt x="1229147" y="105194"/>
                  </a:lnTo>
                </a:path>
                <a:path w="2359660" h="1429385">
                  <a:moveTo>
                    <a:pt x="765330" y="166662"/>
                  </a:moveTo>
                  <a:lnTo>
                    <a:pt x="784274" y="176469"/>
                  </a:lnTo>
                  <a:lnTo>
                    <a:pt x="802444" y="187204"/>
                  </a:lnTo>
                  <a:lnTo>
                    <a:pt x="819792" y="198845"/>
                  </a:lnTo>
                  <a:lnTo>
                    <a:pt x="836272" y="211366"/>
                  </a:lnTo>
                </a:path>
                <a:path w="2359660" h="1429385">
                  <a:moveTo>
                    <a:pt x="226558" y="517182"/>
                  </a:moveTo>
                  <a:lnTo>
                    <a:pt x="222617" y="505609"/>
                  </a:lnTo>
                  <a:lnTo>
                    <a:pt x="219238" y="493941"/>
                  </a:lnTo>
                  <a:lnTo>
                    <a:pt x="216423" y="482178"/>
                  </a:lnTo>
                  <a:lnTo>
                    <a:pt x="214175" y="470319"/>
                  </a:lnTo>
                </a:path>
              </a:pathLst>
            </a:custGeom>
            <a:ln w="1905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00037" y="2000250"/>
              <a:ext cx="828675" cy="455930"/>
            </a:xfrm>
            <a:custGeom>
              <a:avLst/>
              <a:gdLst/>
              <a:ahLst/>
              <a:cxnLst/>
              <a:rect l="l" t="t" r="r" b="b"/>
              <a:pathLst>
                <a:path w="828675" h="455930">
                  <a:moveTo>
                    <a:pt x="752297" y="0"/>
                  </a:moveTo>
                  <a:lnTo>
                    <a:pt x="75907" y="0"/>
                  </a:lnTo>
                  <a:lnTo>
                    <a:pt x="46361" y="5972"/>
                  </a:lnTo>
                  <a:lnTo>
                    <a:pt x="22232" y="22256"/>
                  </a:lnTo>
                  <a:lnTo>
                    <a:pt x="5965" y="46398"/>
                  </a:lnTo>
                  <a:lnTo>
                    <a:pt x="0" y="75945"/>
                  </a:lnTo>
                  <a:lnTo>
                    <a:pt x="0" y="379475"/>
                  </a:lnTo>
                  <a:lnTo>
                    <a:pt x="5965" y="409076"/>
                  </a:lnTo>
                  <a:lnTo>
                    <a:pt x="22232" y="433212"/>
                  </a:lnTo>
                  <a:lnTo>
                    <a:pt x="46361" y="449466"/>
                  </a:lnTo>
                  <a:lnTo>
                    <a:pt x="75907" y="455422"/>
                  </a:lnTo>
                  <a:lnTo>
                    <a:pt x="752297" y="455422"/>
                  </a:lnTo>
                  <a:lnTo>
                    <a:pt x="781851" y="449466"/>
                  </a:lnTo>
                  <a:lnTo>
                    <a:pt x="805997" y="433212"/>
                  </a:lnTo>
                  <a:lnTo>
                    <a:pt x="822282" y="409076"/>
                  </a:lnTo>
                  <a:lnTo>
                    <a:pt x="828255" y="379475"/>
                  </a:lnTo>
                  <a:lnTo>
                    <a:pt x="828255" y="75945"/>
                  </a:lnTo>
                  <a:lnTo>
                    <a:pt x="822282" y="46398"/>
                  </a:lnTo>
                  <a:lnTo>
                    <a:pt x="805997" y="22256"/>
                  </a:lnTo>
                  <a:lnTo>
                    <a:pt x="781851" y="5972"/>
                  </a:lnTo>
                  <a:lnTo>
                    <a:pt x="752297" y="0"/>
                  </a:lnTo>
                  <a:close/>
                </a:path>
              </a:pathLst>
            </a:custGeom>
            <a:solidFill>
              <a:srgbClr val="57B5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00037" y="2000250"/>
              <a:ext cx="828675" cy="455930"/>
            </a:xfrm>
            <a:custGeom>
              <a:avLst/>
              <a:gdLst/>
              <a:ahLst/>
              <a:cxnLst/>
              <a:rect l="l" t="t" r="r" b="b"/>
              <a:pathLst>
                <a:path w="828675" h="455930">
                  <a:moveTo>
                    <a:pt x="0" y="75945"/>
                  </a:moveTo>
                  <a:lnTo>
                    <a:pt x="5965" y="46398"/>
                  </a:lnTo>
                  <a:lnTo>
                    <a:pt x="22232" y="22256"/>
                  </a:lnTo>
                  <a:lnTo>
                    <a:pt x="46361" y="5972"/>
                  </a:lnTo>
                  <a:lnTo>
                    <a:pt x="75907" y="0"/>
                  </a:lnTo>
                  <a:lnTo>
                    <a:pt x="752297" y="0"/>
                  </a:lnTo>
                  <a:lnTo>
                    <a:pt x="781851" y="5972"/>
                  </a:lnTo>
                  <a:lnTo>
                    <a:pt x="805997" y="22256"/>
                  </a:lnTo>
                  <a:lnTo>
                    <a:pt x="822282" y="46398"/>
                  </a:lnTo>
                  <a:lnTo>
                    <a:pt x="828255" y="75945"/>
                  </a:lnTo>
                  <a:lnTo>
                    <a:pt x="828255" y="379475"/>
                  </a:lnTo>
                  <a:lnTo>
                    <a:pt x="822282" y="409076"/>
                  </a:lnTo>
                  <a:lnTo>
                    <a:pt x="805997" y="433212"/>
                  </a:lnTo>
                  <a:lnTo>
                    <a:pt x="781851" y="449466"/>
                  </a:lnTo>
                  <a:lnTo>
                    <a:pt x="752297" y="455422"/>
                  </a:lnTo>
                  <a:lnTo>
                    <a:pt x="75907" y="455422"/>
                  </a:lnTo>
                  <a:lnTo>
                    <a:pt x="46361" y="449466"/>
                  </a:lnTo>
                  <a:lnTo>
                    <a:pt x="22232" y="433212"/>
                  </a:lnTo>
                  <a:lnTo>
                    <a:pt x="5965" y="409076"/>
                  </a:lnTo>
                  <a:lnTo>
                    <a:pt x="0" y="379475"/>
                  </a:lnTo>
                  <a:lnTo>
                    <a:pt x="0" y="75945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357248" y="1642999"/>
              <a:ext cx="828675" cy="455930"/>
            </a:xfrm>
            <a:custGeom>
              <a:avLst/>
              <a:gdLst/>
              <a:ahLst/>
              <a:cxnLst/>
              <a:rect l="l" t="t" r="r" b="b"/>
              <a:pathLst>
                <a:path w="828675" h="455930">
                  <a:moveTo>
                    <a:pt x="752348" y="0"/>
                  </a:moveTo>
                  <a:lnTo>
                    <a:pt x="75945" y="0"/>
                  </a:lnTo>
                  <a:lnTo>
                    <a:pt x="46398" y="5972"/>
                  </a:lnTo>
                  <a:lnTo>
                    <a:pt x="22256" y="22256"/>
                  </a:lnTo>
                  <a:lnTo>
                    <a:pt x="5972" y="46398"/>
                  </a:lnTo>
                  <a:lnTo>
                    <a:pt x="0" y="75945"/>
                  </a:lnTo>
                  <a:lnTo>
                    <a:pt x="0" y="379602"/>
                  </a:lnTo>
                  <a:lnTo>
                    <a:pt x="5972" y="409150"/>
                  </a:lnTo>
                  <a:lnTo>
                    <a:pt x="22256" y="433292"/>
                  </a:lnTo>
                  <a:lnTo>
                    <a:pt x="46398" y="449576"/>
                  </a:lnTo>
                  <a:lnTo>
                    <a:pt x="75945" y="455549"/>
                  </a:lnTo>
                  <a:lnTo>
                    <a:pt x="752348" y="455549"/>
                  </a:lnTo>
                  <a:lnTo>
                    <a:pt x="781895" y="449576"/>
                  </a:lnTo>
                  <a:lnTo>
                    <a:pt x="806037" y="433292"/>
                  </a:lnTo>
                  <a:lnTo>
                    <a:pt x="822321" y="409150"/>
                  </a:lnTo>
                  <a:lnTo>
                    <a:pt x="828294" y="379602"/>
                  </a:lnTo>
                  <a:lnTo>
                    <a:pt x="828294" y="75945"/>
                  </a:lnTo>
                  <a:lnTo>
                    <a:pt x="822321" y="46398"/>
                  </a:lnTo>
                  <a:lnTo>
                    <a:pt x="806037" y="22256"/>
                  </a:lnTo>
                  <a:lnTo>
                    <a:pt x="781895" y="5972"/>
                  </a:lnTo>
                  <a:lnTo>
                    <a:pt x="752348" y="0"/>
                  </a:lnTo>
                  <a:close/>
                </a:path>
              </a:pathLst>
            </a:custGeom>
            <a:solidFill>
              <a:srgbClr val="57B5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357248" y="1642999"/>
              <a:ext cx="828675" cy="455930"/>
            </a:xfrm>
            <a:custGeom>
              <a:avLst/>
              <a:gdLst/>
              <a:ahLst/>
              <a:cxnLst/>
              <a:rect l="l" t="t" r="r" b="b"/>
              <a:pathLst>
                <a:path w="828675" h="455930">
                  <a:moveTo>
                    <a:pt x="0" y="75945"/>
                  </a:moveTo>
                  <a:lnTo>
                    <a:pt x="5972" y="46398"/>
                  </a:lnTo>
                  <a:lnTo>
                    <a:pt x="22256" y="22256"/>
                  </a:lnTo>
                  <a:lnTo>
                    <a:pt x="46398" y="5972"/>
                  </a:lnTo>
                  <a:lnTo>
                    <a:pt x="75945" y="0"/>
                  </a:lnTo>
                  <a:lnTo>
                    <a:pt x="752348" y="0"/>
                  </a:lnTo>
                  <a:lnTo>
                    <a:pt x="781895" y="5972"/>
                  </a:lnTo>
                  <a:lnTo>
                    <a:pt x="806037" y="22256"/>
                  </a:lnTo>
                  <a:lnTo>
                    <a:pt x="822321" y="46398"/>
                  </a:lnTo>
                  <a:lnTo>
                    <a:pt x="828294" y="75945"/>
                  </a:lnTo>
                  <a:lnTo>
                    <a:pt x="828294" y="379602"/>
                  </a:lnTo>
                  <a:lnTo>
                    <a:pt x="822321" y="409150"/>
                  </a:lnTo>
                  <a:lnTo>
                    <a:pt x="806037" y="433292"/>
                  </a:lnTo>
                  <a:lnTo>
                    <a:pt x="781895" y="449576"/>
                  </a:lnTo>
                  <a:lnTo>
                    <a:pt x="752348" y="455549"/>
                  </a:lnTo>
                  <a:lnTo>
                    <a:pt x="75945" y="455549"/>
                  </a:lnTo>
                  <a:lnTo>
                    <a:pt x="46398" y="449576"/>
                  </a:lnTo>
                  <a:lnTo>
                    <a:pt x="22256" y="433292"/>
                  </a:lnTo>
                  <a:lnTo>
                    <a:pt x="5972" y="409150"/>
                  </a:lnTo>
                  <a:lnTo>
                    <a:pt x="0" y="379602"/>
                  </a:lnTo>
                  <a:lnTo>
                    <a:pt x="0" y="75945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31951" y="1655826"/>
            <a:ext cx="1450975" cy="748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39469">
              <a:lnSpc>
                <a:spcPts val="2845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WNs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845"/>
              </a:lnSpc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Grid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51116" y="2476119"/>
            <a:ext cx="1068705" cy="744855"/>
            <a:chOff x="851116" y="2476119"/>
            <a:chExt cx="1068705" cy="744855"/>
          </a:xfrm>
        </p:grpSpPr>
        <p:sp>
          <p:nvSpPr>
            <p:cNvPr id="16" name="object 16"/>
            <p:cNvSpPr/>
            <p:nvPr/>
          </p:nvSpPr>
          <p:spPr>
            <a:xfrm>
              <a:off x="857466" y="2482469"/>
              <a:ext cx="1056005" cy="732155"/>
            </a:xfrm>
            <a:custGeom>
              <a:avLst/>
              <a:gdLst/>
              <a:ahLst/>
              <a:cxnLst/>
              <a:rect l="l" t="t" r="r" b="b"/>
              <a:pathLst>
                <a:path w="1056005" h="732155">
                  <a:moveTo>
                    <a:pt x="10476" y="0"/>
                  </a:moveTo>
                  <a:lnTo>
                    <a:pt x="3386" y="51728"/>
                  </a:lnTo>
                  <a:lnTo>
                    <a:pt x="0" y="103137"/>
                  </a:lnTo>
                  <a:lnTo>
                    <a:pt x="202" y="154011"/>
                  </a:lnTo>
                  <a:lnTo>
                    <a:pt x="3877" y="204135"/>
                  </a:lnTo>
                  <a:lnTo>
                    <a:pt x="10909" y="253292"/>
                  </a:lnTo>
                  <a:lnTo>
                    <a:pt x="21181" y="301267"/>
                  </a:lnTo>
                  <a:lnTo>
                    <a:pt x="34578" y="347844"/>
                  </a:lnTo>
                  <a:lnTo>
                    <a:pt x="50983" y="392807"/>
                  </a:lnTo>
                  <a:lnTo>
                    <a:pt x="70281" y="435941"/>
                  </a:lnTo>
                  <a:lnTo>
                    <a:pt x="92356" y="477030"/>
                  </a:lnTo>
                  <a:lnTo>
                    <a:pt x="117091" y="515858"/>
                  </a:lnTo>
                  <a:lnTo>
                    <a:pt x="144371" y="552210"/>
                  </a:lnTo>
                  <a:lnTo>
                    <a:pt x="174079" y="585869"/>
                  </a:lnTo>
                  <a:lnTo>
                    <a:pt x="206100" y="616619"/>
                  </a:lnTo>
                  <a:lnTo>
                    <a:pt x="240318" y="644246"/>
                  </a:lnTo>
                  <a:lnTo>
                    <a:pt x="276617" y="668534"/>
                  </a:lnTo>
                  <a:lnTo>
                    <a:pt x="314880" y="689266"/>
                  </a:lnTo>
                  <a:lnTo>
                    <a:pt x="354991" y="706227"/>
                  </a:lnTo>
                  <a:lnTo>
                    <a:pt x="396836" y="719201"/>
                  </a:lnTo>
                  <a:lnTo>
                    <a:pt x="440872" y="728009"/>
                  </a:lnTo>
                  <a:lnTo>
                    <a:pt x="484641" y="732015"/>
                  </a:lnTo>
                  <a:lnTo>
                    <a:pt x="527944" y="731371"/>
                  </a:lnTo>
                  <a:lnTo>
                    <a:pt x="570582" y="726230"/>
                  </a:lnTo>
                  <a:lnTo>
                    <a:pt x="612354" y="716744"/>
                  </a:lnTo>
                  <a:lnTo>
                    <a:pt x="653062" y="703067"/>
                  </a:lnTo>
                  <a:lnTo>
                    <a:pt x="692507" y="685351"/>
                  </a:lnTo>
                  <a:lnTo>
                    <a:pt x="730487" y="663748"/>
                  </a:lnTo>
                  <a:lnTo>
                    <a:pt x="766806" y="638413"/>
                  </a:lnTo>
                  <a:lnTo>
                    <a:pt x="801262" y="609496"/>
                  </a:lnTo>
                  <a:lnTo>
                    <a:pt x="833656" y="577152"/>
                  </a:lnTo>
                  <a:lnTo>
                    <a:pt x="863789" y="541532"/>
                  </a:lnTo>
                  <a:lnTo>
                    <a:pt x="891462" y="502790"/>
                  </a:lnTo>
                  <a:lnTo>
                    <a:pt x="916475" y="461078"/>
                  </a:lnTo>
                  <a:lnTo>
                    <a:pt x="938628" y="416550"/>
                  </a:lnTo>
                  <a:lnTo>
                    <a:pt x="957723" y="369356"/>
                  </a:lnTo>
                  <a:lnTo>
                    <a:pt x="973559" y="319652"/>
                  </a:lnTo>
                  <a:lnTo>
                    <a:pt x="985938" y="267588"/>
                  </a:lnTo>
                  <a:lnTo>
                    <a:pt x="1055915" y="267588"/>
                  </a:lnTo>
                  <a:lnTo>
                    <a:pt x="928407" y="124968"/>
                  </a:lnTo>
                  <a:lnTo>
                    <a:pt x="770165" y="267588"/>
                  </a:lnTo>
                  <a:lnTo>
                    <a:pt x="839761" y="267588"/>
                  </a:lnTo>
                  <a:lnTo>
                    <a:pt x="824682" y="318172"/>
                  </a:lnTo>
                  <a:lnTo>
                    <a:pt x="805633" y="365160"/>
                  </a:lnTo>
                  <a:lnTo>
                    <a:pt x="782951" y="408328"/>
                  </a:lnTo>
                  <a:lnTo>
                    <a:pt x="756973" y="447453"/>
                  </a:lnTo>
                  <a:lnTo>
                    <a:pt x="728037" y="482310"/>
                  </a:lnTo>
                  <a:lnTo>
                    <a:pt x="696480" y="512674"/>
                  </a:lnTo>
                  <a:lnTo>
                    <a:pt x="662639" y="538321"/>
                  </a:lnTo>
                  <a:lnTo>
                    <a:pt x="626851" y="559026"/>
                  </a:lnTo>
                  <a:lnTo>
                    <a:pt x="589455" y="574566"/>
                  </a:lnTo>
                  <a:lnTo>
                    <a:pt x="550787" y="584716"/>
                  </a:lnTo>
                  <a:lnTo>
                    <a:pt x="511184" y="589252"/>
                  </a:lnTo>
                  <a:lnTo>
                    <a:pt x="470984" y="587948"/>
                  </a:lnTo>
                  <a:lnTo>
                    <a:pt x="430525" y="580582"/>
                  </a:lnTo>
                  <a:lnTo>
                    <a:pt x="390143" y="566928"/>
                  </a:lnTo>
                  <a:lnTo>
                    <a:pt x="351643" y="547551"/>
                  </a:lnTo>
                  <a:lnTo>
                    <a:pt x="315776" y="523052"/>
                  </a:lnTo>
                  <a:lnTo>
                    <a:pt x="282732" y="493850"/>
                  </a:lnTo>
                  <a:lnTo>
                    <a:pt x="252700" y="460365"/>
                  </a:lnTo>
                  <a:lnTo>
                    <a:pt x="225872" y="423015"/>
                  </a:lnTo>
                  <a:lnTo>
                    <a:pt x="202436" y="382221"/>
                  </a:lnTo>
                  <a:lnTo>
                    <a:pt x="182583" y="338402"/>
                  </a:lnTo>
                  <a:lnTo>
                    <a:pt x="166502" y="291976"/>
                  </a:lnTo>
                  <a:lnTo>
                    <a:pt x="154384" y="243364"/>
                  </a:lnTo>
                  <a:lnTo>
                    <a:pt x="146419" y="192984"/>
                  </a:lnTo>
                  <a:lnTo>
                    <a:pt x="142796" y="141256"/>
                  </a:lnTo>
                  <a:lnTo>
                    <a:pt x="143706" y="88599"/>
                  </a:lnTo>
                  <a:lnTo>
                    <a:pt x="149338" y="35433"/>
                  </a:lnTo>
                  <a:lnTo>
                    <a:pt x="10476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57466" y="2482469"/>
              <a:ext cx="1056005" cy="732155"/>
            </a:xfrm>
            <a:custGeom>
              <a:avLst/>
              <a:gdLst/>
              <a:ahLst/>
              <a:cxnLst/>
              <a:rect l="l" t="t" r="r" b="b"/>
              <a:pathLst>
                <a:path w="1056005" h="732155">
                  <a:moveTo>
                    <a:pt x="10476" y="0"/>
                  </a:moveTo>
                  <a:lnTo>
                    <a:pt x="3386" y="51728"/>
                  </a:lnTo>
                  <a:lnTo>
                    <a:pt x="0" y="103137"/>
                  </a:lnTo>
                  <a:lnTo>
                    <a:pt x="202" y="154011"/>
                  </a:lnTo>
                  <a:lnTo>
                    <a:pt x="3877" y="204135"/>
                  </a:lnTo>
                  <a:lnTo>
                    <a:pt x="10909" y="253292"/>
                  </a:lnTo>
                  <a:lnTo>
                    <a:pt x="21181" y="301267"/>
                  </a:lnTo>
                  <a:lnTo>
                    <a:pt x="34578" y="347844"/>
                  </a:lnTo>
                  <a:lnTo>
                    <a:pt x="50983" y="392807"/>
                  </a:lnTo>
                  <a:lnTo>
                    <a:pt x="70281" y="435941"/>
                  </a:lnTo>
                  <a:lnTo>
                    <a:pt x="92356" y="477030"/>
                  </a:lnTo>
                  <a:lnTo>
                    <a:pt x="117091" y="515858"/>
                  </a:lnTo>
                  <a:lnTo>
                    <a:pt x="144371" y="552210"/>
                  </a:lnTo>
                  <a:lnTo>
                    <a:pt x="174079" y="585869"/>
                  </a:lnTo>
                  <a:lnTo>
                    <a:pt x="206100" y="616619"/>
                  </a:lnTo>
                  <a:lnTo>
                    <a:pt x="240318" y="644246"/>
                  </a:lnTo>
                  <a:lnTo>
                    <a:pt x="276617" y="668534"/>
                  </a:lnTo>
                  <a:lnTo>
                    <a:pt x="314880" y="689266"/>
                  </a:lnTo>
                  <a:lnTo>
                    <a:pt x="354991" y="706227"/>
                  </a:lnTo>
                  <a:lnTo>
                    <a:pt x="396836" y="719201"/>
                  </a:lnTo>
                  <a:lnTo>
                    <a:pt x="440872" y="728009"/>
                  </a:lnTo>
                  <a:lnTo>
                    <a:pt x="484641" y="732015"/>
                  </a:lnTo>
                  <a:lnTo>
                    <a:pt x="527944" y="731371"/>
                  </a:lnTo>
                  <a:lnTo>
                    <a:pt x="570582" y="726230"/>
                  </a:lnTo>
                  <a:lnTo>
                    <a:pt x="612354" y="716744"/>
                  </a:lnTo>
                  <a:lnTo>
                    <a:pt x="653062" y="703067"/>
                  </a:lnTo>
                  <a:lnTo>
                    <a:pt x="692507" y="685351"/>
                  </a:lnTo>
                  <a:lnTo>
                    <a:pt x="730487" y="663748"/>
                  </a:lnTo>
                  <a:lnTo>
                    <a:pt x="766806" y="638413"/>
                  </a:lnTo>
                  <a:lnTo>
                    <a:pt x="801262" y="609496"/>
                  </a:lnTo>
                  <a:lnTo>
                    <a:pt x="833656" y="577152"/>
                  </a:lnTo>
                  <a:lnTo>
                    <a:pt x="863789" y="541532"/>
                  </a:lnTo>
                  <a:lnTo>
                    <a:pt x="891462" y="502790"/>
                  </a:lnTo>
                  <a:lnTo>
                    <a:pt x="916475" y="461078"/>
                  </a:lnTo>
                  <a:lnTo>
                    <a:pt x="938628" y="416550"/>
                  </a:lnTo>
                  <a:lnTo>
                    <a:pt x="957723" y="369356"/>
                  </a:lnTo>
                  <a:lnTo>
                    <a:pt x="973559" y="319652"/>
                  </a:lnTo>
                  <a:lnTo>
                    <a:pt x="985938" y="267588"/>
                  </a:lnTo>
                  <a:lnTo>
                    <a:pt x="1055915" y="267588"/>
                  </a:lnTo>
                  <a:lnTo>
                    <a:pt x="928407" y="124968"/>
                  </a:lnTo>
                  <a:lnTo>
                    <a:pt x="770165" y="267588"/>
                  </a:lnTo>
                  <a:lnTo>
                    <a:pt x="839761" y="267588"/>
                  </a:lnTo>
                  <a:lnTo>
                    <a:pt x="824682" y="318172"/>
                  </a:lnTo>
                  <a:lnTo>
                    <a:pt x="805633" y="365160"/>
                  </a:lnTo>
                  <a:lnTo>
                    <a:pt x="782951" y="408328"/>
                  </a:lnTo>
                  <a:lnTo>
                    <a:pt x="756973" y="447453"/>
                  </a:lnTo>
                  <a:lnTo>
                    <a:pt x="728037" y="482310"/>
                  </a:lnTo>
                  <a:lnTo>
                    <a:pt x="696480" y="512674"/>
                  </a:lnTo>
                  <a:lnTo>
                    <a:pt x="662639" y="538321"/>
                  </a:lnTo>
                  <a:lnTo>
                    <a:pt x="626851" y="559026"/>
                  </a:lnTo>
                  <a:lnTo>
                    <a:pt x="589455" y="574566"/>
                  </a:lnTo>
                  <a:lnTo>
                    <a:pt x="550787" y="584716"/>
                  </a:lnTo>
                  <a:lnTo>
                    <a:pt x="511184" y="589252"/>
                  </a:lnTo>
                  <a:lnTo>
                    <a:pt x="470984" y="587948"/>
                  </a:lnTo>
                  <a:lnTo>
                    <a:pt x="430525" y="580582"/>
                  </a:lnTo>
                  <a:lnTo>
                    <a:pt x="390143" y="566928"/>
                  </a:lnTo>
                  <a:lnTo>
                    <a:pt x="351643" y="547551"/>
                  </a:lnTo>
                  <a:lnTo>
                    <a:pt x="315776" y="523052"/>
                  </a:lnTo>
                  <a:lnTo>
                    <a:pt x="282732" y="493850"/>
                  </a:lnTo>
                  <a:lnTo>
                    <a:pt x="252700" y="460365"/>
                  </a:lnTo>
                  <a:lnTo>
                    <a:pt x="225872" y="423015"/>
                  </a:lnTo>
                  <a:lnTo>
                    <a:pt x="202436" y="382221"/>
                  </a:lnTo>
                  <a:lnTo>
                    <a:pt x="182583" y="338402"/>
                  </a:lnTo>
                  <a:lnTo>
                    <a:pt x="166502" y="291976"/>
                  </a:lnTo>
                  <a:lnTo>
                    <a:pt x="154384" y="243364"/>
                  </a:lnTo>
                  <a:lnTo>
                    <a:pt x="146419" y="192984"/>
                  </a:lnTo>
                  <a:lnTo>
                    <a:pt x="142796" y="141256"/>
                  </a:lnTo>
                  <a:lnTo>
                    <a:pt x="143706" y="88599"/>
                  </a:lnTo>
                  <a:lnTo>
                    <a:pt x="149338" y="35433"/>
                  </a:lnTo>
                  <a:lnTo>
                    <a:pt x="10476" y="0"/>
                  </a:lnTo>
                  <a:close/>
                </a:path>
              </a:pathLst>
            </a:custGeom>
            <a:ln w="12700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94553" y="1314577"/>
            <a:ext cx="1786001" cy="1786001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2778" y="182625"/>
            <a:ext cx="603504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i="0">
                <a:latin typeface="Times New Roman"/>
                <a:cs typeface="Times New Roman"/>
              </a:rPr>
              <a:t>Синтез</a:t>
            </a:r>
            <a:r>
              <a:rPr dirty="0" sz="4400" spc="-25" i="0">
                <a:latin typeface="Times New Roman"/>
                <a:cs typeface="Times New Roman"/>
              </a:rPr>
              <a:t> </a:t>
            </a:r>
            <a:r>
              <a:rPr dirty="0" sz="4400" spc="-5" i="0">
                <a:latin typeface="Times New Roman"/>
                <a:cs typeface="Times New Roman"/>
              </a:rPr>
              <a:t>грида</a:t>
            </a:r>
            <a:r>
              <a:rPr dirty="0" sz="4400" spc="-30" i="0">
                <a:latin typeface="Times New Roman"/>
                <a:cs typeface="Times New Roman"/>
              </a:rPr>
              <a:t> </a:t>
            </a:r>
            <a:r>
              <a:rPr dirty="0" sz="4400" i="0">
                <a:latin typeface="Times New Roman"/>
                <a:cs typeface="Times New Roman"/>
              </a:rPr>
              <a:t>и</a:t>
            </a:r>
            <a:r>
              <a:rPr dirty="0" sz="4400" spc="-15" i="0">
                <a:latin typeface="Times New Roman"/>
                <a:cs typeface="Times New Roman"/>
              </a:rPr>
              <a:t> </a:t>
            </a:r>
            <a:r>
              <a:rPr dirty="0" sz="4400" spc="-40" i="0">
                <a:latin typeface="Times New Roman"/>
                <a:cs typeface="Times New Roman"/>
              </a:rPr>
              <a:t>облаков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94468" y="3372103"/>
            <a:ext cx="1569720" cy="7645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850" spc="-10">
                <a:latin typeface="Calibri Light"/>
                <a:cs typeface="Calibri Light"/>
              </a:rPr>
              <a:t>B</a:t>
            </a:r>
            <a:r>
              <a:rPr dirty="0" sz="4850" spc="-65">
                <a:latin typeface="Calibri Light"/>
                <a:cs typeface="Calibri Light"/>
              </a:rPr>
              <a:t>E</a:t>
            </a:r>
            <a:r>
              <a:rPr dirty="0" sz="4850">
                <a:latin typeface="Calibri Light"/>
                <a:cs typeface="Calibri Light"/>
              </a:rPr>
              <a:t>S-</a:t>
            </a:r>
            <a:r>
              <a:rPr dirty="0" sz="4850" spc="-5">
                <a:latin typeface="Calibri Light"/>
                <a:cs typeface="Calibri Light"/>
              </a:rPr>
              <a:t>III</a:t>
            </a:r>
            <a:endParaRPr sz="485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8210" y="1170876"/>
            <a:ext cx="8503920" cy="568693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511665" y="1593850"/>
            <a:ext cx="1262380" cy="524510"/>
            <a:chOff x="9511665" y="1593850"/>
            <a:chExt cx="1262380" cy="524510"/>
          </a:xfrm>
        </p:grpSpPr>
        <p:sp>
          <p:nvSpPr>
            <p:cNvPr id="6" name="object 6"/>
            <p:cNvSpPr/>
            <p:nvPr/>
          </p:nvSpPr>
          <p:spPr>
            <a:xfrm>
              <a:off x="9518015" y="1600200"/>
              <a:ext cx="1249680" cy="511809"/>
            </a:xfrm>
            <a:custGeom>
              <a:avLst/>
              <a:gdLst/>
              <a:ahLst/>
              <a:cxnLst/>
              <a:rect l="l" t="t" r="r" b="b"/>
              <a:pathLst>
                <a:path w="1249679" h="511810">
                  <a:moveTo>
                    <a:pt x="1163954" y="0"/>
                  </a:moveTo>
                  <a:lnTo>
                    <a:pt x="85343" y="0"/>
                  </a:lnTo>
                  <a:lnTo>
                    <a:pt x="52131" y="6689"/>
                  </a:lnTo>
                  <a:lnTo>
                    <a:pt x="25003" y="24939"/>
                  </a:lnTo>
                  <a:lnTo>
                    <a:pt x="6709" y="52024"/>
                  </a:lnTo>
                  <a:lnTo>
                    <a:pt x="0" y="85216"/>
                  </a:lnTo>
                  <a:lnTo>
                    <a:pt x="0" y="426592"/>
                  </a:lnTo>
                  <a:lnTo>
                    <a:pt x="6709" y="459785"/>
                  </a:lnTo>
                  <a:lnTo>
                    <a:pt x="25003" y="486870"/>
                  </a:lnTo>
                  <a:lnTo>
                    <a:pt x="52131" y="505120"/>
                  </a:lnTo>
                  <a:lnTo>
                    <a:pt x="85343" y="511810"/>
                  </a:lnTo>
                  <a:lnTo>
                    <a:pt x="1163954" y="511810"/>
                  </a:lnTo>
                  <a:lnTo>
                    <a:pt x="1197167" y="505120"/>
                  </a:lnTo>
                  <a:lnTo>
                    <a:pt x="1224295" y="486870"/>
                  </a:lnTo>
                  <a:lnTo>
                    <a:pt x="1242589" y="459785"/>
                  </a:lnTo>
                  <a:lnTo>
                    <a:pt x="1249299" y="426592"/>
                  </a:lnTo>
                  <a:lnTo>
                    <a:pt x="1249299" y="85216"/>
                  </a:lnTo>
                  <a:lnTo>
                    <a:pt x="1242589" y="52024"/>
                  </a:lnTo>
                  <a:lnTo>
                    <a:pt x="1224295" y="24939"/>
                  </a:lnTo>
                  <a:lnTo>
                    <a:pt x="1197167" y="6689"/>
                  </a:lnTo>
                  <a:lnTo>
                    <a:pt x="1163954" y="0"/>
                  </a:lnTo>
                  <a:close/>
                </a:path>
              </a:pathLst>
            </a:custGeom>
            <a:solidFill>
              <a:srgbClr val="57B5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518015" y="1600200"/>
              <a:ext cx="1249680" cy="511809"/>
            </a:xfrm>
            <a:custGeom>
              <a:avLst/>
              <a:gdLst/>
              <a:ahLst/>
              <a:cxnLst/>
              <a:rect l="l" t="t" r="r" b="b"/>
              <a:pathLst>
                <a:path w="1249679" h="511810">
                  <a:moveTo>
                    <a:pt x="0" y="85216"/>
                  </a:moveTo>
                  <a:lnTo>
                    <a:pt x="6709" y="52024"/>
                  </a:lnTo>
                  <a:lnTo>
                    <a:pt x="25003" y="24939"/>
                  </a:lnTo>
                  <a:lnTo>
                    <a:pt x="52131" y="6689"/>
                  </a:lnTo>
                  <a:lnTo>
                    <a:pt x="85343" y="0"/>
                  </a:lnTo>
                  <a:lnTo>
                    <a:pt x="1163954" y="0"/>
                  </a:lnTo>
                  <a:lnTo>
                    <a:pt x="1197167" y="6689"/>
                  </a:lnTo>
                  <a:lnTo>
                    <a:pt x="1224295" y="24939"/>
                  </a:lnTo>
                  <a:lnTo>
                    <a:pt x="1242589" y="52024"/>
                  </a:lnTo>
                  <a:lnTo>
                    <a:pt x="1249299" y="85216"/>
                  </a:lnTo>
                  <a:lnTo>
                    <a:pt x="1249299" y="426592"/>
                  </a:lnTo>
                  <a:lnTo>
                    <a:pt x="1242589" y="459785"/>
                  </a:lnTo>
                  <a:lnTo>
                    <a:pt x="1224295" y="486870"/>
                  </a:lnTo>
                  <a:lnTo>
                    <a:pt x="1197167" y="505120"/>
                  </a:lnTo>
                  <a:lnTo>
                    <a:pt x="1163954" y="511810"/>
                  </a:lnTo>
                  <a:lnTo>
                    <a:pt x="85343" y="511810"/>
                  </a:lnTo>
                  <a:lnTo>
                    <a:pt x="52131" y="505120"/>
                  </a:lnTo>
                  <a:lnTo>
                    <a:pt x="25003" y="486870"/>
                  </a:lnTo>
                  <a:lnTo>
                    <a:pt x="6709" y="459785"/>
                  </a:lnTo>
                  <a:lnTo>
                    <a:pt x="0" y="426592"/>
                  </a:lnTo>
                  <a:lnTo>
                    <a:pt x="0" y="85216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1644958" y="1379745"/>
            <a:ext cx="1784985" cy="946785"/>
            <a:chOff x="11644958" y="1379745"/>
            <a:chExt cx="1784985" cy="946785"/>
          </a:xfrm>
        </p:grpSpPr>
        <p:sp>
          <p:nvSpPr>
            <p:cNvPr id="9" name="object 9"/>
            <p:cNvSpPr/>
            <p:nvPr/>
          </p:nvSpPr>
          <p:spPr>
            <a:xfrm>
              <a:off x="11654499" y="1389286"/>
              <a:ext cx="1765935" cy="927735"/>
            </a:xfrm>
            <a:custGeom>
              <a:avLst/>
              <a:gdLst/>
              <a:ahLst/>
              <a:cxnLst/>
              <a:rect l="l" t="t" r="r" b="b"/>
              <a:pathLst>
                <a:path w="1765934" h="927735">
                  <a:moveTo>
                    <a:pt x="1065599" y="0"/>
                  </a:moveTo>
                  <a:lnTo>
                    <a:pt x="1020862" y="6332"/>
                  </a:lnTo>
                  <a:lnTo>
                    <a:pt x="979808" y="20550"/>
                  </a:lnTo>
                  <a:lnTo>
                    <a:pt x="944716" y="42105"/>
                  </a:lnTo>
                  <a:lnTo>
                    <a:pt x="917865" y="70452"/>
                  </a:lnTo>
                  <a:lnTo>
                    <a:pt x="906251" y="62784"/>
                  </a:lnTo>
                  <a:lnTo>
                    <a:pt x="867192" y="43782"/>
                  </a:lnTo>
                  <a:lnTo>
                    <a:pt x="820407" y="30654"/>
                  </a:lnTo>
                  <a:lnTo>
                    <a:pt x="772238" y="25628"/>
                  </a:lnTo>
                  <a:lnTo>
                    <a:pt x="724457" y="28316"/>
                  </a:lnTo>
                  <a:lnTo>
                    <a:pt x="678838" y="38328"/>
                  </a:lnTo>
                  <a:lnTo>
                    <a:pt x="637154" y="55276"/>
                  </a:lnTo>
                  <a:lnTo>
                    <a:pt x="601176" y="78771"/>
                  </a:lnTo>
                  <a:lnTo>
                    <a:pt x="572679" y="108425"/>
                  </a:lnTo>
                  <a:lnTo>
                    <a:pt x="531182" y="94207"/>
                  </a:lnTo>
                  <a:lnTo>
                    <a:pt x="487303" y="85168"/>
                  </a:lnTo>
                  <a:lnTo>
                    <a:pt x="441948" y="81439"/>
                  </a:lnTo>
                  <a:lnTo>
                    <a:pt x="396022" y="83152"/>
                  </a:lnTo>
                  <a:lnTo>
                    <a:pt x="341679" y="92504"/>
                  </a:lnTo>
                  <a:lnTo>
                    <a:pt x="292533" y="108915"/>
                  </a:lnTo>
                  <a:lnTo>
                    <a:pt x="249531" y="131490"/>
                  </a:lnTo>
                  <a:lnTo>
                    <a:pt x="213618" y="159336"/>
                  </a:lnTo>
                  <a:lnTo>
                    <a:pt x="185743" y="191557"/>
                  </a:lnTo>
                  <a:lnTo>
                    <a:pt x="166851" y="227259"/>
                  </a:lnTo>
                  <a:lnTo>
                    <a:pt x="157888" y="265548"/>
                  </a:lnTo>
                  <a:lnTo>
                    <a:pt x="159802" y="305529"/>
                  </a:lnTo>
                  <a:lnTo>
                    <a:pt x="158405" y="308450"/>
                  </a:lnTo>
                  <a:lnTo>
                    <a:pt x="117594" y="314980"/>
                  </a:lnTo>
                  <a:lnTo>
                    <a:pt x="80522" y="328023"/>
                  </a:lnTo>
                  <a:lnTo>
                    <a:pt x="23404" y="370934"/>
                  </a:lnTo>
                  <a:lnTo>
                    <a:pt x="2869" y="409054"/>
                  </a:lnTo>
                  <a:lnTo>
                    <a:pt x="0" y="448485"/>
                  </a:lnTo>
                  <a:lnTo>
                    <a:pt x="13748" y="486331"/>
                  </a:lnTo>
                  <a:lnTo>
                    <a:pt x="43066" y="519696"/>
                  </a:lnTo>
                  <a:lnTo>
                    <a:pt x="86904" y="545686"/>
                  </a:lnTo>
                  <a:lnTo>
                    <a:pt x="63615" y="567940"/>
                  </a:lnTo>
                  <a:lnTo>
                    <a:pt x="47756" y="592945"/>
                  </a:lnTo>
                  <a:lnTo>
                    <a:pt x="39755" y="619784"/>
                  </a:lnTo>
                  <a:lnTo>
                    <a:pt x="40041" y="647540"/>
                  </a:lnTo>
                  <a:lnTo>
                    <a:pt x="55606" y="686689"/>
                  </a:lnTo>
                  <a:lnTo>
                    <a:pt x="86411" y="719243"/>
                  </a:lnTo>
                  <a:lnTo>
                    <a:pt x="129195" y="743360"/>
                  </a:lnTo>
                  <a:lnTo>
                    <a:pt x="180696" y="757198"/>
                  </a:lnTo>
                  <a:lnTo>
                    <a:pt x="237653" y="758919"/>
                  </a:lnTo>
                  <a:lnTo>
                    <a:pt x="240955" y="763110"/>
                  </a:lnTo>
                  <a:lnTo>
                    <a:pt x="270864" y="793064"/>
                  </a:lnTo>
                  <a:lnTo>
                    <a:pt x="306121" y="818508"/>
                  </a:lnTo>
                  <a:lnTo>
                    <a:pt x="345837" y="839283"/>
                  </a:lnTo>
                  <a:lnTo>
                    <a:pt x="389118" y="855228"/>
                  </a:lnTo>
                  <a:lnTo>
                    <a:pt x="435075" y="866186"/>
                  </a:lnTo>
                  <a:lnTo>
                    <a:pt x="482814" y="871996"/>
                  </a:lnTo>
                  <a:lnTo>
                    <a:pt x="531445" y="872500"/>
                  </a:lnTo>
                  <a:lnTo>
                    <a:pt x="580076" y="867538"/>
                  </a:lnTo>
                  <a:lnTo>
                    <a:pt x="627815" y="856951"/>
                  </a:lnTo>
                  <a:lnTo>
                    <a:pt x="673771" y="840580"/>
                  </a:lnTo>
                  <a:lnTo>
                    <a:pt x="703465" y="867198"/>
                  </a:lnTo>
                  <a:lnTo>
                    <a:pt x="738827" y="889602"/>
                  </a:lnTo>
                  <a:lnTo>
                    <a:pt x="778999" y="907338"/>
                  </a:lnTo>
                  <a:lnTo>
                    <a:pt x="823123" y="919955"/>
                  </a:lnTo>
                  <a:lnTo>
                    <a:pt x="877953" y="927687"/>
                  </a:lnTo>
                  <a:lnTo>
                    <a:pt x="932170" y="927428"/>
                  </a:lnTo>
                  <a:lnTo>
                    <a:pt x="984391" y="919709"/>
                  </a:lnTo>
                  <a:lnTo>
                    <a:pt x="1033229" y="905064"/>
                  </a:lnTo>
                  <a:lnTo>
                    <a:pt x="1077298" y="884025"/>
                  </a:lnTo>
                  <a:lnTo>
                    <a:pt x="1115213" y="857125"/>
                  </a:lnTo>
                  <a:lnTo>
                    <a:pt x="1145589" y="824898"/>
                  </a:lnTo>
                  <a:lnTo>
                    <a:pt x="1167039" y="787875"/>
                  </a:lnTo>
                  <a:lnTo>
                    <a:pt x="1195755" y="798812"/>
                  </a:lnTo>
                  <a:lnTo>
                    <a:pt x="1226173" y="806798"/>
                  </a:lnTo>
                  <a:lnTo>
                    <a:pt x="1257854" y="811735"/>
                  </a:lnTo>
                  <a:lnTo>
                    <a:pt x="1290356" y="813529"/>
                  </a:lnTo>
                  <a:lnTo>
                    <a:pt x="1344561" y="809374"/>
                  </a:lnTo>
                  <a:lnTo>
                    <a:pt x="1394426" y="796930"/>
                  </a:lnTo>
                  <a:lnTo>
                    <a:pt x="1438516" y="777209"/>
                  </a:lnTo>
                  <a:lnTo>
                    <a:pt x="1475400" y="751221"/>
                  </a:lnTo>
                  <a:lnTo>
                    <a:pt x="1503644" y="719976"/>
                  </a:lnTo>
                  <a:lnTo>
                    <a:pt x="1521815" y="684486"/>
                  </a:lnTo>
                  <a:lnTo>
                    <a:pt x="1528481" y="645762"/>
                  </a:lnTo>
                  <a:lnTo>
                    <a:pt x="1563275" y="640545"/>
                  </a:lnTo>
                  <a:lnTo>
                    <a:pt x="1628386" y="620919"/>
                  </a:lnTo>
                  <a:lnTo>
                    <a:pt x="1698723" y="579253"/>
                  </a:lnTo>
                  <a:lnTo>
                    <a:pt x="1730109" y="547442"/>
                  </a:lnTo>
                  <a:lnTo>
                    <a:pt x="1751852" y="512455"/>
                  </a:lnTo>
                  <a:lnTo>
                    <a:pt x="1763749" y="475407"/>
                  </a:lnTo>
                  <a:lnTo>
                    <a:pt x="1765596" y="437412"/>
                  </a:lnTo>
                  <a:lnTo>
                    <a:pt x="1757192" y="399586"/>
                  </a:lnTo>
                  <a:lnTo>
                    <a:pt x="1738335" y="363042"/>
                  </a:lnTo>
                  <a:lnTo>
                    <a:pt x="1708821" y="328897"/>
                  </a:lnTo>
                  <a:lnTo>
                    <a:pt x="1712885" y="322293"/>
                  </a:lnTo>
                  <a:lnTo>
                    <a:pt x="1716187" y="315435"/>
                  </a:lnTo>
                  <a:lnTo>
                    <a:pt x="1718854" y="308450"/>
                  </a:lnTo>
                  <a:lnTo>
                    <a:pt x="1726559" y="266877"/>
                  </a:lnTo>
                  <a:lnTo>
                    <a:pt x="1719028" y="226695"/>
                  </a:lnTo>
                  <a:lnTo>
                    <a:pt x="1697724" y="189736"/>
                  </a:lnTo>
                  <a:lnTo>
                    <a:pt x="1664112" y="157837"/>
                  </a:lnTo>
                  <a:lnTo>
                    <a:pt x="1619656" y="132831"/>
                  </a:lnTo>
                  <a:lnTo>
                    <a:pt x="1565819" y="116553"/>
                  </a:lnTo>
                  <a:lnTo>
                    <a:pt x="1556879" y="92913"/>
                  </a:lnTo>
                  <a:lnTo>
                    <a:pt x="1523046" y="50919"/>
                  </a:lnTo>
                  <a:lnTo>
                    <a:pt x="1454080" y="13022"/>
                  </a:lnTo>
                  <a:lnTo>
                    <a:pt x="1404995" y="2046"/>
                  </a:lnTo>
                  <a:lnTo>
                    <a:pt x="1354301" y="411"/>
                  </a:lnTo>
                  <a:lnTo>
                    <a:pt x="1304665" y="7963"/>
                  </a:lnTo>
                  <a:lnTo>
                    <a:pt x="1258754" y="24546"/>
                  </a:lnTo>
                  <a:lnTo>
                    <a:pt x="1219236" y="50005"/>
                  </a:lnTo>
                  <a:lnTo>
                    <a:pt x="1205976" y="38928"/>
                  </a:lnTo>
                  <a:lnTo>
                    <a:pt x="1191074" y="29018"/>
                  </a:lnTo>
                  <a:lnTo>
                    <a:pt x="1174695" y="20394"/>
                  </a:lnTo>
                  <a:lnTo>
                    <a:pt x="1157006" y="13175"/>
                  </a:lnTo>
                  <a:lnTo>
                    <a:pt x="1111740" y="2098"/>
                  </a:lnTo>
                  <a:lnTo>
                    <a:pt x="1065599" y="0"/>
                  </a:lnTo>
                  <a:close/>
                </a:path>
              </a:pathLst>
            </a:custGeom>
            <a:solidFill>
              <a:srgbClr val="D5DC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1654499" y="1389286"/>
              <a:ext cx="1765935" cy="927735"/>
            </a:xfrm>
            <a:custGeom>
              <a:avLst/>
              <a:gdLst/>
              <a:ahLst/>
              <a:cxnLst/>
              <a:rect l="l" t="t" r="r" b="b"/>
              <a:pathLst>
                <a:path w="1765934" h="927735">
                  <a:moveTo>
                    <a:pt x="159802" y="305529"/>
                  </a:moveTo>
                  <a:lnTo>
                    <a:pt x="157888" y="265548"/>
                  </a:lnTo>
                  <a:lnTo>
                    <a:pt x="166851" y="227259"/>
                  </a:lnTo>
                  <a:lnTo>
                    <a:pt x="185743" y="191557"/>
                  </a:lnTo>
                  <a:lnTo>
                    <a:pt x="213618" y="159336"/>
                  </a:lnTo>
                  <a:lnTo>
                    <a:pt x="249531" y="131490"/>
                  </a:lnTo>
                  <a:lnTo>
                    <a:pt x="292533" y="108915"/>
                  </a:lnTo>
                  <a:lnTo>
                    <a:pt x="341679" y="92504"/>
                  </a:lnTo>
                  <a:lnTo>
                    <a:pt x="396022" y="83152"/>
                  </a:lnTo>
                  <a:lnTo>
                    <a:pt x="441948" y="81439"/>
                  </a:lnTo>
                  <a:lnTo>
                    <a:pt x="487303" y="85168"/>
                  </a:lnTo>
                  <a:lnTo>
                    <a:pt x="531182" y="94207"/>
                  </a:lnTo>
                  <a:lnTo>
                    <a:pt x="572679" y="108425"/>
                  </a:lnTo>
                  <a:lnTo>
                    <a:pt x="601176" y="78771"/>
                  </a:lnTo>
                  <a:lnTo>
                    <a:pt x="637154" y="55276"/>
                  </a:lnTo>
                  <a:lnTo>
                    <a:pt x="678838" y="38328"/>
                  </a:lnTo>
                  <a:lnTo>
                    <a:pt x="724457" y="28316"/>
                  </a:lnTo>
                  <a:lnTo>
                    <a:pt x="772238" y="25628"/>
                  </a:lnTo>
                  <a:lnTo>
                    <a:pt x="820407" y="30654"/>
                  </a:lnTo>
                  <a:lnTo>
                    <a:pt x="867192" y="43782"/>
                  </a:lnTo>
                  <a:lnTo>
                    <a:pt x="906251" y="62784"/>
                  </a:lnTo>
                  <a:lnTo>
                    <a:pt x="917865" y="70452"/>
                  </a:lnTo>
                  <a:lnTo>
                    <a:pt x="944716" y="42105"/>
                  </a:lnTo>
                  <a:lnTo>
                    <a:pt x="979808" y="20550"/>
                  </a:lnTo>
                  <a:lnTo>
                    <a:pt x="1020862" y="6332"/>
                  </a:lnTo>
                  <a:lnTo>
                    <a:pt x="1065599" y="0"/>
                  </a:lnTo>
                  <a:lnTo>
                    <a:pt x="1111740" y="2098"/>
                  </a:lnTo>
                  <a:lnTo>
                    <a:pt x="1157006" y="13175"/>
                  </a:lnTo>
                  <a:lnTo>
                    <a:pt x="1205976" y="38928"/>
                  </a:lnTo>
                  <a:lnTo>
                    <a:pt x="1219236" y="50005"/>
                  </a:lnTo>
                  <a:lnTo>
                    <a:pt x="1258754" y="24546"/>
                  </a:lnTo>
                  <a:lnTo>
                    <a:pt x="1304665" y="7963"/>
                  </a:lnTo>
                  <a:lnTo>
                    <a:pt x="1354301" y="411"/>
                  </a:lnTo>
                  <a:lnTo>
                    <a:pt x="1404995" y="2046"/>
                  </a:lnTo>
                  <a:lnTo>
                    <a:pt x="1454080" y="13022"/>
                  </a:lnTo>
                  <a:lnTo>
                    <a:pt x="1498890" y="33495"/>
                  </a:lnTo>
                  <a:lnTo>
                    <a:pt x="1542499" y="70880"/>
                  </a:lnTo>
                  <a:lnTo>
                    <a:pt x="1565819" y="116553"/>
                  </a:lnTo>
                  <a:lnTo>
                    <a:pt x="1619656" y="132831"/>
                  </a:lnTo>
                  <a:lnTo>
                    <a:pt x="1664112" y="157837"/>
                  </a:lnTo>
                  <a:lnTo>
                    <a:pt x="1697724" y="189736"/>
                  </a:lnTo>
                  <a:lnTo>
                    <a:pt x="1719028" y="226695"/>
                  </a:lnTo>
                  <a:lnTo>
                    <a:pt x="1726559" y="266877"/>
                  </a:lnTo>
                  <a:lnTo>
                    <a:pt x="1718854" y="308450"/>
                  </a:lnTo>
                  <a:lnTo>
                    <a:pt x="1716187" y="315435"/>
                  </a:lnTo>
                  <a:lnTo>
                    <a:pt x="1712885" y="322293"/>
                  </a:lnTo>
                  <a:lnTo>
                    <a:pt x="1708821" y="328897"/>
                  </a:lnTo>
                  <a:lnTo>
                    <a:pt x="1738335" y="363042"/>
                  </a:lnTo>
                  <a:lnTo>
                    <a:pt x="1757192" y="399586"/>
                  </a:lnTo>
                  <a:lnTo>
                    <a:pt x="1765596" y="437412"/>
                  </a:lnTo>
                  <a:lnTo>
                    <a:pt x="1763749" y="475407"/>
                  </a:lnTo>
                  <a:lnTo>
                    <a:pt x="1751852" y="512455"/>
                  </a:lnTo>
                  <a:lnTo>
                    <a:pt x="1730109" y="547442"/>
                  </a:lnTo>
                  <a:lnTo>
                    <a:pt x="1698723" y="579253"/>
                  </a:lnTo>
                  <a:lnTo>
                    <a:pt x="1657894" y="606773"/>
                  </a:lnTo>
                  <a:lnTo>
                    <a:pt x="1596712" y="632220"/>
                  </a:lnTo>
                  <a:lnTo>
                    <a:pt x="1528481" y="645762"/>
                  </a:lnTo>
                  <a:lnTo>
                    <a:pt x="1521815" y="684486"/>
                  </a:lnTo>
                  <a:lnTo>
                    <a:pt x="1503644" y="719976"/>
                  </a:lnTo>
                  <a:lnTo>
                    <a:pt x="1475400" y="751221"/>
                  </a:lnTo>
                  <a:lnTo>
                    <a:pt x="1438516" y="777209"/>
                  </a:lnTo>
                  <a:lnTo>
                    <a:pt x="1394426" y="796930"/>
                  </a:lnTo>
                  <a:lnTo>
                    <a:pt x="1344561" y="809374"/>
                  </a:lnTo>
                  <a:lnTo>
                    <a:pt x="1290356" y="813529"/>
                  </a:lnTo>
                  <a:lnTo>
                    <a:pt x="1257854" y="811735"/>
                  </a:lnTo>
                  <a:lnTo>
                    <a:pt x="1226173" y="806798"/>
                  </a:lnTo>
                  <a:lnTo>
                    <a:pt x="1195755" y="798812"/>
                  </a:lnTo>
                  <a:lnTo>
                    <a:pt x="1167039" y="787875"/>
                  </a:lnTo>
                  <a:lnTo>
                    <a:pt x="1145589" y="824898"/>
                  </a:lnTo>
                  <a:lnTo>
                    <a:pt x="1115213" y="857125"/>
                  </a:lnTo>
                  <a:lnTo>
                    <a:pt x="1077298" y="884025"/>
                  </a:lnTo>
                  <a:lnTo>
                    <a:pt x="1033229" y="905064"/>
                  </a:lnTo>
                  <a:lnTo>
                    <a:pt x="984391" y="919709"/>
                  </a:lnTo>
                  <a:lnTo>
                    <a:pt x="932170" y="927428"/>
                  </a:lnTo>
                  <a:lnTo>
                    <a:pt x="877953" y="927687"/>
                  </a:lnTo>
                  <a:lnTo>
                    <a:pt x="823123" y="919955"/>
                  </a:lnTo>
                  <a:lnTo>
                    <a:pt x="778999" y="907338"/>
                  </a:lnTo>
                  <a:lnTo>
                    <a:pt x="738827" y="889602"/>
                  </a:lnTo>
                  <a:lnTo>
                    <a:pt x="703465" y="867198"/>
                  </a:lnTo>
                  <a:lnTo>
                    <a:pt x="673771" y="840580"/>
                  </a:lnTo>
                  <a:lnTo>
                    <a:pt x="627815" y="856951"/>
                  </a:lnTo>
                  <a:lnTo>
                    <a:pt x="580076" y="867538"/>
                  </a:lnTo>
                  <a:lnTo>
                    <a:pt x="531445" y="872500"/>
                  </a:lnTo>
                  <a:lnTo>
                    <a:pt x="482814" y="871996"/>
                  </a:lnTo>
                  <a:lnTo>
                    <a:pt x="435075" y="866186"/>
                  </a:lnTo>
                  <a:lnTo>
                    <a:pt x="389118" y="855228"/>
                  </a:lnTo>
                  <a:lnTo>
                    <a:pt x="345837" y="839283"/>
                  </a:lnTo>
                  <a:lnTo>
                    <a:pt x="306121" y="818508"/>
                  </a:lnTo>
                  <a:lnTo>
                    <a:pt x="270864" y="793064"/>
                  </a:lnTo>
                  <a:lnTo>
                    <a:pt x="240955" y="763110"/>
                  </a:lnTo>
                  <a:lnTo>
                    <a:pt x="239939" y="761713"/>
                  </a:lnTo>
                  <a:lnTo>
                    <a:pt x="238796" y="760316"/>
                  </a:lnTo>
                  <a:lnTo>
                    <a:pt x="237653" y="758919"/>
                  </a:lnTo>
                  <a:lnTo>
                    <a:pt x="180696" y="757198"/>
                  </a:lnTo>
                  <a:lnTo>
                    <a:pt x="129195" y="743360"/>
                  </a:lnTo>
                  <a:lnTo>
                    <a:pt x="86411" y="719243"/>
                  </a:lnTo>
                  <a:lnTo>
                    <a:pt x="55606" y="686689"/>
                  </a:lnTo>
                  <a:lnTo>
                    <a:pt x="40041" y="647540"/>
                  </a:lnTo>
                  <a:lnTo>
                    <a:pt x="39755" y="619784"/>
                  </a:lnTo>
                  <a:lnTo>
                    <a:pt x="47756" y="592945"/>
                  </a:lnTo>
                  <a:lnTo>
                    <a:pt x="63615" y="567940"/>
                  </a:lnTo>
                  <a:lnTo>
                    <a:pt x="86904" y="545686"/>
                  </a:lnTo>
                  <a:lnTo>
                    <a:pt x="43066" y="519696"/>
                  </a:lnTo>
                  <a:lnTo>
                    <a:pt x="13748" y="486331"/>
                  </a:lnTo>
                  <a:lnTo>
                    <a:pt x="0" y="448485"/>
                  </a:lnTo>
                  <a:lnTo>
                    <a:pt x="2869" y="409054"/>
                  </a:lnTo>
                  <a:lnTo>
                    <a:pt x="23404" y="370934"/>
                  </a:lnTo>
                  <a:lnTo>
                    <a:pt x="80522" y="328023"/>
                  </a:lnTo>
                  <a:lnTo>
                    <a:pt x="117594" y="314980"/>
                  </a:lnTo>
                  <a:lnTo>
                    <a:pt x="158405" y="308450"/>
                  </a:lnTo>
                  <a:lnTo>
                    <a:pt x="159802" y="305529"/>
                  </a:lnTo>
                  <a:close/>
                </a:path>
              </a:pathLst>
            </a:custGeom>
            <a:ln w="1908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743308" y="1436243"/>
              <a:ext cx="1619250" cy="789940"/>
            </a:xfrm>
            <a:custGeom>
              <a:avLst/>
              <a:gdLst/>
              <a:ahLst/>
              <a:cxnLst/>
              <a:rect l="l" t="t" r="r" b="b"/>
              <a:pathLst>
                <a:path w="1619250" h="789939">
                  <a:moveTo>
                    <a:pt x="103505" y="512318"/>
                  </a:moveTo>
                  <a:lnTo>
                    <a:pt x="76455" y="512353"/>
                  </a:lnTo>
                  <a:lnTo>
                    <a:pt x="49895" y="509460"/>
                  </a:lnTo>
                  <a:lnTo>
                    <a:pt x="24262" y="503709"/>
                  </a:lnTo>
                  <a:lnTo>
                    <a:pt x="0" y="495173"/>
                  </a:lnTo>
                </a:path>
                <a:path w="1619250" h="789939">
                  <a:moveTo>
                    <a:pt x="194691" y="699770"/>
                  </a:moveTo>
                  <a:lnTo>
                    <a:pt x="183697" y="702575"/>
                  </a:lnTo>
                  <a:lnTo>
                    <a:pt x="172466" y="704881"/>
                  </a:lnTo>
                  <a:lnTo>
                    <a:pt x="161043" y="706663"/>
                  </a:lnTo>
                  <a:lnTo>
                    <a:pt x="149479" y="707898"/>
                  </a:lnTo>
                </a:path>
                <a:path w="1619250" h="789939">
                  <a:moveTo>
                    <a:pt x="584835" y="789813"/>
                  </a:moveTo>
                  <a:lnTo>
                    <a:pt x="576978" y="780889"/>
                  </a:lnTo>
                  <a:lnTo>
                    <a:pt x="569801" y="771667"/>
                  </a:lnTo>
                  <a:lnTo>
                    <a:pt x="563314" y="762184"/>
                  </a:lnTo>
                  <a:lnTo>
                    <a:pt x="557530" y="752475"/>
                  </a:lnTo>
                </a:path>
                <a:path w="1619250" h="789939">
                  <a:moveTo>
                    <a:pt x="1089279" y="696595"/>
                  </a:moveTo>
                  <a:lnTo>
                    <a:pt x="1087735" y="706969"/>
                  </a:lnTo>
                  <a:lnTo>
                    <a:pt x="1085405" y="717296"/>
                  </a:lnTo>
                  <a:lnTo>
                    <a:pt x="1082313" y="727527"/>
                  </a:lnTo>
                  <a:lnTo>
                    <a:pt x="1078484" y="737616"/>
                  </a:lnTo>
                </a:path>
                <a:path w="1619250" h="789939">
                  <a:moveTo>
                    <a:pt x="1305941" y="442975"/>
                  </a:moveTo>
                  <a:lnTo>
                    <a:pt x="1351272" y="463649"/>
                  </a:lnTo>
                  <a:lnTo>
                    <a:pt x="1388271" y="490559"/>
                  </a:lnTo>
                  <a:lnTo>
                    <a:pt x="1415888" y="522473"/>
                  </a:lnTo>
                  <a:lnTo>
                    <a:pt x="1433075" y="558161"/>
                  </a:lnTo>
                  <a:lnTo>
                    <a:pt x="1438783" y="596392"/>
                  </a:lnTo>
                </a:path>
                <a:path w="1619250" h="789939">
                  <a:moveTo>
                    <a:pt x="1619250" y="279654"/>
                  </a:moveTo>
                  <a:lnTo>
                    <a:pt x="1607984" y="295822"/>
                  </a:lnTo>
                  <a:lnTo>
                    <a:pt x="1594278" y="310896"/>
                  </a:lnTo>
                  <a:lnTo>
                    <a:pt x="1578262" y="324731"/>
                  </a:lnTo>
                  <a:lnTo>
                    <a:pt x="1560068" y="337185"/>
                  </a:lnTo>
                </a:path>
                <a:path w="1619250" h="789939">
                  <a:moveTo>
                    <a:pt x="1477264" y="66294"/>
                  </a:moveTo>
                  <a:lnTo>
                    <a:pt x="1478742" y="73058"/>
                  </a:lnTo>
                  <a:lnTo>
                    <a:pt x="1479756" y="79835"/>
                  </a:lnTo>
                  <a:lnTo>
                    <a:pt x="1480317" y="86635"/>
                  </a:lnTo>
                  <a:lnTo>
                    <a:pt x="1480439" y="93472"/>
                  </a:lnTo>
                </a:path>
                <a:path w="1619250" h="789939">
                  <a:moveTo>
                    <a:pt x="1099566" y="34671"/>
                  </a:moveTo>
                  <a:lnTo>
                    <a:pt x="1105826" y="25413"/>
                  </a:lnTo>
                  <a:lnTo>
                    <a:pt x="1112980" y="16525"/>
                  </a:lnTo>
                  <a:lnTo>
                    <a:pt x="1121015" y="8042"/>
                  </a:lnTo>
                  <a:lnTo>
                    <a:pt x="1129919" y="0"/>
                  </a:lnTo>
                </a:path>
                <a:path w="1619250" h="789939">
                  <a:moveTo>
                    <a:pt x="816229" y="51181"/>
                  </a:moveTo>
                  <a:lnTo>
                    <a:pt x="818921" y="43445"/>
                  </a:lnTo>
                  <a:lnTo>
                    <a:pt x="822245" y="35877"/>
                  </a:lnTo>
                  <a:lnTo>
                    <a:pt x="826212" y="28499"/>
                  </a:lnTo>
                  <a:lnTo>
                    <a:pt x="830834" y="21336"/>
                  </a:lnTo>
                </a:path>
                <a:path w="1619250" h="789939">
                  <a:moveTo>
                    <a:pt x="483616" y="61341"/>
                  </a:moveTo>
                  <a:lnTo>
                    <a:pt x="497804" y="67669"/>
                  </a:lnTo>
                  <a:lnTo>
                    <a:pt x="511397" y="74628"/>
                  </a:lnTo>
                  <a:lnTo>
                    <a:pt x="524371" y="82182"/>
                  </a:lnTo>
                  <a:lnTo>
                    <a:pt x="536701" y="90297"/>
                  </a:lnTo>
                </a:path>
                <a:path w="1619250" h="789939">
                  <a:moveTo>
                    <a:pt x="80264" y="289051"/>
                  </a:moveTo>
                  <a:lnTo>
                    <a:pt x="77333" y="281503"/>
                  </a:lnTo>
                  <a:lnTo>
                    <a:pt x="74818" y="273907"/>
                  </a:lnTo>
                  <a:lnTo>
                    <a:pt x="72709" y="266263"/>
                  </a:lnTo>
                  <a:lnTo>
                    <a:pt x="70993" y="258572"/>
                  </a:lnTo>
                </a:path>
              </a:pathLst>
            </a:custGeom>
            <a:ln w="1908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1933681" y="1600200"/>
              <a:ext cx="1076960" cy="455295"/>
            </a:xfrm>
            <a:custGeom>
              <a:avLst/>
              <a:gdLst/>
              <a:ahLst/>
              <a:cxnLst/>
              <a:rect l="l" t="t" r="r" b="b"/>
              <a:pathLst>
                <a:path w="1076959" h="455294">
                  <a:moveTo>
                    <a:pt x="1001014" y="0"/>
                  </a:moveTo>
                  <a:lnTo>
                    <a:pt x="75819" y="0"/>
                  </a:lnTo>
                  <a:lnTo>
                    <a:pt x="46291" y="5953"/>
                  </a:lnTo>
                  <a:lnTo>
                    <a:pt x="22193" y="22193"/>
                  </a:lnTo>
                  <a:lnTo>
                    <a:pt x="5953" y="46291"/>
                  </a:lnTo>
                  <a:lnTo>
                    <a:pt x="0" y="75818"/>
                  </a:lnTo>
                  <a:lnTo>
                    <a:pt x="0" y="379094"/>
                  </a:lnTo>
                  <a:lnTo>
                    <a:pt x="5953" y="408642"/>
                  </a:lnTo>
                  <a:lnTo>
                    <a:pt x="22193" y="432784"/>
                  </a:lnTo>
                  <a:lnTo>
                    <a:pt x="46291" y="449068"/>
                  </a:lnTo>
                  <a:lnTo>
                    <a:pt x="75819" y="455040"/>
                  </a:lnTo>
                  <a:lnTo>
                    <a:pt x="1001014" y="455040"/>
                  </a:lnTo>
                  <a:lnTo>
                    <a:pt x="1030541" y="449068"/>
                  </a:lnTo>
                  <a:lnTo>
                    <a:pt x="1054639" y="432784"/>
                  </a:lnTo>
                  <a:lnTo>
                    <a:pt x="1070879" y="408642"/>
                  </a:lnTo>
                  <a:lnTo>
                    <a:pt x="1076833" y="379094"/>
                  </a:lnTo>
                  <a:lnTo>
                    <a:pt x="1076833" y="75818"/>
                  </a:lnTo>
                  <a:lnTo>
                    <a:pt x="1070879" y="46291"/>
                  </a:lnTo>
                  <a:lnTo>
                    <a:pt x="1054639" y="22193"/>
                  </a:lnTo>
                  <a:lnTo>
                    <a:pt x="1030541" y="5953"/>
                  </a:lnTo>
                  <a:lnTo>
                    <a:pt x="1001014" y="0"/>
                  </a:lnTo>
                  <a:close/>
                </a:path>
              </a:pathLst>
            </a:custGeom>
            <a:solidFill>
              <a:srgbClr val="57B5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1933681" y="1600200"/>
              <a:ext cx="1076960" cy="455295"/>
            </a:xfrm>
            <a:custGeom>
              <a:avLst/>
              <a:gdLst/>
              <a:ahLst/>
              <a:cxnLst/>
              <a:rect l="l" t="t" r="r" b="b"/>
              <a:pathLst>
                <a:path w="1076959" h="455294">
                  <a:moveTo>
                    <a:pt x="0" y="75818"/>
                  </a:moveTo>
                  <a:lnTo>
                    <a:pt x="5953" y="46291"/>
                  </a:lnTo>
                  <a:lnTo>
                    <a:pt x="22193" y="22193"/>
                  </a:lnTo>
                  <a:lnTo>
                    <a:pt x="46291" y="5953"/>
                  </a:lnTo>
                  <a:lnTo>
                    <a:pt x="75819" y="0"/>
                  </a:lnTo>
                  <a:lnTo>
                    <a:pt x="1001014" y="0"/>
                  </a:lnTo>
                  <a:lnTo>
                    <a:pt x="1030541" y="5953"/>
                  </a:lnTo>
                  <a:lnTo>
                    <a:pt x="1054639" y="22193"/>
                  </a:lnTo>
                  <a:lnTo>
                    <a:pt x="1070879" y="46291"/>
                  </a:lnTo>
                  <a:lnTo>
                    <a:pt x="1076833" y="75818"/>
                  </a:lnTo>
                  <a:lnTo>
                    <a:pt x="1076833" y="379094"/>
                  </a:lnTo>
                  <a:lnTo>
                    <a:pt x="1070879" y="408642"/>
                  </a:lnTo>
                  <a:lnTo>
                    <a:pt x="1054639" y="432784"/>
                  </a:lnTo>
                  <a:lnTo>
                    <a:pt x="1030541" y="449068"/>
                  </a:lnTo>
                  <a:lnTo>
                    <a:pt x="1001014" y="455040"/>
                  </a:lnTo>
                  <a:lnTo>
                    <a:pt x="75819" y="455040"/>
                  </a:lnTo>
                  <a:lnTo>
                    <a:pt x="46291" y="449068"/>
                  </a:lnTo>
                  <a:lnTo>
                    <a:pt x="22193" y="432784"/>
                  </a:lnTo>
                  <a:lnTo>
                    <a:pt x="5953" y="408642"/>
                  </a:lnTo>
                  <a:lnTo>
                    <a:pt x="0" y="379094"/>
                  </a:lnTo>
                  <a:lnTo>
                    <a:pt x="0" y="75818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9860660" y="1644142"/>
            <a:ext cx="5657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Gr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812398" y="1736725"/>
            <a:ext cx="762000" cy="268605"/>
            <a:chOff x="10812398" y="1736725"/>
            <a:chExt cx="762000" cy="268605"/>
          </a:xfrm>
        </p:grpSpPr>
        <p:sp>
          <p:nvSpPr>
            <p:cNvPr id="16" name="object 16"/>
            <p:cNvSpPr/>
            <p:nvPr/>
          </p:nvSpPr>
          <p:spPr>
            <a:xfrm>
              <a:off x="10818748" y="1743075"/>
              <a:ext cx="749300" cy="255904"/>
            </a:xfrm>
            <a:custGeom>
              <a:avLst/>
              <a:gdLst/>
              <a:ahLst/>
              <a:cxnLst/>
              <a:rect l="l" t="t" r="r" b="b"/>
              <a:pathLst>
                <a:path w="749300" h="255905">
                  <a:moveTo>
                    <a:pt x="621283" y="0"/>
                  </a:moveTo>
                  <a:lnTo>
                    <a:pt x="621283" y="64007"/>
                  </a:lnTo>
                  <a:lnTo>
                    <a:pt x="128016" y="64007"/>
                  </a:lnTo>
                  <a:lnTo>
                    <a:pt x="128016" y="0"/>
                  </a:lnTo>
                  <a:lnTo>
                    <a:pt x="0" y="128015"/>
                  </a:lnTo>
                  <a:lnTo>
                    <a:pt x="128016" y="255904"/>
                  </a:lnTo>
                  <a:lnTo>
                    <a:pt x="128016" y="192024"/>
                  </a:lnTo>
                  <a:lnTo>
                    <a:pt x="621283" y="192024"/>
                  </a:lnTo>
                  <a:lnTo>
                    <a:pt x="621283" y="255904"/>
                  </a:lnTo>
                  <a:lnTo>
                    <a:pt x="749173" y="128015"/>
                  </a:lnTo>
                  <a:lnTo>
                    <a:pt x="621283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0818748" y="1743075"/>
              <a:ext cx="749300" cy="255904"/>
            </a:xfrm>
            <a:custGeom>
              <a:avLst/>
              <a:gdLst/>
              <a:ahLst/>
              <a:cxnLst/>
              <a:rect l="l" t="t" r="r" b="b"/>
              <a:pathLst>
                <a:path w="749300" h="255905">
                  <a:moveTo>
                    <a:pt x="0" y="128015"/>
                  </a:moveTo>
                  <a:lnTo>
                    <a:pt x="128016" y="0"/>
                  </a:lnTo>
                  <a:lnTo>
                    <a:pt x="128016" y="64007"/>
                  </a:lnTo>
                  <a:lnTo>
                    <a:pt x="621283" y="64007"/>
                  </a:lnTo>
                  <a:lnTo>
                    <a:pt x="621283" y="0"/>
                  </a:lnTo>
                  <a:lnTo>
                    <a:pt x="749173" y="128015"/>
                  </a:lnTo>
                  <a:lnTo>
                    <a:pt x="621283" y="255904"/>
                  </a:lnTo>
                  <a:lnTo>
                    <a:pt x="621283" y="192024"/>
                  </a:lnTo>
                  <a:lnTo>
                    <a:pt x="128016" y="192024"/>
                  </a:lnTo>
                  <a:lnTo>
                    <a:pt x="128016" y="255904"/>
                  </a:lnTo>
                  <a:lnTo>
                    <a:pt x="0" y="128015"/>
                  </a:lnTo>
                  <a:close/>
                </a:path>
              </a:pathLst>
            </a:custGeom>
            <a:ln w="12700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12161011" y="1615516"/>
            <a:ext cx="62484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WNs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Елена Мажитова</dc:creator>
  <dc:title>Презентация PowerPoint</dc:title>
  <dcterms:created xsi:type="dcterms:W3CDTF">2024-04-16T08:04:59Z</dcterms:created>
  <dcterms:modified xsi:type="dcterms:W3CDTF">2024-04-16T08:04:59Z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2020-10-06T00:00:00Z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2024-04-16T00:00:00Z</vt:filetime>
  </property>
</Properties>
</file>