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264" r:id="rId2"/>
    <p:sldMasterId id="2147486073" r:id="rId3"/>
  </p:sldMasterIdLst>
  <p:sldIdLst>
    <p:sldId id="266" r:id="rId4"/>
    <p:sldId id="501" r:id="rId5"/>
    <p:sldId id="524" r:id="rId6"/>
    <p:sldId id="527" r:id="rId7"/>
    <p:sldId id="528" r:id="rId8"/>
    <p:sldId id="530" r:id="rId9"/>
    <p:sldId id="529" r:id="rId10"/>
    <p:sldId id="48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9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928C-EB82-4FC6-98C3-D0154E97C19E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DA0C-C563-4539-A65B-8AE12CAD6B23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77E6A-91DE-4EBC-BBF5-611B708565F8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B156-8482-4E5D-BA1B-D08EFBC2F67C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2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3927-2CA8-46E7-ADEB-D175C8302BEA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8133-E974-4300-AE28-4429855B0C3E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3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3FF4-8D6B-4F89-BE4C-4D103CB677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BE8B-5F3B-4151-A5DB-2FF5E71752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B6B2-6F4D-407D-9E11-5EEF5B78F4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AF57-4EE8-419B-AD6A-B004D71D84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9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A07C-6992-469C-A5D8-E02344D2BF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B359-2E1E-46EC-89F8-B60CE292B6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7CC96-B2B5-49CC-96B2-51762B5FD9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3866-A1AC-45BD-AED9-F408047D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8152-E714-4E91-8F1D-62137C37BB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975B8-0707-483B-AD64-389B4E2817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0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373C-D898-4B42-BC0A-E69A2E443B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8564-749E-470E-B180-DAADA12B4B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61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9FCB-DC1C-4305-BD4B-89DDDB1F2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74C2-AEBF-4BCA-A8CF-55E4D54FBBA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9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58BD-848C-4DAA-9C63-C0262471E5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E19E-12D5-425B-A673-A4D0246C21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E71D-737D-4873-B54B-826AFDAE271A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2D28-C00E-45F4-B64F-1B5C1CDACBB1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37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1D9E-01DA-4B16-B6F4-7C5DCF297C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060D-174F-412A-8D5F-F588F2636F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16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1BD9-F9CA-40DD-83BE-249039D629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0D3C-D634-4709-81CE-86B1C08A2C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01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BE07-ABD4-4C61-BEB0-3A97993B97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B51B-36E6-41B9-908A-55A0E7EA3F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7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14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71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8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01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6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36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67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4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8114-7161-44AA-9C40-5DD5DFEC60B2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E9E1-C004-429E-89BC-1429DD7ECCF8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7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771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4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6987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48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2/26/2020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7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4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BC80-1BC4-44DC-9656-02E29C1632F8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5CC4-C9A6-4FB6-99E9-5F8F36EC2C71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5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4" y="2389192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389192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C233-82C5-42E9-92D4-B5EF163746B1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C95D-A88F-44C6-9B04-712B9F24BD17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961BC-94AC-4C15-85F1-2F3D7EE55BC0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0E18-4192-4FF7-86B7-D14BB6C4BEEE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F33C-3029-4F84-8A6F-4BF1F29C30CF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EEC7-EA6C-439A-97CF-0B785EF8B29A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1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8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6" y="446089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51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C800-31E4-4F76-BD53-0D1230C2F7FE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06C5-C602-472D-88F2-3996A73B9DF7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9" y="1436864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32"/>
          <p:cNvSpPr/>
          <p:nvPr/>
        </p:nvSpPr>
        <p:spPr>
          <a:xfrm>
            <a:off x="5650543" y="1411793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27"/>
          <p:cNvSpPr/>
          <p:nvPr/>
        </p:nvSpPr>
        <p:spPr>
          <a:xfrm>
            <a:off x="4718763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29"/>
          <p:cNvSpPr/>
          <p:nvPr/>
        </p:nvSpPr>
        <p:spPr>
          <a:xfrm>
            <a:off x="6132093" y="993077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33"/>
          <p:cNvSpPr/>
          <p:nvPr/>
        </p:nvSpPr>
        <p:spPr>
          <a:xfrm>
            <a:off x="5059598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34"/>
          <p:cNvSpPr/>
          <p:nvPr/>
        </p:nvSpPr>
        <p:spPr>
          <a:xfrm>
            <a:off x="6148802" y="1060597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4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4EC6-496B-4156-B1EC-107A71CC851F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3AA0-6CA9-4D43-A995-B23FF168737B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943382-F65C-4BBB-BEB5-6A82BCD53E43}" type="datetimeFigureOut">
              <a:rPr lang="ru-RU">
                <a:solidFill>
                  <a:srgbClr val="FF9000"/>
                </a:solidFill>
                <a:latin typeface="Century Schoolbook" pitchFamily="18" charset="0"/>
              </a:rPr>
              <a:pPr>
                <a:defRPr/>
              </a:pPr>
              <a:t>26.02.2020</a:t>
            </a:fld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2" y="5951542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42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AEE244-DEB3-4512-BBDC-7B7C83DE81AA}" type="slidenum">
              <a:rPr lang="ru-RU">
                <a:solidFill>
                  <a:srgbClr val="FF9000"/>
                </a:solidFill>
                <a:latin typeface="Century Schoolbook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grpSp>
        <p:nvGrpSpPr>
          <p:cNvPr id="1031" name="Group 60"/>
          <p:cNvGrpSpPr>
            <a:grpSpLocks/>
          </p:cNvGrpSpPr>
          <p:nvPr/>
        </p:nvGrpSpPr>
        <p:grpSpPr bwMode="auto">
          <a:xfrm>
            <a:off x="-33338" y="0"/>
            <a:ext cx="9177338" cy="6858000"/>
            <a:chOff x="-33595" y="0"/>
            <a:chExt cx="9177595" cy="6857999"/>
          </a:xfrm>
        </p:grpSpPr>
        <p:grpSp>
          <p:nvGrpSpPr>
            <p:cNvPr id="1032" name="Group 182"/>
            <p:cNvGrpSpPr>
              <a:grpSpLocks/>
            </p:cNvGrpSpPr>
            <p:nvPr/>
          </p:nvGrpSpPr>
          <p:grpSpPr bwMode="auto"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  <p:grpSp>
          <p:nvGrpSpPr>
            <p:cNvPr id="1033" name="Group 189"/>
            <p:cNvGrpSpPr>
              <a:grpSpLocks/>
            </p:cNvGrpSpPr>
            <p:nvPr/>
          </p:nvGrpSpPr>
          <p:grpSpPr bwMode="auto"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  <p:grpSp>
          <p:nvGrpSpPr>
            <p:cNvPr id="1034" name="Group 200"/>
            <p:cNvGrpSpPr>
              <a:grpSpLocks/>
            </p:cNvGrpSpPr>
            <p:nvPr/>
          </p:nvGrpSpPr>
          <p:grpSpPr bwMode="auto"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960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E5E790-7468-4F18-9967-739DA2C6FC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695C30-B654-46C2-BB90-4EE3A5B603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1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5" r:id="rId1"/>
    <p:sldLayoutId id="2147485266" r:id="rId2"/>
    <p:sldLayoutId id="2147485267" r:id="rId3"/>
    <p:sldLayoutId id="2147485268" r:id="rId4"/>
    <p:sldLayoutId id="2147485269" r:id="rId5"/>
    <p:sldLayoutId id="2147485270" r:id="rId6"/>
    <p:sldLayoutId id="2147485271" r:id="rId7"/>
    <p:sldLayoutId id="2147485272" r:id="rId8"/>
    <p:sldLayoutId id="2147485273" r:id="rId9"/>
    <p:sldLayoutId id="2147485274" r:id="rId10"/>
    <p:sldLayoutId id="21474852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2/26/2020</a:t>
            </a:fld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4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4" r:id="rId1"/>
    <p:sldLayoutId id="2147486075" r:id="rId2"/>
    <p:sldLayoutId id="2147486076" r:id="rId3"/>
    <p:sldLayoutId id="2147486077" r:id="rId4"/>
    <p:sldLayoutId id="2147486078" r:id="rId5"/>
    <p:sldLayoutId id="2147486079" r:id="rId6"/>
    <p:sldLayoutId id="2147486080" r:id="rId7"/>
    <p:sldLayoutId id="2147486081" r:id="rId8"/>
    <p:sldLayoutId id="2147486082" r:id="rId9"/>
    <p:sldLayoutId id="2147486083" r:id="rId10"/>
    <p:sldLayoutId id="21474860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107504" y="17012"/>
            <a:ext cx="72648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dirty="0">
                <a:solidFill>
                  <a:prstClr val="black"/>
                </a:solidFill>
              </a:rPr>
              <a:t>ФГБОУ </a:t>
            </a:r>
            <a:r>
              <a:rPr lang="ru-RU" sz="2800" dirty="0" smtClean="0">
                <a:solidFill>
                  <a:prstClr val="black"/>
                </a:solidFill>
              </a:rPr>
              <a:t>ВО </a:t>
            </a:r>
            <a:r>
              <a:rPr lang="ru-RU" sz="2800" dirty="0">
                <a:solidFill>
                  <a:prstClr val="black"/>
                </a:solidFill>
              </a:rPr>
              <a:t>«Казанский государственный энергетический университет»</a:t>
            </a:r>
          </a:p>
        </p:txBody>
      </p:sp>
      <p:grpSp>
        <p:nvGrpSpPr>
          <p:cNvPr id="3075" name="Группа 9"/>
          <p:cNvGrpSpPr>
            <a:grpSpLocks/>
          </p:cNvGrpSpPr>
          <p:nvPr/>
        </p:nvGrpSpPr>
        <p:grpSpPr bwMode="auto">
          <a:xfrm>
            <a:off x="7812866" y="81779"/>
            <a:ext cx="1085763" cy="1203226"/>
            <a:chOff x="7371658" y="144370"/>
            <a:chExt cx="1532654" cy="1895797"/>
          </a:xfrm>
        </p:grpSpPr>
        <p:pic>
          <p:nvPicPr>
            <p:cNvPr id="308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4370"/>
              <a:ext cx="1524000" cy="1524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71658" y="1670216"/>
              <a:ext cx="1524712" cy="36995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spc="500" dirty="0">
                  <a:solidFill>
                    <a:srgbClr val="0066CC"/>
                  </a:solidFill>
                  <a:latin typeface="Times New Roman"/>
                </a:rPr>
                <a:t>КГЭУ</a:t>
              </a:r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71119"/>
            <a:ext cx="1595650" cy="29291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629639" y="1310456"/>
            <a:ext cx="7514361" cy="1938992"/>
          </a:xfrm>
          <a:ln>
            <a:miter lim="800000"/>
            <a:headEnd/>
            <a:tailEnd/>
          </a:ln>
          <a:extLst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Калайда</a:t>
            </a:r>
            <a:r>
              <a:rPr lang="ru-RU" sz="2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 М.Л.       </a:t>
            </a:r>
            <a:r>
              <a:rPr lang="ru-RU" sz="20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Д.б.н., профессор</a:t>
            </a:r>
            <a:br>
              <a:rPr lang="ru-RU" sz="20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ru-RU" sz="24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Зав.Кафедрой</a:t>
            </a:r>
            <a: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 </a:t>
            </a:r>
            <a:b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«Водные биоресурсы и </a:t>
            </a:r>
            <a:r>
              <a:rPr lang="ru-RU" sz="24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аквакультура</a:t>
            </a:r>
            <a:r>
              <a:rPr lang="ru-RU" sz="4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»</a:t>
            </a:r>
            <a:br>
              <a:rPr lang="ru-RU" sz="4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en-US" sz="2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kalayda</a:t>
            </a:r>
            <a:r>
              <a:rPr lang="ru-RU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4</a:t>
            </a: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@mail.ru</a:t>
            </a:r>
            <a:endParaRPr lang="ru-RU" sz="48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+mj-e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644813"/>
            <a:ext cx="8772120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Лекция №2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Управление водными биоресурсами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Федеральный закон от 20 декабря 2004 г. № 166-ФЗ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"О рыболовстве и сохранении водных биологических ресурсов"</a:t>
            </a:r>
          </a:p>
          <a:p>
            <a:r>
              <a:rPr lang="ru-RU" sz="2400" dirty="0">
                <a:solidFill>
                  <a:schemeClr val="bg1"/>
                </a:solidFill>
              </a:rPr>
              <a:t>(с изменениями от 31 декабря 2005 г., 3 июня, 18, 29 декабря 2006 г., 20 апреля, 6 декабря 2007 г., 3 декабря</a:t>
            </a:r>
          </a:p>
          <a:p>
            <a:r>
              <a:rPr lang="ru-RU" sz="2400" dirty="0">
                <a:solidFill>
                  <a:schemeClr val="bg1"/>
                </a:solidFill>
              </a:rPr>
              <a:t>2008 г., 28 декабря 2010 г., 18 июля, 21 ноября, 6 декабря 2011 г.)</a:t>
            </a:r>
            <a:endParaRPr lang="ru-RU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63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8900"/>
            <a:ext cx="8712968" cy="263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2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176" y="1412776"/>
            <a:ext cx="88009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b="1" dirty="0"/>
              <a:t>водные биологические ресурсы (далее - водные биоресурсы) </a:t>
            </a:r>
            <a:r>
              <a:rPr lang="ru-RU" sz="2000" dirty="0"/>
              <a:t>- рыбы, водные </a:t>
            </a:r>
            <a:r>
              <a:rPr lang="ru-RU" sz="2000" dirty="0" smtClean="0"/>
              <a:t>беспозвоночные, водные </a:t>
            </a:r>
            <a:r>
              <a:rPr lang="ru-RU" sz="2000" dirty="0"/>
              <a:t>млекопитающие, водоросли, другие водные животные и растения, находящиеся в </a:t>
            </a:r>
            <a:r>
              <a:rPr lang="ru-RU" sz="2000" dirty="0" smtClean="0"/>
              <a:t>состоянии естественной </a:t>
            </a:r>
            <a:r>
              <a:rPr lang="ru-RU" sz="2000" dirty="0"/>
              <a:t>свободы;</a:t>
            </a:r>
          </a:p>
          <a:p>
            <a:r>
              <a:rPr lang="ru-RU" sz="2000" dirty="0"/>
              <a:t>2) </a:t>
            </a:r>
            <a:r>
              <a:rPr lang="ru-RU" sz="2000" b="1" dirty="0"/>
              <a:t>анадромные виды рыб </a:t>
            </a:r>
            <a:r>
              <a:rPr lang="ru-RU" sz="2000" dirty="0"/>
              <a:t>- виды рыб, воспроизводящихся в пресной воде водных объектов </a:t>
            </a:r>
            <a:r>
              <a:rPr lang="ru-RU" sz="2000" dirty="0" smtClean="0"/>
              <a:t>в Российской </a:t>
            </a:r>
            <a:r>
              <a:rPr lang="ru-RU" sz="2000" dirty="0"/>
              <a:t>Федерации, совершающих затем миграции в море для нагула и возвращающихся </a:t>
            </a:r>
            <a:r>
              <a:rPr lang="ru-RU" sz="2000" dirty="0" smtClean="0"/>
              <a:t>для нереста </a:t>
            </a:r>
            <a:r>
              <a:rPr lang="ru-RU" sz="2000" dirty="0"/>
              <a:t>в места своего воспроизведения;</a:t>
            </a:r>
          </a:p>
          <a:p>
            <a:r>
              <a:rPr lang="ru-RU" sz="2000" dirty="0"/>
              <a:t>3) </a:t>
            </a:r>
            <a:r>
              <a:rPr lang="ru-RU" sz="2000" b="1" dirty="0" err="1"/>
              <a:t>катадромные</a:t>
            </a:r>
            <a:r>
              <a:rPr lang="ru-RU" sz="2000" b="1" dirty="0"/>
              <a:t> виды рыб </a:t>
            </a:r>
            <a:r>
              <a:rPr lang="ru-RU" sz="2000" dirty="0"/>
              <a:t>- виды рыб, воспроизводящихся в море и проводящих большую </a:t>
            </a:r>
            <a:r>
              <a:rPr lang="ru-RU" sz="2000" dirty="0" smtClean="0"/>
              <a:t>часть своего </a:t>
            </a:r>
            <a:r>
              <a:rPr lang="ru-RU" sz="2000" dirty="0"/>
              <a:t>жизненного цикла во внутренних водах Российской Федерации и в территориальном </a:t>
            </a:r>
            <a:r>
              <a:rPr lang="ru-RU" sz="2000" dirty="0" smtClean="0"/>
              <a:t>море Российской </a:t>
            </a:r>
            <a:r>
              <a:rPr lang="ru-RU" sz="2000" dirty="0"/>
              <a:t>Федерации;</a:t>
            </a:r>
          </a:p>
          <a:p>
            <a:r>
              <a:rPr lang="ru-RU" sz="2000" dirty="0"/>
              <a:t>4) </a:t>
            </a:r>
            <a:r>
              <a:rPr lang="ru-RU" sz="2000" b="1" dirty="0"/>
              <a:t>трансграничные виды рыб и других водных животных </a:t>
            </a:r>
            <a:r>
              <a:rPr lang="ru-RU" sz="2000" dirty="0"/>
              <a:t>- виды рыб и других водных животных</a:t>
            </a:r>
            <a:r>
              <a:rPr lang="ru-RU" sz="2000" dirty="0" smtClean="0"/>
              <a:t>, которые </a:t>
            </a:r>
            <a:r>
              <a:rPr lang="ru-RU" sz="2000" dirty="0"/>
              <a:t>воспроизводятся и проводят большую часть своего жизненного цикла в </a:t>
            </a:r>
            <a:r>
              <a:rPr lang="ru-RU" sz="2000" dirty="0" smtClean="0"/>
              <a:t>исключительной экономической </a:t>
            </a:r>
            <a:r>
              <a:rPr lang="ru-RU" sz="2000" dirty="0"/>
              <a:t>зоне Российской Федерации и могут временно мигрировать за пределы такой зоны </a:t>
            </a:r>
            <a:r>
              <a:rPr lang="ru-RU" sz="2000" dirty="0" smtClean="0"/>
              <a:t>и в </a:t>
            </a:r>
            <a:r>
              <a:rPr lang="ru-RU" sz="2000" dirty="0"/>
              <a:t>прилегающий к такой зоне район открытого моря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2124" y="18864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2 Основные понятия в области управления ВБР</a:t>
            </a:r>
          </a:p>
        </p:txBody>
      </p:sp>
    </p:spTree>
    <p:extLst>
      <p:ext uri="{BB962C8B-B14F-4D97-AF65-F5344CB8AC3E}">
        <p14:creationId xmlns:p14="http://schemas.microsoft.com/office/powerpoint/2010/main" val="35178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30" y="0"/>
            <a:ext cx="8547051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5</a:t>
            </a:r>
            <a:r>
              <a:rPr lang="ru-RU" sz="2000" dirty="0"/>
              <a:t>) </a:t>
            </a:r>
            <a:r>
              <a:rPr lang="ru-RU" sz="2000" b="1" dirty="0" err="1"/>
              <a:t>трансзональные</a:t>
            </a:r>
            <a:r>
              <a:rPr lang="ru-RU" sz="2000" b="1" dirty="0"/>
              <a:t> виды рыб и других водных животных </a:t>
            </a:r>
            <a:r>
              <a:rPr lang="ru-RU" sz="2000" dirty="0"/>
              <a:t>- виды рыб и других водных </a:t>
            </a:r>
            <a:r>
              <a:rPr lang="ru-RU" sz="2000" dirty="0" smtClean="0"/>
              <a:t>животных, обитающих </a:t>
            </a:r>
            <a:r>
              <a:rPr lang="ru-RU" sz="2000" dirty="0"/>
              <a:t>в исключительной экономической зоне Российской Федерации и в прилегающих к </a:t>
            </a:r>
            <a:r>
              <a:rPr lang="ru-RU" sz="2000" dirty="0" smtClean="0"/>
              <a:t>ней исключительных </a:t>
            </a:r>
            <a:r>
              <a:rPr lang="ru-RU" sz="2000" dirty="0"/>
              <a:t>экономических зонах иностранных государств;</a:t>
            </a:r>
          </a:p>
          <a:p>
            <a:r>
              <a:rPr lang="ru-RU" sz="2000" dirty="0"/>
              <a:t>6) </a:t>
            </a:r>
            <a:r>
              <a:rPr lang="ru-RU" sz="2000" b="1" dirty="0"/>
              <a:t>далеко мигрирующие виды рыб и других водных животных </a:t>
            </a:r>
            <a:r>
              <a:rPr lang="ru-RU" sz="2000" dirty="0"/>
              <a:t>- виды рыб и других </a:t>
            </a:r>
            <a:r>
              <a:rPr lang="ru-RU" sz="2000" dirty="0" smtClean="0"/>
              <a:t>водных животных</a:t>
            </a:r>
            <a:r>
              <a:rPr lang="ru-RU" sz="2000" dirty="0"/>
              <a:t>, которые большую часть своего жизненного цикла проводят в открытом море и </a:t>
            </a:r>
            <a:r>
              <a:rPr lang="ru-RU" sz="2000" dirty="0" smtClean="0"/>
              <a:t>могут временно </a:t>
            </a:r>
            <a:r>
              <a:rPr lang="ru-RU" sz="2000" dirty="0"/>
              <a:t>мигрировать в исключительную экономическую зону Российской Федерации;</a:t>
            </a:r>
          </a:p>
          <a:p>
            <a:r>
              <a:rPr lang="ru-RU" sz="2000" dirty="0"/>
              <a:t>7) </a:t>
            </a:r>
            <a:r>
              <a:rPr lang="ru-RU" sz="2000" b="1" dirty="0"/>
              <a:t>сохранение водных биоресурсов </a:t>
            </a:r>
            <a:r>
              <a:rPr lang="ru-RU" sz="2000" dirty="0"/>
              <a:t>- поддержание водных биоресурсов или их восстановление </a:t>
            </a:r>
            <a:r>
              <a:rPr lang="ru-RU" sz="2000" dirty="0" smtClean="0"/>
              <a:t>до уровней</a:t>
            </a:r>
            <a:r>
              <a:rPr lang="ru-RU" sz="2000" dirty="0"/>
              <a:t>, при которых могут быть обеспечены максимальная устойчивая добыча (вылов) </a:t>
            </a:r>
            <a:r>
              <a:rPr lang="ru-RU" sz="2000" dirty="0" smtClean="0"/>
              <a:t>водных  биоресурсов </a:t>
            </a:r>
            <a:r>
              <a:rPr lang="ru-RU" sz="2000" dirty="0"/>
              <a:t>и их биологическое разнообразие, посредством осуществления на основе </a:t>
            </a:r>
            <a:r>
              <a:rPr lang="ru-RU" sz="2000" dirty="0" smtClean="0"/>
              <a:t>научных данных </a:t>
            </a:r>
            <a:r>
              <a:rPr lang="ru-RU" sz="2000" dirty="0"/>
              <a:t>мер по изучению, охране, воспроизводству, </a:t>
            </a:r>
            <a:r>
              <a:rPr lang="ru-RU" sz="2000" dirty="0" smtClean="0"/>
              <a:t>рациональному </a:t>
            </a:r>
            <a:r>
              <a:rPr lang="ru-RU" sz="2000" dirty="0"/>
              <a:t>использованию </a:t>
            </a:r>
            <a:r>
              <a:rPr lang="ru-RU" sz="2000" dirty="0" smtClean="0"/>
              <a:t>водных биоресурсов </a:t>
            </a:r>
            <a:r>
              <a:rPr lang="ru-RU" sz="2000" dirty="0"/>
              <a:t>и охране среды их обитания;</a:t>
            </a:r>
          </a:p>
          <a:p>
            <a:r>
              <a:rPr lang="ru-RU" sz="2000" dirty="0"/>
              <a:t>8) </a:t>
            </a:r>
            <a:r>
              <a:rPr lang="ru-RU" sz="2000" b="1" dirty="0"/>
              <a:t>добыча (вылов) водных биоресурсов </a:t>
            </a:r>
            <a:r>
              <a:rPr lang="ru-RU" sz="2000" dirty="0"/>
              <a:t>- изъятие водных биоресурсов из среды их обитания;</a:t>
            </a:r>
          </a:p>
          <a:p>
            <a:r>
              <a:rPr lang="ru-RU" sz="2000" dirty="0"/>
              <a:t>9) </a:t>
            </a:r>
            <a:r>
              <a:rPr lang="ru-RU" sz="2000" b="1" dirty="0"/>
              <a:t>рыболовство </a:t>
            </a:r>
            <a:r>
              <a:rPr lang="ru-RU" sz="2000" dirty="0"/>
              <a:t>- деятельность по добыче (вылову) водных биоресурсов и в </a:t>
            </a:r>
            <a:r>
              <a:rPr lang="ru-RU" sz="2000" dirty="0" smtClean="0"/>
              <a:t>предусмотренных настоящим </a:t>
            </a:r>
            <a:r>
              <a:rPr lang="ru-RU" sz="2000" dirty="0"/>
              <a:t>Федеральным законом случаях по приемке, обработке, перегрузке, </a:t>
            </a:r>
            <a:r>
              <a:rPr lang="ru-RU" sz="2000" dirty="0" smtClean="0"/>
              <a:t>транспортировке, хранению </a:t>
            </a:r>
            <a:r>
              <a:rPr lang="ru-RU" sz="2000" dirty="0"/>
              <a:t>и выгрузке уловов водных биоресурсов, производству рыбной и иной продукции из</a:t>
            </a:r>
          </a:p>
          <a:p>
            <a:r>
              <a:rPr lang="ru-RU" sz="2000" dirty="0"/>
              <a:t>водных биоресурсов;</a:t>
            </a:r>
          </a:p>
          <a:p>
            <a:pPr marL="342900" indent="-34290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05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220" y="476672"/>
            <a:ext cx="88009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10</a:t>
            </a:r>
            <a:r>
              <a:rPr lang="ru-RU" sz="2000" dirty="0"/>
              <a:t>) </a:t>
            </a:r>
            <a:r>
              <a:rPr lang="ru-RU" sz="2000" b="1" dirty="0"/>
              <a:t>промышленное рыболовство </a:t>
            </a:r>
            <a:r>
              <a:rPr lang="ru-RU" sz="2000" dirty="0"/>
              <a:t>- предпринимательская деятельность по поиску и добыче (вылову</a:t>
            </a:r>
            <a:r>
              <a:rPr lang="ru-RU" sz="2000" dirty="0" smtClean="0"/>
              <a:t>) водных </a:t>
            </a:r>
            <a:r>
              <a:rPr lang="ru-RU" sz="2000" dirty="0"/>
              <a:t>биоресурсов, по приемке, обработке, перегрузке, транспортировке, хранению и </a:t>
            </a:r>
            <a:r>
              <a:rPr lang="ru-RU" sz="2000" dirty="0" smtClean="0"/>
              <a:t>выгрузке уловов </a:t>
            </a:r>
            <a:r>
              <a:rPr lang="ru-RU" sz="2000" dirty="0"/>
              <a:t>водных биоресурсов, производству на судах рыбопромыслового флота рыбной и </a:t>
            </a:r>
            <a:r>
              <a:rPr lang="ru-RU" sz="2000" dirty="0" smtClean="0"/>
              <a:t>иной продукции </a:t>
            </a:r>
            <a:r>
              <a:rPr lang="ru-RU" sz="2000" dirty="0"/>
              <a:t>из этих водных биоресурсов;</a:t>
            </a:r>
          </a:p>
          <a:p>
            <a:r>
              <a:rPr lang="ru-RU" sz="2000" dirty="0"/>
              <a:t>10.1) </a:t>
            </a:r>
            <a:r>
              <a:rPr lang="ru-RU" sz="2000" b="1" dirty="0"/>
              <a:t>прибрежное рыболовство </a:t>
            </a:r>
            <a:r>
              <a:rPr lang="ru-RU" sz="2000" dirty="0"/>
              <a:t>- предпринимательская деятельность по поиску и добыче (вылову</a:t>
            </a:r>
            <a:r>
              <a:rPr lang="ru-RU" sz="2000" dirty="0" smtClean="0"/>
              <a:t>) водных </a:t>
            </a:r>
            <a:r>
              <a:rPr lang="ru-RU" sz="2000" dirty="0"/>
              <a:t>биоресурсов, приемке, обработке, транспортировке, хранению и выгрузке уловов </a:t>
            </a:r>
            <a:r>
              <a:rPr lang="ru-RU" sz="2000" dirty="0" smtClean="0"/>
              <a:t>водных биоресурсов </a:t>
            </a:r>
            <a:r>
              <a:rPr lang="ru-RU" sz="2000" dirty="0"/>
              <a:t>в определенные органами государственной власти прибрежных субъектов </a:t>
            </a:r>
            <a:r>
              <a:rPr lang="ru-RU" sz="2000" dirty="0" smtClean="0"/>
              <a:t>Российской Федерации </a:t>
            </a:r>
            <a:r>
              <a:rPr lang="ru-RU" sz="2000" dirty="0"/>
              <a:t>места доставки на территориях этих субъектов, в том числе в морские порты </a:t>
            </a:r>
            <a:r>
              <a:rPr lang="ru-RU" sz="2000" dirty="0" smtClean="0"/>
              <a:t>Российской Федерации;</a:t>
            </a:r>
          </a:p>
          <a:p>
            <a:r>
              <a:rPr lang="ru-RU" sz="2000" dirty="0"/>
              <a:t>11) </a:t>
            </a:r>
            <a:r>
              <a:rPr lang="ru-RU" sz="2000" i="1" dirty="0"/>
              <a:t>утратил силу с 1 января 2008 г. согласно Федеральному закону от 6 декабря 2007 г. № 333-ФЗ;</a:t>
            </a:r>
          </a:p>
          <a:p>
            <a:r>
              <a:rPr lang="ru-RU" sz="2000" dirty="0"/>
              <a:t>12) </a:t>
            </a:r>
            <a:r>
              <a:rPr lang="ru-RU" sz="2000" b="1" dirty="0"/>
              <a:t>общий допустимый улов водных биоресурсов </a:t>
            </a:r>
            <a:r>
              <a:rPr lang="ru-RU" sz="2000" dirty="0"/>
              <a:t>- научно обоснованная величина годовой </a:t>
            </a:r>
            <a:r>
              <a:rPr lang="ru-RU" sz="2000" dirty="0" smtClean="0"/>
              <a:t>добычи (вылова</a:t>
            </a:r>
            <a:r>
              <a:rPr lang="ru-RU" sz="2000" dirty="0"/>
              <a:t>) водных биоресурсов конкретного вида в определенных районах, установленная с </a:t>
            </a:r>
            <a:r>
              <a:rPr lang="ru-RU" sz="2000" dirty="0" smtClean="0"/>
              <a:t>учетом особенностей </a:t>
            </a:r>
            <a:r>
              <a:rPr lang="ru-RU" sz="2000" dirty="0"/>
              <a:t>данного вида;</a:t>
            </a:r>
          </a:p>
          <a:p>
            <a:r>
              <a:rPr lang="ru-RU" sz="2000" dirty="0"/>
              <a:t>13) </a:t>
            </a:r>
            <a:r>
              <a:rPr lang="ru-RU" sz="2000" b="1" dirty="0"/>
              <a:t>квота добычи (вылова) водных биоресурсов </a:t>
            </a:r>
            <a:r>
              <a:rPr lang="ru-RU" sz="2000" dirty="0"/>
              <a:t>- часть общего </a:t>
            </a:r>
            <a:r>
              <a:rPr lang="ru-RU" sz="2000" dirty="0" smtClean="0"/>
              <a:t>допустимого </a:t>
            </a:r>
            <a:r>
              <a:rPr lang="ru-RU" sz="2000" dirty="0"/>
              <a:t>улова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, определяемая в целях осуществления рыболовства;</a:t>
            </a:r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98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327226"/>
            <a:ext cx="869106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14</a:t>
            </a:r>
            <a:r>
              <a:rPr lang="ru-RU" sz="2000" dirty="0"/>
              <a:t>) </a:t>
            </a:r>
            <a:r>
              <a:rPr lang="ru-RU" sz="2000" b="1" dirty="0"/>
              <a:t>доля квоты добычи (вылова) водных биоресурсов </a:t>
            </a:r>
            <a:r>
              <a:rPr lang="ru-RU" sz="2000" dirty="0"/>
              <a:t>- часть квоты добычи (вылова)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, закрепляемая за лицами, у которых возникает право на добычу (вылов)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, и выраженная в процентах;</a:t>
            </a:r>
          </a:p>
          <a:p>
            <a:r>
              <a:rPr lang="ru-RU" sz="2000" dirty="0"/>
              <a:t>15) </a:t>
            </a:r>
            <a:r>
              <a:rPr lang="ru-RU" sz="2000" i="1" dirty="0"/>
              <a:t>утратил силу с 1 января 2008 г. согласно Федеральному закону от 6 декабря 2007 г. № 333-ФЗ;</a:t>
            </a:r>
          </a:p>
          <a:p>
            <a:r>
              <a:rPr lang="ru-RU" sz="2000" dirty="0"/>
              <a:t>16) </a:t>
            </a:r>
            <a:r>
              <a:rPr lang="ru-RU" sz="2000" b="1" dirty="0"/>
              <a:t>любительское и спортивное рыболовство </a:t>
            </a:r>
            <a:r>
              <a:rPr lang="ru-RU" sz="2000" dirty="0"/>
              <a:t>- деятельность по добыче (вылову) </a:t>
            </a:r>
            <a:r>
              <a:rPr lang="ru-RU" sz="2000" dirty="0" smtClean="0"/>
              <a:t>водных биоресурсов </a:t>
            </a:r>
            <a:r>
              <a:rPr lang="ru-RU" sz="2000" dirty="0"/>
              <a:t>в целях личного потребления и в рекреационных целях;</a:t>
            </a:r>
          </a:p>
          <a:p>
            <a:r>
              <a:rPr lang="ru-RU" sz="2000" dirty="0"/>
              <a:t>17) </a:t>
            </a:r>
            <a:r>
              <a:rPr lang="ru-RU" sz="2000" b="1" dirty="0" err="1"/>
              <a:t>аквакультура</a:t>
            </a:r>
            <a:r>
              <a:rPr lang="ru-RU" sz="2000" b="1" dirty="0"/>
              <a:t> </a:t>
            </a:r>
            <a:r>
              <a:rPr lang="ru-RU" sz="2000" dirty="0"/>
              <a:t>- деятельность по содержанию и разведению, в том числе выращиванию, </a:t>
            </a:r>
            <a:r>
              <a:rPr lang="ru-RU" sz="2000" dirty="0" smtClean="0"/>
              <a:t>водных биоресурсов </a:t>
            </a:r>
            <a:r>
              <a:rPr lang="ru-RU" sz="2000" dirty="0"/>
              <a:t>в </a:t>
            </a:r>
            <a:r>
              <a:rPr lang="ru-RU" sz="2000" dirty="0" err="1"/>
              <a:t>полувольных</a:t>
            </a:r>
            <a:r>
              <a:rPr lang="ru-RU" sz="2000" dirty="0"/>
              <a:t> условиях или искусственно созданной среде обитания и </a:t>
            </a:r>
            <a:r>
              <a:rPr lang="ru-RU" sz="2000" dirty="0" smtClean="0"/>
              <a:t>в предусмотренных </a:t>
            </a:r>
            <a:r>
              <a:rPr lang="ru-RU" sz="2000" dirty="0"/>
              <a:t>настоящим Федеральным законом случаях по добыче (вылову) данных водных</a:t>
            </a:r>
          </a:p>
          <a:p>
            <a:r>
              <a:rPr lang="ru-RU" sz="2000" dirty="0"/>
              <a:t>биоресурсов;</a:t>
            </a:r>
          </a:p>
          <a:p>
            <a:r>
              <a:rPr lang="ru-RU" sz="2000" dirty="0"/>
              <a:t>18) </a:t>
            </a:r>
            <a:r>
              <a:rPr lang="ru-RU" sz="2000" b="1" dirty="0"/>
              <a:t>товарное рыбоводство </a:t>
            </a:r>
            <a:r>
              <a:rPr lang="ru-RU" sz="2000" dirty="0"/>
              <a:t>- предпринимательская деятельность по содержанию и разведению, в </a:t>
            </a:r>
            <a:r>
              <a:rPr lang="ru-RU" sz="2000" dirty="0" smtClean="0"/>
              <a:t>том числе </a:t>
            </a:r>
            <a:r>
              <a:rPr lang="ru-RU" sz="2000" dirty="0"/>
              <a:t>выращиванию, водных биоресурсов в </a:t>
            </a:r>
            <a:r>
              <a:rPr lang="ru-RU" sz="2000" dirty="0" err="1"/>
              <a:t>полувольных</a:t>
            </a:r>
            <a:r>
              <a:rPr lang="ru-RU" sz="2000" dirty="0"/>
              <a:t> условиях или искусственно </a:t>
            </a:r>
            <a:r>
              <a:rPr lang="ru-RU" sz="2000" dirty="0" smtClean="0"/>
              <a:t>созданной среде </a:t>
            </a:r>
            <a:r>
              <a:rPr lang="ru-RU" sz="2000" dirty="0"/>
              <a:t>обитания, их добыче (вылову) с последующей реализацией уловов водных биоресурсов;</a:t>
            </a:r>
          </a:p>
          <a:p>
            <a:r>
              <a:rPr lang="ru-RU" sz="2000" dirty="0"/>
              <a:t>19) </a:t>
            </a:r>
            <a:r>
              <a:rPr lang="ru-RU" sz="2000" b="1" dirty="0"/>
              <a:t>разрешение на добычу (вылов) водных биоресурсов </a:t>
            </a:r>
            <a:r>
              <a:rPr lang="ru-RU" sz="2000" dirty="0"/>
              <a:t>- документ, удостоверяющий право </a:t>
            </a:r>
            <a:r>
              <a:rPr lang="ru-RU" sz="2000" dirty="0" smtClean="0"/>
              <a:t>на добычу </a:t>
            </a:r>
            <a:r>
              <a:rPr lang="ru-RU" sz="2000" dirty="0"/>
              <a:t>(вылов) водных биоресурсов;</a:t>
            </a:r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932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470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20</a:t>
            </a:r>
            <a:r>
              <a:rPr lang="ru-RU" sz="2000" dirty="0"/>
              <a:t>) </a:t>
            </a:r>
            <a:r>
              <a:rPr lang="ru-RU" sz="2000" b="1" dirty="0"/>
              <a:t>рыбное хозяйство </a:t>
            </a:r>
            <a:r>
              <a:rPr lang="ru-RU" sz="2000" dirty="0"/>
              <a:t>- виды деятельности по рыболовству и сохранению водных биоресурсов</a:t>
            </a:r>
            <a:r>
              <a:rPr lang="ru-RU" sz="2000" dirty="0" smtClean="0"/>
              <a:t>, </a:t>
            </a:r>
            <a:r>
              <a:rPr lang="ru-RU" sz="2000" dirty="0" err="1" smtClean="0"/>
              <a:t>аквакультуре</a:t>
            </a:r>
            <a:r>
              <a:rPr lang="ru-RU" sz="2000" dirty="0"/>
              <a:t>, производству и реализации рыбной и иной продукции из водных биоресурсов;</a:t>
            </a:r>
          </a:p>
          <a:p>
            <a:r>
              <a:rPr lang="ru-RU" sz="2000" dirty="0"/>
              <a:t>21) </a:t>
            </a:r>
            <a:r>
              <a:rPr lang="ru-RU" sz="2000" b="1" dirty="0"/>
              <a:t>уловы водных биоресурсов </a:t>
            </a:r>
            <a:r>
              <a:rPr lang="ru-RU" sz="2000" dirty="0"/>
              <a:t>- живые, свежие, охлажденные, замороженные или </a:t>
            </a:r>
            <a:r>
              <a:rPr lang="ru-RU" sz="2000" dirty="0" smtClean="0"/>
              <a:t>обработанные водные </a:t>
            </a:r>
            <a:r>
              <a:rPr lang="ru-RU" sz="2000" dirty="0"/>
              <a:t>биоресурсы, определенный объем которых добывается (вылавливается) при осуществлении</a:t>
            </a:r>
          </a:p>
          <a:p>
            <a:r>
              <a:rPr lang="ru-RU" sz="2000" dirty="0"/>
              <a:t>промышленного рыболовства, прибрежного рыболовства, товарного рыбоводства или </a:t>
            </a:r>
            <a:r>
              <a:rPr lang="ru-RU" sz="2000" dirty="0" smtClean="0"/>
              <a:t>в предусмотренных </a:t>
            </a:r>
            <a:r>
              <a:rPr lang="ru-RU" sz="2000" dirty="0"/>
              <a:t>настоящим Федеральным законом случаях иных видов рыболовства.</a:t>
            </a:r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201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nka.kh.ua/Nev/0-56607041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01200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771800" y="5661248"/>
            <a:ext cx="6120680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 </a:t>
            </a:r>
          </a:p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проблемам водных биоресурсов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02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886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Autumn</vt:lpstr>
      <vt:lpstr>11_Тема Office</vt:lpstr>
      <vt:lpstr>Поток</vt:lpstr>
      <vt:lpstr>Калайда М.Л.       Д.б.н., профессор Зав.Кафедрой  «Водные биоресурсы и аквакультура» kalayda4@mail.ru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деятельность.</dc:title>
  <dc:creator>Ефим</dc:creator>
  <cp:lastModifiedBy>Калайда</cp:lastModifiedBy>
  <cp:revision>267</cp:revision>
  <dcterms:created xsi:type="dcterms:W3CDTF">2013-11-21T14:00:14Z</dcterms:created>
  <dcterms:modified xsi:type="dcterms:W3CDTF">2020-02-26T06:20:11Z</dcterms:modified>
</cp:coreProperties>
</file>