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382FC91-A3E7-4B11-BBCC-A558BEB630CF}" type="datetimeFigureOut">
              <a:rPr lang="ru-RU" smtClean="0"/>
              <a:pPr/>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56E969-C7F5-4185-86C5-CAC8BC303FD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82FC91-A3E7-4B11-BBCC-A558BEB630CF}" type="datetimeFigureOut">
              <a:rPr lang="ru-RU" smtClean="0"/>
              <a:pPr/>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56E969-C7F5-4185-86C5-CAC8BC303FD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82FC91-A3E7-4B11-BBCC-A558BEB630CF}" type="datetimeFigureOut">
              <a:rPr lang="ru-RU" smtClean="0"/>
              <a:pPr/>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56E969-C7F5-4185-86C5-CAC8BC303FD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82FC91-A3E7-4B11-BBCC-A558BEB630CF}" type="datetimeFigureOut">
              <a:rPr lang="ru-RU" smtClean="0"/>
              <a:pPr/>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56E969-C7F5-4185-86C5-CAC8BC303FD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382FC91-A3E7-4B11-BBCC-A558BEB630CF}" type="datetimeFigureOut">
              <a:rPr lang="ru-RU" smtClean="0"/>
              <a:pPr/>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56E969-C7F5-4185-86C5-CAC8BC303FD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382FC91-A3E7-4B11-BBCC-A558BEB630CF}" type="datetimeFigureOut">
              <a:rPr lang="ru-RU" smtClean="0"/>
              <a:pPr/>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56E969-C7F5-4185-86C5-CAC8BC303FD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382FC91-A3E7-4B11-BBCC-A558BEB630CF}" type="datetimeFigureOut">
              <a:rPr lang="ru-RU" smtClean="0"/>
              <a:pPr/>
              <a:t>29.10.2023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656E969-C7F5-4185-86C5-CAC8BC303FD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382FC91-A3E7-4B11-BBCC-A558BEB630CF}" type="datetimeFigureOut">
              <a:rPr lang="ru-RU" smtClean="0"/>
              <a:pPr/>
              <a:t>29.10.2023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656E969-C7F5-4185-86C5-CAC8BC303FD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382FC91-A3E7-4B11-BBCC-A558BEB630CF}" type="datetimeFigureOut">
              <a:rPr lang="ru-RU" smtClean="0"/>
              <a:pPr/>
              <a:t>29.10.2023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656E969-C7F5-4185-86C5-CAC8BC303FD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382FC91-A3E7-4B11-BBCC-A558BEB630CF}" type="datetimeFigureOut">
              <a:rPr lang="ru-RU" smtClean="0"/>
              <a:pPr/>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56E969-C7F5-4185-86C5-CAC8BC303FD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382FC91-A3E7-4B11-BBCC-A558BEB630CF}" type="datetimeFigureOut">
              <a:rPr lang="ru-RU" smtClean="0"/>
              <a:pPr/>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56E969-C7F5-4185-86C5-CAC8BC303FD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82FC91-A3E7-4B11-BBCC-A558BEB630CF}" type="datetimeFigureOut">
              <a:rPr lang="ru-RU" smtClean="0"/>
              <a:pPr/>
              <a:t>29.10.2023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6E969-C7F5-4185-86C5-CAC8BC303FD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214423"/>
            <a:ext cx="7772400" cy="1143007"/>
          </a:xfrm>
        </p:spPr>
        <p:txBody>
          <a:bodyPr>
            <a:normAutofit fontScale="90000"/>
          </a:bodyPr>
          <a:lstStyle/>
          <a:p>
            <a:r>
              <a:rPr lang="ru-RU" dirty="0" smtClean="0"/>
              <a:t>Дисциплина «Химические основы в экологии»</a:t>
            </a:r>
            <a:endParaRPr lang="ru-RU" dirty="0"/>
          </a:p>
        </p:txBody>
      </p:sp>
      <p:sp>
        <p:nvSpPr>
          <p:cNvPr id="3" name="Подзаголовок 2"/>
          <p:cNvSpPr>
            <a:spLocks noGrp="1"/>
          </p:cNvSpPr>
          <p:nvPr>
            <p:ph type="subTitle" idx="1"/>
          </p:nvPr>
        </p:nvSpPr>
        <p:spPr>
          <a:xfrm>
            <a:off x="500034" y="3000372"/>
            <a:ext cx="8001056" cy="2638428"/>
          </a:xfrm>
        </p:spPr>
        <p:txBody>
          <a:bodyPr/>
          <a:lstStyle/>
          <a:p>
            <a:r>
              <a:rPr lang="ru-RU" dirty="0" smtClean="0">
                <a:solidFill>
                  <a:schemeClr val="tx1">
                    <a:lumMod val="95000"/>
                    <a:lumOff val="5000"/>
                  </a:schemeClr>
                </a:solidFill>
              </a:rPr>
              <a:t>Лекция № 1. </a:t>
            </a:r>
            <a:r>
              <a:rPr lang="ru-RU" dirty="0">
                <a:solidFill>
                  <a:schemeClr val="tx1">
                    <a:lumMod val="95000"/>
                    <a:lumOff val="5000"/>
                  </a:schemeClr>
                </a:solidFill>
              </a:rPr>
              <a:t>Химия атмосферы. Особенности структуры, состава, динамики и природных физико-химических процессов</a:t>
            </a:r>
            <a:r>
              <a:rPr lang="ru-RU"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marL="0" algn="just">
              <a:buNone/>
            </a:pPr>
            <a:r>
              <a:rPr lang="ru-RU" dirty="0" smtClean="0"/>
              <a:t>Где </a:t>
            </a:r>
            <a:r>
              <a:rPr lang="ru-RU" dirty="0"/>
              <a:t>заканчивается атмосфера и начинается космос? При подъеме снижается объемная концентрация молекул воздуха и их давление. Длительное пребывание человека возможно на высоте до 2 км над уровнем моря, когда физиологические реакции организма еще способны компенсировать пониженное давление и недостаток кислорода. На высоте 3…4 км уже существенно ухудшается самочувствие и снижается работоспособность. При дальнейшем подъеме альпинистов требуется применение медикаментов и кислородных аппаратов. Мероприятия по акклиматизации (постепенный подъем, спуск на ночевку и др.) позволяют увеличить время пребывания альпиниста без кислородного баллона, но находиться без него на высоте 6…8 км в течение нескольких часов очень тяжело. Высота 7 км считается критическим порогом гипоксии (кислородной недостаточности). </a:t>
            </a:r>
          </a:p>
          <a:p>
            <a:pPr marL="0" algn="just">
              <a:buNone/>
            </a:pPr>
            <a:r>
              <a:rPr lang="ru-RU" dirty="0"/>
              <a:t>В слое до 5,5 км над уровнем моря находится 50% массы атмосферы, в слое до 40 км – 99% массы. Для космонавтов принято отсчитывать космическое пространство от высоты 100 км над уровнем моря (линия Кармана), где атмосфера настолько разрежена, что управляемый аэродинамический полет самолета становится невозможным (скорость для создания подъемной силы становится равной первой космической скорости). Уровень 100 км также считается нижней границей существования радиационных поясов Земли, поскольку потери энергии частиц на ионизацию молекул воздуха столь велики, что не позволяют частице вернуться в магнитную ловушку.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marL="0" algn="just">
              <a:buNone/>
            </a:pPr>
            <a:r>
              <a:rPr lang="ru-RU" sz="3400" dirty="0"/>
              <a:t>Уровень 100 км также считается нижней границей существования радиационных поясов Земли, поскольку потери энергии частиц на ионизацию молекул воздуха столь велики, что не позволяют частице вернуться в магнитную ловушку. </a:t>
            </a:r>
          </a:p>
          <a:p>
            <a:pPr marL="0" algn="just">
              <a:buNone/>
            </a:pPr>
            <a:r>
              <a:rPr lang="ru-RU" sz="3400" b="1" dirty="0"/>
              <a:t>Термосфера</a:t>
            </a:r>
            <a:r>
              <a:rPr lang="ru-RU" sz="3400" dirty="0"/>
              <a:t> распространяется до высоты около 1000 км. В термосфере происходит ионизация молекул под действием солнечного ультрафиолетового и рентгеновского излучения, а также космических лучей, что сопровождается выделением тепла и приводит к разогреву атмосферы. Часть атмосферы, где наряду с молекулами газов присутствует плазма (в основном ионы атомов и молекул азота и кислорода, электроны) называют ионосферой. Она занимает область примерно от 50 до 1000 км. Концентрация заряженных частиц составляет 10</a:t>
            </a:r>
            <a:r>
              <a:rPr lang="ru-RU" sz="3400" baseline="30000" dirty="0"/>
              <a:t>2</a:t>
            </a:r>
            <a:r>
              <a:rPr lang="ru-RU" sz="3400" dirty="0"/>
              <a:t>… 10</a:t>
            </a:r>
            <a:r>
              <a:rPr lang="ru-RU" sz="3400" baseline="30000" dirty="0"/>
              <a:t>6</a:t>
            </a:r>
            <a:r>
              <a:rPr lang="ru-RU" sz="3400" dirty="0"/>
              <a:t> </a:t>
            </a:r>
            <a:r>
              <a:rPr lang="ru-RU" sz="3400" dirty="0" smtClean="0"/>
              <a:t>см</a:t>
            </a:r>
            <a:r>
              <a:rPr lang="ru-RU" sz="3400" baseline="30000" dirty="0" smtClean="0"/>
              <a:t>–3</a:t>
            </a:r>
            <a:r>
              <a:rPr lang="ru-RU" sz="3400" dirty="0" smtClean="0"/>
              <a:t> </a:t>
            </a:r>
            <a:r>
              <a:rPr lang="ru-RU" sz="3400" dirty="0"/>
              <a:t>(она растет с увеличением высоты до 300 км, затем несколько снижается). В результате различий в скорости диффузии в верхней области термосферы увеличивается концентрация более легких ионов водорода, гелия. Выше начинается </a:t>
            </a:r>
            <a:r>
              <a:rPr lang="ru-RU" sz="3400" dirty="0" err="1"/>
              <a:t>плазмосфера</a:t>
            </a:r>
            <a:r>
              <a:rPr lang="ru-RU" sz="3400" dirty="0"/>
              <a:t>, образованная преимущественно протонами и электронами. Это внутренняя часть магнитосферы в пределах </a:t>
            </a:r>
            <a:r>
              <a:rPr lang="ru-RU" sz="3400" dirty="0" err="1"/>
              <a:t>диполеподобного</a:t>
            </a:r>
            <a:r>
              <a:rPr lang="ru-RU" sz="3400" dirty="0"/>
              <a:t> геомагнитного поля; она простирается до L ~ 3. Частицы </a:t>
            </a:r>
            <a:r>
              <a:rPr lang="ru-RU" sz="3400" dirty="0" err="1"/>
              <a:t>плазмосферы</a:t>
            </a:r>
            <a:r>
              <a:rPr lang="ru-RU" sz="3400" dirty="0"/>
              <a:t> (концентрация около 10</a:t>
            </a:r>
            <a:r>
              <a:rPr lang="ru-RU" sz="3400" baseline="30000" dirty="0"/>
              <a:t>4</a:t>
            </a:r>
            <a:r>
              <a:rPr lang="ru-RU" sz="3400" dirty="0"/>
              <a:t> см </a:t>
            </a:r>
            <a:r>
              <a:rPr lang="ru-RU" sz="3400" baseline="30000" dirty="0"/>
              <a:t>– 3</a:t>
            </a:r>
            <a:r>
              <a:rPr lang="ru-RU" sz="3400" dirty="0"/>
              <a:t>) участвуют в суточном вращении Земли.</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857916"/>
          </a:xfrm>
        </p:spPr>
        <p:txBody>
          <a:bodyPr>
            <a:normAutofit fontScale="77500" lnSpcReduction="20000"/>
          </a:bodyPr>
          <a:lstStyle/>
          <a:p>
            <a:pPr marL="0" algn="just">
              <a:buNone/>
            </a:pPr>
            <a:r>
              <a:rPr lang="ru-RU" dirty="0"/>
              <a:t>Выделяют также </a:t>
            </a:r>
            <a:r>
              <a:rPr lang="ru-RU" b="1" dirty="0"/>
              <a:t>экзосферу</a:t>
            </a:r>
            <a:r>
              <a:rPr lang="ru-RU" dirty="0"/>
              <a:t> – переходную зону между атмосферой и межпланетным пространством. Ее нижнюю границу исследователи располагают на высоте 500…1000 км, верхнюю на 10…20 тыс.км. Экзосфера настолько разрежена, что для молекулы велика вероятность покинуть околоземное пространство без столкновения с другой молекулой. Скорость потерь атомов водорода из экзосферы Земли оценивается в 1000 г/сек. Наблюдаемая из космоса часть экзосферы (до 10 тыс. км), рассеивающая ультрафиолетовое излучение Солнца (на атомах водорода), называется короной Земли (геокороной).</a:t>
            </a:r>
          </a:p>
          <a:p>
            <a:pPr marL="0" algn="just"/>
            <a:endParaRPr lang="ru-RU" dirty="0" smtClean="0"/>
          </a:p>
          <a:p>
            <a:pPr marL="0" algn="just">
              <a:buNone/>
            </a:pPr>
            <a:r>
              <a:rPr lang="ru-RU" dirty="0" smtClean="0"/>
              <a:t>Критически </a:t>
            </a:r>
            <a:r>
              <a:rPr lang="ru-RU" dirty="0"/>
              <a:t>важная для биосферы стабильность газового состава атмосферы, определяющая в частности стабильность климатических условий, поддерживается непрерывно происходящими процессами </a:t>
            </a:r>
            <a:r>
              <a:rPr lang="ru-RU" b="1" dirty="0"/>
              <a:t>биогеохимических круговоротов</a:t>
            </a:r>
            <a:r>
              <a:rPr lang="ru-RU" dirty="0"/>
              <a:t>. </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643998" cy="6572296"/>
          </a:xfrm>
        </p:spPr>
        <p:txBody>
          <a:bodyPr>
            <a:normAutofit fontScale="77500" lnSpcReduction="20000"/>
          </a:bodyPr>
          <a:lstStyle/>
          <a:p>
            <a:pPr>
              <a:buNone/>
            </a:pPr>
            <a:r>
              <a:rPr lang="ru-RU" u="sng" dirty="0"/>
              <a:t>Цикл азота</a:t>
            </a:r>
            <a:endParaRPr lang="ru-RU" dirty="0"/>
          </a:p>
          <a:p>
            <a:pPr marL="0" algn="just">
              <a:buNone/>
            </a:pPr>
            <a:r>
              <a:rPr lang="ru-RU" dirty="0"/>
              <a:t>Глобальный цикл азота изучен только в общих чертах, и оценки потоков этого элемента между различными резервуарами отягощены большими неопределенностями. Так, приводимые разными исследователями значения, характеризующие потоки азота в системе атмосфера – почва, различаются в 5…10 раз.</a:t>
            </a:r>
          </a:p>
          <a:p>
            <a:pPr marL="0" algn="just">
              <a:buNone/>
            </a:pPr>
            <a:r>
              <a:rPr lang="ru-RU" dirty="0"/>
              <a:t>В атмосфере содержится 3,87·10</a:t>
            </a:r>
            <a:r>
              <a:rPr lang="ru-RU" baseline="30000" dirty="0"/>
              <a:t>6</a:t>
            </a:r>
            <a:r>
              <a:rPr lang="ru-RU" dirty="0"/>
              <a:t> </a:t>
            </a:r>
            <a:r>
              <a:rPr lang="ru-RU" dirty="0" err="1"/>
              <a:t>Гт</a:t>
            </a:r>
            <a:r>
              <a:rPr lang="ru-RU" dirty="0"/>
              <a:t> N почти полностью в форме молекул N</a:t>
            </a:r>
            <a:r>
              <a:rPr lang="ru-RU" baseline="-25000" dirty="0"/>
              <a:t>2</a:t>
            </a:r>
            <a:r>
              <a:rPr lang="ru-RU" dirty="0"/>
              <a:t>. В составе атмосферных микропримесей присутствуют </a:t>
            </a:r>
            <a:r>
              <a:rPr lang="en-US" dirty="0"/>
              <a:t>N</a:t>
            </a:r>
            <a:r>
              <a:rPr lang="ru-RU" baseline="-25000" dirty="0"/>
              <a:t>2</a:t>
            </a:r>
            <a:r>
              <a:rPr lang="en-US" dirty="0"/>
              <a:t>O</a:t>
            </a:r>
            <a:r>
              <a:rPr lang="ru-RU" dirty="0"/>
              <a:t>, </a:t>
            </a:r>
            <a:r>
              <a:rPr lang="en-US" dirty="0"/>
              <a:t>NH</a:t>
            </a:r>
            <a:r>
              <a:rPr lang="ru-RU" baseline="-25000" dirty="0"/>
              <a:t>3</a:t>
            </a:r>
            <a:r>
              <a:rPr lang="ru-RU" dirty="0"/>
              <a:t> и </a:t>
            </a:r>
            <a:r>
              <a:rPr lang="en-US" dirty="0"/>
              <a:t>NH</a:t>
            </a:r>
            <a:r>
              <a:rPr lang="ru-RU" baseline="-25000" dirty="0"/>
              <a:t>4</a:t>
            </a:r>
            <a:r>
              <a:rPr lang="ru-RU" baseline="30000" dirty="0"/>
              <a:t>+</a:t>
            </a:r>
            <a:r>
              <a:rPr lang="ru-RU" dirty="0"/>
              <a:t>, </a:t>
            </a:r>
            <a:r>
              <a:rPr lang="en-US" dirty="0"/>
              <a:t>NO</a:t>
            </a:r>
            <a:r>
              <a:rPr lang="ru-RU" dirty="0"/>
              <a:t> и </a:t>
            </a:r>
            <a:r>
              <a:rPr lang="en-US" dirty="0"/>
              <a:t>NO</a:t>
            </a:r>
            <a:r>
              <a:rPr lang="ru-RU" baseline="-25000" dirty="0"/>
              <a:t>2</a:t>
            </a:r>
            <a:r>
              <a:rPr lang="ru-RU" dirty="0"/>
              <a:t> , </a:t>
            </a:r>
            <a:r>
              <a:rPr lang="en-US" dirty="0"/>
              <a:t>HNO</a:t>
            </a:r>
            <a:r>
              <a:rPr lang="ru-RU" baseline="-25000" dirty="0"/>
              <a:t>3</a:t>
            </a:r>
            <a:r>
              <a:rPr lang="ru-RU" dirty="0"/>
              <a:t>.</a:t>
            </a:r>
          </a:p>
          <a:p>
            <a:pPr marL="0" algn="just">
              <a:buNone/>
            </a:pPr>
            <a:r>
              <a:rPr lang="ru-RU" dirty="0"/>
              <a:t>В земной коре содержится (0,7…1,5)·10</a:t>
            </a:r>
            <a:r>
              <a:rPr lang="ru-RU" baseline="30000" dirty="0"/>
              <a:t>6</a:t>
            </a:r>
            <a:r>
              <a:rPr lang="ru-RU" dirty="0"/>
              <a:t> </a:t>
            </a:r>
            <a:r>
              <a:rPr lang="ru-RU" dirty="0" err="1"/>
              <a:t>Гт</a:t>
            </a:r>
            <a:r>
              <a:rPr lang="ru-RU" dirty="0"/>
              <a:t> N (в осадочной части коры 6·10</a:t>
            </a:r>
            <a:r>
              <a:rPr lang="ru-RU" baseline="30000" dirty="0"/>
              <a:t>5</a:t>
            </a:r>
            <a:r>
              <a:rPr lang="ru-RU" dirty="0"/>
              <a:t> </a:t>
            </a:r>
            <a:r>
              <a:rPr lang="ru-RU" dirty="0" err="1"/>
              <a:t>Гт</a:t>
            </a:r>
            <a:r>
              <a:rPr lang="ru-RU" dirty="0"/>
              <a:t> N, в гранитном слое 1,65·10</a:t>
            </a:r>
            <a:r>
              <a:rPr lang="ru-RU" baseline="30000" dirty="0"/>
              <a:t>5</a:t>
            </a:r>
            <a:r>
              <a:rPr lang="ru-RU" dirty="0"/>
              <a:t> </a:t>
            </a:r>
            <a:r>
              <a:rPr lang="ru-RU" dirty="0" err="1"/>
              <a:t>Гт</a:t>
            </a:r>
            <a:r>
              <a:rPr lang="ru-RU" dirty="0"/>
              <a:t> N), в верхней мантии 13·10</a:t>
            </a:r>
            <a:r>
              <a:rPr lang="ru-RU" baseline="30000" dirty="0"/>
              <a:t>6</a:t>
            </a:r>
            <a:r>
              <a:rPr lang="ru-RU" dirty="0"/>
              <a:t> </a:t>
            </a:r>
            <a:r>
              <a:rPr lang="ru-RU" dirty="0" err="1"/>
              <a:t>Гт</a:t>
            </a:r>
            <a:r>
              <a:rPr lang="ru-RU" dirty="0"/>
              <a:t> N. Таким образом, главным источником азота для географической оболочки Земли является верхняя мантия, выделение азота из нее происходило и продолжает происходить в процессах вулканической деятельности.</a:t>
            </a:r>
          </a:p>
          <a:p>
            <a:pPr marL="0" algn="just">
              <a:buNone/>
            </a:pPr>
            <a:r>
              <a:rPr lang="ru-RU" dirty="0"/>
              <a:t>В живом веществе суши (представленном преимущественно растительностью) содержится около 25 </a:t>
            </a:r>
            <a:r>
              <a:rPr lang="ru-RU" dirty="0" err="1"/>
              <a:t>Гт</a:t>
            </a:r>
            <a:r>
              <a:rPr lang="ru-RU" dirty="0"/>
              <a:t> N, в органическом веществе почвы более 100 </a:t>
            </a:r>
            <a:r>
              <a:rPr lang="ru-RU" dirty="0" err="1"/>
              <a:t>Гт</a:t>
            </a:r>
            <a:r>
              <a:rPr lang="ru-RU" dirty="0"/>
              <a:t>.</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072230"/>
          </a:xfrm>
        </p:spPr>
        <p:txBody>
          <a:bodyPr>
            <a:normAutofit fontScale="77500" lnSpcReduction="20000"/>
          </a:bodyPr>
          <a:lstStyle/>
          <a:p>
            <a:pPr marL="0" algn="just">
              <a:buNone/>
            </a:pPr>
            <a:r>
              <a:rPr lang="ru-RU" dirty="0"/>
              <a:t>В гидросфере содержится 2·10</a:t>
            </a:r>
            <a:r>
              <a:rPr lang="ru-RU" baseline="30000" dirty="0"/>
              <a:t>4</a:t>
            </a:r>
            <a:r>
              <a:rPr lang="ru-RU" dirty="0"/>
              <a:t> </a:t>
            </a:r>
            <a:r>
              <a:rPr lang="ru-RU" dirty="0" err="1"/>
              <a:t>Гт</a:t>
            </a:r>
            <a:r>
              <a:rPr lang="ru-RU" dirty="0"/>
              <a:t> растворенного N</a:t>
            </a:r>
            <a:r>
              <a:rPr lang="ru-RU" baseline="-25000" dirty="0"/>
              <a:t>2</a:t>
            </a:r>
            <a:r>
              <a:rPr lang="ru-RU" dirty="0"/>
              <a:t> (0,5 % от общего количества N</a:t>
            </a:r>
            <a:r>
              <a:rPr lang="ru-RU" baseline="-25000" dirty="0"/>
              <a:t>2</a:t>
            </a:r>
            <a:r>
              <a:rPr lang="ru-RU" dirty="0"/>
              <a:t> в атмосфере), 700 </a:t>
            </a:r>
            <a:r>
              <a:rPr lang="ru-RU" dirty="0" err="1"/>
              <a:t>Гт</a:t>
            </a:r>
            <a:r>
              <a:rPr lang="ru-RU" dirty="0"/>
              <a:t> N в виде ионов, 300 </a:t>
            </a:r>
            <a:r>
              <a:rPr lang="ru-RU" dirty="0" err="1"/>
              <a:t>Гт</a:t>
            </a:r>
            <a:r>
              <a:rPr lang="ru-RU" dirty="0"/>
              <a:t> N в составе органического вещества морей и океанов («мертвой органики», дисперсного органического вещества), около 0,5 </a:t>
            </a:r>
            <a:r>
              <a:rPr lang="ru-RU" dirty="0" err="1"/>
              <a:t>Гт</a:t>
            </a:r>
            <a:r>
              <a:rPr lang="ru-RU" dirty="0"/>
              <a:t> N содержат живые организмы.</a:t>
            </a:r>
          </a:p>
          <a:p>
            <a:pPr marL="0" algn="just">
              <a:buNone/>
            </a:pPr>
            <a:r>
              <a:rPr lang="ru-RU" dirty="0"/>
              <a:t>Азот является элементом, необходимым для жизни, он входит в состав молекул белков, нуклеиновых кислот и других </a:t>
            </a:r>
            <a:r>
              <a:rPr lang="ru-RU" dirty="0" err="1"/>
              <a:t>биомолекул</a:t>
            </a:r>
            <a:r>
              <a:rPr lang="ru-RU" dirty="0"/>
              <a:t>. Однако молекула атмосферного N</a:t>
            </a:r>
            <a:r>
              <a:rPr lang="ru-RU" baseline="-25000" dirty="0"/>
              <a:t>2</a:t>
            </a:r>
            <a:r>
              <a:rPr lang="ru-RU" dirty="0"/>
              <a:t> химически инертна и усвоение из нее N невозможно для зеленых растений суши (основных продуцентов) без процессов фиксации азота – перевода его в биологически усвояемые ионные формы.</a:t>
            </a:r>
          </a:p>
          <a:p>
            <a:pPr marL="0" algn="just">
              <a:buNone/>
            </a:pPr>
            <a:r>
              <a:rPr lang="ru-RU" dirty="0"/>
              <a:t>В атмосфере во время грозовых электрических разрядов образуются оксиды азота N</a:t>
            </a:r>
            <a:r>
              <a:rPr lang="ru-RU" baseline="-25000" dirty="0"/>
              <a:t>2</a:t>
            </a:r>
            <a:r>
              <a:rPr lang="ru-RU" dirty="0"/>
              <a:t>О, NО, NO</a:t>
            </a:r>
            <a:r>
              <a:rPr lang="ru-RU" baseline="-25000" dirty="0"/>
              <a:t>2</a:t>
            </a:r>
            <a:r>
              <a:rPr lang="ru-RU" dirty="0"/>
              <a:t>. Впоследствии они взаимодействуют с водяными парами и другими компонентами атмосферы: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643998" cy="6286544"/>
          </a:xfrm>
        </p:spPr>
        <p:txBody>
          <a:bodyPr>
            <a:normAutofit fontScale="77500" lnSpcReduction="20000"/>
          </a:bodyPr>
          <a:lstStyle/>
          <a:p>
            <a:pPr marL="0" algn="just">
              <a:buNone/>
            </a:pPr>
            <a:r>
              <a:rPr lang="en-US" dirty="0"/>
              <a:t>N</a:t>
            </a:r>
            <a:r>
              <a:rPr lang="en-US" baseline="-25000" dirty="0"/>
              <a:t>2</a:t>
            </a:r>
            <a:r>
              <a:rPr lang="en-US" dirty="0"/>
              <a:t>O → N</a:t>
            </a:r>
            <a:r>
              <a:rPr lang="en-US" baseline="-25000" dirty="0"/>
              <a:t>2</a:t>
            </a:r>
            <a:r>
              <a:rPr lang="en-US" dirty="0"/>
              <a:t> + O· ,</a:t>
            </a:r>
            <a:endParaRPr lang="ru-RU" dirty="0"/>
          </a:p>
          <a:p>
            <a:pPr marL="0" algn="just">
              <a:buNone/>
            </a:pPr>
            <a:r>
              <a:rPr lang="en-US" dirty="0"/>
              <a:t>·</a:t>
            </a:r>
            <a:r>
              <a:rPr lang="ru-RU" dirty="0"/>
              <a:t>ОН</a:t>
            </a:r>
            <a:r>
              <a:rPr lang="en-US" dirty="0"/>
              <a:t> + NO</a:t>
            </a:r>
            <a:r>
              <a:rPr lang="en-US" baseline="-25000" dirty="0"/>
              <a:t>2</a:t>
            </a:r>
            <a:r>
              <a:rPr lang="en-US" dirty="0"/>
              <a:t> → HNO</a:t>
            </a:r>
            <a:r>
              <a:rPr lang="en-US" baseline="-25000" dirty="0"/>
              <a:t>3</a:t>
            </a:r>
            <a:r>
              <a:rPr lang="en-US" dirty="0"/>
              <a:t> ,</a:t>
            </a:r>
            <a:endParaRPr lang="ru-RU" dirty="0"/>
          </a:p>
          <a:p>
            <a:pPr marL="0" algn="just">
              <a:buNone/>
            </a:pPr>
            <a:r>
              <a:rPr lang="en-US" dirty="0"/>
              <a:t>NO</a:t>
            </a:r>
            <a:r>
              <a:rPr lang="en-US" baseline="-25000" dirty="0"/>
              <a:t>2</a:t>
            </a:r>
            <a:r>
              <a:rPr lang="en-US" dirty="0"/>
              <a:t> + </a:t>
            </a:r>
            <a:r>
              <a:rPr lang="ru-RU" dirty="0"/>
              <a:t>О</a:t>
            </a:r>
            <a:r>
              <a:rPr lang="en-US" baseline="-25000" dirty="0"/>
              <a:t>3</a:t>
            </a:r>
            <a:r>
              <a:rPr lang="en-US" dirty="0"/>
              <a:t> → NO</a:t>
            </a:r>
            <a:r>
              <a:rPr lang="en-US" baseline="-25000" dirty="0"/>
              <a:t>3</a:t>
            </a:r>
            <a:r>
              <a:rPr lang="en-US" dirty="0"/>
              <a:t> · + </a:t>
            </a:r>
            <a:r>
              <a:rPr lang="ru-RU" dirty="0"/>
              <a:t>О</a:t>
            </a:r>
            <a:r>
              <a:rPr lang="en-US" baseline="-25000" dirty="0"/>
              <a:t>2</a:t>
            </a:r>
            <a:r>
              <a:rPr lang="en-US" dirty="0"/>
              <a:t> ,</a:t>
            </a:r>
            <a:endParaRPr lang="ru-RU" dirty="0"/>
          </a:p>
          <a:p>
            <a:pPr marL="0" algn="just">
              <a:buNone/>
            </a:pPr>
            <a:r>
              <a:rPr lang="en-US" dirty="0"/>
              <a:t>NO</a:t>
            </a:r>
            <a:r>
              <a:rPr lang="en-US" baseline="-25000" dirty="0"/>
              <a:t>2</a:t>
            </a:r>
            <a:r>
              <a:rPr lang="en-US" dirty="0"/>
              <a:t> + NO</a:t>
            </a:r>
            <a:r>
              <a:rPr lang="en-US" baseline="-25000" dirty="0"/>
              <a:t>3</a:t>
            </a:r>
            <a:r>
              <a:rPr lang="en-US" dirty="0"/>
              <a:t>·→ N</a:t>
            </a:r>
            <a:r>
              <a:rPr lang="en-US" baseline="-25000" dirty="0"/>
              <a:t>2</a:t>
            </a:r>
            <a:r>
              <a:rPr lang="en-US" dirty="0"/>
              <a:t>O</a:t>
            </a:r>
            <a:r>
              <a:rPr lang="en-US" baseline="-25000" dirty="0"/>
              <a:t>5</a:t>
            </a:r>
            <a:r>
              <a:rPr lang="en-US" dirty="0"/>
              <a:t> ,</a:t>
            </a:r>
            <a:endParaRPr lang="ru-RU" dirty="0"/>
          </a:p>
          <a:p>
            <a:pPr marL="0" algn="just">
              <a:buNone/>
            </a:pPr>
            <a:r>
              <a:rPr lang="ru-RU" dirty="0"/>
              <a:t>N</a:t>
            </a:r>
            <a:r>
              <a:rPr lang="ru-RU" baseline="-25000" dirty="0"/>
              <a:t>2</a:t>
            </a:r>
            <a:r>
              <a:rPr lang="ru-RU" dirty="0"/>
              <a:t>O</a:t>
            </a:r>
            <a:r>
              <a:rPr lang="ru-RU" baseline="-25000" dirty="0"/>
              <a:t>5</a:t>
            </a:r>
            <a:r>
              <a:rPr lang="ru-RU" dirty="0"/>
              <a:t> + H</a:t>
            </a:r>
            <a:r>
              <a:rPr lang="ru-RU" baseline="-25000" dirty="0"/>
              <a:t>2</a:t>
            </a:r>
            <a:r>
              <a:rPr lang="ru-RU" dirty="0"/>
              <a:t>O → 2HNO</a:t>
            </a:r>
            <a:r>
              <a:rPr lang="ru-RU" baseline="-25000" dirty="0"/>
              <a:t>3</a:t>
            </a:r>
            <a:r>
              <a:rPr lang="ru-RU" dirty="0"/>
              <a:t> </a:t>
            </a:r>
          </a:p>
          <a:p>
            <a:pPr marL="0" algn="just">
              <a:buNone/>
            </a:pPr>
            <a:endParaRPr lang="ru-RU" dirty="0" smtClean="0"/>
          </a:p>
          <a:p>
            <a:pPr marL="0" algn="just">
              <a:buNone/>
            </a:pPr>
            <a:r>
              <a:rPr lang="ru-RU" dirty="0" smtClean="0"/>
              <a:t>Так </a:t>
            </a:r>
            <a:r>
              <a:rPr lang="ru-RU" dirty="0"/>
              <a:t>происходит абиотическая фиксация азота. Биологически усвояемые формы азота (NО</a:t>
            </a:r>
            <a:r>
              <a:rPr lang="ru-RU" baseline="-25000" dirty="0"/>
              <a:t>3</a:t>
            </a:r>
            <a:r>
              <a:rPr lang="ru-RU" dirty="0"/>
              <a:t> </a:t>
            </a:r>
            <a:r>
              <a:rPr lang="ru-RU" baseline="30000" dirty="0"/>
              <a:t>–</a:t>
            </a:r>
            <a:r>
              <a:rPr lang="ru-RU" dirty="0"/>
              <a:t> и содержащийся в атмосфере NH</a:t>
            </a:r>
            <a:r>
              <a:rPr lang="ru-RU" baseline="-25000" dirty="0"/>
              <a:t>4</a:t>
            </a:r>
            <a:r>
              <a:rPr lang="ru-RU" dirty="0"/>
              <a:t> </a:t>
            </a:r>
            <a:r>
              <a:rPr lang="ru-RU" baseline="30000" dirty="0"/>
              <a:t>+</a:t>
            </a:r>
            <a:r>
              <a:rPr lang="ru-RU" dirty="0"/>
              <a:t>) выпадают на сушу с дождями и снегом в количестве около 10·10</a:t>
            </a:r>
            <a:r>
              <a:rPr lang="ru-RU" baseline="30000" dirty="0"/>
              <a:t>6</a:t>
            </a:r>
            <a:r>
              <a:rPr lang="ru-RU" dirty="0"/>
              <a:t> т N в год (3…30 </a:t>
            </a:r>
            <a:r>
              <a:rPr lang="ru-RU" dirty="0" err="1"/>
              <a:t>кгN</a:t>
            </a:r>
            <a:r>
              <a:rPr lang="ru-RU" dirty="0"/>
              <a:t>/га в год, что немаловажно для некоторых организмов, таких как лишайники на скалах, мхи верховых болот.</a:t>
            </a:r>
          </a:p>
          <a:p>
            <a:pPr marL="0" algn="just">
              <a:buNone/>
            </a:pPr>
            <a:r>
              <a:rPr lang="ru-RU" dirty="0"/>
              <a:t>Однако гораздо большее количество азота – на суше (44…200)·10</a:t>
            </a:r>
            <a:r>
              <a:rPr lang="ru-RU" baseline="30000" dirty="0"/>
              <a:t>6</a:t>
            </a:r>
            <a:r>
              <a:rPr lang="ru-RU" dirty="0"/>
              <a:t> т N/год, в океане (1…120)·10</a:t>
            </a:r>
            <a:r>
              <a:rPr lang="ru-RU" baseline="30000" dirty="0"/>
              <a:t>6</a:t>
            </a:r>
            <a:r>
              <a:rPr lang="ru-RU" dirty="0"/>
              <a:t> т N/год – поступает из атмосферы в результате его фиксации микроорганизмами. Реакцию осуществляют почвенные бактерии родов </a:t>
            </a:r>
            <a:r>
              <a:rPr lang="ru-RU" dirty="0" err="1"/>
              <a:t>Azotobacter</a:t>
            </a:r>
            <a:r>
              <a:rPr lang="ru-RU" dirty="0"/>
              <a:t>, </a:t>
            </a:r>
            <a:r>
              <a:rPr lang="ru-RU" dirty="0" err="1"/>
              <a:t>Clostridium</a:t>
            </a:r>
            <a:r>
              <a:rPr lang="ru-RU" dirty="0"/>
              <a:t>, </a:t>
            </a:r>
            <a:r>
              <a:rPr lang="ru-RU" dirty="0" err="1"/>
              <a:t>Frankia</a:t>
            </a:r>
            <a:r>
              <a:rPr lang="ru-RU" dirty="0"/>
              <a:t> и других. Среди них встречаются свободноживущие и симбиотические формы.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8715436" cy="6429420"/>
          </a:xfrm>
        </p:spPr>
        <p:txBody>
          <a:bodyPr>
            <a:normAutofit fontScale="77500" lnSpcReduction="20000"/>
          </a:bodyPr>
          <a:lstStyle/>
          <a:p>
            <a:pPr marL="0" algn="just">
              <a:buNone/>
            </a:pPr>
            <a:r>
              <a:rPr lang="ru-RU" dirty="0"/>
              <a:t>Хорошо известны бактерии рода </a:t>
            </a:r>
            <a:r>
              <a:rPr lang="ru-RU" dirty="0" err="1"/>
              <a:t>Rhizobium</a:t>
            </a:r>
            <a:r>
              <a:rPr lang="ru-RU" dirty="0"/>
              <a:t>, образующие клубеньки на корнях бобовых растений; благодаря этому около 95% фиксированного атмосферного азота (в форме иона аммония) переходит в цитоплазму растения-хозяина. Деревья и кустарники (облепиха, ольха, </a:t>
            </a:r>
            <a:r>
              <a:rPr lang="ru-RU" dirty="0" err="1"/>
              <a:t>восковик</a:t>
            </a:r>
            <a:r>
              <a:rPr lang="ru-RU" dirty="0"/>
              <a:t>) живут в симбиозе с азотфиксирующими грибами-актиномицетами. Свободноживущие азотфиксирующие микроорганизмы дают 5…15 кг N/га, симбиотические клубеньковые бактерии 70…300 кг N/га в год.</a:t>
            </a:r>
          </a:p>
          <a:p>
            <a:pPr marL="0" algn="just">
              <a:buNone/>
            </a:pPr>
            <a:r>
              <a:rPr lang="ru-RU" dirty="0"/>
              <a:t>Фиксировать азот могут также сине-зеленые водоросли, что играет важную роль в обогащении азотом рисовых полей. Эти </a:t>
            </a:r>
            <a:r>
              <a:rPr lang="ru-RU" dirty="0" err="1"/>
              <a:t>цианобактерии</a:t>
            </a:r>
            <a:r>
              <a:rPr lang="ru-RU" dirty="0"/>
              <a:t> живут изолированно или в симбиозе с грибами (образуя лишайники) или с папоротниками.</a:t>
            </a:r>
          </a:p>
          <a:p>
            <a:pPr marL="0" algn="just">
              <a:buNone/>
            </a:pPr>
            <a:r>
              <a:rPr lang="ru-RU" dirty="0"/>
              <a:t>В цитоплазме клетки ион NH</a:t>
            </a:r>
            <a:r>
              <a:rPr lang="ru-RU" baseline="-25000" dirty="0"/>
              <a:t>4</a:t>
            </a:r>
            <a:r>
              <a:rPr lang="ru-RU" baseline="30000" dirty="0"/>
              <a:t>+</a:t>
            </a:r>
            <a:r>
              <a:rPr lang="ru-RU" dirty="0"/>
              <a:t> реагирует с кетокислотами, образуя аминокислоты, используемые впоследствии для построения белков и других </a:t>
            </a:r>
            <a:r>
              <a:rPr lang="ru-RU" dirty="0" err="1"/>
              <a:t>биомолекул</a:t>
            </a:r>
            <a:r>
              <a:rPr lang="ru-RU" dirty="0"/>
              <a:t> (происходит ассимиляция аммония).</a:t>
            </a:r>
          </a:p>
          <a:p>
            <a:pPr marL="0" algn="just"/>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7500" lnSpcReduction="20000"/>
          </a:bodyPr>
          <a:lstStyle/>
          <a:p>
            <a:pPr marL="0" algn="just">
              <a:buNone/>
            </a:pPr>
            <a:r>
              <a:rPr lang="ru-RU" dirty="0"/>
              <a:t>В процессе жизнедеятельности организма происходит постоянное образование и разрушение (деградация) азотсодержащих органических веществ. Продукты распада этих веществ различны у разных организмов – аммоний (рыбы), мочевина (млекопитающие, земноводные), мочевая кислота (насекомые, птицы). Однако наибольший вклад в возращение минеральных компонентов азота в окружающую среду вносят микроорганизмы, разлагающие органические вещества.</a:t>
            </a:r>
          </a:p>
          <a:p>
            <a:pPr marL="0" algn="just">
              <a:buNone/>
            </a:pPr>
            <a:r>
              <a:rPr lang="ru-RU" u="sng" dirty="0"/>
              <a:t>Аммонификация</a:t>
            </a:r>
            <a:r>
              <a:rPr lang="ru-RU" dirty="0"/>
              <a:t> (гниение) происходит после гибели растений и животных в результате деятельности различных микроорганизмов. В результате азотсодержащие вещества (аминокислоты, белки, нуклеиновые кислоты, мочевина) подвергаются микробиологическому разложению с выделением аммиака, сероводорода, углекислого газа и других продуктов (в том числе токсичных и дурно пахнущих). Аммиак поступает в атмосферу (откуда после вымывается дождями). В отличие от процессов микробиологического брожения, сопровождающихся </a:t>
            </a:r>
            <a:r>
              <a:rPr lang="ru-RU" dirty="0" err="1"/>
              <a:t>закислением</a:t>
            </a:r>
            <a:r>
              <a:rPr lang="ru-RU" dirty="0"/>
              <a:t> среды, процессы гниения происходят с подщелачиванием среды, так что в природе существует антагонизм между этими анаэробными процессами (развивается либо гнилостная, либо бродильная микрофлора).</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0"/>
            <a:ext cx="8858312" cy="6858000"/>
          </a:xfrm>
        </p:spPr>
        <p:txBody>
          <a:bodyPr>
            <a:normAutofit fontScale="77500" lnSpcReduction="20000"/>
          </a:bodyPr>
          <a:lstStyle/>
          <a:p>
            <a:pPr marL="0" algn="just">
              <a:buNone/>
            </a:pPr>
            <a:r>
              <a:rPr lang="ru-RU" dirty="0"/>
              <a:t>Процесс микробной </a:t>
            </a:r>
            <a:r>
              <a:rPr lang="ru-RU" u="sng" dirty="0"/>
              <a:t>нитрификации</a:t>
            </a:r>
            <a:r>
              <a:rPr lang="ru-RU" dirty="0"/>
              <a:t> быстро идет в почвах и водных экосистемах при доступе воздуха (оптимальный диапазон </a:t>
            </a:r>
            <a:r>
              <a:rPr lang="ru-RU" dirty="0" err="1"/>
              <a:t>рН</a:t>
            </a:r>
            <a:r>
              <a:rPr lang="ru-RU" dirty="0"/>
              <a:t> от 7 до 8). В результате из аммиака или ионов аммония образуются более доступные для всасывания растворимые соединения – нитриты и нитраты. Впоследствии в клетках растения или микроорганизма с затратами энергии нитраты восстанавливаются до нитритов, и затем нитриты – до иона аммония, который необходим для образования аминокислот (происходит ассимиляция нитрата).</a:t>
            </a:r>
          </a:p>
          <a:p>
            <a:pPr marL="0" algn="just">
              <a:buNone/>
            </a:pPr>
            <a:r>
              <a:rPr lang="ru-RU" dirty="0"/>
              <a:t>В не возмущенной человеком биосфере </a:t>
            </a:r>
            <a:r>
              <a:rPr lang="ru-RU" dirty="0" err="1"/>
              <a:t>азотфиксация</a:t>
            </a:r>
            <a:r>
              <a:rPr lang="ru-RU" dirty="0"/>
              <a:t> и  нитрификация в масштабах планеты почти полностью  уравновешиваются противоположным процессом, называемым </a:t>
            </a:r>
            <a:r>
              <a:rPr lang="ru-RU" u="sng" dirty="0"/>
              <a:t>денитрификацией</a:t>
            </a:r>
            <a:r>
              <a:rPr lang="ru-RU" dirty="0"/>
              <a:t>. Денитрификация – это образование молекулярного азота из органических соединений, нитратов и нитритов в почвах и водных экосистемах в аэробных и анаэробных условиях. </a:t>
            </a:r>
          </a:p>
          <a:p>
            <a:pPr marL="0" algn="just">
              <a:buNone/>
            </a:pPr>
            <a:r>
              <a:rPr lang="ru-RU" dirty="0"/>
              <a:t>Денитрификация протекает в несколько стадий:</a:t>
            </a:r>
          </a:p>
          <a:p>
            <a:pPr marL="0" algn="just">
              <a:buNone/>
            </a:pPr>
            <a:r>
              <a:rPr lang="ru-RU" dirty="0"/>
              <a:t>NO</a:t>
            </a:r>
            <a:r>
              <a:rPr lang="ru-RU" baseline="-25000" dirty="0"/>
              <a:t>3</a:t>
            </a:r>
            <a:r>
              <a:rPr lang="ru-RU" dirty="0"/>
              <a:t> </a:t>
            </a:r>
            <a:r>
              <a:rPr lang="ru-RU" baseline="30000" dirty="0"/>
              <a:t>−</a:t>
            </a:r>
            <a:r>
              <a:rPr lang="ru-RU" dirty="0"/>
              <a:t>→ NО</a:t>
            </a:r>
            <a:r>
              <a:rPr lang="ru-RU" baseline="-25000" dirty="0"/>
              <a:t>2</a:t>
            </a:r>
            <a:r>
              <a:rPr lang="ru-RU" dirty="0"/>
              <a:t> </a:t>
            </a:r>
            <a:r>
              <a:rPr lang="ru-RU" baseline="30000" dirty="0"/>
              <a:t>−</a:t>
            </a:r>
            <a:r>
              <a:rPr lang="ru-RU" dirty="0"/>
              <a:t>→ NО → N</a:t>
            </a:r>
            <a:r>
              <a:rPr lang="ru-RU" baseline="-25000" dirty="0"/>
              <a:t>2</a:t>
            </a:r>
            <a:r>
              <a:rPr lang="ru-RU" dirty="0"/>
              <a:t>О → N</a:t>
            </a:r>
            <a:r>
              <a:rPr lang="ru-RU" baseline="-25000" dirty="0"/>
              <a:t>2</a:t>
            </a:r>
            <a:r>
              <a:rPr lang="ru-RU" dirty="0"/>
              <a:t>.</a:t>
            </a:r>
          </a:p>
          <a:p>
            <a:pPr marL="0" algn="just">
              <a:buNone/>
            </a:pPr>
            <a:r>
              <a:rPr lang="ru-RU" dirty="0"/>
              <a:t>Денитрификация не всегда приводит к выделению молекул N</a:t>
            </a:r>
            <a:r>
              <a:rPr lang="ru-RU" baseline="-25000" dirty="0"/>
              <a:t>2</a:t>
            </a:r>
            <a:r>
              <a:rPr lang="ru-RU" dirty="0"/>
              <a:t>. Она может также завершаться образованием оксидов азота.</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15106"/>
          </a:xfrm>
        </p:spPr>
        <p:txBody>
          <a:bodyPr>
            <a:normAutofit fontScale="77500" lnSpcReduction="20000"/>
          </a:bodyPr>
          <a:lstStyle/>
          <a:p>
            <a:pPr marL="0" algn="just">
              <a:buNone/>
            </a:pPr>
            <a:r>
              <a:rPr lang="ru-RU" dirty="0" smtClean="0"/>
              <a:t>Существует обмен азотом между сушей и океаном. В составе растворимых солей с континентов в океан поступает 30…60·10</a:t>
            </a:r>
            <a:r>
              <a:rPr lang="ru-RU" baseline="30000" dirty="0" smtClean="0"/>
              <a:t>6</a:t>
            </a:r>
            <a:r>
              <a:rPr lang="ru-RU" dirty="0" smtClean="0"/>
              <a:t> т N/год. Органическое вещество суши также смывается в океан (700·10</a:t>
            </a:r>
            <a:r>
              <a:rPr lang="ru-RU" baseline="30000" dirty="0" smtClean="0"/>
              <a:t>6</a:t>
            </a:r>
            <a:r>
              <a:rPr lang="ru-RU" dirty="0" smtClean="0"/>
              <a:t> т/год), в его составе поступает около 7·10</a:t>
            </a:r>
            <a:r>
              <a:rPr lang="ru-RU" baseline="30000" dirty="0" smtClean="0"/>
              <a:t>6</a:t>
            </a:r>
            <a:r>
              <a:rPr lang="ru-RU" dirty="0" smtClean="0"/>
              <a:t> т N/год. Это вещество входит в состав дисперсного органического вещества океана, которое содержит 120·10</a:t>
            </a:r>
            <a:r>
              <a:rPr lang="ru-RU" baseline="30000" dirty="0" smtClean="0"/>
              <a:t>6</a:t>
            </a:r>
            <a:r>
              <a:rPr lang="ru-RU" dirty="0" smtClean="0"/>
              <a:t> т N. Частицы органического вещества постепенно опускаются на дно и входят в осадки Мирового океана в количестве 20·10</a:t>
            </a:r>
            <a:r>
              <a:rPr lang="ru-RU" baseline="30000" dirty="0" smtClean="0"/>
              <a:t>6</a:t>
            </a:r>
            <a:r>
              <a:rPr lang="ru-RU" dirty="0" smtClean="0"/>
              <a:t> т/год. Однако основная масса азота подвергается денитрификации и возвращается в круговорот, а в осадок входит небольшая часть N органического. Полагают, что его убыль компенсируется поступлением из вулканических газов (1…9)·10</a:t>
            </a:r>
            <a:r>
              <a:rPr lang="ru-RU" baseline="30000" dirty="0" smtClean="0"/>
              <a:t>6</a:t>
            </a:r>
            <a:r>
              <a:rPr lang="ru-RU" dirty="0" smtClean="0"/>
              <a:t> т N/год.</a:t>
            </a:r>
          </a:p>
          <a:p>
            <a:pPr marL="0" algn="just">
              <a:buNone/>
            </a:pPr>
            <a:r>
              <a:rPr lang="ru-RU" dirty="0" smtClean="0"/>
              <a:t>Денитрификации принадлежит решающая роль в сохранении жизни на суше – если бы эти процессы не происходили, атмосферный азот полностью превратился бы в нитраты, накапливавшиеся в океанской воде, так что организмы суши лишились бы источника азота.</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15436" cy="6429420"/>
          </a:xfrm>
        </p:spPr>
        <p:txBody>
          <a:bodyPr>
            <a:normAutofit fontScale="85000" lnSpcReduction="20000"/>
          </a:bodyPr>
          <a:lstStyle/>
          <a:p>
            <a:pPr marL="0" algn="just">
              <a:buNone/>
            </a:pPr>
            <a:r>
              <a:rPr lang="ru-RU" dirty="0"/>
              <a:t>Атмосфера – это газовая оболочка планеты, вращающаяся вместе с нею. В соответствии с характером изменения температуры в атмосфере Земли выделяют зоны и паузы (узкие переходные граничные слои). Положение пауз строго не фиксируется и зависит главным образом от внешних факторов – солнечной активности и уровня поступающей солнечной </a:t>
            </a:r>
            <a:r>
              <a:rPr lang="ru-RU" dirty="0" smtClean="0"/>
              <a:t>радиации.</a:t>
            </a:r>
          </a:p>
          <a:p>
            <a:pPr marL="0" algn="just">
              <a:buNone/>
            </a:pPr>
            <a:r>
              <a:rPr lang="ru-RU" dirty="0"/>
              <a:t>Тропосфера имеет наибольшую высоту на экваторе, наименьшую на полюсах, ее граница (тропопауза) неровная, с разрывами и складками; в ней сосредоточено 75% всего воздуха. В тропосфере развиваются процессы, определяющие погоду (атмосферные фронты, циклоны, антициклоны и др.), здесь формируются облака и сосредоточена большая часть водяного пара (его содержание в тропосфере варьирует от 10</a:t>
            </a:r>
            <a:r>
              <a:rPr lang="ru-RU" baseline="30000" dirty="0"/>
              <a:t>–5</a:t>
            </a:r>
            <a:r>
              <a:rPr lang="ru-RU" dirty="0"/>
              <a:t> до 3 </a:t>
            </a:r>
            <a:r>
              <a:rPr lang="ru-RU" dirty="0" err="1"/>
              <a:t>об%</a:t>
            </a:r>
            <a:r>
              <a:rPr lang="ru-RU" dirty="0"/>
              <a:t>, среднее 0,2 </a:t>
            </a:r>
            <a:r>
              <a:rPr lang="ru-RU" dirty="0" err="1"/>
              <a:t>об%</a:t>
            </a:r>
            <a:r>
              <a:rPr lang="ru-RU" dirty="0"/>
              <a:t>). В тропосфере развита конвекция и турбулентное движение воздуха, время вертикального перемешивания в слое толщиной 11 км составляет около 2,5 месяцев.</a:t>
            </a:r>
          </a:p>
          <a:p>
            <a:pP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0"/>
            <a:ext cx="8643998" cy="6858000"/>
          </a:xfrm>
        </p:spPr>
        <p:txBody>
          <a:bodyPr>
            <a:normAutofit fontScale="77500" lnSpcReduction="20000"/>
          </a:bodyPr>
          <a:lstStyle/>
          <a:p>
            <a:pPr marL="0" algn="just">
              <a:buNone/>
            </a:pPr>
            <a:r>
              <a:rPr lang="ru-RU" u="sng" dirty="0" smtClean="0"/>
              <a:t>Цикл кислорода</a:t>
            </a:r>
            <a:endParaRPr lang="ru-RU" dirty="0" smtClean="0"/>
          </a:p>
          <a:p>
            <a:pPr marL="0" algn="just">
              <a:buNone/>
            </a:pPr>
            <a:r>
              <a:rPr lang="ru-RU" dirty="0" smtClean="0"/>
              <a:t>Элемент кислород содержится во всех геосферах Земли: в литосфере 18500·10</a:t>
            </a:r>
            <a:r>
              <a:rPr lang="ru-RU" baseline="30000" dirty="0" smtClean="0"/>
              <a:t>6</a:t>
            </a:r>
            <a:r>
              <a:rPr lang="ru-RU" dirty="0" smtClean="0"/>
              <a:t> </a:t>
            </a:r>
            <a:r>
              <a:rPr lang="ru-RU" dirty="0" err="1" smtClean="0"/>
              <a:t>Гт</a:t>
            </a:r>
            <a:r>
              <a:rPr lang="ru-RU" dirty="0" smtClean="0"/>
              <a:t>, в гидросфере 1200·10</a:t>
            </a:r>
            <a:r>
              <a:rPr lang="ru-RU" baseline="30000" dirty="0" smtClean="0"/>
              <a:t>6</a:t>
            </a:r>
            <a:r>
              <a:rPr lang="ru-RU" dirty="0" smtClean="0"/>
              <a:t> </a:t>
            </a:r>
            <a:r>
              <a:rPr lang="ru-RU" dirty="0" err="1" smtClean="0"/>
              <a:t>Гт</a:t>
            </a:r>
            <a:r>
              <a:rPr lang="ru-RU" dirty="0" smtClean="0"/>
              <a:t>, в атмосфере 1,18·10</a:t>
            </a:r>
            <a:r>
              <a:rPr lang="ru-RU" baseline="30000" dirty="0" smtClean="0"/>
              <a:t>6</a:t>
            </a:r>
            <a:r>
              <a:rPr lang="ru-RU" dirty="0" smtClean="0"/>
              <a:t>  </a:t>
            </a:r>
            <a:r>
              <a:rPr lang="ru-RU" dirty="0" err="1" smtClean="0"/>
              <a:t>Гт</a:t>
            </a:r>
            <a:r>
              <a:rPr lang="ru-RU" dirty="0" smtClean="0"/>
              <a:t>, в живом веществе планеты около 0,009·10</a:t>
            </a:r>
            <a:r>
              <a:rPr lang="ru-RU" baseline="30000" dirty="0" smtClean="0"/>
              <a:t>6</a:t>
            </a:r>
            <a:r>
              <a:rPr lang="ru-RU" dirty="0" smtClean="0"/>
              <a:t> </a:t>
            </a:r>
            <a:r>
              <a:rPr lang="ru-RU" dirty="0" err="1" smtClean="0"/>
              <a:t>Гт</a:t>
            </a:r>
            <a:r>
              <a:rPr lang="ru-RU" dirty="0" smtClean="0"/>
              <a:t>.</a:t>
            </a:r>
          </a:p>
          <a:p>
            <a:pPr marL="0" algn="just">
              <a:buNone/>
            </a:pPr>
            <a:r>
              <a:rPr lang="ru-RU" dirty="0" err="1" smtClean="0"/>
              <a:t>Литосферный</a:t>
            </a:r>
            <a:r>
              <a:rPr lang="ru-RU" dirty="0" smtClean="0"/>
              <a:t> кислород находится только в составе сложных соединений, 95% которых приходится на силикаты, алюмосиликаты и карбонаты (например, Na</a:t>
            </a:r>
            <a:r>
              <a:rPr lang="ru-RU" baseline="-25000" dirty="0" smtClean="0"/>
              <a:t>2</a:t>
            </a:r>
            <a:r>
              <a:rPr lang="ru-RU" dirty="0" smtClean="0"/>
              <a:t>SiO</a:t>
            </a:r>
            <a:r>
              <a:rPr lang="ru-RU" baseline="-25000" dirty="0" smtClean="0"/>
              <a:t>3</a:t>
            </a:r>
            <a:r>
              <a:rPr lang="ru-RU" dirty="0" smtClean="0"/>
              <a:t>, K[AlO</a:t>
            </a:r>
            <a:r>
              <a:rPr lang="ru-RU" baseline="-25000" dirty="0" smtClean="0"/>
              <a:t>2</a:t>
            </a:r>
            <a:r>
              <a:rPr lang="ru-RU" dirty="0" smtClean="0"/>
              <a:t>(SiO</a:t>
            </a:r>
            <a:r>
              <a:rPr lang="ru-RU" baseline="-25000" dirty="0" smtClean="0"/>
              <a:t>2</a:t>
            </a:r>
            <a:r>
              <a:rPr lang="ru-RU" dirty="0" smtClean="0"/>
              <a:t>)</a:t>
            </a:r>
            <a:r>
              <a:rPr lang="ru-RU" baseline="-25000" dirty="0" smtClean="0"/>
              <a:t>3</a:t>
            </a:r>
            <a:r>
              <a:rPr lang="ru-RU" dirty="0" smtClean="0"/>
              <a:t>], CaCO</a:t>
            </a:r>
            <a:r>
              <a:rPr lang="ru-RU" baseline="-25000" dirty="0" smtClean="0"/>
              <a:t>3</a:t>
            </a:r>
            <a:r>
              <a:rPr lang="ru-RU" dirty="0" smtClean="0"/>
              <a:t>). Эти атомные группировки сохраняются преимущественно химически неизменными при выветривании горных пород и в этих формах переходят в океаны и в донные осадки.</a:t>
            </a:r>
          </a:p>
          <a:p>
            <a:pPr marL="0" algn="just">
              <a:buNone/>
            </a:pPr>
            <a:r>
              <a:rPr lang="ru-RU" dirty="0" smtClean="0"/>
              <a:t>Атмосферный О</a:t>
            </a:r>
            <a:r>
              <a:rPr lang="ru-RU" baseline="-25000" dirty="0" smtClean="0"/>
              <a:t>2</a:t>
            </a:r>
            <a:r>
              <a:rPr lang="ru-RU" dirty="0" smtClean="0"/>
              <a:t> тоже участвует в геохимических процессах. Многие металлы при окислении их ионов переходят в нерастворимое состояние:</a:t>
            </a:r>
          </a:p>
          <a:p>
            <a:pPr marL="0" algn="just">
              <a:buNone/>
            </a:pPr>
            <a:r>
              <a:rPr lang="ru-RU" dirty="0" smtClean="0"/>
              <a:t>4Fе</a:t>
            </a:r>
            <a:r>
              <a:rPr lang="ru-RU" baseline="30000" dirty="0" smtClean="0"/>
              <a:t>2+</a:t>
            </a:r>
            <a:r>
              <a:rPr lang="ru-RU" dirty="0" smtClean="0"/>
              <a:t> +3О</a:t>
            </a:r>
            <a:r>
              <a:rPr lang="ru-RU" baseline="-25000" dirty="0" smtClean="0"/>
              <a:t>2</a:t>
            </a:r>
            <a:r>
              <a:rPr lang="ru-RU" dirty="0" smtClean="0"/>
              <a:t> → 2Fе</a:t>
            </a:r>
            <a:r>
              <a:rPr lang="ru-RU" baseline="-25000" dirty="0" smtClean="0"/>
              <a:t>2</a:t>
            </a:r>
            <a:r>
              <a:rPr lang="ru-RU" dirty="0" smtClean="0"/>
              <a:t>О</a:t>
            </a:r>
            <a:r>
              <a:rPr lang="ru-RU" baseline="-25000" dirty="0" smtClean="0"/>
              <a:t>3</a:t>
            </a:r>
            <a:r>
              <a:rPr lang="ru-RU" dirty="0" smtClean="0"/>
              <a:t> .</a:t>
            </a:r>
          </a:p>
          <a:p>
            <a:pPr marL="0" algn="just">
              <a:buNone/>
            </a:pPr>
            <a:r>
              <a:rPr lang="ru-RU" dirty="0" smtClean="0"/>
              <a:t>Напротив, окисление восстановленных форм ряда других элементов (например, сульфидной серы) приводит к образованию более  растворимых и подвижных соединений:</a:t>
            </a:r>
          </a:p>
          <a:p>
            <a:pPr marL="0" algn="just">
              <a:buNone/>
            </a:pPr>
            <a:r>
              <a:rPr lang="ru-RU" dirty="0" smtClean="0"/>
              <a:t>S</a:t>
            </a:r>
            <a:r>
              <a:rPr lang="ru-RU" baseline="30000" dirty="0" smtClean="0"/>
              <a:t>2–</a:t>
            </a:r>
            <a:r>
              <a:rPr lang="ru-RU" dirty="0" smtClean="0"/>
              <a:t> + 2О</a:t>
            </a:r>
            <a:r>
              <a:rPr lang="ru-RU" baseline="-25000" dirty="0" smtClean="0"/>
              <a:t>2</a:t>
            </a:r>
            <a:r>
              <a:rPr lang="ru-RU" dirty="0" smtClean="0"/>
              <a:t> →SО</a:t>
            </a:r>
            <a:r>
              <a:rPr lang="ru-RU" baseline="-25000" dirty="0" smtClean="0"/>
              <a:t>4</a:t>
            </a:r>
            <a:r>
              <a:rPr lang="ru-RU" baseline="30000" dirty="0" smtClean="0"/>
              <a:t>2–</a:t>
            </a:r>
            <a:endParaRPr lang="ru-RU" dirty="0" smtClean="0"/>
          </a:p>
          <a:p>
            <a:pPr marL="0" algn="just"/>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42852"/>
            <a:ext cx="8572560" cy="6572296"/>
          </a:xfrm>
        </p:spPr>
        <p:txBody>
          <a:bodyPr>
            <a:normAutofit fontScale="77500" lnSpcReduction="20000"/>
          </a:bodyPr>
          <a:lstStyle/>
          <a:p>
            <a:pPr marL="0" algn="just">
              <a:buNone/>
            </a:pPr>
            <a:r>
              <a:rPr lang="ru-RU" dirty="0" smtClean="0"/>
              <a:t>Основную роль в биогеохимическом цикле кислорода играют процессы фотосинтеза зеленых растений и водорослей, дыхания растений и гетеротрофных организмов (микроорганизмов, грибов и животных). Потоки, связанные с образованием кислорода за счет фотолиза паров воды и оксидов азота, потреблением кислорода на атмосферную фиксацию азота и окисление вулканических газов не превышают 0,1 ГтО</a:t>
            </a:r>
            <a:r>
              <a:rPr lang="ru-RU" baseline="-25000" dirty="0" smtClean="0"/>
              <a:t>2</a:t>
            </a:r>
            <a:r>
              <a:rPr lang="ru-RU" dirty="0" smtClean="0"/>
              <a:t>/год и не оказывают заметного влияния на круговорот кислорода. Окисление восстановленных компонентов осуществляется в атмосфере в основном не молекулярным кислородом, а озоном и свободными </a:t>
            </a:r>
            <a:r>
              <a:rPr lang="ru-RU" dirty="0" smtClean="0"/>
              <a:t>радикалами НО</a:t>
            </a:r>
            <a:r>
              <a:rPr lang="ru-RU" dirty="0" smtClean="0"/>
              <a:t>·, НО</a:t>
            </a:r>
            <a:r>
              <a:rPr lang="ru-RU" baseline="-25000" dirty="0" smtClean="0"/>
              <a:t>2</a:t>
            </a:r>
            <a:r>
              <a:rPr lang="ru-RU" dirty="0" smtClean="0"/>
              <a:t>· </a:t>
            </a:r>
            <a:r>
              <a:rPr lang="ru-RU" dirty="0" smtClean="0"/>
              <a:t> и </a:t>
            </a:r>
            <a:r>
              <a:rPr lang="ru-RU" dirty="0" smtClean="0"/>
              <a:t>другими.</a:t>
            </a:r>
          </a:p>
          <a:p>
            <a:pPr marL="0" algn="just">
              <a:buNone/>
            </a:pPr>
            <a:r>
              <a:rPr lang="ru-RU" dirty="0" smtClean="0"/>
              <a:t>Растения суши в процессе фотосинтеза ежегодно образуют 336 </a:t>
            </a:r>
            <a:r>
              <a:rPr lang="ru-RU" dirty="0" err="1" smtClean="0"/>
              <a:t>Гт</a:t>
            </a:r>
            <a:r>
              <a:rPr lang="ru-RU" dirty="0" smtClean="0"/>
              <a:t> О</a:t>
            </a:r>
            <a:r>
              <a:rPr lang="ru-RU" baseline="-25000" dirty="0" smtClean="0"/>
              <a:t>2</a:t>
            </a:r>
            <a:r>
              <a:rPr lang="ru-RU" dirty="0" smtClean="0"/>
              <a:t>. Примерно половина этого количества расходуется на дыхание самих растений (168 </a:t>
            </a:r>
            <a:r>
              <a:rPr lang="ru-RU" dirty="0" err="1" smtClean="0"/>
              <a:t>Гт</a:t>
            </a:r>
            <a:r>
              <a:rPr lang="ru-RU" dirty="0" smtClean="0"/>
              <a:t> О</a:t>
            </a:r>
            <a:r>
              <a:rPr lang="ru-RU" baseline="-25000" dirty="0" smtClean="0"/>
              <a:t>2</a:t>
            </a:r>
            <a:r>
              <a:rPr lang="ru-RU" dirty="0" smtClean="0"/>
              <a:t>). Органическое вещество, образовавшееся в результате фотосинтеза, составляет 168 кислородных эквивалентов (КЭ) – такое количество О</a:t>
            </a:r>
            <a:r>
              <a:rPr lang="ru-RU" sz="1500" dirty="0" smtClean="0"/>
              <a:t>2</a:t>
            </a:r>
            <a:r>
              <a:rPr lang="ru-RU" dirty="0" smtClean="0"/>
              <a:t> требуется на его полное окисление. Это вещество входит в состав биомассы, детрита (остатков живых организмов) и органического вещества почвы.</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357982"/>
          </a:xfrm>
        </p:spPr>
        <p:txBody>
          <a:bodyPr>
            <a:normAutofit fontScale="77500" lnSpcReduction="20000"/>
          </a:bodyPr>
          <a:lstStyle/>
          <a:p>
            <a:pPr marL="0" algn="just">
              <a:buNone/>
            </a:pPr>
            <a:r>
              <a:rPr lang="ru-RU" dirty="0" smtClean="0"/>
              <a:t>Гетеротрофные организмы окисляют эти вещества, потребляя при этом 154 </a:t>
            </a:r>
            <a:r>
              <a:rPr lang="ru-RU" dirty="0" err="1" smtClean="0"/>
              <a:t>Гт</a:t>
            </a:r>
            <a:r>
              <a:rPr lang="ru-RU" dirty="0" smtClean="0"/>
              <a:t> О</a:t>
            </a:r>
            <a:r>
              <a:rPr lang="ru-RU" baseline="-25000" dirty="0" smtClean="0"/>
              <a:t>2</a:t>
            </a:r>
            <a:r>
              <a:rPr lang="ru-RU" dirty="0" smtClean="0"/>
              <a:t>. Следует отметить, что вклад наземных животных в этот поток ничтожен. Наибольшее количество кислорода расходуется в процессах почвенного дыхания, причем животные (членистоногие, дождевые черви и т.д.) потребляют 3% кислорода, грибы 1/2…2/3, остальное количество приходится на долю микроорганизмов. Следует отметить, что к почвенному дыханию относится и корневое дыхание, которое необходимо при учете включать в дыхание растений.</a:t>
            </a:r>
          </a:p>
          <a:p>
            <a:pPr marL="0" algn="just">
              <a:buNone/>
            </a:pPr>
            <a:r>
              <a:rPr lang="ru-RU" dirty="0" smtClean="0"/>
              <a:t>Часть органических веществ окисляется при пожарах, что требует 11 ГтО</a:t>
            </a:r>
            <a:r>
              <a:rPr lang="ru-RU" baseline="-25000" dirty="0" smtClean="0"/>
              <a:t>2</a:t>
            </a:r>
            <a:r>
              <a:rPr lang="ru-RU" dirty="0" smtClean="0"/>
              <a:t>/год. В целом с учетом образования и потребления кислорода </a:t>
            </a:r>
            <a:r>
              <a:rPr lang="ru-RU" dirty="0" err="1" smtClean="0"/>
              <a:t>биота</a:t>
            </a:r>
            <a:r>
              <a:rPr lang="ru-RU" dirty="0" smtClean="0"/>
              <a:t> суши выделяет около 3 ГтО</a:t>
            </a:r>
            <a:r>
              <a:rPr lang="ru-RU" baseline="-25000" dirty="0" smtClean="0"/>
              <a:t>2</a:t>
            </a:r>
            <a:r>
              <a:rPr lang="ru-RU" dirty="0" smtClean="0"/>
              <a:t>/год.</a:t>
            </a:r>
          </a:p>
          <a:p>
            <a:pPr marL="0" algn="just">
              <a:buNone/>
            </a:pPr>
            <a:r>
              <a:rPr lang="ru-RU" dirty="0" smtClean="0"/>
              <a:t>Вклад человека в круговорот О</a:t>
            </a:r>
            <a:r>
              <a:rPr lang="ru-RU" baseline="-25000" dirty="0" smtClean="0"/>
              <a:t>2</a:t>
            </a:r>
            <a:r>
              <a:rPr lang="ru-RU" dirty="0" smtClean="0"/>
              <a:t> в результате хозяйственной деятельности суммируется из сжигания ископаемого топлива и влияния на землепользование. На сжигание нефти, газа, угля затрачивается 20,8 ГтО</a:t>
            </a:r>
            <a:r>
              <a:rPr lang="ru-RU" baseline="-25000" dirty="0" smtClean="0"/>
              <a:t>2</a:t>
            </a:r>
            <a:r>
              <a:rPr lang="ru-RU" dirty="0" smtClean="0"/>
              <a:t>/год (по данным 1999 г.), причем распределение этого расхода по странам весьма неравномерно.</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1"/>
            <a:ext cx="8229600" cy="5214974"/>
          </a:xfrm>
        </p:spPr>
        <p:txBody>
          <a:bodyPr>
            <a:normAutofit fontScale="77500" lnSpcReduction="20000"/>
          </a:bodyPr>
          <a:lstStyle/>
          <a:p>
            <a:pPr marL="0" algn="just">
              <a:buNone/>
            </a:pPr>
            <a:r>
              <a:rPr lang="ru-RU" dirty="0" smtClean="0"/>
              <a:t>При сведении лесов, сельскохозяйственной обработке почвы, осушении болот и т.д. происходит окисление биомассы и органического вещества почвы (разложение растительных остатков, минерализация почвенного гумуса, пожары, палы на сельскохозяйственных землях). На это расходуется 4,5 ГтО</a:t>
            </a:r>
            <a:r>
              <a:rPr lang="ru-RU" baseline="-25000" dirty="0" smtClean="0"/>
              <a:t>2</a:t>
            </a:r>
            <a:r>
              <a:rPr lang="ru-RU" dirty="0" smtClean="0"/>
              <a:t>/год, учитываемые по статье расходов кислорода </a:t>
            </a:r>
            <a:r>
              <a:rPr lang="ru-RU" dirty="0" err="1" smtClean="0"/>
              <a:t>биотой</a:t>
            </a:r>
            <a:r>
              <a:rPr lang="ru-RU" dirty="0" smtClean="0"/>
              <a:t> суши.</a:t>
            </a:r>
          </a:p>
          <a:p>
            <a:pPr marL="0" algn="just">
              <a:buNone/>
            </a:pPr>
            <a:r>
              <a:rPr lang="ru-RU" dirty="0" smtClean="0"/>
              <a:t>Количество О</a:t>
            </a:r>
            <a:r>
              <a:rPr lang="ru-RU" baseline="-25000" dirty="0" smtClean="0"/>
              <a:t>2</a:t>
            </a:r>
            <a:r>
              <a:rPr lang="ru-RU" dirty="0" smtClean="0"/>
              <a:t>, растворенного в мировом океане, оценивается в </a:t>
            </a:r>
            <a:r>
              <a:rPr lang="ru-RU" dirty="0" smtClean="0"/>
              <a:t>7,5·10</a:t>
            </a:r>
            <a:r>
              <a:rPr lang="ru-RU" baseline="30000" dirty="0" smtClean="0"/>
              <a:t>12</a:t>
            </a:r>
            <a:r>
              <a:rPr lang="ru-RU" dirty="0" smtClean="0"/>
              <a:t> т </a:t>
            </a:r>
            <a:r>
              <a:rPr lang="ru-RU" dirty="0" smtClean="0"/>
              <a:t>(около 0,6% от содержания в атмосфере). Его концентрация в поверхностных водах составляет обычно 2...8 мг/л и зависит от скорости физических и химических процессов – газообмена между океаном и атмосферой, переноса кислорода водными массами, интенсивности процессов фотосинтеза и потребления кислорода.</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7500" lnSpcReduction="20000"/>
          </a:bodyPr>
          <a:lstStyle/>
          <a:p>
            <a:pPr marL="0" algn="just">
              <a:buNone/>
            </a:pPr>
            <a:r>
              <a:rPr lang="ru-RU" dirty="0" smtClean="0"/>
              <a:t>Обмен кислородом между атмосферой и гидросферой основан на уменьшении его растворимости при повышении температуры воды. Холодные воды приполярных районов поглощают кислород, а теплые тропические воды отдают его в атмосферу. В такой обмен вовлечено около 4480 </a:t>
            </a:r>
            <a:r>
              <a:rPr lang="ru-RU" dirty="0" err="1" smtClean="0"/>
              <a:t>Гт</a:t>
            </a:r>
            <a:r>
              <a:rPr lang="ru-RU" dirty="0" smtClean="0"/>
              <a:t> О</a:t>
            </a:r>
            <a:r>
              <a:rPr lang="ru-RU" baseline="-25000" dirty="0" smtClean="0"/>
              <a:t>2</a:t>
            </a:r>
            <a:r>
              <a:rPr lang="ru-RU" dirty="0" smtClean="0"/>
              <a:t>/год (по данным 1993 г), причем потоки растворения и выделения считались практически равными. Однако в связи с глобальным потеплением средняя температура океана повысилась, так что в 1990-2000 гг. запасы растворенного в морской воде кислорода уменьшались на 1 </a:t>
            </a:r>
            <a:r>
              <a:rPr lang="ru-RU" dirty="0" err="1" smtClean="0"/>
              <a:t>Гт</a:t>
            </a:r>
            <a:r>
              <a:rPr lang="ru-RU" dirty="0" smtClean="0"/>
              <a:t>/год.</a:t>
            </a:r>
          </a:p>
          <a:p>
            <a:pPr marL="0" algn="just">
              <a:buNone/>
            </a:pPr>
            <a:r>
              <a:rPr lang="ru-RU" dirty="0" smtClean="0"/>
              <a:t>В поверхностных водах до глубин распространения дневного солнечного света (</a:t>
            </a:r>
            <a:r>
              <a:rPr lang="ru-RU" dirty="0" err="1" smtClean="0"/>
              <a:t>фотическая</a:t>
            </a:r>
            <a:r>
              <a:rPr lang="ru-RU" dirty="0" smtClean="0"/>
              <a:t> зона, в океане на глубине до 200м) фитопланктон осуществляет фотосинтез, при котором выделяется 288 </a:t>
            </a:r>
            <a:r>
              <a:rPr lang="ru-RU" dirty="0" err="1" smtClean="0"/>
              <a:t>Гт</a:t>
            </a:r>
            <a:r>
              <a:rPr lang="ru-RU" dirty="0" smtClean="0"/>
              <a:t> О</a:t>
            </a:r>
            <a:r>
              <a:rPr lang="ru-RU" baseline="-25000" dirty="0" smtClean="0"/>
              <a:t>2</a:t>
            </a:r>
            <a:r>
              <a:rPr lang="ru-RU" dirty="0" smtClean="0"/>
              <a:t>/год. Суммарное дыхание автотрофов (водорослей) и гетеротрофов (животных, микроорганизмов) </a:t>
            </a:r>
            <a:r>
              <a:rPr lang="ru-RU" dirty="0" err="1" smtClean="0"/>
              <a:t>фотической</a:t>
            </a:r>
            <a:r>
              <a:rPr lang="ru-RU" dirty="0" smtClean="0"/>
              <a:t> зоны приводит к поглощению 258 </a:t>
            </a:r>
            <a:r>
              <a:rPr lang="ru-RU" dirty="0" err="1" smtClean="0"/>
              <a:t>Гт</a:t>
            </a:r>
            <a:r>
              <a:rPr lang="ru-RU" dirty="0" smtClean="0"/>
              <a:t> О</a:t>
            </a:r>
            <a:r>
              <a:rPr lang="ru-RU" baseline="-25000" dirty="0" smtClean="0"/>
              <a:t>2</a:t>
            </a:r>
            <a:r>
              <a:rPr lang="ru-RU" dirty="0" smtClean="0"/>
              <a:t>. Часть органического вещества, образуемого в этой зоне, осаждается в глубинные воды (</a:t>
            </a:r>
            <a:r>
              <a:rPr lang="ru-RU" dirty="0" err="1" smtClean="0"/>
              <a:t>детритный</a:t>
            </a:r>
            <a:r>
              <a:rPr lang="ru-RU" dirty="0" smtClean="0"/>
              <a:t> дождь) и разлагается гетеротрофами. На их дыхание ежегодно расходуется 30 </a:t>
            </a:r>
            <a:r>
              <a:rPr lang="ru-RU" dirty="0" err="1" smtClean="0"/>
              <a:t>Гт</a:t>
            </a:r>
            <a:r>
              <a:rPr lang="ru-RU" dirty="0" smtClean="0"/>
              <a:t> кислорода, транспортирующегося из поверхностных слоев воды. Таким образом, годичные потоки кислорода в океане хорошо сбалансированы</a:t>
            </a:r>
            <a:r>
              <a:rPr lang="ru-RU" dirty="0" smtClean="0"/>
              <a:t>.</a:t>
            </a:r>
            <a:endParaRPr lang="ru-RU"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472518" cy="6286544"/>
          </a:xfrm>
        </p:spPr>
        <p:txBody>
          <a:bodyPr>
            <a:normAutofit fontScale="77500" lnSpcReduction="20000"/>
          </a:bodyPr>
          <a:lstStyle/>
          <a:p>
            <a:pPr marL="0" algn="just">
              <a:buNone/>
            </a:pPr>
            <a:r>
              <a:rPr lang="ru-RU" dirty="0" smtClean="0"/>
              <a:t>Таким образом, в атмосферу выделяется ежегодно 3 </a:t>
            </a:r>
            <a:r>
              <a:rPr lang="ru-RU" dirty="0" err="1" smtClean="0"/>
              <a:t>Гт</a:t>
            </a:r>
            <a:r>
              <a:rPr lang="ru-RU" dirty="0" smtClean="0"/>
              <a:t> О</a:t>
            </a:r>
            <a:r>
              <a:rPr lang="ru-RU" baseline="-25000" dirty="0" smtClean="0"/>
              <a:t>2</a:t>
            </a:r>
            <a:r>
              <a:rPr lang="ru-RU" dirty="0" smtClean="0"/>
              <a:t> от наземной </a:t>
            </a:r>
            <a:r>
              <a:rPr lang="ru-RU" dirty="0" err="1" smtClean="0"/>
              <a:t>биоты</a:t>
            </a:r>
            <a:r>
              <a:rPr lang="ru-RU" dirty="0" smtClean="0"/>
              <a:t> и 1 </a:t>
            </a:r>
            <a:r>
              <a:rPr lang="ru-RU" dirty="0" err="1" smtClean="0"/>
              <a:t>Гт</a:t>
            </a:r>
            <a:r>
              <a:rPr lang="ru-RU" dirty="0" smtClean="0"/>
              <a:t> О</a:t>
            </a:r>
            <a:r>
              <a:rPr lang="ru-RU" baseline="-25000" dirty="0" smtClean="0"/>
              <a:t>2</a:t>
            </a:r>
            <a:r>
              <a:rPr lang="ru-RU" dirty="0" smtClean="0"/>
              <a:t> из океана. Это компенсирует только 13% антропогенного потребления кислорода, связанного с сжиганием топлива. Таким образом, общий баланс кислорода – отрицательный, в отличие от ситуации, имевшей место миллионы лет назад, когда происходило формирования кислородной атмосферы и биосферы современного типа. В настоящее время идет снижение запасов атмосферного кислорода (на 14…20 </a:t>
            </a:r>
            <a:r>
              <a:rPr lang="ru-RU" dirty="0" err="1" smtClean="0"/>
              <a:t>Гт</a:t>
            </a:r>
            <a:r>
              <a:rPr lang="ru-RU" dirty="0" smtClean="0"/>
              <a:t>/год). Но в относительном выражении это снижение незначительно и составляет 0,0019% от его запаса в атмосфере.</a:t>
            </a:r>
          </a:p>
          <a:p>
            <a:pPr marL="0" algn="just">
              <a:buNone/>
            </a:pPr>
            <a:r>
              <a:rPr lang="ru-RU" dirty="0" smtClean="0"/>
              <a:t>Концентрация </a:t>
            </a:r>
            <a:r>
              <a:rPr lang="ru-RU" u="sng" dirty="0" smtClean="0"/>
              <a:t>озона</a:t>
            </a:r>
            <a:r>
              <a:rPr lang="ru-RU" dirty="0" smtClean="0"/>
              <a:t> в стратосфере не превышает десяти </a:t>
            </a:r>
            <a:r>
              <a:rPr lang="ru-RU" dirty="0" err="1" smtClean="0"/>
              <a:t>ppm</a:t>
            </a:r>
            <a:r>
              <a:rPr lang="ru-RU" dirty="0" smtClean="0"/>
              <a:t>, причем наименьшие значения наблюдаются над экватором. Максимумы содержания озона наблюдаются на 65…75º </a:t>
            </a:r>
            <a:r>
              <a:rPr lang="ru-RU" dirty="0" err="1" smtClean="0"/>
              <a:t>с.ш</a:t>
            </a:r>
            <a:r>
              <a:rPr lang="ru-RU" dirty="0" smtClean="0"/>
              <a:t>. и 60…65º </a:t>
            </a:r>
            <a:r>
              <a:rPr lang="ru-RU" dirty="0" err="1" smtClean="0"/>
              <a:t>ю.ш</a:t>
            </a:r>
            <a:r>
              <a:rPr lang="ru-RU" dirty="0" smtClean="0"/>
              <a:t>., причем в Северном полушарии содержится больше стратосферного озона, чем в Южном. В вертикальном направлении наибольшие концентрации О</a:t>
            </a:r>
            <a:r>
              <a:rPr lang="ru-RU" baseline="-25000" dirty="0" smtClean="0"/>
              <a:t>3</a:t>
            </a:r>
            <a:r>
              <a:rPr lang="ru-RU" dirty="0" smtClean="0"/>
              <a:t> приходятся на высоту 15…40 км с максимумами на 24…27 км над экватором и на 13…15 км над полярными областями обоих полушарий.</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0"/>
            <a:ext cx="8858312" cy="6858000"/>
          </a:xfrm>
        </p:spPr>
        <p:txBody>
          <a:bodyPr>
            <a:normAutofit fontScale="77500" lnSpcReduction="20000"/>
          </a:bodyPr>
          <a:lstStyle/>
          <a:p>
            <a:pPr marL="0" algn="just">
              <a:buNone/>
            </a:pPr>
            <a:r>
              <a:rPr lang="ru-RU" dirty="0" smtClean="0"/>
              <a:t>Общее содержание озона в столбе атмосферного воздуха составляет от 200 до 600 единиц </a:t>
            </a:r>
            <a:r>
              <a:rPr lang="ru-RU" dirty="0" err="1" smtClean="0"/>
              <a:t>Добсона</a:t>
            </a:r>
            <a:r>
              <a:rPr lang="ru-RU" dirty="0" smtClean="0"/>
              <a:t>. Одна единица </a:t>
            </a:r>
            <a:r>
              <a:rPr lang="ru-RU" dirty="0" err="1" smtClean="0"/>
              <a:t>Добсона</a:t>
            </a:r>
            <a:r>
              <a:rPr lang="ru-RU" dirty="0" smtClean="0"/>
              <a:t> соответствует количеству чистого озона, занимающему слой в 10 мкм высотой при давлении 1 атм. и температуре 0 </a:t>
            </a:r>
            <a:r>
              <a:rPr lang="ru-RU" dirty="0" err="1" smtClean="0"/>
              <a:t>ºС</a:t>
            </a:r>
            <a:r>
              <a:rPr lang="ru-RU" dirty="0" smtClean="0"/>
              <a:t>.</a:t>
            </a:r>
          </a:p>
          <a:p>
            <a:pPr marL="0" algn="just">
              <a:buNone/>
            </a:pPr>
            <a:r>
              <a:rPr lang="ru-RU" dirty="0" smtClean="0"/>
              <a:t>Цикл Чепмена (1930 г.) описывает пять реакций образования и распада стратосферного озона под действием </a:t>
            </a:r>
            <a:r>
              <a:rPr lang="ru-RU" dirty="0" err="1" smtClean="0"/>
              <a:t>УФ-излучения</a:t>
            </a:r>
            <a:r>
              <a:rPr lang="ru-RU" dirty="0" smtClean="0"/>
              <a:t>.</a:t>
            </a:r>
          </a:p>
          <a:p>
            <a:pPr marL="0" algn="just">
              <a:buNone/>
            </a:pPr>
            <a:r>
              <a:rPr lang="ru-RU" dirty="0" smtClean="0"/>
              <a:t>О</a:t>
            </a:r>
            <a:r>
              <a:rPr lang="ru-RU" baseline="-25000" dirty="0" smtClean="0"/>
              <a:t>2</a:t>
            </a:r>
            <a:r>
              <a:rPr lang="ru-RU" dirty="0" smtClean="0"/>
              <a:t> + </a:t>
            </a:r>
            <a:r>
              <a:rPr lang="ru-RU" dirty="0" err="1" smtClean="0"/>
              <a:t>h</a:t>
            </a:r>
            <a:r>
              <a:rPr lang="en-US" dirty="0" smtClean="0"/>
              <a:t>v</a:t>
            </a:r>
            <a:r>
              <a:rPr lang="ru-RU" dirty="0" smtClean="0"/>
              <a:t> → 2O            </a:t>
            </a:r>
            <a:r>
              <a:rPr lang="en-US" dirty="0" smtClean="0"/>
              <a:t>λ </a:t>
            </a:r>
            <a:r>
              <a:rPr lang="ru-RU" dirty="0" smtClean="0"/>
              <a:t>= 175…242 нм</a:t>
            </a:r>
          </a:p>
          <a:p>
            <a:pPr marL="0" algn="just">
              <a:buNone/>
            </a:pPr>
            <a:r>
              <a:rPr lang="ru-RU" dirty="0" smtClean="0"/>
              <a:t>О + О</a:t>
            </a:r>
            <a:r>
              <a:rPr lang="ru-RU" baseline="-25000" dirty="0" smtClean="0"/>
              <a:t>2</a:t>
            </a:r>
            <a:r>
              <a:rPr lang="ru-RU" dirty="0" smtClean="0"/>
              <a:t> + М → O</a:t>
            </a:r>
            <a:r>
              <a:rPr lang="ru-RU" baseline="-25000" dirty="0" smtClean="0"/>
              <a:t>3</a:t>
            </a:r>
            <a:r>
              <a:rPr lang="ru-RU" dirty="0" smtClean="0"/>
              <a:t> + М*</a:t>
            </a:r>
          </a:p>
          <a:p>
            <a:pPr marL="0" algn="just">
              <a:buNone/>
            </a:pPr>
            <a:r>
              <a:rPr lang="ru-RU" dirty="0" smtClean="0"/>
              <a:t>О</a:t>
            </a:r>
            <a:r>
              <a:rPr lang="ru-RU" baseline="-25000" dirty="0" smtClean="0"/>
              <a:t>3</a:t>
            </a:r>
            <a:r>
              <a:rPr lang="ru-RU" dirty="0" smtClean="0"/>
              <a:t> + </a:t>
            </a:r>
            <a:r>
              <a:rPr lang="ru-RU" dirty="0" err="1" smtClean="0"/>
              <a:t>h</a:t>
            </a:r>
            <a:r>
              <a:rPr lang="en-US" dirty="0" smtClean="0"/>
              <a:t>v</a:t>
            </a:r>
            <a:r>
              <a:rPr lang="ru-RU" dirty="0" smtClean="0"/>
              <a:t> → О</a:t>
            </a:r>
            <a:r>
              <a:rPr lang="ru-RU" baseline="-25000" dirty="0" smtClean="0"/>
              <a:t>2</a:t>
            </a:r>
            <a:r>
              <a:rPr lang="ru-RU" dirty="0" smtClean="0"/>
              <a:t> + O         </a:t>
            </a:r>
            <a:r>
              <a:rPr lang="ru-RU" dirty="0" err="1" smtClean="0"/>
              <a:t>λ </a:t>
            </a:r>
            <a:r>
              <a:rPr lang="ru-RU" dirty="0" smtClean="0"/>
              <a:t>&lt;310 нм</a:t>
            </a:r>
          </a:p>
          <a:p>
            <a:pPr marL="0" algn="just">
              <a:buNone/>
            </a:pPr>
            <a:r>
              <a:rPr lang="ru-RU" dirty="0" smtClean="0"/>
              <a:t>О</a:t>
            </a:r>
            <a:r>
              <a:rPr lang="ru-RU" baseline="-25000" dirty="0" smtClean="0"/>
              <a:t>3</a:t>
            </a:r>
            <a:r>
              <a:rPr lang="ru-RU" dirty="0" smtClean="0"/>
              <a:t> + О → 2O</a:t>
            </a:r>
            <a:r>
              <a:rPr lang="ru-RU" baseline="-25000" dirty="0" smtClean="0"/>
              <a:t>2</a:t>
            </a:r>
            <a:r>
              <a:rPr lang="ru-RU" dirty="0" smtClean="0"/>
              <a:t> + 392 кДж</a:t>
            </a:r>
          </a:p>
          <a:p>
            <a:pPr marL="0" algn="just">
              <a:buNone/>
            </a:pPr>
            <a:r>
              <a:rPr lang="ru-RU" dirty="0" smtClean="0"/>
              <a:t>О + О + М → О</a:t>
            </a:r>
            <a:r>
              <a:rPr lang="ru-RU" baseline="-25000" dirty="0" smtClean="0"/>
              <a:t>2</a:t>
            </a:r>
            <a:r>
              <a:rPr lang="ru-RU" dirty="0" smtClean="0"/>
              <a:t> + М*,</a:t>
            </a:r>
          </a:p>
          <a:p>
            <a:pPr marL="0" algn="just">
              <a:buNone/>
            </a:pPr>
            <a:r>
              <a:rPr lang="ru-RU" dirty="0" smtClean="0"/>
              <a:t>где </a:t>
            </a:r>
            <a:r>
              <a:rPr lang="ru-RU" dirty="0" err="1" smtClean="0"/>
              <a:t>h</a:t>
            </a:r>
            <a:r>
              <a:rPr lang="en-US" dirty="0" smtClean="0"/>
              <a:t>v</a:t>
            </a:r>
            <a:r>
              <a:rPr lang="ru-RU" dirty="0" smtClean="0"/>
              <a:t> – квант излучения, М – молекула О</a:t>
            </a:r>
            <a:r>
              <a:rPr lang="ru-RU" baseline="-25000" dirty="0" smtClean="0"/>
              <a:t>2</a:t>
            </a:r>
            <a:r>
              <a:rPr lang="ru-RU" dirty="0" smtClean="0"/>
              <a:t> или N</a:t>
            </a:r>
            <a:r>
              <a:rPr lang="ru-RU" baseline="-25000" dirty="0" smtClean="0"/>
              <a:t>2</a:t>
            </a:r>
            <a:r>
              <a:rPr lang="ru-RU" dirty="0" smtClean="0"/>
              <a:t>, которая принимает на себя избыток колебательной энергии и переходит в возбужденное состояние М*.</a:t>
            </a:r>
          </a:p>
          <a:p>
            <a:pPr marL="0" algn="just">
              <a:buNone/>
            </a:pPr>
            <a:r>
              <a:rPr lang="ru-RU" dirty="0" smtClean="0"/>
              <a:t>Взаимодействие излучения с О</a:t>
            </a:r>
            <a:r>
              <a:rPr lang="ru-RU" baseline="-25000" dirty="0" smtClean="0"/>
              <a:t>2</a:t>
            </a:r>
            <a:r>
              <a:rPr lang="ru-RU" dirty="0" smtClean="0"/>
              <a:t> идет по всей атмосфере – в мезосфере, в стратосфере и верхней тропосфере. Скорость реакций образования О</a:t>
            </a:r>
            <a:r>
              <a:rPr lang="ru-RU" baseline="-25000" dirty="0" smtClean="0"/>
              <a:t>3</a:t>
            </a:r>
            <a:r>
              <a:rPr lang="ru-RU" dirty="0" smtClean="0"/>
              <a:t> в цикле Чепмена слабо зависит от температуры, а скорость реакций разложения – довольно существенно.</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15436" cy="6715148"/>
          </a:xfrm>
        </p:spPr>
        <p:txBody>
          <a:bodyPr>
            <a:normAutofit fontScale="77500" lnSpcReduction="20000"/>
          </a:bodyPr>
          <a:lstStyle/>
          <a:p>
            <a:pPr marL="0" algn="just">
              <a:buNone/>
            </a:pPr>
            <a:r>
              <a:rPr lang="ru-RU" u="sng" dirty="0" smtClean="0"/>
              <a:t>Цикл углерода</a:t>
            </a:r>
            <a:endParaRPr lang="ru-RU" dirty="0" smtClean="0"/>
          </a:p>
          <a:p>
            <a:pPr marL="0" algn="just">
              <a:buNone/>
            </a:pPr>
            <a:r>
              <a:rPr lang="ru-RU" dirty="0" smtClean="0"/>
              <a:t>Углерод относится к числу элементов, поступающих в биосферу в результате дегазации мантии. В его цикле существенное значение имеют атмосферная и водная миграция. Потоки и резервуары цикла пересматриваются и уточняются, поэтому приводимые значения являются ориентировочными. В земной коре количество углерода оценивается в 128·10</a:t>
            </a:r>
            <a:r>
              <a:rPr lang="ru-RU" baseline="30000" dirty="0" smtClean="0"/>
              <a:t>15</a:t>
            </a:r>
            <a:r>
              <a:rPr lang="ru-RU" dirty="0" smtClean="0"/>
              <a:t> т. Средняя концентрация карбонатного углерода на порядок превышает концентрацию органического углерода; в осадочной толще (составляющей 1/10 от массы земной коры) сосредоточено 75% массы органического и неорганического углерода. Основная масса органического углерода (</a:t>
            </a:r>
            <a:r>
              <a:rPr lang="ru-RU" dirty="0" err="1" smtClean="0"/>
              <a:t>С</a:t>
            </a:r>
            <a:r>
              <a:rPr lang="ru-RU" baseline="-25000" dirty="0" err="1" smtClean="0"/>
              <a:t>орг</a:t>
            </a:r>
            <a:r>
              <a:rPr lang="ru-RU" dirty="0" smtClean="0"/>
              <a:t>) представлена рассеянным органическим веществом, а концентрированные скопления в виде залежей каменного угля, нефти и газа имеют подчиненное значение. В месторождениях нефти содержится 0,2·10</a:t>
            </a:r>
            <a:r>
              <a:rPr lang="ru-RU" baseline="30000" dirty="0" smtClean="0"/>
              <a:t>12</a:t>
            </a:r>
            <a:r>
              <a:rPr lang="ru-RU" dirty="0" smtClean="0"/>
              <a:t> т С, в месторождениях каменного угля – 6·10</a:t>
            </a:r>
            <a:r>
              <a:rPr lang="ru-RU" baseline="30000" dirty="0" smtClean="0"/>
              <a:t>12</a:t>
            </a:r>
            <a:r>
              <a:rPr lang="ru-RU" dirty="0" smtClean="0"/>
              <a:t> т С, что в сумме на три порядка меньше количества рассеянного органического вещества. </a:t>
            </a:r>
            <a:r>
              <a:rPr lang="ru-RU" dirty="0" err="1" smtClean="0"/>
              <a:t>Биота</a:t>
            </a:r>
            <a:r>
              <a:rPr lang="ru-RU" dirty="0" smtClean="0"/>
              <a:t> континентов содержит (560…830)·10</a:t>
            </a:r>
            <a:r>
              <a:rPr lang="ru-RU" baseline="30000" dirty="0" smtClean="0"/>
              <a:t>9</a:t>
            </a:r>
            <a:r>
              <a:rPr lang="ru-RU" dirty="0" smtClean="0"/>
              <a:t> т С, неживое органическое вещество – 90·10</a:t>
            </a:r>
            <a:r>
              <a:rPr lang="ru-RU" baseline="30000" dirty="0" smtClean="0"/>
              <a:t>9</a:t>
            </a:r>
            <a:r>
              <a:rPr lang="ru-RU" dirty="0" smtClean="0"/>
              <a:t> т С, гумус почв – – (1600…2900)·10</a:t>
            </a:r>
            <a:r>
              <a:rPr lang="ru-RU" baseline="30000" dirty="0" smtClean="0"/>
              <a:t>9</a:t>
            </a:r>
            <a:r>
              <a:rPr lang="ru-RU" dirty="0" smtClean="0"/>
              <a:t> т С. </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000792"/>
          </a:xfrm>
        </p:spPr>
        <p:txBody>
          <a:bodyPr>
            <a:normAutofit fontScale="77500" lnSpcReduction="20000"/>
          </a:bodyPr>
          <a:lstStyle/>
          <a:p>
            <a:pPr marL="0" algn="just">
              <a:buNone/>
            </a:pPr>
            <a:r>
              <a:rPr lang="ru-RU" dirty="0" smtClean="0"/>
              <a:t>В атмосфере содержится 750·10</a:t>
            </a:r>
            <a:r>
              <a:rPr lang="ru-RU" baseline="30000" dirty="0" smtClean="0"/>
              <a:t>9</a:t>
            </a:r>
            <a:r>
              <a:rPr lang="ru-RU" dirty="0" smtClean="0"/>
              <a:t> т С преимущественно в виде углекислого газа. В гидросфере количество углерода оценивается в 143 40450·10</a:t>
            </a:r>
            <a:r>
              <a:rPr lang="ru-RU" baseline="30000" dirty="0" smtClean="0"/>
              <a:t>9</a:t>
            </a:r>
            <a:r>
              <a:rPr lang="ru-RU" dirty="0" smtClean="0"/>
              <a:t> т. Пресные воды континентов содержат 450·10</a:t>
            </a:r>
            <a:r>
              <a:rPr lang="ru-RU" baseline="30000" dirty="0" smtClean="0"/>
              <a:t>9</a:t>
            </a:r>
            <a:r>
              <a:rPr lang="ru-RU" dirty="0" smtClean="0"/>
              <a:t> т С. </a:t>
            </a:r>
            <a:r>
              <a:rPr lang="ru-RU" dirty="0" err="1" smtClean="0"/>
              <a:t>Биота</a:t>
            </a:r>
            <a:r>
              <a:rPr lang="ru-RU" dirty="0" smtClean="0"/>
              <a:t> океанов содержит 1,4·10</a:t>
            </a:r>
            <a:r>
              <a:rPr lang="ru-RU" baseline="30000" dirty="0" smtClean="0"/>
              <a:t>9</a:t>
            </a:r>
            <a:r>
              <a:rPr lang="ru-RU" dirty="0" smtClean="0"/>
              <a:t> т С, органический углерод океанов – 1000·10</a:t>
            </a:r>
            <a:r>
              <a:rPr lang="ru-RU" baseline="30000" dirty="0" smtClean="0"/>
              <a:t>9</a:t>
            </a:r>
            <a:r>
              <a:rPr lang="ru-RU" dirty="0" smtClean="0"/>
              <a:t> т С, неорганический углерод океанов – 39000·10</a:t>
            </a:r>
            <a:r>
              <a:rPr lang="ru-RU" baseline="30000" dirty="0" smtClean="0"/>
              <a:t>9</a:t>
            </a:r>
            <a:r>
              <a:rPr lang="ru-RU" dirty="0" smtClean="0"/>
              <a:t> т С (из них 34000 ·10</a:t>
            </a:r>
            <a:r>
              <a:rPr lang="ru-RU" baseline="30000" dirty="0" smtClean="0"/>
              <a:t>9</a:t>
            </a:r>
            <a:r>
              <a:rPr lang="ru-RU" dirty="0" smtClean="0"/>
              <a:t> т С приходится на углерод в составе растворенного СО</a:t>
            </a:r>
            <a:r>
              <a:rPr lang="ru-RU" baseline="-25000" dirty="0" smtClean="0"/>
              <a:t>2</a:t>
            </a:r>
            <a:r>
              <a:rPr lang="ru-RU" dirty="0" smtClean="0"/>
              <a:t>). В океане углерод распределен неравномерно: в верхних слоях (до 100 м), где активно идет фотосинтез, фитопланктон активно захватывает растворенный СО</a:t>
            </a:r>
            <a:r>
              <a:rPr lang="ru-RU" baseline="-25000" dirty="0" smtClean="0"/>
              <a:t>2</a:t>
            </a:r>
            <a:r>
              <a:rPr lang="ru-RU" dirty="0" smtClean="0"/>
              <a:t>, и его количество составляет 580·109 т С; нижние слои воды содержат 33 420·109 т С. Глобальный цикл углерода можно разделить на два цикла низшего ранга. Первый цикл включает в себя потребление СО</a:t>
            </a:r>
            <a:r>
              <a:rPr lang="ru-RU" baseline="-25000" dirty="0" smtClean="0"/>
              <a:t>2</a:t>
            </a:r>
            <a:r>
              <a:rPr lang="ru-RU" dirty="0" smtClean="0"/>
              <a:t> при фотосинтезе (прямая реакция) и выделение СО</a:t>
            </a:r>
            <a:r>
              <a:rPr lang="ru-RU" baseline="-25000" dirty="0" smtClean="0"/>
              <a:t>2</a:t>
            </a:r>
            <a:r>
              <a:rPr lang="ru-RU" dirty="0" smtClean="0"/>
              <a:t> при деструкции органического вещества (обратная реакция): </a:t>
            </a:r>
          </a:p>
          <a:p>
            <a:pPr marL="0" algn="just">
              <a:buNone/>
            </a:pPr>
            <a:r>
              <a:rPr lang="ru-RU" dirty="0" smtClean="0"/>
              <a:t>СО</a:t>
            </a:r>
            <a:r>
              <a:rPr lang="ru-RU" baseline="-25000" dirty="0" smtClean="0"/>
              <a:t>2</a:t>
            </a:r>
            <a:r>
              <a:rPr lang="ru-RU" dirty="0" smtClean="0"/>
              <a:t> + Н</a:t>
            </a:r>
            <a:r>
              <a:rPr lang="ru-RU" baseline="-25000" dirty="0" smtClean="0"/>
              <a:t>2</a:t>
            </a:r>
            <a:r>
              <a:rPr lang="ru-RU" dirty="0" smtClean="0"/>
              <a:t>О ↔ [СН</a:t>
            </a:r>
            <a:r>
              <a:rPr lang="ru-RU" baseline="-25000" dirty="0" smtClean="0"/>
              <a:t>2</a:t>
            </a:r>
            <a:r>
              <a:rPr lang="ru-RU" dirty="0" smtClean="0"/>
              <a:t>О] + </a:t>
            </a:r>
            <a:r>
              <a:rPr lang="ru-RU" dirty="0" smtClean="0"/>
              <a:t>О</a:t>
            </a:r>
            <a:r>
              <a:rPr lang="ru-RU" baseline="-25000" dirty="0" smtClean="0"/>
              <a:t>2</a:t>
            </a:r>
            <a:r>
              <a:rPr lang="ru-RU" dirty="0" smtClean="0"/>
              <a:t> </a:t>
            </a:r>
            <a:endParaRPr lang="ru-RU" dirty="0" smtClean="0"/>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001156" cy="6715148"/>
          </a:xfrm>
        </p:spPr>
        <p:txBody>
          <a:bodyPr>
            <a:normAutofit fontScale="77500" lnSpcReduction="20000"/>
          </a:bodyPr>
          <a:lstStyle/>
          <a:p>
            <a:pPr marL="0" algn="just">
              <a:buNone/>
            </a:pPr>
            <a:r>
              <a:rPr lang="ru-RU" dirty="0" smtClean="0"/>
              <a:t>Растения на суше связывают атмосферный СО</a:t>
            </a:r>
            <a:r>
              <a:rPr lang="ru-RU" baseline="-25000" dirty="0" smtClean="0"/>
              <a:t>2</a:t>
            </a:r>
            <a:r>
              <a:rPr lang="ru-RU" dirty="0" smtClean="0"/>
              <a:t> и вовлекают его в состав </a:t>
            </a:r>
            <a:r>
              <a:rPr lang="ru-RU" dirty="0" err="1" smtClean="0"/>
              <a:t>С</a:t>
            </a:r>
            <a:r>
              <a:rPr lang="ru-RU" baseline="-25000" dirty="0" err="1" smtClean="0"/>
              <a:t>орг</a:t>
            </a:r>
            <a:r>
              <a:rPr lang="ru-RU" dirty="0" smtClean="0"/>
              <a:t>; первичная продукция составляет 48·10</a:t>
            </a:r>
            <a:r>
              <a:rPr lang="ru-RU" baseline="30000" dirty="0" smtClean="0"/>
              <a:t>15</a:t>
            </a:r>
            <a:r>
              <a:rPr lang="ru-RU" dirty="0" smtClean="0"/>
              <a:t> г </a:t>
            </a:r>
            <a:r>
              <a:rPr lang="ru-RU" dirty="0" err="1" smtClean="0"/>
              <a:t>С</a:t>
            </a:r>
            <a:r>
              <a:rPr lang="ru-RU" baseline="30000" dirty="0" err="1" smtClean="0"/>
              <a:t>орг</a:t>
            </a:r>
            <a:r>
              <a:rPr lang="ru-RU" dirty="0" smtClean="0"/>
              <a:t> в год. Морские организмы связывают 51·10</a:t>
            </a:r>
            <a:r>
              <a:rPr lang="ru-RU" baseline="30000" dirty="0" smtClean="0"/>
              <a:t>15</a:t>
            </a:r>
            <a:r>
              <a:rPr lang="ru-RU" dirty="0" smtClean="0"/>
              <a:t> г С в год (следует отметить, что скорость процесса в воде гораздо выше, поскольку биомасса наземных организмов составляет 560·10</a:t>
            </a:r>
            <a:r>
              <a:rPr lang="ru-RU" baseline="30000" dirty="0" smtClean="0"/>
              <a:t>15</a:t>
            </a:r>
            <a:r>
              <a:rPr lang="ru-RU" dirty="0" smtClean="0"/>
              <a:t> г С, а океанских 1,8·10</a:t>
            </a:r>
            <a:r>
              <a:rPr lang="ru-RU" baseline="30000" dirty="0" smtClean="0"/>
              <a:t>15</a:t>
            </a:r>
            <a:r>
              <a:rPr lang="ru-RU" dirty="0" smtClean="0"/>
              <a:t> г С). </a:t>
            </a:r>
          </a:p>
          <a:p>
            <a:pPr marL="0" algn="just">
              <a:buNone/>
            </a:pPr>
            <a:r>
              <a:rPr lang="ru-RU" dirty="0" smtClean="0"/>
              <a:t>Часть органического углерода суши на начальных стадиях разложения поступает в океан с речным стоком. В результате окисления отмерших остатков организмов суши и моря высвобождается примерно такое же количество СО</a:t>
            </a:r>
            <a:r>
              <a:rPr lang="ru-RU" baseline="-25000" dirty="0" smtClean="0"/>
              <a:t>2</a:t>
            </a:r>
            <a:r>
              <a:rPr lang="ru-RU" dirty="0" smtClean="0"/>
              <a:t>, какое было связано при фотосинтезе. Однако этот цикл замкнут не полностью. На суше и в океане происходит захоронение части </a:t>
            </a:r>
            <a:r>
              <a:rPr lang="ru-RU" dirty="0" err="1" smtClean="0"/>
              <a:t>С</a:t>
            </a:r>
            <a:r>
              <a:rPr lang="ru-RU" baseline="-25000" dirty="0" err="1" smtClean="0"/>
              <a:t>орг</a:t>
            </a:r>
            <a:r>
              <a:rPr lang="ru-RU" dirty="0" smtClean="0"/>
              <a:t> (в составе почвенного гумуса, донных отложений) предположительно в количестве 0,02·10</a:t>
            </a:r>
            <a:r>
              <a:rPr lang="ru-RU" baseline="30000" dirty="0" smtClean="0"/>
              <a:t>9</a:t>
            </a:r>
            <a:r>
              <a:rPr lang="ru-RU" dirty="0" smtClean="0"/>
              <a:t> т С в год. </a:t>
            </a:r>
          </a:p>
          <a:p>
            <a:pPr marL="0" algn="just">
              <a:buNone/>
            </a:pPr>
            <a:r>
              <a:rPr lang="ru-RU" dirty="0" smtClean="0"/>
              <a:t>Интересно отметить, что причины замедления разложения </a:t>
            </a:r>
            <a:r>
              <a:rPr lang="ru-RU" dirty="0" err="1" smtClean="0"/>
              <a:t>С</a:t>
            </a:r>
            <a:r>
              <a:rPr lang="ru-RU" baseline="-25000" dirty="0" err="1" smtClean="0"/>
              <a:t>орг</a:t>
            </a:r>
            <a:r>
              <a:rPr lang="ru-RU" dirty="0" smtClean="0"/>
              <a:t>, обеспечивающие выход его части из цикла, на суше и в воде различаются. На суше </a:t>
            </a:r>
            <a:r>
              <a:rPr lang="ru-RU" dirty="0" err="1" smtClean="0"/>
              <a:t>С</a:t>
            </a:r>
            <a:r>
              <a:rPr lang="ru-RU" baseline="-25000" dirty="0" err="1" smtClean="0"/>
              <a:t>орг</a:t>
            </a:r>
            <a:r>
              <a:rPr lang="ru-RU" dirty="0" smtClean="0"/>
              <a:t> в форме гумуса (в почве) и </a:t>
            </a:r>
            <a:r>
              <a:rPr lang="ru-RU" dirty="0" err="1" smtClean="0"/>
              <a:t>керогена</a:t>
            </a:r>
            <a:r>
              <a:rPr lang="ru-RU" dirty="0" smtClean="0"/>
              <a:t> (в горных породах) не подвергается биохимическому разложению, поскольку эти вещества уже прошли многие стадии разложения микроорганизмами и в результате представляют собой </a:t>
            </a:r>
            <a:r>
              <a:rPr lang="ru-RU" dirty="0" err="1" smtClean="0"/>
              <a:t>трудноразлагаемые</a:t>
            </a:r>
            <a:r>
              <a:rPr lang="ru-RU" dirty="0" smtClean="0"/>
              <a:t> соединения.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srcRect/>
          <a:stretch>
            <a:fillRect/>
          </a:stretch>
        </p:blipFill>
        <p:spPr bwMode="auto">
          <a:xfrm>
            <a:off x="500034" y="0"/>
            <a:ext cx="7786742" cy="3059505"/>
          </a:xfrm>
          <a:prstGeom prst="rect">
            <a:avLst/>
          </a:prstGeom>
          <a:noFill/>
          <a:ln w="9525">
            <a:noFill/>
            <a:miter lim="800000"/>
            <a:headEnd/>
            <a:tailEnd/>
          </a:ln>
          <a:effectLst/>
        </p:spPr>
      </p:pic>
      <p:sp>
        <p:nvSpPr>
          <p:cNvPr id="8" name="TextBox 7"/>
          <p:cNvSpPr txBox="1"/>
          <p:nvPr/>
        </p:nvSpPr>
        <p:spPr>
          <a:xfrm>
            <a:off x="1000100" y="4214818"/>
            <a:ext cx="7500990" cy="369332"/>
          </a:xfrm>
          <a:prstGeom prst="rect">
            <a:avLst/>
          </a:prstGeom>
          <a:noFill/>
        </p:spPr>
        <p:txBody>
          <a:bodyPr wrap="square" rtlCol="0">
            <a:spAutoFit/>
          </a:bodyPr>
          <a:lstStyle/>
          <a:p>
            <a:endParaRPr lang="ru-RU" dirty="0"/>
          </a:p>
        </p:txBody>
      </p:sp>
      <p:sp>
        <p:nvSpPr>
          <p:cNvPr id="9" name="Заголовок 1"/>
          <p:cNvSpPr>
            <a:spLocks noGrp="1"/>
          </p:cNvSpPr>
          <p:nvPr>
            <p:ph type="title"/>
          </p:nvPr>
        </p:nvSpPr>
        <p:spPr>
          <a:xfrm>
            <a:off x="0" y="4000504"/>
            <a:ext cx="9144000" cy="2071702"/>
          </a:xfrm>
        </p:spPr>
        <p:txBody>
          <a:bodyPr>
            <a:normAutofit fontScale="90000"/>
          </a:bodyPr>
          <a:lstStyle/>
          <a:p>
            <a:pPr algn="just"/>
            <a:r>
              <a:rPr lang="ru-RU" sz="2700" dirty="0"/>
              <a:t>По своему химическому составу атмосферный воздух представляет собой смесь газов. Различают постоянные (или главные), переменные и случайные составные части воздуха.</a:t>
            </a:r>
            <a:br>
              <a:rPr lang="ru-RU" sz="2700" dirty="0"/>
            </a:br>
            <a:r>
              <a:rPr lang="ru-RU" sz="2700" dirty="0"/>
              <a:t>Соотношение главных газовых компонентов (азот, кислород, инертные газы, водород) довольно постоянно до высоты 100 км (см. табл. 2). К переменным составляющим относятся углекислый газ и водяной пар. Содержание случайных составных частей  зависит от источника их выделения, количества выхода в атмосферу, метеорологических условий и от плотности рассматриваемых примесей. Случайными примесями к воздуху являются:</a:t>
            </a:r>
            <a:r>
              <a:rPr lang="ru-RU" sz="2800" dirty="0"/>
              <a:t/>
            </a:r>
            <a:br>
              <a:rPr lang="ru-RU" sz="2800" dirty="0"/>
            </a:br>
            <a:endParaRPr lang="ru-RU"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marL="0" algn="just">
              <a:buNone/>
            </a:pPr>
            <a:endParaRPr lang="ru-RU" dirty="0" smtClean="0"/>
          </a:p>
          <a:p>
            <a:pPr marL="0" algn="just">
              <a:buNone/>
            </a:pPr>
            <a:r>
              <a:rPr lang="ru-RU" dirty="0" smtClean="0"/>
              <a:t>Океанский </a:t>
            </a:r>
            <a:r>
              <a:rPr lang="ru-RU" dirty="0" err="1" smtClean="0"/>
              <a:t>С</a:t>
            </a:r>
            <a:r>
              <a:rPr lang="ru-RU" baseline="-25000" dirty="0" err="1" smtClean="0"/>
              <a:t>орг</a:t>
            </a:r>
            <a:r>
              <a:rPr lang="ru-RU" dirty="0" smtClean="0"/>
              <a:t> не разлагается по другой причине – он образован 144 легко </a:t>
            </a:r>
            <a:r>
              <a:rPr lang="ru-RU" dirty="0" err="1" smtClean="0"/>
              <a:t>биохимически</a:t>
            </a:r>
            <a:r>
              <a:rPr lang="ru-RU" dirty="0" smtClean="0"/>
              <a:t> окисляющимися соединениями, но его концентрация невелика, так что микроорганизмам энергетически невыгодно ориентироваться на такой доступный, но небольшой источник углерода</a:t>
            </a:r>
            <a:r>
              <a:rPr lang="ru-RU" dirty="0" smtClean="0"/>
              <a:t>.</a:t>
            </a:r>
          </a:p>
          <a:p>
            <a:pPr marL="0" algn="just">
              <a:buNone/>
            </a:pPr>
            <a:r>
              <a:rPr lang="ru-RU" dirty="0" smtClean="0"/>
              <a:t>Второй цикл представляет собой газообмен между атмосферой и океаном. Растворение СО</a:t>
            </a:r>
            <a:r>
              <a:rPr lang="ru-RU" baseline="-25000" dirty="0" smtClean="0"/>
              <a:t>2</a:t>
            </a:r>
            <a:r>
              <a:rPr lang="ru-RU" dirty="0" smtClean="0"/>
              <a:t> в воде приводит к образованию </a:t>
            </a:r>
            <a:r>
              <a:rPr lang="ru-RU" dirty="0" err="1" smtClean="0"/>
              <a:t>гидрокарбонат-ионов</a:t>
            </a:r>
            <a:r>
              <a:rPr lang="ru-RU" dirty="0" smtClean="0"/>
              <a:t>: </a:t>
            </a:r>
          </a:p>
          <a:p>
            <a:pPr marL="0" algn="just">
              <a:buNone/>
            </a:pPr>
            <a:r>
              <a:rPr lang="ru-RU" dirty="0" smtClean="0"/>
              <a:t>СО</a:t>
            </a:r>
            <a:r>
              <a:rPr lang="ru-RU" baseline="-25000" dirty="0" smtClean="0"/>
              <a:t>2</a:t>
            </a:r>
            <a:r>
              <a:rPr lang="ru-RU" dirty="0" smtClean="0"/>
              <a:t> + Н</a:t>
            </a:r>
            <a:r>
              <a:rPr lang="ru-RU" baseline="-25000" dirty="0" smtClean="0"/>
              <a:t>2</a:t>
            </a:r>
            <a:r>
              <a:rPr lang="ru-RU" dirty="0" smtClean="0"/>
              <a:t>О ↔ [ Н</a:t>
            </a:r>
            <a:r>
              <a:rPr lang="ru-RU" baseline="-25000" dirty="0" smtClean="0"/>
              <a:t>2</a:t>
            </a:r>
            <a:r>
              <a:rPr lang="ru-RU" dirty="0" smtClean="0"/>
              <a:t>СО</a:t>
            </a:r>
            <a:r>
              <a:rPr lang="ru-RU" baseline="-25000" dirty="0" smtClean="0"/>
              <a:t>3</a:t>
            </a:r>
            <a:r>
              <a:rPr lang="ru-RU" dirty="0" smtClean="0"/>
              <a:t> ] ↔ Н</a:t>
            </a:r>
            <a:r>
              <a:rPr lang="ru-RU" baseline="30000" dirty="0" smtClean="0"/>
              <a:t>+</a:t>
            </a:r>
            <a:r>
              <a:rPr lang="ru-RU" dirty="0" smtClean="0"/>
              <a:t> + HСО</a:t>
            </a:r>
            <a:r>
              <a:rPr lang="ru-RU" baseline="-25000" dirty="0" smtClean="0"/>
              <a:t>3</a:t>
            </a:r>
            <a:r>
              <a:rPr lang="ru-RU" dirty="0" smtClean="0"/>
              <a:t> </a:t>
            </a:r>
            <a:r>
              <a:rPr lang="ru-RU" baseline="30000" dirty="0" smtClean="0"/>
              <a:t>–</a:t>
            </a:r>
            <a:r>
              <a:rPr lang="ru-RU" dirty="0" smtClean="0"/>
              <a:t> . </a:t>
            </a:r>
          </a:p>
          <a:p>
            <a:pPr marL="0" algn="just">
              <a:buNone/>
            </a:pPr>
            <a:r>
              <a:rPr lang="ru-RU" dirty="0" smtClean="0"/>
              <a:t>Кроме того, СО</a:t>
            </a:r>
            <a:r>
              <a:rPr lang="ru-RU" baseline="-25000" dirty="0" smtClean="0"/>
              <a:t>2</a:t>
            </a:r>
            <a:r>
              <a:rPr lang="ru-RU" dirty="0" smtClean="0"/>
              <a:t> может входить в состав карбонатно-гидрокарбонатной буферной системы, образованной растворимыми гидрокарбонатами и нерастворимыми карбонатами: </a:t>
            </a:r>
          </a:p>
          <a:p>
            <a:pPr marL="0" algn="just">
              <a:buNone/>
            </a:pPr>
            <a:r>
              <a:rPr lang="ru-RU" dirty="0" smtClean="0"/>
              <a:t>СаСО</a:t>
            </a:r>
            <a:r>
              <a:rPr lang="ru-RU" baseline="-25000" dirty="0" smtClean="0"/>
              <a:t>3</a:t>
            </a:r>
            <a:r>
              <a:rPr lang="ru-RU" dirty="0" smtClean="0"/>
              <a:t> </a:t>
            </a:r>
            <a:r>
              <a:rPr lang="ru-RU" dirty="0" err="1" smtClean="0"/>
              <a:t>↓</a:t>
            </a:r>
            <a:r>
              <a:rPr lang="ru-RU" dirty="0" smtClean="0"/>
              <a:t> + СО</a:t>
            </a:r>
            <a:r>
              <a:rPr lang="ru-RU" baseline="-25000" dirty="0" smtClean="0"/>
              <a:t>2</a:t>
            </a:r>
            <a:r>
              <a:rPr lang="ru-RU" dirty="0" smtClean="0"/>
              <a:t> + Н</a:t>
            </a:r>
            <a:r>
              <a:rPr lang="ru-RU" baseline="-25000" dirty="0" smtClean="0"/>
              <a:t>2</a:t>
            </a:r>
            <a:r>
              <a:rPr lang="ru-RU" dirty="0" smtClean="0"/>
              <a:t>О ↔ Са</a:t>
            </a:r>
            <a:r>
              <a:rPr lang="ru-RU" baseline="30000" dirty="0" smtClean="0"/>
              <a:t>2+</a:t>
            </a:r>
            <a:r>
              <a:rPr lang="ru-RU" dirty="0" smtClean="0"/>
              <a:t> + 2 HСО</a:t>
            </a:r>
            <a:r>
              <a:rPr lang="ru-RU" baseline="-25000" dirty="0" smtClean="0"/>
              <a:t>3</a:t>
            </a:r>
            <a:r>
              <a:rPr lang="ru-RU" dirty="0" smtClean="0"/>
              <a:t> </a:t>
            </a:r>
            <a:r>
              <a:rPr lang="ru-RU" baseline="30000" dirty="0" smtClean="0"/>
              <a:t>–</a:t>
            </a:r>
            <a:r>
              <a:rPr lang="ru-RU" dirty="0" smtClean="0"/>
              <a:t> . </a:t>
            </a:r>
          </a:p>
          <a:p>
            <a:pPr marL="0" algn="just">
              <a:buNone/>
            </a:pPr>
            <a:r>
              <a:rPr lang="ru-RU" dirty="0" smtClean="0"/>
              <a:t>На состояние равновесия этих реакций влияют парциальное давление СО</a:t>
            </a:r>
            <a:r>
              <a:rPr lang="ru-RU" baseline="-25000" dirty="0" smtClean="0"/>
              <a:t>2</a:t>
            </a:r>
            <a:r>
              <a:rPr lang="ru-RU" dirty="0" smtClean="0"/>
              <a:t> в атмосфере и температура. Этот цикл также не полностью замкнут, поскольку часть карбонатов </a:t>
            </a:r>
            <a:r>
              <a:rPr lang="ru-RU" dirty="0" err="1" smtClean="0"/>
              <a:t>захоранивается</a:t>
            </a:r>
            <a:r>
              <a:rPr lang="ru-RU" dirty="0" smtClean="0"/>
              <a:t> в донных отложениях. В высоких широтах (то есть у полюсов) CO</a:t>
            </a:r>
            <a:r>
              <a:rPr lang="ru-RU" baseline="-25000" dirty="0" smtClean="0"/>
              <a:t>2</a:t>
            </a:r>
            <a:r>
              <a:rPr lang="ru-RU" dirty="0" smtClean="0"/>
              <a:t> активно растворяется в холодной морской воде, и часть его вместе с массами холодной воды опускается на большие глубины.</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9"/>
            <a:ext cx="8229600" cy="4929222"/>
          </a:xfrm>
        </p:spPr>
        <p:txBody>
          <a:bodyPr>
            <a:normAutofit fontScale="77500" lnSpcReduction="20000"/>
          </a:bodyPr>
          <a:lstStyle/>
          <a:p>
            <a:pPr marL="0" algn="just">
              <a:buNone/>
            </a:pPr>
            <a:r>
              <a:rPr lang="ru-RU" dirty="0" smtClean="0"/>
              <a:t>Подводные течения перемещают обогащенные СО</a:t>
            </a:r>
            <a:r>
              <a:rPr lang="ru-RU" baseline="-25000" dirty="0" smtClean="0"/>
              <a:t>2</a:t>
            </a:r>
            <a:r>
              <a:rPr lang="ru-RU" dirty="0" smtClean="0"/>
              <a:t> воды к экватору. В низких широтах вода нагревается и отдает СО</a:t>
            </a:r>
            <a:r>
              <a:rPr lang="ru-RU" baseline="-25000" dirty="0" smtClean="0"/>
              <a:t>2</a:t>
            </a:r>
            <a:r>
              <a:rPr lang="ru-RU" dirty="0" smtClean="0"/>
              <a:t> в атмосферу. В этот цикл вовлекается 100 </a:t>
            </a:r>
            <a:r>
              <a:rPr lang="ru-RU" dirty="0" err="1" smtClean="0"/>
              <a:t>Гт</a:t>
            </a:r>
            <a:r>
              <a:rPr lang="ru-RU" dirty="0" smtClean="0"/>
              <a:t> СО</a:t>
            </a:r>
            <a:r>
              <a:rPr lang="ru-RU" baseline="-25000" dirty="0" smtClean="0"/>
              <a:t>2</a:t>
            </a:r>
            <a:r>
              <a:rPr lang="ru-RU" dirty="0" smtClean="0"/>
              <a:t> /год, что соответствует 30 </a:t>
            </a:r>
            <a:r>
              <a:rPr lang="ru-RU" dirty="0" err="1" smtClean="0"/>
              <a:t>Гт</a:t>
            </a:r>
            <a:r>
              <a:rPr lang="ru-RU" dirty="0" smtClean="0"/>
              <a:t> С /год. Поступление углерода на сушу с атмосферным переносом в составе аэрозолей существенного значения не имеет. Средняя концентрация HCO</a:t>
            </a:r>
            <a:r>
              <a:rPr lang="ru-RU" baseline="-25000" dirty="0" smtClean="0"/>
              <a:t>3</a:t>
            </a:r>
            <a:r>
              <a:rPr lang="ru-RU" dirty="0" smtClean="0"/>
              <a:t> </a:t>
            </a:r>
            <a:r>
              <a:rPr lang="ru-RU" baseline="30000" dirty="0" smtClean="0"/>
              <a:t>–</a:t>
            </a:r>
            <a:r>
              <a:rPr lang="ru-RU" dirty="0" smtClean="0"/>
              <a:t> в атмосферных осадках над океаном составляет 0,33 мг/л. На сушу из океана в составе ионов HCO</a:t>
            </a:r>
            <a:r>
              <a:rPr lang="ru-RU" baseline="-25000" dirty="0" smtClean="0"/>
              <a:t>3</a:t>
            </a:r>
            <a:r>
              <a:rPr lang="ru-RU" dirty="0" smtClean="0"/>
              <a:t> </a:t>
            </a:r>
            <a:r>
              <a:rPr lang="ru-RU" baseline="30000" dirty="0" smtClean="0"/>
              <a:t>–</a:t>
            </a:r>
            <a:r>
              <a:rPr lang="ru-RU" dirty="0" smtClean="0"/>
              <a:t> поступает ежегодно 0,003 </a:t>
            </a:r>
            <a:r>
              <a:rPr lang="ru-RU" dirty="0" err="1" smtClean="0"/>
              <a:t>Гт</a:t>
            </a:r>
            <a:r>
              <a:rPr lang="ru-RU" dirty="0" smtClean="0"/>
              <a:t> С. Благодаря частичной </a:t>
            </a:r>
            <a:r>
              <a:rPr lang="ru-RU" dirty="0" err="1" smtClean="0"/>
              <a:t>незамкнутости</a:t>
            </a:r>
            <a:r>
              <a:rPr lang="ru-RU" dirty="0" smtClean="0"/>
              <a:t> обоих циклов атмосферный углерод должен был исчерпаться за несколько тысячелетий. Запас СО</a:t>
            </a:r>
            <a:r>
              <a:rPr lang="ru-RU" baseline="-25000" dirty="0" smtClean="0"/>
              <a:t>2</a:t>
            </a:r>
            <a:r>
              <a:rPr lang="ru-RU" dirty="0" smtClean="0"/>
              <a:t> и СН</a:t>
            </a:r>
            <a:r>
              <a:rPr lang="ru-RU" baseline="-25000" dirty="0" smtClean="0"/>
              <a:t>4</a:t>
            </a:r>
            <a:r>
              <a:rPr lang="ru-RU" dirty="0" smtClean="0"/>
              <a:t> пополняется за счет вулканических газов и дегазации земной коры по глубинным разломам. Поступление из вулканов оценивается в 0,13…0,18 </a:t>
            </a:r>
            <a:r>
              <a:rPr lang="ru-RU" dirty="0" err="1" smtClean="0"/>
              <a:t>Гт</a:t>
            </a:r>
            <a:r>
              <a:rPr lang="ru-RU" dirty="0" smtClean="0"/>
              <a:t> С/г.</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0" y="3143248"/>
            <a:ext cx="9144000" cy="3714752"/>
          </a:xfrm>
        </p:spPr>
        <p:txBody>
          <a:bodyPr>
            <a:normAutofit fontScale="77500" lnSpcReduction="20000"/>
          </a:bodyPr>
          <a:lstStyle/>
          <a:p>
            <a:pPr algn="just"/>
            <a:r>
              <a:rPr lang="ru-RU" dirty="0"/>
              <a:t>различные газы, которые могут образовываться в результате жизнедеятельности организмов, разложения органических веществ, пожаров, деятельности вулканов или иных выбросов природных (подземных) газов в атмосферу, а также в итоге промышленной деятельности человека;</a:t>
            </a:r>
          </a:p>
          <a:p>
            <a:pPr algn="just"/>
            <a:r>
              <a:rPr lang="ru-RU" dirty="0"/>
              <a:t>пары или капельки жидкостей;</a:t>
            </a:r>
          </a:p>
          <a:p>
            <a:pPr algn="just"/>
            <a:r>
              <a:rPr lang="ru-RU" dirty="0"/>
              <a:t>твердые составные примеси- пыль, дым и прочие, образующиеся при выветривании горных пород и почвы у поверхности земли, при пожарах и т.д.;</a:t>
            </a:r>
          </a:p>
          <a:p>
            <a:pPr algn="just"/>
            <a:r>
              <a:rPr lang="ru-RU" dirty="0"/>
              <a:t>микроорганизмы и их споры, пыльца растений.</a:t>
            </a:r>
          </a:p>
        </p:txBody>
      </p:sp>
      <p:pic>
        <p:nvPicPr>
          <p:cNvPr id="16386" name="Picture 2"/>
          <p:cNvPicPr>
            <a:picLocks noChangeAspect="1" noChangeArrowheads="1"/>
          </p:cNvPicPr>
          <p:nvPr/>
        </p:nvPicPr>
        <p:blipFill>
          <a:blip r:embed="rId2"/>
          <a:srcRect/>
          <a:stretch>
            <a:fillRect/>
          </a:stretch>
        </p:blipFill>
        <p:spPr bwMode="auto">
          <a:xfrm>
            <a:off x="571472" y="0"/>
            <a:ext cx="7852005" cy="3143248"/>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7143776"/>
          </a:xfrm>
        </p:spPr>
        <p:txBody>
          <a:bodyPr>
            <a:normAutofit/>
          </a:bodyPr>
          <a:lstStyle/>
          <a:p>
            <a:pPr marL="0" algn="just">
              <a:buNone/>
            </a:pPr>
            <a:r>
              <a:rPr lang="ru-RU" sz="2500" dirty="0"/>
              <a:t>Аэрозольные частицы (если не причислять к ним облачные), например, частицы пыли и дымов, попадающие в атмосферу, имеют очень небольшую массу. Так, в сильно запыленном воздухе доля частиц не превышает 10</a:t>
            </a:r>
            <a:r>
              <a:rPr lang="ru-RU" sz="2500" baseline="30000" dirty="0"/>
              <a:t>−6</a:t>
            </a:r>
            <a:r>
              <a:rPr lang="ru-RU" sz="2500" dirty="0"/>
              <a:t> массы воздуха, а для всей атмосферы она не превышает 10</a:t>
            </a:r>
            <a:r>
              <a:rPr lang="ru-RU" sz="2500" baseline="30000" dirty="0"/>
              <a:t>−9</a:t>
            </a:r>
            <a:r>
              <a:rPr lang="ru-RU" sz="2500" dirty="0"/>
              <a:t>, то есть на 3…4 порядка меньше массовой доли водяного пара. Однако эти частицы играют важную роль в атмосфере. Они являются ядрами конденсации паров воды, и таким образом способствуют образованию облаков. При отсутствии ядер конденсации облака могли бы возникать в атмосфере только на больших высотах вследствие конденсации водяного пара на ионах. Также частицы являются естественными катализаторами некоторых реакций в атмосфере и конечными продуктами ряда процессов. Кроме того, с атмосферными аэрозолями тесно связаны явления атмосферного электричества, процессы переноса радиоактивных веществ и многие другие</a:t>
            </a:r>
            <a:r>
              <a:rPr lang="ru-RU" sz="2500" dirty="0" smtClean="0"/>
              <a:t>.</a:t>
            </a:r>
            <a:endParaRPr lang="ru-RU" sz="2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285720" y="3500438"/>
            <a:ext cx="8572560" cy="3000396"/>
          </a:xfrm>
        </p:spPr>
        <p:txBody>
          <a:bodyPr>
            <a:normAutofit fontScale="77500" lnSpcReduction="20000"/>
          </a:bodyPr>
          <a:lstStyle/>
          <a:p>
            <a:pPr marL="0" algn="just">
              <a:buNone/>
            </a:pPr>
            <a:r>
              <a:rPr lang="ru-RU" dirty="0" smtClean="0"/>
              <a:t>Состав частиц атмосферного аэрозоля определяется их происхождением (см. табл. 3) и процессами превращения в атмосфере в результате воздействия солнечной радиации, химических веществ воздуха и других факторов. В тропосфере на высоте до 3 км аэрозоли имеют следующее среднее содержание компонентов (в </a:t>
            </a:r>
            <a:r>
              <a:rPr lang="ru-RU" dirty="0" err="1" smtClean="0"/>
              <a:t>масс%</a:t>
            </a:r>
            <a:r>
              <a:rPr lang="ru-RU" dirty="0" smtClean="0"/>
              <a:t>): 50% – сульфаты (в основном (NH</a:t>
            </a:r>
            <a:r>
              <a:rPr lang="ru-RU" baseline="-25000" dirty="0" smtClean="0"/>
              <a:t>4</a:t>
            </a:r>
            <a:r>
              <a:rPr lang="ru-RU" dirty="0" smtClean="0"/>
              <a:t>)2SO</a:t>
            </a:r>
            <a:r>
              <a:rPr lang="ru-RU" baseline="-25000" dirty="0" smtClean="0"/>
              <a:t>4</a:t>
            </a:r>
            <a:r>
              <a:rPr lang="ru-RU" dirty="0" smtClean="0"/>
              <a:t>), 35% – частицы почвенного происхождения (53% SiO</a:t>
            </a:r>
            <a:r>
              <a:rPr lang="ru-RU" baseline="-25000" dirty="0" smtClean="0"/>
              <a:t>2</a:t>
            </a:r>
            <a:r>
              <a:rPr lang="ru-RU" dirty="0" smtClean="0"/>
              <a:t>, 17% Al</a:t>
            </a:r>
            <a:r>
              <a:rPr lang="ru-RU" baseline="-25000" dirty="0" smtClean="0"/>
              <a:t>2</a:t>
            </a:r>
            <a:r>
              <a:rPr lang="ru-RU" dirty="0" smtClean="0"/>
              <a:t>O</a:t>
            </a:r>
            <a:r>
              <a:rPr lang="ru-RU" baseline="-25000" dirty="0" smtClean="0"/>
              <a:t>3</a:t>
            </a:r>
            <a:r>
              <a:rPr lang="ru-RU" dirty="0" smtClean="0"/>
              <a:t>, 7% Fe</a:t>
            </a:r>
            <a:r>
              <a:rPr lang="ru-RU" baseline="-25000" dirty="0" smtClean="0"/>
              <a:t>2</a:t>
            </a:r>
            <a:r>
              <a:rPr lang="ru-RU" dirty="0" smtClean="0"/>
              <a:t>O</a:t>
            </a:r>
            <a:r>
              <a:rPr lang="ru-RU" baseline="-25000" dirty="0" smtClean="0"/>
              <a:t>3</a:t>
            </a:r>
            <a:r>
              <a:rPr lang="ru-RU" dirty="0" smtClean="0"/>
              <a:t>, 23% прочих элементов), 15% – морская соль.</a:t>
            </a:r>
          </a:p>
          <a:p>
            <a:endParaRPr lang="ru-RU" dirty="0"/>
          </a:p>
        </p:txBody>
      </p:sp>
      <p:pic>
        <p:nvPicPr>
          <p:cNvPr id="17410" name="Picture 2"/>
          <p:cNvPicPr>
            <a:picLocks noChangeAspect="1" noChangeArrowheads="1"/>
          </p:cNvPicPr>
          <p:nvPr/>
        </p:nvPicPr>
        <p:blipFill>
          <a:blip r:embed="rId2"/>
          <a:srcRect/>
          <a:stretch>
            <a:fillRect/>
          </a:stretch>
        </p:blipFill>
        <p:spPr bwMode="auto">
          <a:xfrm>
            <a:off x="857224" y="-1"/>
            <a:ext cx="7429552" cy="3287923"/>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7500" lnSpcReduction="20000"/>
          </a:bodyPr>
          <a:lstStyle/>
          <a:p>
            <a:pPr marL="0" algn="just">
              <a:buNone/>
            </a:pPr>
            <a:r>
              <a:rPr lang="ru-RU" dirty="0" smtClean="0"/>
              <a:t>Терригенный </a:t>
            </a:r>
            <a:r>
              <a:rPr lang="ru-RU" dirty="0"/>
              <a:t>аэрозоль возникает при выветривании почвы и горных пород, при поднятии пыли и песка пустынь. В год пылевые бури могут поднимать в воздух миллионы тонн песка и переносить их на тысячи километров. Так, неоднократно наблюдалось выпадение песка пустыни Сахара в странах Западной и Центральной Европы и у берегов Южной Америки. Содержание атомов тяжелых металлов в терригенных аэрозолях значительно превышает их </a:t>
            </a:r>
            <a:r>
              <a:rPr lang="ru-RU" u="sng" dirty="0" err="1"/>
              <a:t>кларковое</a:t>
            </a:r>
            <a:r>
              <a:rPr lang="ru-RU" dirty="0"/>
              <a:t> содержание в коре. </a:t>
            </a:r>
          </a:p>
          <a:p>
            <a:pPr marL="0" algn="just">
              <a:buNone/>
            </a:pPr>
            <a:r>
              <a:rPr lang="ru-RU" dirty="0"/>
              <a:t>Кроме того, элементы неодинаково распределяются по фракциям разного размера. Несмотря на то что самые мелкие частицы составляют небольшую долю от общей массы аэрозолей, в них содержится 30…50% таких элементов как </a:t>
            </a:r>
            <a:r>
              <a:rPr lang="ru-RU" dirty="0" err="1"/>
              <a:t>Cu</a:t>
            </a:r>
            <a:r>
              <a:rPr lang="ru-RU" dirty="0"/>
              <a:t>, </a:t>
            </a:r>
            <a:r>
              <a:rPr lang="ru-RU" dirty="0" err="1"/>
              <a:t>Cr</a:t>
            </a:r>
            <a:r>
              <a:rPr lang="ru-RU" dirty="0"/>
              <a:t>, </a:t>
            </a:r>
            <a:r>
              <a:rPr lang="ru-RU" dirty="0" err="1"/>
              <a:t>Sm</a:t>
            </a:r>
            <a:r>
              <a:rPr lang="ru-RU" dirty="0"/>
              <a:t>, </a:t>
            </a:r>
            <a:r>
              <a:rPr lang="ru-RU" dirty="0" err="1"/>
              <a:t>La</a:t>
            </a:r>
            <a:r>
              <a:rPr lang="ru-RU" dirty="0"/>
              <a:t>, </a:t>
            </a:r>
            <a:r>
              <a:rPr lang="ru-RU" dirty="0" err="1"/>
              <a:t>Se</a:t>
            </a:r>
            <a:r>
              <a:rPr lang="ru-RU" dirty="0"/>
              <a:t>, </a:t>
            </a:r>
            <a:r>
              <a:rPr lang="ru-RU" dirty="0" err="1"/>
              <a:t>As</a:t>
            </a:r>
            <a:r>
              <a:rPr lang="ru-RU" dirty="0"/>
              <a:t> и более половины </a:t>
            </a:r>
            <a:r>
              <a:rPr lang="ru-RU" dirty="0" err="1"/>
              <a:t>Cs</a:t>
            </a:r>
            <a:r>
              <a:rPr lang="ru-RU" dirty="0"/>
              <a:t>, </a:t>
            </a:r>
            <a:r>
              <a:rPr lang="ru-RU" dirty="0" err="1"/>
              <a:t>Mn</a:t>
            </a:r>
            <a:r>
              <a:rPr lang="ru-RU" dirty="0"/>
              <a:t>, </a:t>
            </a:r>
            <a:r>
              <a:rPr lang="ru-RU" dirty="0" err="1"/>
              <a:t>Zn</a:t>
            </a:r>
            <a:r>
              <a:rPr lang="ru-RU" dirty="0"/>
              <a:t>, </a:t>
            </a:r>
            <a:r>
              <a:rPr lang="ru-RU" dirty="0" err="1"/>
              <a:t>Hg</a:t>
            </a:r>
            <a:r>
              <a:rPr lang="ru-RU" dirty="0"/>
              <a:t>, тогда как доля </a:t>
            </a:r>
            <a:r>
              <a:rPr lang="ru-RU" dirty="0" err="1"/>
              <a:t>Fe</a:t>
            </a:r>
            <a:r>
              <a:rPr lang="ru-RU" dirty="0"/>
              <a:t> и </a:t>
            </a:r>
            <a:r>
              <a:rPr lang="ru-RU" dirty="0" err="1"/>
              <a:t>Al</a:t>
            </a:r>
            <a:r>
              <a:rPr lang="ru-RU" dirty="0"/>
              <a:t> (типичных </a:t>
            </a:r>
            <a:r>
              <a:rPr lang="ru-RU" dirty="0" err="1"/>
              <a:t>литофильных</a:t>
            </a:r>
            <a:r>
              <a:rPr lang="ru-RU" dirty="0"/>
              <a:t> элементов, являющихся индикаторами терригенного аэрозоля), составляет всего 8%.</a:t>
            </a:r>
          </a:p>
          <a:p>
            <a:pPr marL="0" algn="just">
              <a:buNone/>
            </a:pPr>
            <a:r>
              <a:rPr lang="ru-RU" dirty="0"/>
              <a:t>Благодаря жизнедеятельности растений также могут образовываться аэрозольные частицы. В их составе регистрируются высокомолекулярные органические вещества, которые образуются в результате фотохимических реакций с участием испарившихся компонентов воскового покрытия побегов растений. </a:t>
            </a:r>
          </a:p>
          <a:p>
            <a:pPr marL="0" algn="just"/>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7000900"/>
          </a:xfrm>
        </p:spPr>
        <p:txBody>
          <a:bodyPr>
            <a:normAutofit fontScale="70000" lnSpcReduction="20000"/>
          </a:bodyPr>
          <a:lstStyle/>
          <a:p>
            <a:pPr marL="0" algn="just">
              <a:buNone/>
            </a:pPr>
            <a:r>
              <a:rPr lang="ru-RU" sz="3400" dirty="0"/>
              <a:t>Вулканический аэрозоль по химическому составу близок к наиболее распространенным магматическим породам – базальтам, </a:t>
            </a:r>
            <a:r>
              <a:rPr lang="ru-RU" sz="3400" dirty="0" err="1"/>
              <a:t>андезито-базальтам</a:t>
            </a:r>
            <a:r>
              <a:rPr lang="ru-RU" sz="3400" dirty="0"/>
              <a:t>, андезитам. В составе пепла значительны примеси тяжелых металлов (в </a:t>
            </a:r>
            <a:r>
              <a:rPr lang="ru-RU" sz="3400" dirty="0" err="1"/>
              <a:t>масс%</a:t>
            </a:r>
            <a:r>
              <a:rPr lang="ru-RU" sz="3400" dirty="0"/>
              <a:t>): V до 0,4, </a:t>
            </a:r>
            <a:r>
              <a:rPr lang="ru-RU" sz="3400" dirty="0" err="1"/>
              <a:t>Cu</a:t>
            </a:r>
            <a:r>
              <a:rPr lang="ru-RU" sz="3400" dirty="0"/>
              <a:t> 0,14-0,21, </a:t>
            </a:r>
            <a:r>
              <a:rPr lang="ru-RU" sz="3400" dirty="0" err="1"/>
              <a:t>Co</a:t>
            </a:r>
            <a:r>
              <a:rPr lang="ru-RU" sz="3400" dirty="0"/>
              <a:t> 0,03-0,1 </a:t>
            </a:r>
            <a:r>
              <a:rPr lang="ru-RU" sz="3400" dirty="0" err="1"/>
              <a:t>Ni</a:t>
            </a:r>
            <a:r>
              <a:rPr lang="ru-RU" sz="3400" dirty="0"/>
              <a:t> 0,02-0,05 и др. Анализ образцов атмосферного вулканического аэрозоля, собираемого непосредственно во время извержения, говорит о весьма значительном (в десятки – тысячи раз) обогащении взвешенных частиц микроэлементами (</a:t>
            </a:r>
            <a:r>
              <a:rPr lang="ru-RU" sz="3400" dirty="0" err="1"/>
              <a:t>Se</a:t>
            </a:r>
            <a:r>
              <a:rPr lang="ru-RU" sz="3400" dirty="0"/>
              <a:t>, </a:t>
            </a:r>
            <a:r>
              <a:rPr lang="ru-RU" sz="3400" dirty="0" err="1"/>
              <a:t>Sb</a:t>
            </a:r>
            <a:r>
              <a:rPr lang="ru-RU" sz="3400" dirty="0" smtClean="0"/>
              <a:t>, W</a:t>
            </a:r>
            <a:r>
              <a:rPr lang="ru-RU" sz="3400" dirty="0"/>
              <a:t>, </a:t>
            </a:r>
            <a:r>
              <a:rPr lang="ru-RU" sz="3400" dirty="0" err="1"/>
              <a:t>Hg</a:t>
            </a:r>
            <a:r>
              <a:rPr lang="ru-RU" sz="3400" dirty="0"/>
              <a:t>, </a:t>
            </a:r>
            <a:r>
              <a:rPr lang="ru-RU" sz="3400" dirty="0" err="1"/>
              <a:t>Zn</a:t>
            </a:r>
            <a:r>
              <a:rPr lang="ru-RU" sz="3400" dirty="0"/>
              <a:t>, </a:t>
            </a:r>
            <a:r>
              <a:rPr lang="ru-RU" sz="3400" dirty="0" err="1"/>
              <a:t>As</a:t>
            </a:r>
            <a:r>
              <a:rPr lang="ru-RU" sz="3400" dirty="0"/>
              <a:t> и другими) в сравнении с основным извергнутым материалом. Масса частиц, выбрасываемых при единичном извержении умеренной интенсивности, достигает нескольких миллионов тонн. Верхний предел оценки эмиссии твердых аэрозолей вулканического происхождения составляет 120 Мт/год</a:t>
            </a:r>
            <a:r>
              <a:rPr lang="ru-RU" sz="3400" dirty="0" smtClean="0"/>
              <a:t>.</a:t>
            </a:r>
          </a:p>
          <a:p>
            <a:pPr marL="0" algn="just">
              <a:buNone/>
            </a:pPr>
            <a:r>
              <a:rPr lang="ru-RU" sz="3400" dirty="0" smtClean="0"/>
              <a:t>В стратосфере благодаря облучению кислорода ультрафиолетовым излучением Солнца происходит образование озона. Разрушение озона сопровождается выделением теплоты; это приводит к нагреванию стратосферы. Общее количество чистого озона при нормальном давлении (1 </a:t>
            </a:r>
            <a:r>
              <a:rPr lang="ru-RU" sz="3400" dirty="0" err="1" smtClean="0"/>
              <a:t>атм</a:t>
            </a:r>
            <a:r>
              <a:rPr lang="ru-RU" sz="3400" dirty="0" smtClean="0"/>
              <a:t>) образовало бы на поверхности Земли слой толщиной 2…4 мм, однако весь озон распределен в воздухе в концентрации 2…8 </a:t>
            </a:r>
            <a:r>
              <a:rPr lang="ru-RU" sz="3400" dirty="0" err="1" smtClean="0"/>
              <a:t>млрд</a:t>
            </a:r>
            <a:r>
              <a:rPr lang="ru-RU" sz="3400" dirty="0" smtClean="0"/>
              <a:t> </a:t>
            </a:r>
            <a:r>
              <a:rPr lang="ru-RU" sz="3400" baseline="30000" dirty="0" smtClean="0"/>
              <a:t>–1</a:t>
            </a:r>
            <a:r>
              <a:rPr lang="ru-RU" sz="3400" dirty="0" smtClean="0"/>
              <a:t> (2…8 молекул озона на миллиард молекул воздуха) на высоте 15…60 км (максимум концентрации около 30 км).</a:t>
            </a:r>
            <a:endParaRPr lang="ru-RU" sz="3400" dirty="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86874" cy="6643710"/>
          </a:xfrm>
        </p:spPr>
        <p:txBody>
          <a:bodyPr>
            <a:normAutofit fontScale="85000" lnSpcReduction="10000"/>
          </a:bodyPr>
          <a:lstStyle/>
          <a:p>
            <a:pPr marL="0" algn="just">
              <a:buNone/>
            </a:pPr>
            <a:r>
              <a:rPr lang="ru-RU" dirty="0" smtClean="0"/>
              <a:t>Часть стратосферного озона опускается в тропосферу, в которой, однако, существуют и собственные механизмы его образования.</a:t>
            </a:r>
          </a:p>
          <a:p>
            <a:pPr marL="0" algn="just">
              <a:buNone/>
            </a:pPr>
            <a:r>
              <a:rPr lang="ru-RU" dirty="0"/>
              <a:t>В </a:t>
            </a:r>
            <a:r>
              <a:rPr lang="ru-RU" b="1" dirty="0"/>
              <a:t>мезосфере</a:t>
            </a:r>
            <a:r>
              <a:rPr lang="ru-RU" dirty="0"/>
              <a:t> происходит охлаждение воздуха (на высоте более 60 км). Считается, что в мезосфере начинают светиться и сгорают метеоры. Вблизи мезопаузы находится граница, отделяющая гомосферу – область атмосферы, где идет турбулентное перемешивание, выравнивающее концентрации веществ, от гетеросферы – области, где преобладает диффузия, изменяющая распределение молекул с высотой</a:t>
            </a:r>
            <a:r>
              <a:rPr lang="ru-RU" dirty="0" smtClean="0"/>
              <a:t>.</a:t>
            </a:r>
          </a:p>
          <a:p>
            <a:pPr marL="0" algn="just">
              <a:buNone/>
            </a:pPr>
            <a:r>
              <a:rPr lang="ru-RU" dirty="0" smtClean="0"/>
              <a:t>Со стратосферой и мезосферой связаны редкие атмосферные явления, которые иногда можно наблюдать после захода или перед восходом Солнца. Это тонкие облака из кристаллов льда, находящиеся на большой высоте: перламутровые облака (стратосферные) и серебристые облака (</a:t>
            </a:r>
            <a:r>
              <a:rPr lang="ru-RU" dirty="0" err="1" smtClean="0"/>
              <a:t>мезосферные</a:t>
            </a:r>
            <a:r>
              <a:rPr lang="ru-RU" dirty="0" smtClean="0"/>
              <a:t>).</a:t>
            </a:r>
          </a:p>
          <a:p>
            <a:pPr marL="0" algn="just">
              <a:buNone/>
            </a:pPr>
            <a:endParaRPr lang="ru-RU" dirty="0"/>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4402</Words>
  <Application>Microsoft Office PowerPoint</Application>
  <PresentationFormat>Экран (4:3)</PresentationFormat>
  <Paragraphs>96</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Тема Office</vt:lpstr>
      <vt:lpstr>Дисциплина «Химические основы в экологии»</vt:lpstr>
      <vt:lpstr>Слайд 2</vt:lpstr>
      <vt:lpstr>По своему химическому составу атмосферный воздух представляет собой смесь газов. Различают постоянные (или главные), переменные и случайные составные части воздуха. Соотношение главных газовых компонентов (азот, кислород, инертные газы, водород) довольно постоянно до высоты 100 км (см. табл. 2). К переменным составляющим относятся углекислый газ и водяной пар. Содержание случайных составных частей  зависит от источника их выделения, количества выхода в атмосферу, метеорологических условий и от плотности рассматриваемых примесей. Случайными примесями к воздуху являются: </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Дисциплина «Химические основы в экологии»</dc:title>
  <dc:creator>вово</dc:creator>
  <cp:lastModifiedBy>вово</cp:lastModifiedBy>
  <cp:revision>14</cp:revision>
  <dcterms:created xsi:type="dcterms:W3CDTF">2023-10-28T17:24:41Z</dcterms:created>
  <dcterms:modified xsi:type="dcterms:W3CDTF">2023-10-29T09:38:46Z</dcterms:modified>
</cp:coreProperties>
</file>