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0"/>
  </p:notesMasterIdLst>
  <p:sldIdLst>
    <p:sldId id="260" r:id="rId2"/>
    <p:sldId id="256" r:id="rId3"/>
    <p:sldId id="261" r:id="rId4"/>
    <p:sldId id="307" r:id="rId5"/>
    <p:sldId id="308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1" r:id="rId19"/>
    <p:sldId id="322" r:id="rId20"/>
    <p:sldId id="323" r:id="rId21"/>
    <p:sldId id="324" r:id="rId22"/>
    <p:sldId id="269" r:id="rId23"/>
    <p:sldId id="257" r:id="rId24"/>
    <p:sldId id="326" r:id="rId25"/>
    <p:sldId id="327" r:id="rId26"/>
    <p:sldId id="328" r:id="rId27"/>
    <p:sldId id="329" r:id="rId28"/>
    <p:sldId id="330" r:id="rId29"/>
    <p:sldId id="331" r:id="rId30"/>
    <p:sldId id="271" r:id="rId31"/>
    <p:sldId id="258" r:id="rId32"/>
    <p:sldId id="332" r:id="rId33"/>
    <p:sldId id="333" r:id="rId34"/>
    <p:sldId id="259" r:id="rId35"/>
    <p:sldId id="273" r:id="rId36"/>
    <p:sldId id="274" r:id="rId37"/>
    <p:sldId id="275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283" r:id="rId46"/>
    <p:sldId id="284" r:id="rId47"/>
    <p:sldId id="285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300" r:id="rId59"/>
    <p:sldId id="301" r:id="rId60"/>
    <p:sldId id="302" r:id="rId61"/>
    <p:sldId id="303" r:id="rId62"/>
    <p:sldId id="304" r:id="rId63"/>
    <p:sldId id="305" r:id="rId64"/>
    <p:sldId id="270" r:id="rId65"/>
    <p:sldId id="267" r:id="rId66"/>
    <p:sldId id="263" r:id="rId67"/>
    <p:sldId id="264" r:id="rId68"/>
    <p:sldId id="266" r:id="rId6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3015" autoAdjust="0"/>
    <p:restoredTop sz="97350" autoAdjust="0"/>
  </p:normalViewPr>
  <p:slideViewPr>
    <p:cSldViewPr>
      <p:cViewPr>
        <p:scale>
          <a:sx n="63" d="100"/>
          <a:sy n="63" d="100"/>
        </p:scale>
        <p:origin x="-139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92D9B-F3E3-46A5-99CE-0E1053E05660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B3F12C-476A-46C2-B53F-7BE13300A2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34349C-09B5-428B-A1A5-24775F3A981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305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dirty="0" smtClean="0"/>
              <a:t>Дайте краткий обзор презентации.</a:t>
            </a:r>
            <a:r>
              <a:rPr lang="ru-RU" baseline="0" dirty="0" smtClean="0"/>
              <a:t> О</a:t>
            </a:r>
            <a:r>
              <a:rPr lang="ru-RU" dirty="0" smtClean="0"/>
              <a:t>пишите главную суть презентации и обоснуйте ее важность.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Представьте каждую из основных тем.</a:t>
            </a:r>
          </a:p>
          <a:p>
            <a:r>
              <a:rPr lang="ru-RU" dirty="0" smtClean="0"/>
              <a:t>Чтобы предоставить слушателям ориентир, можно</a:t>
            </a:r>
            <a:r>
              <a:rPr lang="ru-RU" baseline="0" dirty="0" smtClean="0"/>
              <a:t> можете </a:t>
            </a:r>
            <a:r>
              <a:rPr lang="ru-RU" dirty="0" smtClean="0"/>
              <a:t>повторять этот обзорный слайд в ходе презентации, выделяя тему, которая будет обсуждаться далее.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AC7D-5A89-47C2-8ABA-56C9C2DEF7A4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1200" dirty="0" smtClean="0"/>
              <a:t>Это другой параметр</a:t>
            </a:r>
            <a:r>
              <a:rPr lang="ru-RU" sz="1200" baseline="0" dirty="0" smtClean="0"/>
              <a:t> для обзорных слайдов, использующих переходы.</a:t>
            </a:r>
            <a:endParaRPr lang="ru-RU" sz="1200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 spcCol="182880">
            <a:no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lang="ru-RU"/>
            </a:pPr>
            <a:r>
              <a:rPr lang="ru-RU" sz="1200" dirty="0" smtClean="0"/>
              <a:t>Это другой параметр</a:t>
            </a:r>
            <a:r>
              <a:rPr lang="ru-RU" sz="1200" baseline="0" dirty="0" smtClean="0"/>
              <a:t> для обзорного слайда.</a:t>
            </a:r>
            <a:endParaRPr lang="ru-RU" sz="1200" dirty="0" smtClean="0"/>
          </a:p>
          <a:p>
            <a:pPr marL="228600" indent="-228600">
              <a:buFont typeface="+mj-lt"/>
              <a:buNone/>
            </a:pPr>
            <a:endParaRPr lang="ru-RU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539750" y="503238"/>
            <a:ext cx="3143250" cy="2359025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53CCC-BBF5-4435-8AAC-5BB7B26EE5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53B37-C7E8-47FB-96CE-8876A067A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олько 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3543" y="0"/>
            <a:ext cx="9100457" cy="6879771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56350"/>
            <a:ext cx="2133600" cy="365125"/>
          </a:xfrm>
        </p:spPr>
        <p:txBody>
          <a:bodyPr/>
          <a:lstStyle/>
          <a:p>
            <a:fld id="{757B281C-5159-4971-8228-52B9A72E9ED2}" type="datetimeFigureOut">
              <a:rPr/>
              <a:pPr/>
              <a:t>28.11.2013</a:t>
            </a:fld>
            <a:endParaRPr kumimoji="0"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56350"/>
            <a:ext cx="2895600" cy="365125"/>
          </a:xfrm>
        </p:spPr>
        <p:txBody>
          <a:bodyPr/>
          <a:lstStyle/>
          <a:p>
            <a:endParaRPr kumimoji="0"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33D6E5A2-EC83-451F-A719-9AC1370DD5CF}" type="slidenum">
              <a:rPr/>
              <a:pPr/>
              <a:t>‹#›</a:t>
            </a:fld>
            <a:endParaRPr kumimoji="0" lang="ru-RU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27.06.2008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7" r:id="rId14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3357562"/>
            <a:ext cx="72728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parajita" panose="020B0604020202020204" pitchFamily="34" charset="0"/>
              </a:rPr>
              <a:t>Возобновляемые источники энергии</a:t>
            </a:r>
            <a:endParaRPr lang="ru-RU" sz="48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06450"/>
            <a:ext cx="9144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5952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14356"/>
            <a:ext cx="8715404" cy="1143000"/>
          </a:xfrm>
        </p:spPr>
        <p:txBody>
          <a:bodyPr/>
          <a:lstStyle/>
          <a:p>
            <a:pPr eaLnBrk="1" hangingPunct="1">
              <a:buNone/>
            </a:pPr>
            <a:r>
              <a:rPr lang="ru-RU" sz="3600" b="1" i="1" dirty="0" smtClean="0">
                <a:solidFill>
                  <a:srgbClr val="CC0000"/>
                </a:solidFill>
                <a:latin typeface="Times New Roman" pitchFamily="18" charset="0"/>
              </a:rPr>
              <a:t>Солнечная электростанция состоит из:</a:t>
            </a:r>
          </a:p>
        </p:txBody>
      </p:sp>
      <p:pic>
        <p:nvPicPr>
          <p:cNvPr id="9220" name="Picture 6" descr="1a_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908071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0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196975"/>
            <a:ext cx="4103688" cy="3282950"/>
          </a:xfrm>
          <a:noFill/>
        </p:spPr>
      </p:pic>
      <p:pic>
        <p:nvPicPr>
          <p:cNvPr id="34820" name="Picture 4" descr="0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19600" y="1600200"/>
            <a:ext cx="3752850" cy="3001963"/>
          </a:xfrm>
          <a:noFill/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95288" y="3933825"/>
            <a:ext cx="32400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Автономное обеспечение объекта (с аккумуляторами).</a:t>
            </a: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Объект питается только от солнечных батарей. 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4427538" y="3860800"/>
            <a:ext cx="4716462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Солнечная батарея (с аккумуляторами)</a:t>
            </a:r>
            <a:endParaRPr lang="ru-RU" sz="1600" b="1" i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коммутация с сетью.</a:t>
            </a:r>
            <a:endParaRPr lang="ru-RU" sz="1600" b="1" i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just"/>
            <a:endParaRPr lang="ru-RU" sz="16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АВР позволяет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переключить питание объекта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отсутствии солнца и полном разряде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аккумуляторов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электросеть.Эта же схема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может использоваться и наоборот – солнечная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батарея, как резервный источник питания.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этом случае АВР переключает вас на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аккумуляторные батареи  при потере питания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 электросети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247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3600" b="1" i="1" dirty="0" smtClean="0">
                <a:solidFill>
                  <a:srgbClr val="DA251C"/>
                </a:solidFill>
                <a:latin typeface="Times New Roman" pitchFamily="18" charset="0"/>
                <a:cs typeface="Times New Roman" pitchFamily="18" charset="0"/>
              </a:rPr>
              <a:t>Схемы работы солнечной электростанции</a:t>
            </a:r>
            <a:r>
              <a:rPr lang="ru-RU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 autoUpdateAnimBg="0"/>
      <p:bldP spid="3482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0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196975"/>
            <a:ext cx="4176712" cy="3340100"/>
          </a:xfrm>
          <a:noFill/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468313" y="4005263"/>
            <a:ext cx="3897312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just"/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Солнечная батарея (с аккумуляторами)</a:t>
            </a:r>
            <a:endParaRPr lang="ru-RU" sz="1600" b="1" i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и </a:t>
            </a: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резервный дизель-(бензо-)генератор.</a:t>
            </a:r>
            <a:b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i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случае отсутствия солнца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разряде 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аккумуляторных батарей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происходит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автоматический запуск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резервного 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генератора с подзарядкой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аккумуляторной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just"/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станции.</a:t>
            </a:r>
            <a:r>
              <a:rPr lang="ru-RU" sz="1600">
                <a:cs typeface="Arial" charset="0"/>
              </a:rPr>
              <a:t> </a:t>
            </a:r>
          </a:p>
        </p:txBody>
      </p:sp>
      <p:pic>
        <p:nvPicPr>
          <p:cNvPr id="35845" name="Picture 5" descr="00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79950" y="1604963"/>
            <a:ext cx="3816350" cy="3052762"/>
          </a:xfrm>
          <a:noFill/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859338" y="4005263"/>
            <a:ext cx="3382962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Гибридная автономная система –</a:t>
            </a:r>
            <a:endParaRPr lang="ru-RU" sz="1600" b="1" i="1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солнце-ветер </a:t>
            </a:r>
            <a:br>
              <a:rPr lang="ru-RU" sz="1600" b="1" i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i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Возможно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подключение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в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етрогенератора к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с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истеме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солнечной электростанции через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гибридный контроллер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или с помощью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отдельного контроллера для ветроустановок.</a:t>
            </a:r>
            <a:r>
              <a:rPr lang="ru-RU" sz="1000">
                <a:cs typeface="Arial" charset="0"/>
              </a:rPr>
              <a:t> </a:t>
            </a:r>
          </a:p>
        </p:txBody>
      </p:sp>
      <p:sp>
        <p:nvSpPr>
          <p:cNvPr id="1127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3600" b="1" i="1" dirty="0" smtClean="0">
                <a:solidFill>
                  <a:srgbClr val="DA251C"/>
                </a:solidFill>
                <a:cs typeface="Times New Roman" pitchFamily="18" charset="0"/>
              </a:rPr>
              <a:t>Схемы работы солнечной электростанции</a:t>
            </a:r>
            <a:r>
              <a:rPr lang="ru-RU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5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5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utoUpdateAnimBg="0"/>
      <p:bldP spid="3584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8858280" cy="114300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2800" b="1" i="1" dirty="0" smtClean="0">
                <a:solidFill>
                  <a:srgbClr val="CC0000"/>
                </a:solidFill>
                <a:latin typeface="Times New Roman" pitchFamily="18" charset="0"/>
              </a:rPr>
              <a:t>Передвижная система управления и контроля на солнечных батареях</a:t>
            </a:r>
          </a:p>
        </p:txBody>
      </p:sp>
      <p:pic>
        <p:nvPicPr>
          <p:cNvPr id="12292" name="Picture 5" descr="Изображение 2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341438"/>
            <a:ext cx="3254375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285720" y="285728"/>
            <a:ext cx="8858280" cy="1470025"/>
          </a:xfrm>
        </p:spPr>
        <p:txBody>
          <a:bodyPr/>
          <a:lstStyle/>
          <a:p>
            <a:pPr>
              <a:buNone/>
            </a:pPr>
            <a:r>
              <a:rPr lang="ru-RU" sz="5400" b="1" i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Солнечные коллекторы</a:t>
            </a:r>
            <a:endParaRPr lang="ru-RU" sz="5400" b="1" i="1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2" name="Содержимое 11" descr="B7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357298"/>
            <a:ext cx="6929486" cy="4777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313" y="1500188"/>
            <a:ext cx="4103687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solarhome.ru/img/biblio/solar/at-25-1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00174"/>
            <a:ext cx="4181475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7772400" cy="1470025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Плоские коллекторы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6000760" cy="4286280"/>
          </a:xfrm>
        </p:spPr>
        <p:txBody>
          <a:bodyPr>
            <a:noAutofit/>
          </a:bodyPr>
          <a:lstStyle/>
          <a:p>
            <a:pPr algn="l"/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+mj-lt"/>
              </a:rPr>
              <a:t>Плоский коллектор состоит из элемента, поглощающего солнечное излучение, прозрачного покрытия и </a:t>
            </a:r>
            <a:r>
              <a:rPr lang="ru-RU" sz="2400" i="1" dirty="0" err="1" smtClean="0">
                <a:solidFill>
                  <a:schemeClr val="accent5">
                    <a:lumMod val="10000"/>
                  </a:schemeClr>
                </a:solidFill>
                <a:latin typeface="+mj-lt"/>
              </a:rPr>
              <a:t>термоизолирующего</a:t>
            </a:r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+mj-lt"/>
              </a:rPr>
              <a:t> слоя. </a:t>
            </a:r>
          </a:p>
          <a:p>
            <a:pPr algn="l"/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+mj-lt"/>
              </a:rPr>
              <a:t>Поглощающий элемент называется абсорбером; он связан </a:t>
            </a:r>
          </a:p>
          <a:p>
            <a:pPr algn="l"/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+mj-lt"/>
              </a:rPr>
              <a:t>с теплопроводящей системой. </a:t>
            </a:r>
          </a:p>
          <a:p>
            <a:pPr algn="l"/>
            <a:r>
              <a:rPr lang="ru-RU" sz="2400" i="1" dirty="0" smtClean="0">
                <a:solidFill>
                  <a:schemeClr val="accent5">
                    <a:lumMod val="10000"/>
                  </a:schemeClr>
                </a:solidFill>
                <a:latin typeface="+mj-lt"/>
              </a:rPr>
              <a:t>Прозрачный элемент (стекло) обычно выполняется из закалённого стекла с пониженным содержанием металлов</a:t>
            </a:r>
            <a:r>
              <a:rPr lang="ru-RU" sz="2400" i="1" dirty="0" smtClean="0">
                <a:latin typeface="+mj-lt"/>
              </a:rPr>
              <a:t>.</a:t>
            </a:r>
          </a:p>
          <a:p>
            <a:endParaRPr lang="ru-RU" sz="11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050" y="357188"/>
            <a:ext cx="4679950" cy="42481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1470025"/>
          </a:xfrm>
        </p:spPr>
        <p:txBody>
          <a:bodyPr/>
          <a:lstStyle/>
          <a:p>
            <a:pPr algn="ctr">
              <a:buNone/>
            </a:pPr>
            <a:r>
              <a:rPr lang="ru-RU" sz="4400" b="1" i="1" dirty="0" smtClean="0">
                <a:solidFill>
                  <a:srgbClr val="FF0000"/>
                </a:solidFill>
                <a:latin typeface="Book Antiqua" pitchFamily="18" charset="0"/>
              </a:rPr>
              <a:t>Вакуумные коллекторы</a:t>
            </a:r>
            <a:endParaRPr lang="ru-RU" sz="4400" b="1" i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285720" y="1643050"/>
            <a:ext cx="4429156" cy="4929222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Cambria Math" pitchFamily="18" charset="0"/>
                <a:ea typeface="Cambria Math" pitchFamily="18" charset="0"/>
                <a:cs typeface="Aharoni" panose="02010803020104030203" pitchFamily="2" charset="-79"/>
              </a:rPr>
              <a:t>Вакуумный коллектор имеет устройство схожее с бытовыми термосами. Только внешняя часть трубы прозрачна, а на внутренней трубке нанесено высокоселективное покрытие, улавливающее солнечную энергию. Между внешней и внутренней стеклянной трубкой находится вакуум. Именно вакуумная прослойка дает возможность сохранить около 95% улавливаемой тепловой энергии.</a:t>
            </a:r>
          </a:p>
          <a:p>
            <a:endParaRPr lang="ru-RU" dirty="0"/>
          </a:p>
        </p:txBody>
      </p:sp>
      <p:pic>
        <p:nvPicPr>
          <p:cNvPr id="5" name="Рисунок 4" descr="G:\солнечная энергия\1290871866_tube_view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2071678"/>
            <a:ext cx="3786214" cy="4286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вакуумный солнечный коллектор"/>
          <p:cNvPicPr>
            <a:picLocks noGrp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72063" y="857250"/>
            <a:ext cx="4071937" cy="4643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642910" y="785794"/>
            <a:ext cx="5214942" cy="5554663"/>
          </a:xfrm>
        </p:spPr>
        <p:txBody>
          <a:bodyPr>
            <a:normAutofit fontScale="77500" lnSpcReduction="20000"/>
          </a:bodyPr>
          <a:lstStyle/>
          <a:p>
            <a:r>
              <a:rPr lang="ru-RU" sz="2900" i="1" dirty="0" smtClean="0">
                <a:solidFill>
                  <a:schemeClr val="accent5">
                    <a:lumMod val="10000"/>
                  </a:schemeClr>
                </a:solidFill>
                <a:latin typeface="Cambria Math" pitchFamily="18" charset="0"/>
                <a:ea typeface="Cambria Math" pitchFamily="18" charset="0"/>
              </a:rPr>
              <a:t>В вакуумных солнечных коллекторах нашли применение тепловые трубки, выполняющие роль проводника тепла. При облучении установки солнечным светом жидкость, находящаяся в нижней части трубки, нагреваясь, превращается в пар. Пар поднимается в верхнюю часть трубки (конденсатор), где конденсируясь, передаёт тепло коллектору. Использование данной схемы позволяет достичь большего КПД (по сравнению с плоскими коллекторами) при работе в условиях низких температур и слабой освещенности.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achastroy56_im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188" y="2000240"/>
            <a:ext cx="3918434" cy="3805235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 rot="10800000" flipV="1">
            <a:off x="357158" y="285728"/>
            <a:ext cx="8001056" cy="16170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317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mbria Math" pitchFamily="18" charset="0"/>
                <a:ea typeface="Cambria Math" pitchFamily="18" charset="0"/>
              </a:rPr>
              <a:t>Концентрирующий параболический солнечный коллектор.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1643050"/>
            <a:ext cx="46434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Cambria Math" pitchFamily="18" charset="0"/>
                <a:ea typeface="Cambria Math" pitchFamily="18" charset="0"/>
              </a:rPr>
              <a:t>Увеличить температуру теплоносителя можно с помощью параболических зеркал.  Зеркала концентрируют солнечное излучение на уже знакомом нам трубчатом радиаторе, заполненном жидкостью</a:t>
            </a:r>
            <a:r>
              <a:rPr lang="ru-RU" sz="2000" dirty="0" smtClean="0">
                <a:latin typeface="Cambria Math" pitchFamily="18" charset="0"/>
                <a:ea typeface="Cambria Math" pitchFamily="18" charset="0"/>
              </a:rPr>
              <a:t>.</a:t>
            </a:r>
            <a:endParaRPr lang="ru-RU" sz="20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28604"/>
            <a:ext cx="9144000" cy="1470025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Сравнение плоского и вакуумного солнечных коллекторов</a:t>
            </a:r>
            <a:endParaRPr lang="ru-RU" sz="4000" b="1" i="1" dirty="0"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subTitle" idx="1"/>
          </p:nvPr>
        </p:nvSpPr>
        <p:spPr>
          <a:xfrm>
            <a:off x="500034" y="2000240"/>
            <a:ext cx="2786082" cy="1752600"/>
          </a:xfrm>
        </p:spPr>
        <p:txBody>
          <a:bodyPr>
            <a:normAutofit/>
          </a:bodyPr>
          <a:lstStyle/>
          <a:p>
            <a:r>
              <a:rPr lang="ru-RU" sz="2800" i="1" u="sng" dirty="0" smtClean="0">
                <a:solidFill>
                  <a:srgbClr val="FF0000"/>
                </a:solidFill>
              </a:rPr>
              <a:t>Вакуумный</a:t>
            </a:r>
            <a:endParaRPr lang="ru-RU" sz="2800" i="1" u="sng" dirty="0">
              <a:solidFill>
                <a:srgbClr val="FF0000"/>
              </a:solidFill>
            </a:endParaRPr>
          </a:p>
        </p:txBody>
      </p:sp>
      <p:pic>
        <p:nvPicPr>
          <p:cNvPr id="5" name="Содержимое 4" descr="photos0-800x600.jpe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357158" y="2857496"/>
            <a:ext cx="4040188" cy="3030538"/>
          </a:xfrm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55500" dist="101600" dir="5400000" sy="-100000" algn="bl" rotWithShape="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convex"/>
            <a:bevelB w="82550" h="44450" prst="angle"/>
            <a:contourClr>
              <a:srgbClr val="FFFFFF"/>
            </a:contourClr>
          </a:sp3d>
        </p:spPr>
      </p:pic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5102225" y="1928802"/>
            <a:ext cx="4041775" cy="639762"/>
          </a:xfrm>
        </p:spPr>
        <p:txBody>
          <a:bodyPr/>
          <a:lstStyle/>
          <a:p>
            <a:pPr algn="ctr">
              <a:buNone/>
            </a:pPr>
            <a:r>
              <a:rPr lang="ru-RU" i="1" u="sng" dirty="0" smtClean="0">
                <a:solidFill>
                  <a:srgbClr val="FF0000"/>
                </a:solidFill>
              </a:rPr>
              <a:t>Плоский</a:t>
            </a:r>
            <a:endParaRPr lang="ru-RU" i="1" u="sng" dirty="0">
              <a:solidFill>
                <a:srgbClr val="FF0000"/>
              </a:solidFill>
            </a:endParaRPr>
          </a:p>
        </p:txBody>
      </p:sp>
      <p:pic>
        <p:nvPicPr>
          <p:cNvPr id="6" name="Содержимое 5" descr="B514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357686" y="2571744"/>
            <a:ext cx="4608512" cy="3168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04664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800" b="1" dirty="0" smtClean="0"/>
              <a:t>Возобновляемые </a:t>
            </a:r>
            <a:r>
              <a:rPr lang="ru-RU" sz="2800" b="1" dirty="0"/>
              <a:t>источники энергии (ВИЭ) </a:t>
            </a:r>
            <a:r>
              <a:rPr lang="ru-RU" sz="2400" dirty="0"/>
              <a:t>– это источники на основе постоянно существующих или периодически возникающих в окружающей среде потоков энергии.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6274" y="2204864"/>
            <a:ext cx="46805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энергия солнца;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энергия ветра</a:t>
            </a:r>
            <a:r>
              <a:rPr lang="ru-RU" sz="2400" dirty="0"/>
              <a:t>;</a:t>
            </a:r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энергия </a:t>
            </a:r>
            <a:r>
              <a:rPr lang="ru-RU" sz="2400" dirty="0"/>
              <a:t>приливов и </a:t>
            </a:r>
            <a:r>
              <a:rPr lang="ru-RU" sz="2400" dirty="0" smtClean="0"/>
              <a:t>отливов;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геотермальная энергия</a:t>
            </a:r>
            <a:r>
              <a:rPr lang="ru-RU" sz="2400" dirty="0"/>
              <a:t>.</a:t>
            </a:r>
          </a:p>
        </p:txBody>
      </p:sp>
      <p:pic>
        <p:nvPicPr>
          <p:cNvPr id="5122" name="Picture 2" descr="C:\Users\мвидео\Desktop\Введение в специальность\gybrid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18239"/>
            <a:ext cx="4077663" cy="285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875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омбинированная система солнечного теплоснабжения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42" y="1785926"/>
            <a:ext cx="3929058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000100" y="214290"/>
            <a:ext cx="7467600" cy="85725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800" b="1" i="1" dirty="0" smtClean="0">
                <a:solidFill>
                  <a:srgbClr val="FF0000"/>
                </a:solidFill>
                <a:latin typeface="Book Antiqua" pitchFamily="18" charset="0"/>
              </a:rPr>
              <a:t>Солнечные коллекторы</a:t>
            </a:r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0" y="1142984"/>
            <a:ext cx="5715008" cy="53403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</a:t>
            </a:r>
            <a:r>
              <a:rPr lang="ru-RU" dirty="0" smtClean="0">
                <a:solidFill>
                  <a:schemeClr val="accent5">
                    <a:lumMod val="10000"/>
                  </a:schemeClr>
                </a:solidFill>
                <a:latin typeface="Book Antiqua" pitchFamily="18" charset="0"/>
              </a:rPr>
              <a:t>Обычно солнечные коллекторы устанавливаются неподвижно, а угол наклона выбирают в зависимости от основного назначения устройства. При установке коллектор стараются ориентировать в сторону юга, но обязательно с учётом рельефа местности. В северных районах возможен вариант установки под углом, близким к вертикали, тогда приемник будет больше использовать лучи, отраженные от поверхности снежного наста. 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785813"/>
            <a:ext cx="8229600" cy="5005387"/>
          </a:xfrm>
        </p:spPr>
        <p:txBody>
          <a:bodyPr/>
          <a:lstStyle/>
          <a:p>
            <a:r>
              <a:rPr lang="ru-RU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</a:rPr>
              <a:t>Идеальный вариант с изменяющимся углом наклона так, чтобы зимой он составлял 55</a:t>
            </a:r>
            <a:r>
              <a:rPr lang="ru-RU" i="1" baseline="30000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</a:rPr>
              <a:t>0 </a:t>
            </a:r>
            <a:r>
              <a:rPr lang="ru-RU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</a:rPr>
              <a:t> -60</a:t>
            </a:r>
            <a:r>
              <a:rPr lang="ru-RU" i="1" baseline="30000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</a:rPr>
              <a:t>0 </a:t>
            </a:r>
            <a:r>
              <a:rPr lang="ru-RU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</a:rPr>
              <a:t>С, а в июне  - 25</a:t>
            </a:r>
            <a:r>
              <a:rPr lang="ru-RU" i="1" baseline="30000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</a:rPr>
              <a:t>0</a:t>
            </a:r>
            <a:r>
              <a:rPr lang="ru-RU" i="1" dirty="0" smtClean="0">
                <a:solidFill>
                  <a:schemeClr val="tx2"/>
                </a:solidFill>
                <a:latin typeface="Cambria Math" pitchFamily="18" charset="0"/>
                <a:ea typeface="Cambria Math" pitchFamily="18" charset="0"/>
              </a:rPr>
              <a:t>С. </a:t>
            </a:r>
          </a:p>
          <a:p>
            <a:endParaRPr lang="ru-RU" dirty="0"/>
          </a:p>
        </p:txBody>
      </p:sp>
      <p:pic>
        <p:nvPicPr>
          <p:cNvPr id="4" name="Рисунок 3" descr="Vladivostok3_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2428868"/>
            <a:ext cx="4258356" cy="339249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Рисунок 6" descr="Rabota1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10" y="2214554"/>
            <a:ext cx="4323794" cy="342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ContrastingLeftFacing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3573" y="188640"/>
            <a:ext cx="7709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/>
              <a:t>Достоинства и недостатки солнечной энергетики</a:t>
            </a:r>
            <a:endParaRPr lang="ru-RU" sz="2400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27984" y="1052736"/>
            <a:ext cx="432048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Недостатки: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Солнечная </a:t>
            </a:r>
            <a:r>
              <a:rPr lang="ru-RU" dirty="0"/>
              <a:t>электростанция не работает ночью и недостаточно эффективно работает в утренних и вечерних </a:t>
            </a:r>
            <a:r>
              <a:rPr lang="ru-RU" dirty="0" smtClean="0"/>
              <a:t>сумерках;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Дороговизна </a:t>
            </a:r>
            <a:r>
              <a:rPr lang="ru-RU" dirty="0"/>
              <a:t>солнечных фотоэлементов. Вероятно, с развитием технологии этот недостаток </a:t>
            </a:r>
            <a:r>
              <a:rPr lang="ru-RU" dirty="0" smtClean="0"/>
              <a:t>преодолеют;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Недостаточный </a:t>
            </a:r>
            <a:r>
              <a:rPr lang="ru-RU" dirty="0"/>
              <a:t>КПД солнечных </a:t>
            </a:r>
            <a:r>
              <a:rPr lang="ru-RU" dirty="0" smtClean="0"/>
              <a:t>элементов;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Эффективность </a:t>
            </a:r>
            <a:r>
              <a:rPr lang="ru-RU" dirty="0"/>
              <a:t>фотоэлектрических элементов заметно падает при их нагреве, поэтому возникает необходимость в установке систем охлаждения, обычно </a:t>
            </a:r>
            <a:r>
              <a:rPr lang="ru-RU" dirty="0" smtClean="0"/>
              <a:t>водяных;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Через </a:t>
            </a:r>
            <a:r>
              <a:rPr lang="ru-RU" dirty="0"/>
              <a:t>30 лет эксплуатации эффективность фотоэлектрических элементов начинает снижаться.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3563" y="1052736"/>
            <a:ext cx="39964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Достоинства: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Общедоступность </a:t>
            </a:r>
            <a:r>
              <a:rPr lang="ru-RU" dirty="0"/>
              <a:t>и неисчерпаемость </a:t>
            </a:r>
            <a:r>
              <a:rPr lang="ru-RU" dirty="0" smtClean="0"/>
              <a:t>источника;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Теоретически</a:t>
            </a:r>
            <a:r>
              <a:rPr lang="ru-RU" dirty="0"/>
              <a:t>, полная безопасность для окружающей среды (однако в настоящее время в производстве фотоэлементов и в них самих используются вредные вещества). Существует вероятность того, что повсеместное внедрение солнечной энергетики может изменить альбедо земной поверхности и привести к изменению климата (однако при современном уровне потребления энергии это крайне маловероятно).</a:t>
            </a:r>
          </a:p>
        </p:txBody>
      </p:sp>
    </p:spTree>
    <p:extLst>
      <p:ext uri="{BB962C8B-B14F-4D97-AF65-F5344CB8AC3E}">
        <p14:creationId xmlns:p14="http://schemas.microsoft.com/office/powerpoint/2010/main" xmlns="" val="304805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9829" y="394085"/>
            <a:ext cx="2707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Энергия ветра</a:t>
            </a:r>
          </a:p>
        </p:txBody>
      </p:sp>
      <p:sp>
        <p:nvSpPr>
          <p:cNvPr id="5" name="AutoShape 2" descr="http://upload.wikimedia.org/wikipedia/commons/thumb/9/97/Middelgrunden_wind_farm_2009-07-01_edit_filtered.jpg/400px-Middelgrunden_wind_farm_2009-07-01_edit_filtered.jpg"/>
          <p:cNvSpPr>
            <a:spLocks noChangeAspect="1" noChangeArrowheads="1"/>
          </p:cNvSpPr>
          <p:nvPr/>
        </p:nvSpPr>
        <p:spPr bwMode="auto">
          <a:xfrm>
            <a:off x="155575" y="-1325563"/>
            <a:ext cx="38100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://upload.wikimedia.org/wikipedia/commons/thumb/9/97/Middelgrunden_wind_farm_2009-07-01_edit_filtered.jpg/400px-Middelgrunden_wind_farm_2009-07-01_edit_filtered.jpg"/>
          <p:cNvSpPr>
            <a:spLocks noChangeAspect="1" noChangeArrowheads="1"/>
          </p:cNvSpPr>
          <p:nvPr/>
        </p:nvSpPr>
        <p:spPr bwMode="auto">
          <a:xfrm>
            <a:off x="307975" y="-1173163"/>
            <a:ext cx="38100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C:\Users\мвидео\Desktop\Введение в специальность\26210-231034-3d166c38f0b4e6fa763f015add5b20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5574" y="2708920"/>
            <a:ext cx="482921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7542" y="1268760"/>
            <a:ext cx="84294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Это отрасль </a:t>
            </a:r>
            <a:r>
              <a:rPr lang="ru-RU" sz="2000" dirty="0"/>
              <a:t>энергетики, специализирующаяся на преобразовании кинетической энергии воздушных масс в атмосфере в электрическую, механическую, тепловую или в любую другую форму энергии, удобную для использования в народном хозяйстве.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7542" y="2708920"/>
            <a:ext cx="33123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Такое </a:t>
            </a:r>
            <a:r>
              <a:rPr lang="ru-RU" sz="2000" dirty="0"/>
              <a:t>преобразование может осуществляться такими агрегатами, как ветрогенератор (для получения электрической энергии), ветряная мельница (для преобразования в механическую энергию), парус (для использования в транспорте) и другими.</a:t>
            </a:r>
          </a:p>
        </p:txBody>
      </p:sp>
    </p:spTree>
    <p:extLst>
      <p:ext uri="{BB962C8B-B14F-4D97-AF65-F5344CB8AC3E}">
        <p14:creationId xmlns:p14="http://schemas.microsoft.com/office/powerpoint/2010/main" xmlns="" val="378089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r>
              <a:rPr lang="ru-RU" dirty="0" smtClean="0"/>
              <a:t>Ветроэнергетика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4294967295"/>
          </p:nvPr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276558"/>
            <a:ext cx="3452634" cy="25894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3571875" cy="476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35566"/>
            <a:ext cx="3329608" cy="249720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714488"/>
            <a:ext cx="7681664" cy="4471392"/>
          </a:xfrm>
          <a:prstGeom prst="rect">
            <a:avLst/>
          </a:prstGeom>
          <a:noFill/>
        </p:spPr>
        <p:txBody>
          <a:bodyPr wrap="square" rtlCol="0">
            <a:normAutofit fontScale="25000" lnSpcReduction="20000"/>
          </a:bodyPr>
          <a:lstStyle/>
          <a:p>
            <a:r>
              <a:rPr lang="ru-RU" sz="7200" dirty="0"/>
              <a:t/>
            </a:r>
            <a:br>
              <a:rPr lang="ru-RU" sz="7200" dirty="0"/>
            </a:br>
            <a:r>
              <a:rPr lang="ru-RU" sz="7200" b="1" dirty="0"/>
              <a:t>1. Лопасти турбины. </a:t>
            </a:r>
            <a:r>
              <a:rPr lang="ru-RU" sz="7200" dirty="0"/>
              <a:t/>
            </a:r>
            <a:br>
              <a:rPr lang="ru-RU" sz="7200" dirty="0"/>
            </a:br>
            <a:r>
              <a:rPr lang="ru-RU" sz="7200" b="1" dirty="0"/>
              <a:t>2. Ротор. </a:t>
            </a:r>
            <a:r>
              <a:rPr lang="ru-RU" sz="7200" dirty="0"/>
              <a:t/>
            </a:r>
            <a:br>
              <a:rPr lang="ru-RU" sz="7200" dirty="0"/>
            </a:br>
            <a:r>
              <a:rPr lang="ru-RU" sz="7200" b="1" dirty="0"/>
              <a:t>3. Направление вращения лопастей.. </a:t>
            </a:r>
            <a:r>
              <a:rPr lang="ru-RU" sz="7200" dirty="0"/>
              <a:t/>
            </a:r>
            <a:br>
              <a:rPr lang="ru-RU" sz="7200" dirty="0"/>
            </a:br>
            <a:r>
              <a:rPr lang="ru-RU" sz="7200" b="1" dirty="0"/>
              <a:t>4. Демпфер. </a:t>
            </a:r>
            <a:br>
              <a:rPr lang="ru-RU" sz="7200" b="1" dirty="0"/>
            </a:br>
            <a:r>
              <a:rPr lang="ru-RU" sz="7200" b="1" dirty="0"/>
              <a:t>5. Ведущая ось. </a:t>
            </a:r>
            <a:br>
              <a:rPr lang="ru-RU" sz="7200" b="1" dirty="0"/>
            </a:br>
            <a:r>
              <a:rPr lang="ru-RU" sz="7200" b="1" dirty="0"/>
              <a:t>6. Механизм вращения лопастей. </a:t>
            </a:r>
            <a:br>
              <a:rPr lang="ru-RU" sz="7200" b="1" dirty="0"/>
            </a:br>
            <a:r>
              <a:rPr lang="ru-RU" sz="7200" b="1" dirty="0"/>
              <a:t>7. Электрогенератор. </a:t>
            </a:r>
            <a:br>
              <a:rPr lang="ru-RU" sz="7200" b="1" dirty="0"/>
            </a:br>
            <a:r>
              <a:rPr lang="ru-RU" sz="7200" b="1" dirty="0"/>
              <a:t>8. Контроллер вращения.</a:t>
            </a:r>
            <a:br>
              <a:rPr lang="ru-RU" sz="7200" b="1" dirty="0"/>
            </a:br>
            <a:r>
              <a:rPr lang="ru-RU" sz="7200" b="1" dirty="0"/>
              <a:t>9. Анемоскоп и датчик ветра . </a:t>
            </a:r>
            <a:br>
              <a:rPr lang="ru-RU" sz="7200" b="1" dirty="0"/>
            </a:br>
            <a:r>
              <a:rPr lang="ru-RU" sz="7200" b="1" dirty="0"/>
              <a:t>10. Хвостовик Анемоскопа. </a:t>
            </a:r>
            <a:r>
              <a:rPr lang="ru-RU" sz="7200" dirty="0"/>
              <a:t/>
            </a:r>
            <a:br>
              <a:rPr lang="ru-RU" sz="7200" dirty="0"/>
            </a:br>
            <a:r>
              <a:rPr lang="ru-RU" sz="7200" b="1" dirty="0"/>
              <a:t>11. Гондола. </a:t>
            </a:r>
            <a:r>
              <a:rPr lang="ru-RU" sz="7200" dirty="0"/>
              <a:t/>
            </a:r>
            <a:br>
              <a:rPr lang="ru-RU" sz="7200" dirty="0"/>
            </a:br>
            <a:r>
              <a:rPr lang="ru-RU" sz="7200" b="1" dirty="0"/>
              <a:t>12. Ось электрогенератора. </a:t>
            </a:r>
            <a:br>
              <a:rPr lang="ru-RU" sz="7200" b="1" dirty="0"/>
            </a:br>
            <a:r>
              <a:rPr lang="ru-RU" sz="7200" b="1" dirty="0"/>
              <a:t>13. Механизм вращения турбины. </a:t>
            </a:r>
            <a:br>
              <a:rPr lang="ru-RU" sz="7200" b="1" dirty="0"/>
            </a:br>
            <a:r>
              <a:rPr lang="ru-RU" sz="7200" b="1" dirty="0"/>
              <a:t>14. Двигатель вращения. </a:t>
            </a:r>
            <a:br>
              <a:rPr lang="ru-RU" sz="7200" b="1" dirty="0"/>
            </a:br>
            <a:r>
              <a:rPr lang="ru-RU" sz="7200" b="1" dirty="0"/>
              <a:t>15. Мачта.</a:t>
            </a:r>
            <a:r>
              <a:rPr lang="ru-RU" sz="7200" dirty="0" smtClean="0"/>
              <a:t> работа</a:t>
            </a:r>
            <a:endParaRPr lang="ru-RU" sz="7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0" y="0"/>
            <a:ext cx="7765662" cy="164761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09" y="1714488"/>
            <a:ext cx="4637091" cy="42131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517323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/>
              <a:t>Устройство </a:t>
            </a:r>
            <a:r>
              <a:rPr lang="ru-RU" sz="2400" b="1" u="sng" dirty="0" err="1" smtClean="0"/>
              <a:t>ветрогенератора</a:t>
            </a:r>
            <a:endParaRPr lang="ru-RU" sz="2400" b="1" u="sng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15616" y="404664"/>
            <a:ext cx="6408712" cy="864096"/>
          </a:xfrm>
          <a:prstGeom prst="rect">
            <a:avLst/>
          </a:prstGeom>
          <a:noFill/>
        </p:spPr>
        <p:txBody>
          <a:bodyPr wrap="square" rtlCol="0">
            <a:normAutofit fontScale="40000" lnSpcReduction="20000"/>
          </a:bodyPr>
          <a:lstStyle/>
          <a:p>
            <a:pPr algn="ctr"/>
            <a:r>
              <a:rPr lang="ru-RU" sz="7200" dirty="0" smtClean="0"/>
              <a:t>Принцип работы </a:t>
            </a:r>
            <a:r>
              <a:rPr lang="ru-RU" sz="7200" dirty="0" err="1" smtClean="0"/>
              <a:t>ветрогенератора</a:t>
            </a:r>
            <a:endParaRPr lang="ru-RU" sz="7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53000" y="0"/>
            <a:ext cx="7765662" cy="164761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51222"/>
            <a:ext cx="7932274" cy="4442074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1593" y="-3987824"/>
            <a:ext cx="7765662" cy="164761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06" y="1196752"/>
            <a:ext cx="871556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04664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Виды ветроэлектрических установок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3157" y="558924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i="1" dirty="0"/>
              <a:t>С горизонтальной осью вращения ветроколеса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8269" y="5569241"/>
            <a:ext cx="2598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ru-RU" b="1" i="1" dirty="0"/>
              <a:t>С вертикальной осью </a:t>
            </a:r>
          </a:p>
          <a:p>
            <a:pPr algn="ctr"/>
            <a:r>
              <a:rPr lang="ru-RU" altLang="ru-RU" b="1" i="1" dirty="0"/>
              <a:t>вращения ветроколеса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 rot="20753331" flipH="1">
            <a:off x="108261" y="-3142205"/>
            <a:ext cx="2895600" cy="686108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92745"/>
            <a:ext cx="42672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teko-makiz.ru/images/vetrya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92745"/>
            <a:ext cx="3640138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978" y="5504262"/>
            <a:ext cx="4020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i="1" dirty="0"/>
              <a:t>С горизонтальной осью вращения ветроколеса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13075" y="5504262"/>
            <a:ext cx="2598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ru-RU" b="1" i="1" dirty="0"/>
              <a:t>С вертикальной осью </a:t>
            </a:r>
          </a:p>
          <a:p>
            <a:pPr algn="ctr"/>
            <a:r>
              <a:rPr lang="ru-RU" altLang="ru-RU" b="1" i="1" dirty="0"/>
              <a:t>вращения ветроколеса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8786842" cy="1066130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3100" b="1" dirty="0"/>
              <a:t>Статистика по использованию энергии ветра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7644468"/>
              </p:ext>
            </p:extLst>
          </p:nvPr>
        </p:nvGraphicFramePr>
        <p:xfrm>
          <a:off x="0" y="1142984"/>
          <a:ext cx="9144000" cy="5214970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702016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effectLst/>
                        </a:rPr>
                        <a:t>Страна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038" marR="190395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effectLst/>
                        </a:rPr>
                        <a:t>2005 г., МВт.</a:t>
                      </a:r>
                    </a:p>
                  </a:txBody>
                  <a:tcPr marL="87038" marR="190395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2006 г., МВт.</a:t>
                      </a:r>
                    </a:p>
                  </a:txBody>
                  <a:tcPr marL="87038" marR="190395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2007 г., МВт.</a:t>
                      </a:r>
                    </a:p>
                  </a:txBody>
                  <a:tcPr marL="87038" marR="190395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2008 г. МВт.</a:t>
                      </a:r>
                    </a:p>
                  </a:txBody>
                  <a:tcPr marL="87038" marR="190395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2009 г. МВт.</a:t>
                      </a:r>
                    </a:p>
                  </a:txBody>
                  <a:tcPr marL="87038" marR="190395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2010 г. МВт.</a:t>
                      </a:r>
                    </a:p>
                  </a:txBody>
                  <a:tcPr marL="87038" marR="190395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>
                          <a:effectLst/>
                        </a:rPr>
                        <a:t>2011 г. Мвт.</a:t>
                      </a:r>
                    </a:p>
                  </a:txBody>
                  <a:tcPr marL="87038" marR="190395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01151">
                <a:tc>
                  <a:txBody>
                    <a:bodyPr/>
                    <a:lstStyle/>
                    <a:p>
                      <a:r>
                        <a:rPr lang="ru-RU" sz="1700" u="none" strike="noStrike" dirty="0">
                          <a:effectLst/>
                          <a:hlinkClick r:id=""/>
                        </a:rPr>
                        <a:t>Китай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1260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2405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6050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12210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25104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41800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62733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01151">
                <a:tc>
                  <a:txBody>
                    <a:bodyPr/>
                    <a:lstStyle/>
                    <a:p>
                      <a:r>
                        <a:rPr lang="ru-RU" sz="1700" u="none" strike="noStrike">
                          <a:effectLst/>
                          <a:hlinkClick r:id=""/>
                        </a:rPr>
                        <a:t>США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9149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11603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16818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25170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35159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40200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46919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702016">
                <a:tc>
                  <a:txBody>
                    <a:bodyPr/>
                    <a:lstStyle/>
                    <a:p>
                      <a:r>
                        <a:rPr lang="ru-RU" sz="1700" u="none" strike="noStrike">
                          <a:effectLst/>
                          <a:hlinkClick r:id=""/>
                        </a:rPr>
                        <a:t>Германия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18428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20622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22247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23903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25777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27214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29060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01151">
                <a:tc>
                  <a:txBody>
                    <a:bodyPr/>
                    <a:lstStyle/>
                    <a:p>
                      <a:r>
                        <a:rPr lang="ru-RU" sz="1700" u="none" strike="noStrike" dirty="0">
                          <a:effectLst/>
                          <a:hlinkClick r:id=""/>
                        </a:rPr>
                        <a:t>Испания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10028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11615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15145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16754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19149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20676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21674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01151">
                <a:tc>
                  <a:txBody>
                    <a:bodyPr/>
                    <a:lstStyle/>
                    <a:p>
                      <a:r>
                        <a:rPr lang="ru-RU" sz="1700" u="none" strike="noStrike">
                          <a:effectLst/>
                          <a:hlinkClick r:id=""/>
                        </a:rPr>
                        <a:t>Индия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4430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6270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7580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9645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10833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13064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16084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702016">
                <a:tc>
                  <a:txBody>
                    <a:bodyPr/>
                    <a:lstStyle/>
                    <a:p>
                      <a:r>
                        <a:rPr lang="ru-RU" sz="1700" u="none" strike="noStrike">
                          <a:effectLst/>
                          <a:hlinkClick r:id=""/>
                        </a:rPr>
                        <a:t>Франция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757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1567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</a:rPr>
                        <a:t>2454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3404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4492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5660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6800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01151">
                <a:tc>
                  <a:txBody>
                    <a:bodyPr/>
                    <a:lstStyle/>
                    <a:p>
                      <a:r>
                        <a:rPr lang="ru-RU" sz="1700" u="none" strike="noStrike">
                          <a:effectLst/>
                          <a:hlinkClick r:id=""/>
                        </a:rPr>
                        <a:t>Италия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1718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2123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2726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3736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4850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5797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6737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702016">
                <a:tc>
                  <a:txBody>
                    <a:bodyPr/>
                    <a:lstStyle/>
                    <a:p>
                      <a:r>
                        <a:rPr lang="ru-RU" sz="1700" u="none" strike="noStrike">
                          <a:effectLst/>
                          <a:hlinkClick r:id=""/>
                        </a:rPr>
                        <a:t>Великобритания</a:t>
                      </a:r>
                      <a:endParaRPr lang="ru-RU" sz="17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1353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1962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2389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3241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4051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5203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6540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401151">
                <a:tc>
                  <a:txBody>
                    <a:bodyPr/>
                    <a:lstStyle/>
                    <a:p>
                      <a:r>
                        <a:rPr lang="ru-RU" sz="1700" u="none" strike="noStrike" dirty="0">
                          <a:effectLst/>
                          <a:hlinkClick r:id=""/>
                        </a:rPr>
                        <a:t>Канада</a:t>
                      </a:r>
                      <a:endParaRPr lang="ru-RU" sz="17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683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</a:rPr>
                        <a:t>1451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1846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2369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3319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>
                          <a:effectLst/>
                        </a:rPr>
                        <a:t>4008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dirty="0">
                          <a:effectLst/>
                        </a:rPr>
                        <a:t>5265</a:t>
                      </a:r>
                    </a:p>
                  </a:txBody>
                  <a:tcPr marL="87038" marR="87038" marT="43519" marB="43519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9648" y="1124744"/>
            <a:ext cx="8064896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600"/>
              </a:spcAft>
            </a:pPr>
            <a:r>
              <a:rPr lang="ru-RU" sz="2000" dirty="0" smtClean="0"/>
              <a:t>    Данный </a:t>
            </a:r>
            <a:r>
              <a:rPr lang="ru-RU" sz="2000" dirty="0"/>
              <a:t>вид энергетики основывается на преобразовании электромагнитного солнечного излучения в электрическую или тепловую энергию.</a:t>
            </a:r>
          </a:p>
          <a:p>
            <a:pPr indent="457200" algn="just">
              <a:spcAft>
                <a:spcPts val="600"/>
              </a:spcAft>
            </a:pPr>
            <a:r>
              <a:rPr lang="ru-RU" sz="2000" dirty="0" smtClean="0"/>
              <a:t>    Солнечные </a:t>
            </a:r>
            <a:r>
              <a:rPr lang="ru-RU" sz="2000" dirty="0"/>
              <a:t>электростанции используют энергию Солнца как напрямую (фотоэлектрические СЭС работающие на явлении внутреннего фотоэффекта), так и косвенно — используя </a:t>
            </a:r>
            <a:r>
              <a:rPr lang="ru-RU" sz="2000" dirty="0" smtClean="0"/>
              <a:t>кинетическую </a:t>
            </a:r>
            <a:r>
              <a:rPr lang="ru-RU" sz="2000" dirty="0"/>
              <a:t>энергию пара.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06116"/>
            <a:ext cx="2954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Энергия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солнца</a:t>
            </a:r>
          </a:p>
        </p:txBody>
      </p:sp>
      <p:sp>
        <p:nvSpPr>
          <p:cNvPr id="7" name="AutoShape 2" descr="data:image/jpeg;base64,/9j/4AAQSkZJRgABAQAAAQABAAD/2wCEAAkGBhQSEBQUEhQUFBQUFBUVFRUUFRUVFxcUFBQVFxQVFRcXHCYeGBkjGRUUHy8gIycpLCwsFR4xNTAqNSYrLCkBCQoKDgwOGg8PGiwgHyQsKSksLCopLCwsLCkqLCkpLCwpLCwsKSwsLCwsLCwsKSkpLCksLCksLCwsKSksLCksLP/AABEIAK4BIgMBIgACEQEDEQH/xAAcAAABBQEBAQAAAAAAAAAAAAAEAQIDBQYABwj/xABGEAACAQIDAwgFCQYGAgMBAAABAgMAEQQSIQUxQQYTIlFhcZGhBzJSgbEUIzNCYnKSosEVgrLC0fAWQ1OD0uFjc5OU8TT/xAAaAQADAQEBAQAAAAAAAAAAAAAAAgMBBAUG/8QALBEAAgIBAwMDAwQDAQAAAAAAAAECEQMSITEEQVETImFxkaEUMoHhscHwI//aAAwDAQACEQMRAD8A88CU8LUgSnBK+nPFIslLkqbm67JWmWRZa7LUuSu5ugLI8tdlqTJS5K0CPLS5afkqywqIMLO7Rh2jMbbyDkLFGsR9pk33pJz0qzYrU6KvLXZamjnhf1XMZ9mQae5108QKfLg2UXI04MLFT3MNKxTTNcWgXLXZalK12SnFIctdkqXJXZaDCLLXZaky0hWtAZautT8tdloAjtXZaky12WgBmWkK1JlpMtAEeWutUmWky0ARla7LT8tcVoAiK0hWpctNK0ARFaQrUuWmlaDSIrTStTZaQrQaDlaYUogrTClA1kGSuqXLXUBZbiOnCOpQlPCUpMgyUuSpwlLkrQBslLkojm6XJQANkrslEZKXm6ABwlWGxUVpObe+SYGFrbwH0BF+IbKfdQ/N0+NbEEb76d99KSauLQ0XTsqp9kx5isUy3BIyyjmmvxGbVT7yKhMM+GN7PHfiL5W946LDxo3lhs5o8VISjKrtnFwR9IAxGvEEke6q/BbRli0R2AO9d6nvU6H3iuSNtbM6ntyGQ7aU/Sxg/aj6De8eqfAUUgjf6OQH7L/Nt59E+40IMfE/0sIv7UJ5s9+XVD4CuOyo2+hmU/Zl+ab3EkofxCnU3H4EcUwubDMpswIPaLVHkqHnMRh+iwYLwVxmQ917qe8URFtaJvpEKH2ozdfwMb+DVVZCbxjclJko2bC2ykEMrC6sL2I3HfuIOhFRc3VU0ybtA+SuyVPzddzdaYD5KXJU+SkyUAQZKTJRGSkyVoWQZaQrRBSkyUAD5KTJRGSkyUAD5aTJRBSmlKAIClMK0TkppSgCDJSFanyUhWgAYrTSlEFaaUoNBstLU+SuoCy5EVKI6JCUojpTAfJS5KI5uu5utoAfJXZKn5ulEdaYQZK7m6I5uu5ugCDJXBKI5uu5uso0i5S7bmjmukhyyKkmRrMvTUFui1weln4VWJtaCT6bDqD7UJMR78uqHwFXG2NhSYmGN4lzmLNG4BFwpYuhsTr6zj92stitnSRG0iMh6mUj41wRjHjujsblyWR2NA+sWJVT7E6lD7nW6+NqGxOwpkGYoWT20tIn4kJFA5aIwuMeM3jdlPWpI+FPpkuGLa7o7DY+SMWRyBxXep71Oh8Kn+Vxv9JEAfaiOQ/gN18LVMdtF/po45e0rlf8aWJ996Qx4d9zSRHqYCRfxLZvI1n1X2D6Ms9jpGyGITKQelGJPm2V+I16JDCw0beFNETOcmUxqWjuCpFmKgm9iLHMuu++ndVJ+xJDrHllH/jYMfwaN5VdYSdpEzG4misHvoSo0STXiNFP7p4mhPsmY/NAKYuJ+JjPU/SX8Sj4ip3wZAva6+0pDL4jSn47DQFQ5jZODmI3ytwJRuB3ixHEcKGw+AYHNhplY+yG5t+7K1r+4mmjlfcV40KUpMlEftAp0cTAc3tC8T+8Wyt4VIkaOpaNicurKwswHtaaEbtR11aORMm4NAWSuyURzdJkqxMHyUmSiClJzdAA5jpClEZKTJQAPkppSiSlNKUADlKaUokx03m6AB8lIUonm6ayUBYMUphSiilMyUBYNkrqI5uloCyrw/KqZfWyv95RfxWxrT7Gx4xETPlyFXVSAbg5lY3F9RurKDaqN9Jh4j2pmjP5Tl8q1fJRomhlESutnjLB2DcJALEAdvCuOMnaOycVTDTGArMSFVbXJNhqbDzIpETMLqQw61Ib4VJtDC5sPMoIF03sQAMro2pO7dWL/YWIXpKhYe1EQ/mhNUeSpUSjDUrNhzddzdZJNvYmM2ZmP2ZBm/iF6sMPyxP+ZEp7UJU+BuKdZDHjZe83S83QUHKbDtvLoftLceK/0q35vcQQQQCCNxBAIPgRTKSZNxaBhHXc3RPNUoipxSI35icKSCEEgt1xMCfyM9ZSPb06aLI1vZJzKe9WuvlW3wUYzqDue6N92QFG8mNefYmAq7Kd6kg+7SuSUVrdnRF+xMPXbCN9NBG3W0d4m/J0fy0/mMI56MksXZIokH4ksfy1VhaULWaPGw2ryWY5OufonilH2HGb8D2byoXE4GSM2kRkP2lK/GoVqxwm25oxZJGA9knMp/dNx5VlS+plxZXDTdpVrs7lFLGwzNzi7ir2a6nRgCblbjqpx2wj/S4eJvtIDE35Dl/Ka4Q4V9zywnqdRIv4ksfy1jd/uQyXhlxNCo1Azo6acMyN19oNx2MKq35ONYGN0YNeylgj6cLNoTu3HjV9yc2XnHM89Cym7RuHF1e2qsjWYK2nDQgHro+TkXOS8bRNlIvcDQEbnQ8fd20ksi5Tp9zVB+NjJHFYiAZJAwXgkq5l9wcEeFdh9pR5g2RomH1oTdddDeN+HYDSzyYjCu0RZhY6qekhHA5W0II13caRdoRP9LCt/aiPNn8OqnwFNV719hbr+yzlWJ1DROG06agMCvbY/VPvtu7aHyUNBBGGDQzBWG5ZVy+7MLqR32q3bCNlz5bDjYhlB7GFwR1VfHkX7Wyc4dwDJSFKKKU0x10EQUpXFKJ5ukMdAA4QUxo6JMdM3d1Tk9O/YdKwcpSFKJyX3UhSnTT3QjVA2SkKUTkpDHWmApSmFKLMdMMdAA2Suojmq6gDOAYRv9eP8Eg/lNa3kjg0WKVo5M6sVX1WUhludQew8DWRj5PyH1DG/wB2WMnwvevQ/RxyXmeGZGGQh0YZ9L3VhYde6vO1xi02zvabTSR2MhzQyrxaKQDvKm3navMgGU3Fwew/0r3M8kMQDbJ7wy2+NeKbQgySuvU7DwY1bVGTtOyUVKKpofHtyddOcZh1PZx4ODUo2urevBC3aoaI/kIHlQB30pHdRpQ1ssQ+Fbes0Z7Ckg8DlPnW02Iytho8jZwl47lSp0NwCLngw48K88Ci+u6/lWh5P7bXDc4jqxDFSALXDLcX17D8KEtLsWXuVGv5qu5ugIOVWHYall+8v/G9XBCgBiyhTaxJABzC41PZVtaIaWDc3Q+1I4BC0s8CyuZem6MYms4JB6N1vdX4cas1hvu17tfhUG0sHnglTrjJH3o/nB+VXHvqOZJrV4K4ZNOvJlxFs+Tc2JhP2ljlUe8FTb3U5+TcTfRYvDt2OXhP51y+dZ4rTqTQ1wympd0XknIzFAXWLnB1xMso/ITVbNgnTR1ZT1MCPjUMUzKbqSD1g2PlVrBysxSi3POy+y5zjwe4o/8AReGHsZWZKUi9XP8AiMN9Lh8O/aEMZ8YyvwrvlWDf1opoj/45FcD911v+ajW1yjNK7Mplr1Xkny+Pycc5ndohlZUUEuCAEcm/C1j2kddYP9m4ZvUxWXsmiZfNMwozZeyJopBJEYZxqGVJUbMp9ZShIbd2dVRzqM4/JXFqg/g3PKFcPjWi55BFK1ltISGCNqpLJ2EaHdevP8Vs/C52USvGVYr0gJENja4ZbG2nVWn2tgSXLFWGY51zAgi+4EHiNVNZzbuz8w51RqNJB2+38L+48aXFjcErezDJNSbVbgr8nXP0TxS/ccZvwtY+VD5JsOwJDxnqYEA9hB3ihkYg0bDtmZBZZGA9m91/Cbiur3L5Ie0tsLOsq5l0P1l9k/8AE8DUhjqtw+3MrZmijJ61BjJHEHL0SPdVvh51lXMlx1qTcqeFzxHbVYTfDJyiuUQGOk5uizHTeaqtiAhjpjxdVGmKm81Q9zSraEjVeG8U6GYN2Ue0NA4jA8RZT5GudxlB3AompKpEnN0hjoXD7S1yvprYH+99WQUEXGoPEVXHljPgWUHEFMdMMdGGOmGOqWICZKWiObrqLA86jFb70dbQmRZRDnzForhVL3X5y9wAdKysO2U+th4W7g6/Bq3noq21H8tEaQKnOggkOzDogsNG7q8vNbg9j0Mf7jfbO5bM+GVmikVznBJ3DKCAbm19bG2/WvEeUqj5TJ1EhtN3TUNp419AbewBkAVVJIZjoOD3/qR7q8S2/BhhiGWR5kaMKhsisDkUKD6wOoAqPT0txslt0ZUr/dqcBuq2Oz8MfVxNvvwsPNSaf+yYyOjiYD351+K126kQplMV+FTBQTv8ashyeY+rLA3dMg/iIp3+GJ+CBvuujfA1uteTK+B0OyHiezpdSDe+a2ouNRbjatRh54p8AFfob4wt9c0dmUAnjYjfVNtDBSqImMnNOYwrKzmMkx9C/VYqF176uuTWyZsVHJDnieRWWWIvKG3dFhdCSPq76k57W2Not0ZRFiB6EsqHtUfFW/SrbZO1HSVC2JDxh1Loxe5W/SHSXqvxqblDsmeDEOjQRvax6MWYdJQSAygHeaqmcD18NbuMqfEmmvVEytLBtq4LmZ5I/Ydl9wOh8LVAq1tMTydGLjixHOLGZEUEOU1aMc2TfOD9Xq40KOQUv1Xicdhf+VSPOsjnhVNjSxSu0jLCOlArRy8iMUu5Af3gP4rUI/JrEDfEx+7Zv4SadZoPuibxy8FUBXZaOk2TKvrRSDvRv6UM0Vt/nVFJPgVxaI8tdapLUpWtFLLYm2micByzRHRluTYcGUdY3+I41rZoMpzABxoSN6uhHwIPga8/ArX8k9qhk5mQ6oCYyeK72T3ake/spJJV8DJt/UE2hNAjWkwq2OqvE7pcdxzC43EULzWDfc88R+0qyD8pB8qvtr7NV00sVbVWGoVuvT6ptr/0Kx0sBVirCxBsRU4R7W7HlLvRZfsRD9HiYW7GLRn8wtR+E2dOmoS/C6MGBHblNZ21OicqbgkHs0pp45SXIsciT4NKDIvrbjoM/RIPssdL9/8A3bosaCcrqUJ693jVdDtEsuWQs68VLE+9eo0QVGihmX2GvcEdR3ee7dWY8kv2y5NnCPK4LMxU3mqjwOM1ySML7gT0T3EEVYmGunUQaoBMVMeAEWOoNHGKoMS2QXINuJGtqLMozW0th5QWW5Ua24r/ANUzDYkxBOkGzDVbEWIJ/QX0660seIRtzDXgdPjVbi8DGJ1A0ZiOjlurZjY7iLWtXn5seh64Ojsx5NXskSYedXGm/iOIqQx0PtfYcuFdWzZsyBuje4vcH3i1jSYHaobR9OGbh7+o1bF1OraRPJhreJPzddRnM11dWpHPR5nDsKc7onPcL1rvRxs2aLaeHZo3UZyCSpA1VhrWLgncbnYfvEVq+Qe1pRtDDAyOVMyAgs1tTbdftriyqWlndGtSPdtpIekyyGPKACQEOh+/oONeCcrcIzYkuisysqENlOtlC77b7rXs+1sZmTGKouVCKB2mJmG/tIryDlBtOWExiOR41yuCqsQMyTSKffoK5entS2LZeNzNSYZhboke403mz1VZnlRih/nye83+NNXljiOMp96of5a7/ecvtK8LTlqyXldPxdD3xR/8aenKqXiID3wQn+Wj3eP++wbeSWEJJhvnGYGJ7XVQ3RlFxe5GgZT+KrDkrNBFikJncK3QayFGAbQEMCbEGx91QbN2pzxMTxx2lQj5tFjYsvTQZgOLKBu40CjYf2Jh3SIfilScbTixrqmaHlcrSzyF5CpjmkiDy5rsoJK6qvY1UsaSD1MSnulZfiBVhOY5CxZpCJUEgWwvmW5Nje1+i43caqhHB1zfhQ/zVsFSr/QS5sv0xL/IrswdopbmzB7pMLakX3NH+aqDETXJIFu7Srjk7HGzSQqz/PxMvTUAZl+cQ6MdcyAe+qPLvrcaVtCz4TJItoSL6sjr3MR8DRcfKLEjdNL73Y/E0ARXAVXRF9hNTXcuY+V+JH+ZfvSM+ZWiRy3xHHm270/oRWfAp4At20rww8DerPyX3+Lb+vhsO37n9Sa79vYZvWwUf7rlfgKoglPEJ6qz0Y9v8h6si6+W4E78PKv3JL/xU+E4EEMrYmNgQQbIbEbjVABSUekvL+5nq/C+xvMFjorkKw5iQ2Xo5cklrsp4KDvHd2VV4nZsczkCQIVBsxU2ZV4e4biOHcKptl43IxDE5HGV7b7cGX7QOo8ONaLHbSfKqBEDJ9cIl39l1ZVBsRY99SmpR4KR0y3ZVnk8p9XEwHvbL8aQ8lZPqvC3dIKH2hhtOcUWBNmHst/Q627iOFAWqsdUlal+CctKdNfktRyXxA3JfuZT+tER7NlHRkifKey5U+0LeY4+FUqykbjREG0ZF+u9vvN/WlyY5vdcmwnBbF0ZBl5rER3ZSMkouGy2NlJ3Eagi9iKl2ftT/LcEMNFLHS/BSbedVPyoyaSMTfczG+X3n6vZ7++eXPxYXAG5gbjh36cazHPUvk2cfsSYzajZtM0bKbFcwIPuNPi2m17tdkOhAUZl943ihZs72vbMNLhlBI4X14VFzijKVABHr5jnBI9wNj1VS6E0he0dnhF5xSMh6zbfutftquxErCaFiSbEWJ0Ngw3+NHxbQyliqoEY6p0yAey9VO1UZSjfVJJUg34i43/Gp5W3Bj41Uj0Dlxh+chgZCquQVBbS9raeBrEfs+7BXIifcDqUa3dratjtacS7LwsjAmzWNtDmy23961mFWJsRhrB7c7kbPa9mHYLfGuZV6Zd3qKclhprp1E292tdVnjsE6SyIGayuyj1fqsR+lLSV9R9LMXBsZ9L2HeG/41sORHI2d5YsRGFaNJVJZSfqkE2uNa0EvKyE4cyJMgJQsoJub29Ui+++m+tH6LcUz7NMkjEkyPv3BVCgADcALbqRdVOadjvDGL2Hco9sxrAxRZGJkYS81HduiSFuDbMNLXF6875QQDFiMxJMhTOG5yCQE5iCCObUjfeqrH+lrErI4Xm7BmA6PC5t5UI3paxp3FPwD+lc8XOEtSKvTKNMkm5OMtsz5L7i8cyDxZLUkHIiZhcSYcj/AN8f9a7D+lbGA9NEkHFTHbT921T4vlxhZR87s1cx3lXyanqyqD41f9VmXgmsOMROQc27ncL/APYj/rRR9GuIAuXgA6+dFvG1E7J5K4HGAGOQwva+RZecI7MsiKfjV9hvRrGnq4rEL9wqvwpX12Rd/wADrpovt+TETcmZYjcPCSNRkxEV9OrpXrb8k9gYHFs6kSXihLy6kdMZb2OY3HrVMPR1CTmaedja1yYiSOo3U399WGxeSEWFlaSKWYZxldcyBGU7wVVRp4VOXWSly/saumS7FREuGVVEUM8mUkqRG5tfXeQdKj2dyVw0rOHgxUR5tjHfMFaQeqtzHYe82qzl9H2GLFleaMnWyOAB3XWnpyUnT6HaGIXqDgSDzqK6iS4kUeFPlFJszYAjYSJFMHjIYZzINVN7Ec0AerfVHt3BiPESKPVzXX7jdJD+EitrPhNqxjoYmKW3tIFPmtvOs/yjwUmWF5VCyZDHIBaweM6WtwMbx129HmlKfudnL1ONKOyM3aly1Jzddkr2DzhmWlAp4SuC0GHKalDdVNWMmpY8I53Kx7gTWWjaZDakIo9dizNuhlPdG/8ASpBybxP+jIO9SPjS64+Q0S8FYBWi5OTLJ804uwB5snipuWTTU8WHbfsoReTGIP1AO94x/NSrsOSMhmeGMgggmaMEEag6E1LLPHKNakVxxnF3Rb4zBotyiMFtZlOcgjS+p6z4Gx4VncdgjG3EqdVJFjbqI4MNxH/VE7ZxqNICmI2eLqMwdQcr8crCM6HQ79L2qXZtnGR5MMyEXvFKlw194DZdSN+7yFedg6h45NSex2ZsKmvainIpavG2VHfRZH6ss2FHlmJoabDMu7AYlx186h/gWu/9biOT9LkK9DR0DAgK2g+q3s9/2fhU+z4JH37NlXUWLzEC19SwJBJt1Vf/ALKFyOYUAbmLg3H3TeuXL1WO9UdmXx9POqfBnsRhQLXPSvwB1HXup7Qhoxc2Iz3+qxFuje+h1vu1q1xvJoSWuwXKLC0cVrdW65qk2rsMx6/O260w8cg79GzVzPq5y2Lrpoos9qQc5MWjJIKo3RNxmKLcWHbeqHlFgnRVZgwGa2tza43eVBrtuNNPlRW3BsPIp8pKi2ptxJVyjELIRqq5J1btsWYru66I5sjaT4NeOHKNvsaVpdjsu/msQtrXJs194/eqixYKRpIXPRnjbIQb6OVub7tLHuajORMrNgcaismipIQ4IAs1vWB6uNuqqLbCYjJlYQqLg3zuBprvMdvOmeWUHp7CrGpKz1GfYAdmfXpkt+I3/WurFw+ledVC83gTlAFzi9TYWvupKPU+Qp+DyxNn4lwFjimZAcwAiIGa1r2Gl7V7D6N9pYqLBmCWPm1BaweM3IaxJ3g7yaxWxOV9wATatps7b17aiuZykti0VEzvKn0dGRucwq2LE54i9gCTqUOgy67qpYvRtjL2IjH3pW/lNerw48HiKmMvaKnrkPoR4Zt/k3PhXyzCMXGjZiVPXYnWqcx62zR7r3AJ918te+7XwEeIhaOS4VuNgSDwIuDXjfKDYMuEfI7oEJJRsp6Qvv0U2PZeqQnfJOUaKZAFIIkF+tQ39BV/gOV+Li0TEysLWsyFx4MdKoy+UaTG43BVca99hTvlC2uZZi3Yv6l/0qlJiptGmPL/ABttJnv1CBBx69autl+lKeMATRmUbsxURN4jQ+FedrNHfpGUjvUHzvTufhH+XIe+QD4JSuEfAynI9ji5Q4bFjTF4nBufqtKAt+y9x5igtpck8edYMW06nj8oZDb3dHzryn5bHwiHvdz8LVNhNpSAWjTvy84b94DWPhSaK4G13yavauzcdhwWlEgAvduemceKGwp+xOW0UUBjnUTXkDrrKCpy2Ot7m+nHgKqcJtSWxXEYUyK5tfK0JvbQAgZb2HVwqw2fsuGO5jnWFmFmjxkaMP3ZIzce4A06lp/oVrUWH+OsL9XCK3/yt8ZK4ctgT0Nnpb/1MfjeqjE7Hme7oruBe74OfnhbtjLFwNOys80QuQ8zgj6rIxb3gm3nVFkb7v7i6Eux6JhOXIH0mBVR1gQKfCSP9av9n8u8CfWLQ94w+/8A29fKvGwIAdTKwtwVE1v2ltKUTxDdG/70g/RKVpvuzU67HuG0eVGHaBjhsSDJplCuwb1hfom3C/CtrsbY6SwqzmQkgX+dl+Aa1fOXJ+VXnULEq79buT5m3lX05yeFoF7h8KFGkY5WzObT2HEZHBU2BsPnJP8AlVPiuRMDjfKv3ZD/ADXrNcr+VePi2jiVgu8aykAGMMoAtxt+tMwvpKxC6TQwD/eVD4Xb4VzOMrLqUWizl9Gcd7piMSve9/hahpeQeJUfNYs/7hm/5keVSwelXDW+cBU9SXk8eioo7DekTBSD6bJ2OrD9CKLmbUWZubkjtMarNC/Ycp/jShp9hbRC/ORxyfcggfzOX4V6FhtuQSfRzRP2B1+BN6LLf3wo9R9w0I8HxuwZ1DXwk1yb5iraDiAqDKBUS7RdLKIWQ7ujmVvMXvXvLtULIDvvT+r8CvH8niy4iUdJpZ4fvYix/B6x8KcnK6RGt8qxTjSxzWHb62teuT7Nif1oo2+8in9KrJ+SODbfh4/3QV+BFaprujNLR503pExV+jPYcA0ebxJJNPi9JGL/ANSA/ejI+ArZT+jrBMPUZfuu363oeL0ewRj5p2Vv9QhXYD7NxZT22v21txMqRRnlfK3/APVFhDoCA6Xdr7sqswsD1kiqbaXK6Ih0+RQRsQbOnrL1HTS9X2K9FgYk/KWJOt3S57yc1VuI9FUo9SaJu8Mv6Gti4pmNMXkPyyggadMRmEc8DxGwJ9a1iba237qL2Xi9nuWMK4hGRHYhXZbqguct210G6qKb0c4tdyo33ZF/W1LguTu0IGBjVl3jR0OhIvoT2Cnk1LcRWjUx47DMARz9iARcR7jrxpK0cQAUXAJsLmw32rqkPZ4WjkHStHsTbhBANZqpYJcpqjVk0z1fZm1Sd1aLCbQ69a8s2NtkDf8AGtls/aYNrGoyjRZSNck5NR7V2XHiYjHKLqfEHgyngaGwmNvuqwju3HzqT2LJ3yeV8o/R4MInO3eeMesUyoV1+sCG07ayrTwi9oW7M0pPwUV9BvFcWYXFtQRcEdWteZ8r/R4qM00LBYt7plZin3QouV+FVhO+SM4VujDR41QoHMxkjezc4Se0jPbyp52q3BYl7oo/iQTUjYfDrvklc/ZjVR4s1/Ko5JoLrkic2N25yQHMOroKMvjV7RI79syg6PlI9lVX+ECkbasrb5ZPxt/WphtZR6uHgHaQ7/xOR5U8bflHq82n3IolPiFv50fwH8giYaSTcrv3BmopeTuI/wBJlv7QyfxWqKbbM7etNIezO1vC9qFZid5J79aNw2LBNnyxNm5xI2FzcTJm06sjE3q8wvKpwo5/ERzgjWOXD8+R2Z3AI9zVlAKeqVjimanRqJ8fs2U2aCWK+94NADb/AE3ZtL9TCgtp7Jwqxc5h8UJCD9FJG0b2463INU6xUThsA7myIzHqCk/Clqu5vPY9I5F4vDTluYibDMMhdbJPEWFwCuezod+5uJrQbd9I+Iw4yoqK2U5CyFAVQgk82XbeNNawewOSO0EbPCjxX+sxCXHaDv8ACtthOSs0tjjxhpvc4e172umUb+w0kpUxlGyz5SbCgmw0ks8cZk5ppC2Uqc/N3vmzX3gaG9eE8wa+hoNlwp6qKBaxvdrjqOa9/fUK7Bw6tmWCIN15B5dVZ6w3os8JwmwppPo4nb7qk+YFXmD9HGLfegjHXIwHkLmvZr2sBp2CmOlK8r7DLF5PO8L6JzoZMQO5EJ82I+FaLZfIiKD/ADp2t/5GQeC2+NaFvdUTHqHvpNUmNoSFVQBYE27ST5k3qNzTSh/6pSKwYYxI6qiZu+pLmmGnQpFc/wBmudaSR9NKjD1pggS1I1q4tUbNegwYxpjSC2tvCucVE1OIxMw6hXUzIKWikYeG1wrqfGtzViAXs+Ik6VttjxnTj21Q7HwY0NbDZ8YsKnIrEuMEhsKu8KTVbg13VaQE1CR0RDYzUohB1NtagUVIGpBzzbl56OsobEYUXXUvEPq9bJ9ns4V5sUr6XSsZyh9GcWJnzxMIb/SALcE+0ouLHrq+PL2Zzzx90eNZKeFr2TBeijCJ67SyntIQeC6+dXWD5JYOL1MPHfrYZz4teneZLgVYmzwnDbOkkNkR3+6pPwFXmC9H+Nk3QOo63sg/NXuMUYAAUBexRYeVOD6frU3mfYqsPyeV4L0PYhvpJIkHZmc+QA860GA9EmGX6WSSTsFkH6nzraq2ulLkvv7D51N5JMdY4oq8FyNwUXqwRnqL9M/mvV1BAqiyKqDqUADyFNt2D/8ATTucNLbY1JDzTD/e6o2c03Nr2ed6w0lLU3Nb+91MY0jDjQBxkpoJNdURbwrTBzCo2YilY1Gz6VqMEEt6a8ttwFNYbz/f960gOv8AfVTJGWNMpNNLUuXWkmQ8a2jLB2e/ZTc3Xv8ACukIpu/vrTLOJqJuNPIqEmmEYjNUDtanuKgkPCtQrHZ/7vXVFm7TXVtG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9" name="Picture 3" descr="C:\Users\мвидео\Desktop\Введение в специальность\energiya-soln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2109" y="3645024"/>
            <a:ext cx="4569986" cy="27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видео\Desktop\Введение в специальность\uzn_13355263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504" y="3676835"/>
            <a:ext cx="3478832" cy="268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682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76670"/>
            <a:ext cx="77586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/>
              <a:t>Достоинства и недостатки </a:t>
            </a:r>
            <a:r>
              <a:rPr lang="ru-RU" sz="2400" b="1" u="sng" dirty="0" smtClean="0"/>
              <a:t>ветроэнергетики</a:t>
            </a:r>
            <a:endParaRPr lang="ru-RU" sz="2400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350640"/>
            <a:ext cx="39604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1" dirty="0" smtClean="0"/>
              <a:t>Достоинства: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Экологически-чистый </a:t>
            </a:r>
            <a:r>
              <a:rPr lang="ru-RU" sz="2000" dirty="0"/>
              <a:t>вид </a:t>
            </a:r>
            <a:r>
              <a:rPr lang="ru-RU" sz="2000" dirty="0" smtClean="0"/>
              <a:t>энергии;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err="1" smtClean="0"/>
              <a:t>Возобновимая</a:t>
            </a:r>
            <a:r>
              <a:rPr lang="ru-RU" sz="2000" dirty="0" smtClean="0"/>
              <a:t> энергия;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Ветровая </a:t>
            </a:r>
            <a:r>
              <a:rPr lang="ru-RU" sz="2000" dirty="0"/>
              <a:t>энергетика - лучшее решение для труднодоступных мест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69278" y="1340932"/>
            <a:ext cx="43952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200" b="1" dirty="0" smtClean="0"/>
              <a:t>Недостатки: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2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Нестабильность;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Относительно </a:t>
            </a:r>
            <a:r>
              <a:rPr lang="ru-RU" sz="2000" dirty="0"/>
              <a:t>невысокий выход </a:t>
            </a:r>
            <a:r>
              <a:rPr lang="ru-RU" sz="2000" dirty="0" smtClean="0"/>
              <a:t>электроэнергии;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Высокая стоимость;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Природные условия;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Шумовое загрязнение.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53443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404664"/>
            <a:ext cx="52293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Энергия приливов и отливов</a:t>
            </a:r>
          </a:p>
        </p:txBody>
      </p:sp>
      <p:sp>
        <p:nvSpPr>
          <p:cNvPr id="5" name="AutoShape 2" descr="http://upload.wikimedia.org/wikipedia/commons/thumb/6/63/Rance_tidal_power_plant.JPG/300px-Rance_tidal_power_plant.JPG"/>
          <p:cNvSpPr>
            <a:spLocks noChangeAspect="1" noChangeArrowheads="1"/>
          </p:cNvSpPr>
          <p:nvPr/>
        </p:nvSpPr>
        <p:spPr bwMode="auto">
          <a:xfrm>
            <a:off x="155575" y="-10287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://upload.wikimedia.org/wikipedia/commons/thumb/6/63/Rance_tidal_power_plant.JPG/300px-Rance_tidal_power_plant.JPG"/>
          <p:cNvSpPr>
            <a:spLocks noChangeAspect="1" noChangeArrowheads="1"/>
          </p:cNvSpPr>
          <p:nvPr/>
        </p:nvSpPr>
        <p:spPr bwMode="auto">
          <a:xfrm>
            <a:off x="307975" y="-8763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://upload.wikimedia.org/wikipedia/commons/thumb/6/63/Rance_tidal_power_plant.JPG/300px-Rance_tidal_power_plant.JPG"/>
          <p:cNvSpPr>
            <a:spLocks noChangeAspect="1" noChangeArrowheads="1"/>
          </p:cNvSpPr>
          <p:nvPr/>
        </p:nvSpPr>
        <p:spPr bwMode="auto">
          <a:xfrm>
            <a:off x="460375" y="-7239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File:Rance tidal power plant.JPG"/>
          <p:cNvSpPr>
            <a:spLocks noChangeAspect="1" noChangeArrowheads="1"/>
          </p:cNvSpPr>
          <p:nvPr/>
        </p:nvSpPr>
        <p:spPr bwMode="auto">
          <a:xfrm>
            <a:off x="155575" y="-27432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Users\мвидео\Desktop\Введение в специальность\800px-Rance_tidal_power_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3623" y="2815045"/>
            <a:ext cx="5007947" cy="375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7975" y="1164789"/>
            <a:ext cx="83684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    Приливная электростанция </a:t>
            </a:r>
            <a:r>
              <a:rPr lang="ru-RU" sz="2000" dirty="0"/>
              <a:t>(ПЭС) — особый вид гидроэлектростанции, использующий энергию приливов, а фактически кинетическую энергию вращения Земли. Приливные электростанции строят на берегах морей, где гравитационные силы Луны и Солнца дважды в сутки изменяют уровень воды.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7975" y="2811245"/>
            <a:ext cx="33359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</a:t>
            </a:r>
            <a:r>
              <a:rPr lang="ru-RU" sz="2000" b="1" dirty="0" smtClean="0"/>
              <a:t>Преимуществами</a:t>
            </a:r>
            <a:r>
              <a:rPr lang="ru-RU" sz="2000" dirty="0" smtClean="0"/>
              <a:t> </a:t>
            </a:r>
            <a:r>
              <a:rPr lang="ru-RU" sz="2000" dirty="0"/>
              <a:t>ПЭС является экологичность и низкая себестоимость производства энергии. </a:t>
            </a:r>
            <a:r>
              <a:rPr lang="ru-RU" sz="2000" b="1" dirty="0"/>
              <a:t>Недостатками</a:t>
            </a:r>
            <a:r>
              <a:rPr lang="ru-RU" sz="2000" dirty="0"/>
              <a:t> — высокая стоимость строительства и изменяющаяся в течение суток мощность, из-за чего ПЭС может работать только в единой энергосистеме с другими типами электростанций.</a:t>
            </a:r>
          </a:p>
        </p:txBody>
      </p:sp>
    </p:spTree>
    <p:extLst>
      <p:ext uri="{BB962C8B-B14F-4D97-AF65-F5344CB8AC3E}">
        <p14:creationId xmlns:p14="http://schemas.microsoft.com/office/powerpoint/2010/main" xmlns="" val="42208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3132138" y="500042"/>
            <a:ext cx="5688012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</a:pPr>
            <a:r>
              <a:rPr lang="ru-RU" sz="1600" b="1" i="1" dirty="0" smtClean="0">
                <a:latin typeface="Arial" pitchFamily="34" charset="0"/>
                <a:cs typeface="Arial" pitchFamily="34" charset="0"/>
              </a:rPr>
              <a:t>Интерес </a:t>
            </a:r>
            <a:r>
              <a:rPr lang="ru-RU" sz="1600" b="1" i="1" dirty="0">
                <a:latin typeface="Arial" pitchFamily="34" charset="0"/>
                <a:cs typeface="Arial" pitchFamily="34" charset="0"/>
              </a:rPr>
              <a:t>к волновой энергетике заметно вырос в последние 10-15 лет.</a:t>
            </a:r>
          </a:p>
          <a:p>
            <a:pPr marL="342900" indent="-342900" algn="ctr">
              <a:spcBef>
                <a:spcPct val="50000"/>
              </a:spcBef>
            </a:pPr>
            <a:r>
              <a:rPr lang="ru-RU" sz="1600" i="1" u="sng" dirty="0">
                <a:latin typeface="Arial" pitchFamily="34" charset="0"/>
                <a:cs typeface="Arial" pitchFamily="34" charset="0"/>
              </a:rPr>
              <a:t>Существуют две основные группы волновых устройств:</a:t>
            </a:r>
          </a:p>
          <a:p>
            <a:pPr marL="342900" indent="-342900" algn="just">
              <a:spcBef>
                <a:spcPct val="50000"/>
              </a:spcBef>
              <a:buFontTx/>
              <a:buAutoNum type="arabicPeriod"/>
            </a:pPr>
            <a:r>
              <a:rPr lang="ru-RU" sz="1600" i="1" dirty="0">
                <a:latin typeface="Arial" pitchFamily="34" charset="0"/>
                <a:cs typeface="Arial" pitchFamily="34" charset="0"/>
              </a:rPr>
              <a:t>Использование </a:t>
            </a:r>
            <a:r>
              <a:rPr lang="ru-RU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вертикального перемещения воды для вращения зафиксированных относительно поверхности воды турбогенераторов. </a:t>
            </a:r>
          </a:p>
          <a:p>
            <a:pPr marL="342900" indent="-342900" algn="just">
              <a:spcBef>
                <a:spcPct val="50000"/>
              </a:spcBef>
            </a:pPr>
            <a:endParaRPr lang="ru-RU" sz="1600" i="1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Bef>
                <a:spcPct val="50000"/>
              </a:spcBef>
              <a:buFontTx/>
              <a:buAutoNum type="arabicPeriod" startAt="2"/>
            </a:pPr>
            <a:r>
              <a:rPr lang="ru-RU" sz="1600" i="1" dirty="0">
                <a:latin typeface="Arial" pitchFamily="34" charset="0"/>
                <a:cs typeface="Arial" pitchFamily="34" charset="0"/>
              </a:rPr>
              <a:t>Использование горизонтального перемещения воды.</a:t>
            </a:r>
          </a:p>
          <a:p>
            <a:pPr marL="342900" indent="-342900" algn="just">
              <a:spcBef>
                <a:spcPct val="50000"/>
              </a:spcBef>
            </a:pPr>
            <a:endParaRPr lang="ru-RU" sz="1600" i="1" dirty="0">
              <a:latin typeface="Arial" pitchFamily="34" charset="0"/>
              <a:cs typeface="Arial" pitchFamily="34" charset="0"/>
            </a:endParaRPr>
          </a:p>
          <a:p>
            <a:pPr marL="342900" indent="-342900" algn="just">
              <a:spcBef>
                <a:spcPct val="50000"/>
              </a:spcBef>
            </a:pPr>
            <a:r>
              <a:rPr lang="ru-RU" sz="1600" i="1" dirty="0">
                <a:latin typeface="Arial" pitchFamily="34" charset="0"/>
                <a:cs typeface="Arial" pitchFamily="34" charset="0"/>
              </a:rPr>
              <a:t>              В одном из таких преобразователей вода поступает  вертикальную трубу и сжимает находящийся в ней воздух, который, вырываясь наружу, вращает турбину.</a:t>
            </a:r>
          </a:p>
          <a:p>
            <a:pPr marL="342900" indent="-342900" algn="just">
              <a:spcBef>
                <a:spcPct val="50000"/>
              </a:spcBef>
            </a:pPr>
            <a:r>
              <a:rPr lang="ru-RU" sz="1600" i="1" dirty="0">
                <a:latin typeface="Arial" pitchFamily="34" charset="0"/>
                <a:cs typeface="Arial" pitchFamily="34" charset="0"/>
              </a:rPr>
              <a:t>             При спаде волны вода в трубе опускается и засасывает воздух, когда вода опять начинает подниматься, цикл повториться. Периодичность действия такого преобразователя колеблется от 5-6 секунд до 1-2 минут. Достоинство его в том, что турбогенератор не контактирует с агрессивной морской водой. </a:t>
            </a:r>
          </a:p>
        </p:txBody>
      </p:sp>
      <p:pic>
        <p:nvPicPr>
          <p:cNvPr id="12310" name="Picture 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2571768" cy="2496774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312" name="Picture 24" descr="Waters - 4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14686"/>
            <a:ext cx="2643206" cy="2983476"/>
          </a:xfrm>
          <a:prstGeom prst="rect">
            <a:avLst/>
          </a:prstGeom>
          <a:noFill/>
        </p:spPr>
      </p:pic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8675688" y="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/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57158" y="357166"/>
            <a:ext cx="4500593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400" i="1" dirty="0"/>
              <a:t>    </a:t>
            </a:r>
            <a:r>
              <a:rPr lang="ru-RU" sz="2000" i="1" dirty="0"/>
              <a:t>Огромное количество энергии содержится в океанических приливах, общий потенциал которой оценивается в 1млдр. кВт. На Земле имеется около 25 мест, где уровень подъема воды очень высок.</a:t>
            </a:r>
          </a:p>
          <a:p>
            <a:pPr algn="just">
              <a:spcBef>
                <a:spcPct val="50000"/>
              </a:spcBef>
            </a:pPr>
            <a:r>
              <a:rPr lang="ru-RU" sz="2000" i="1" dirty="0"/>
              <a:t>   Стоимость 1 кВт-часа энергии, полученной на ПЭС, пока примерно в два раза дороже произведённой на обычных электростанциях. Связано это с большими капитальными затратами на строительство. Конструктивно у ПЭС много общего с ГЭС.</a:t>
            </a:r>
          </a:p>
          <a:p>
            <a:pPr algn="just">
              <a:spcBef>
                <a:spcPct val="50000"/>
              </a:spcBef>
            </a:pPr>
            <a:r>
              <a:rPr lang="ru-RU" sz="1600" i="1" dirty="0"/>
              <a:t>   </a:t>
            </a:r>
            <a:endParaRPr lang="ru-RU" sz="1400" i="1" dirty="0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304683"/>
            <a:ext cx="2946404" cy="2532161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3"/>
          <a:srcRect l="23334" r="53334" b="75555"/>
          <a:stretch>
            <a:fillRect/>
          </a:stretch>
        </p:blipFill>
        <p:spPr bwMode="auto">
          <a:xfrm>
            <a:off x="5364163" y="3141663"/>
            <a:ext cx="3384550" cy="3222625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</p:spPr>
      </p:pic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8675688" y="0"/>
            <a:ext cx="468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5272" y="1123003"/>
            <a:ext cx="83529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Электростанции </a:t>
            </a:r>
            <a:r>
              <a:rPr lang="ru-RU" sz="2000" dirty="0"/>
              <a:t>данного типа представляют собой </a:t>
            </a:r>
            <a:r>
              <a:rPr lang="ru-RU" sz="2000" dirty="0" smtClean="0"/>
              <a:t>теплоэлектростанции использующие </a:t>
            </a:r>
            <a:r>
              <a:rPr lang="ru-RU" sz="2000" dirty="0"/>
              <a:t>в качестве теплоносителя воду из горячих геотермальных источников. В связи с отсутствием необходимости нагрева воды ГеоТЭС являются в значительной степени более экологически чистыми нежели </a:t>
            </a:r>
            <a:r>
              <a:rPr lang="ru-RU" sz="2000" dirty="0" smtClean="0"/>
              <a:t>ТЭС.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476672"/>
            <a:ext cx="4469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Геотермальная </a:t>
            </a:r>
            <a:r>
              <a:rPr lang="ru-RU" sz="28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энергия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5272" y="2754219"/>
            <a:ext cx="36826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dirty="0" smtClean="0"/>
              <a:t>    </a:t>
            </a:r>
            <a:r>
              <a:rPr lang="ru-RU" sz="2000" dirty="0" smtClean="0"/>
              <a:t>Строятся </a:t>
            </a:r>
            <a:r>
              <a:rPr lang="ru-RU" sz="2000" dirty="0"/>
              <a:t>ГеоТЭС в вулканических районах, где на относительно небольших глубинах вода перегревается выше температуры кипения и просачивается к поверхности, иногда проявляясь в виде гейзеров. Доступ к подземным источникам осуществляется бурением скважин.</a:t>
            </a:r>
          </a:p>
        </p:txBody>
      </p:sp>
      <p:sp>
        <p:nvSpPr>
          <p:cNvPr id="7" name="AutoShape 2" descr="File:NesjavellirPowerPlant edit2.jpg"/>
          <p:cNvSpPr>
            <a:spLocks noChangeAspect="1" noChangeArrowheads="1"/>
          </p:cNvSpPr>
          <p:nvPr/>
        </p:nvSpPr>
        <p:spPr bwMode="auto">
          <a:xfrm>
            <a:off x="155575" y="-2430463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7" name="Picture 5" descr="C:\Users\мвидео\Desktop\Введение в специальность\800px-NesjavellirPowerPlant_edi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09654"/>
            <a:ext cx="4680520" cy="316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510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2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199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Безымян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1950" y="0"/>
            <a:ext cx="4972050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-2357486" y="285728"/>
            <a:ext cx="6512511" cy="1143000"/>
          </a:xfrm>
        </p:spPr>
        <p:txBody>
          <a:bodyPr/>
          <a:lstStyle/>
          <a:p>
            <a:pPr eaLnBrk="1" hangingPunct="1">
              <a:buNone/>
            </a:pPr>
            <a:r>
              <a:rPr lang="ru-RU" sz="3600" b="1" i="1" dirty="0" smtClean="0">
                <a:solidFill>
                  <a:srgbClr val="CC0000"/>
                </a:solidFill>
                <a:latin typeface="Times New Roman" pitchFamily="18" charset="0"/>
              </a:rPr>
              <a:t>Солнечная энергия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0034" y="2786058"/>
            <a:ext cx="8229600" cy="4525963"/>
          </a:xfrm>
          <a:prstGeom prst="rect">
            <a:avLst/>
          </a:prstGeom>
        </p:spPr>
        <p:txBody>
          <a:bodyPr/>
          <a:lstStyle/>
          <a:p>
            <a:pPr marL="0" indent="444500" algn="just" defTabSz="1587500" eaLnBrk="1" hangingPunct="1">
              <a:buFontTx/>
              <a:buNone/>
            </a:pPr>
            <a:r>
              <a:rPr lang="ru-RU" sz="1800" b="1" dirty="0" smtClean="0">
                <a:latin typeface="Times New Roman" pitchFamily="18" charset="0"/>
              </a:rPr>
              <a:t>Поток солнечного излучения, проходящий через площадку в 1 м², расположенную перпендикулярно потоку излучения на расстоянии одной астрономической единицы от центра Солнца (на входе в атмосферу Земли), равен 1353 Вт/м² (солнечная постоянная). Из-за поглощения, при прохождении атмосферной массы Земли, максимальный поток солнечного излучения на уровне моря (на Экваторе) — 1020 Вт/м². Однако следует учесть, что среднесуточное значение потока солнечного излучения через единичную горизонтальную площадку как минимум в три раза меньше (из-за смены дня и ночи и изменения угла солнца над горизонтом). Зимой в умеренных широтах это значение в два раза меньше.</a:t>
            </a:r>
          </a:p>
          <a:p>
            <a:pPr marL="0" indent="444500" algn="just" defTabSz="1587500" eaLnBrk="1" hangingPunct="1">
              <a:buFontTx/>
              <a:buNone/>
            </a:pPr>
            <a:r>
              <a:rPr lang="ru-RU" sz="1800" b="1" dirty="0" smtClean="0">
                <a:latin typeface="Times New Roman" pitchFamily="18" charset="0"/>
              </a:rPr>
              <a:t>Возможная выработка энергии уменьшается из-за глобального затемнения — уменьшения потока солнечного излучения, доходящего до поверхности Земли.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199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4478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i="1" smtClean="0">
                <a:solidFill>
                  <a:srgbClr val="CC0000"/>
                </a:solidFill>
                <a:latin typeface="Times New Roman" pitchFamily="18" charset="0"/>
              </a:rPr>
              <a:t>Интенсивность солнечного излучения</a:t>
            </a:r>
          </a:p>
        </p:txBody>
      </p:sp>
      <p:pic>
        <p:nvPicPr>
          <p:cNvPr id="4100" name="Picture 95" descr="Solar_radiation_map_-_Solare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44000" cy="583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864399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SzPct val="128000"/>
              <a:tabLst/>
              <a:defRPr/>
            </a:pP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Карта интенсивности солнечного излучения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199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2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199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xfrm>
            <a:off x="214282" y="274638"/>
            <a:ext cx="8501122" cy="1368412"/>
          </a:xfrm>
          <a:noFill/>
        </p:spPr>
        <p:txBody>
          <a:bodyPr/>
          <a:lstStyle/>
          <a:p>
            <a:pPr eaLnBrk="1" hangingPunct="1">
              <a:buNone/>
            </a:pPr>
            <a:r>
              <a:rPr lang="ru-RU" sz="3600" b="1" i="1" dirty="0" smtClean="0">
                <a:solidFill>
                  <a:srgbClr val="CC0000"/>
                </a:solidFill>
                <a:latin typeface="Times New Roman" pitchFamily="18" charset="0"/>
              </a:rPr>
              <a:t>Интенсивность солнечного излучения</a:t>
            </a:r>
          </a:p>
        </p:txBody>
      </p:sp>
      <p:graphicFrame>
        <p:nvGraphicFramePr>
          <p:cNvPr id="37915" name="Group 27"/>
          <p:cNvGraphicFramePr>
            <a:graphicFrameLocks noGrp="1"/>
          </p:cNvGraphicFramePr>
          <p:nvPr>
            <p:ph idx="1"/>
          </p:nvPr>
        </p:nvGraphicFramePr>
        <p:xfrm>
          <a:off x="1857356" y="1428736"/>
          <a:ext cx="5483225" cy="2981325"/>
        </p:xfrm>
        <a:graphic>
          <a:graphicData uri="http://schemas.openxmlformats.org/drawingml/2006/table">
            <a:tbl>
              <a:tblPr/>
              <a:tblGrid>
                <a:gridCol w="1489075"/>
                <a:gridCol w="3994150"/>
              </a:tblGrid>
              <a:tr h="7011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Широта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Приход солнечного излучения на 1 метр</a:t>
                      </a:r>
                      <a:r>
                        <a:rPr kumimoji="0" lang="ru-RU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9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1,9 кВт, час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7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2,58 кВт, час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9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3,33 кВт, час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9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3,9 кВт, час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144" name="Rectangle 28"/>
          <p:cNvSpPr>
            <a:spLocks noChangeArrowheads="1"/>
          </p:cNvSpPr>
          <p:nvPr/>
        </p:nvSpPr>
        <p:spPr bwMode="auto">
          <a:xfrm>
            <a:off x="539750" y="4724400"/>
            <a:ext cx="82089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</a:rPr>
              <a:t>Зоны максимальной интенсивности солнечного излучения - на 1 квадратный метр поступает более 5 кВт.час. солнечной энергии в день. </a:t>
            </a:r>
          </a:p>
          <a:p>
            <a:r>
              <a:rPr lang="ru-RU" b="1">
                <a:latin typeface="Times New Roman" pitchFamily="18" charset="0"/>
              </a:rPr>
              <a:t>По южной границе России от Байкала до Владивостока, в районе Якутска, на юге Республики Тыва и Республики Бурятия, как это не странно, за Полярным Кругом в восточной части Северной Земли.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199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199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219200" y="0"/>
            <a:ext cx="1150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76672"/>
            <a:ext cx="88204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/>
              <a:t>Преимущества и недостатки геотермальной энергетики</a:t>
            </a:r>
            <a:endParaRPr lang="ru-RU" sz="2400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51920" y="1340768"/>
            <a:ext cx="4896544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/>
              <a:t>Недостатки: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необходимость </a:t>
            </a:r>
            <a:r>
              <a:rPr lang="ru-RU" dirty="0"/>
              <a:t>обратной закачки отработанной воды в подземный водоносный </a:t>
            </a:r>
            <a:r>
              <a:rPr lang="ru-RU" dirty="0" smtClean="0"/>
              <a:t>горизонт</a:t>
            </a:r>
            <a:r>
              <a:rPr lang="ru-RU" dirty="0"/>
              <a:t>;</a:t>
            </a:r>
            <a:endParaRPr lang="ru-RU" dirty="0" smtClean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высокая </a:t>
            </a:r>
            <a:r>
              <a:rPr lang="ru-RU" dirty="0"/>
              <a:t>минерализации термальных вод большинства месторождений и наличии в воде токсичных соединений и металлов, что в большинстве случаев исключает возможность сброса этих вод в расположенные на поверхности природные водные </a:t>
            </a:r>
            <a:r>
              <a:rPr lang="ru-RU" dirty="0" smtClean="0"/>
              <a:t>системы;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необходимы </a:t>
            </a:r>
            <a:r>
              <a:rPr lang="ru-RU" dirty="0"/>
              <a:t>значительные капитальные затраты на бурение скважин, обратную закачку отработанной геотермальной воды, а также на создание коррозийно-стойкого теплотехнического оборудования.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340768"/>
            <a:ext cx="36004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000" b="1" dirty="0" smtClean="0"/>
              <a:t>Достоинства: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повышение энергетической безопасность;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 smtClean="0"/>
              <a:t>снижение вредного </a:t>
            </a:r>
            <a:r>
              <a:rPr lang="ru-RU" dirty="0"/>
              <a:t>воздействие на экологическую обстановку по сравнению с традиционными источниками.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277290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332656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Состояние возобновляемой энергетики в России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3839" y="1124744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dirty="0"/>
              <a:t>Этот вид энергетики представлен в России  главным образом крупными гидроэлектростанциями, обеспечивающими около 19% производства электроэнергии в стране. </a:t>
            </a:r>
            <a:endParaRPr lang="ru-RU" sz="2000" dirty="0" smtClean="0"/>
          </a:p>
          <a:p>
            <a:pPr indent="457200" algn="just"/>
            <a:r>
              <a:rPr lang="ru-RU" sz="2000" dirty="0" smtClean="0"/>
              <a:t>Другие </a:t>
            </a:r>
            <a:r>
              <a:rPr lang="ru-RU" sz="2000" dirty="0"/>
              <a:t>виды ВИЭ в России пока заметны слабо, хотя в некоторых регионах, например на Камчатке и Курильских островах, они имеют существенное значение в местных энергосистемах. </a:t>
            </a:r>
            <a:endParaRPr lang="ru-RU" sz="2000" dirty="0" smtClean="0"/>
          </a:p>
          <a:p>
            <a:pPr indent="457200" algn="just"/>
            <a:r>
              <a:rPr lang="ru-RU" sz="2000" dirty="0" smtClean="0"/>
              <a:t>Суммарная </a:t>
            </a:r>
            <a:r>
              <a:rPr lang="ru-RU" sz="2000" dirty="0"/>
              <a:t>мощность малых </a:t>
            </a:r>
            <a:r>
              <a:rPr lang="ru-RU" sz="2000" dirty="0" smtClean="0"/>
              <a:t>гидроэлектростанций порядка 250</a:t>
            </a:r>
            <a:r>
              <a:rPr lang="ru-RU" sz="2000" dirty="0"/>
              <a:t> МВт, геотермальных электростанций - около 80 </a:t>
            </a:r>
            <a:r>
              <a:rPr lang="ru-RU" sz="2000" dirty="0" smtClean="0"/>
              <a:t>МВт.</a:t>
            </a:r>
          </a:p>
          <a:p>
            <a:pPr indent="457200" algn="just"/>
            <a:r>
              <a:rPr lang="ru-RU" sz="2000" dirty="0" smtClean="0"/>
              <a:t>Ветроэнергетика </a:t>
            </a:r>
            <a:r>
              <a:rPr lang="ru-RU" sz="2000" dirty="0"/>
              <a:t>позиционируется несколькими пилотными проектами общей мощностью менее 13 МВт. </a:t>
            </a:r>
            <a:endParaRPr lang="ru-RU" sz="2000" dirty="0" smtClean="0"/>
          </a:p>
          <a:p>
            <a:pPr indent="457200" algn="just"/>
            <a:r>
              <a:rPr lang="ru-RU" sz="2000" dirty="0" smtClean="0"/>
              <a:t>Приливная </a:t>
            </a:r>
            <a:r>
              <a:rPr lang="ru-RU" sz="2000" dirty="0"/>
              <a:t>энергетика </a:t>
            </a:r>
            <a:r>
              <a:rPr lang="ru-RU" sz="2000" dirty="0" smtClean="0"/>
              <a:t>ограничена возможностями экспериментальной </a:t>
            </a:r>
            <a:r>
              <a:rPr lang="ru-RU" sz="2000" dirty="0" err="1" smtClean="0"/>
              <a:t>Кислогубской</a:t>
            </a:r>
            <a:r>
              <a:rPr lang="ru-RU" sz="2000" dirty="0" smtClean="0"/>
              <a:t> ПЭС.</a:t>
            </a:r>
          </a:p>
          <a:p>
            <a:pPr indent="457200" algn="just"/>
            <a:r>
              <a:rPr lang="ru-RU" sz="2000" dirty="0" smtClean="0"/>
              <a:t>Солнечная </a:t>
            </a:r>
            <a:r>
              <a:rPr lang="ru-RU" sz="2000" dirty="0"/>
              <a:t>энергетика существует только в виде небольших установок автономного </a:t>
            </a:r>
            <a:r>
              <a:rPr lang="ru-RU" sz="2000" dirty="0" smtClean="0"/>
              <a:t>энергоснабжения, не подключенных к </a:t>
            </a:r>
            <a:r>
              <a:rPr lang="ru-RU" sz="2000" dirty="0"/>
              <a:t>энергосистеме и применяемых  частными лицами и небольшими организациями.</a:t>
            </a:r>
          </a:p>
        </p:txBody>
      </p:sp>
    </p:spTree>
    <p:extLst>
      <p:ext uri="{BB962C8B-B14F-4D97-AF65-F5344CB8AC3E}">
        <p14:creationId xmlns:p14="http://schemas.microsoft.com/office/powerpoint/2010/main" xmlns="" val="53210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711860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432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Возобновляемая энергетика </a:t>
            </a:r>
            <a:r>
              <a:rPr lang="ru-RU" sz="2000" dirty="0" smtClean="0"/>
              <a:t>базируется </a:t>
            </a:r>
            <a:r>
              <a:rPr lang="ru-RU" sz="2000" dirty="0"/>
              <a:t>на самых разных </a:t>
            </a:r>
            <a:r>
              <a:rPr lang="ru-RU" sz="2000" dirty="0" smtClean="0"/>
              <a:t>природных </a:t>
            </a:r>
            <a:r>
              <a:rPr lang="ru-RU" sz="2000" dirty="0"/>
              <a:t>ресурсах, что позволяет беречь </a:t>
            </a:r>
            <a:r>
              <a:rPr lang="ru-RU" sz="2000" dirty="0" err="1"/>
              <a:t>невозобновляемые</a:t>
            </a:r>
            <a:r>
              <a:rPr lang="ru-RU" sz="2000" dirty="0"/>
              <a:t> </a:t>
            </a:r>
            <a:r>
              <a:rPr lang="ru-RU" sz="2000" dirty="0" smtClean="0"/>
              <a:t>источники;</a:t>
            </a:r>
          </a:p>
          <a:p>
            <a:pPr marL="360000" lvl="0" indent="432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Сооружение </a:t>
            </a:r>
            <a:r>
              <a:rPr lang="ru-RU" sz="2000" dirty="0"/>
              <a:t>объектов возобновляемой энергетики не требует больших единовременных капитальных вложений и осуществляется за короткое время (один - три года), в отличии от 5-10 летних периодов строительства объектов традиционной энергетики</a:t>
            </a:r>
            <a:r>
              <a:rPr lang="ru-RU" sz="2000" dirty="0" smtClean="0"/>
              <a:t>;</a:t>
            </a:r>
          </a:p>
          <a:p>
            <a:pPr marL="360000" lvl="0" indent="432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Неисчерпаемость </a:t>
            </a:r>
            <a:r>
              <a:rPr lang="ru-RU" sz="2000" dirty="0"/>
              <a:t>ресурсов </a:t>
            </a:r>
            <a:r>
              <a:rPr lang="ru-RU" sz="2000" dirty="0" smtClean="0"/>
              <a:t>ВИЭ;</a:t>
            </a:r>
          </a:p>
          <a:p>
            <a:pPr marL="360000" lvl="0" indent="432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/>
              <a:t>ВИЭ </a:t>
            </a:r>
            <a:r>
              <a:rPr lang="ru-RU" sz="2000" dirty="0" err="1"/>
              <a:t>экологично</a:t>
            </a:r>
            <a:r>
              <a:rPr lang="ru-RU" sz="2000" dirty="0"/>
              <a:t> чисты: при их работе практически нет  отходов, выброса загрязняющих веществ </a:t>
            </a:r>
            <a:r>
              <a:rPr lang="ru-RU" sz="2000" dirty="0" smtClean="0"/>
              <a:t>в </a:t>
            </a:r>
            <a:r>
              <a:rPr lang="ru-RU" sz="2000" dirty="0"/>
              <a:t>атмосферу или водоемы. </a:t>
            </a:r>
            <a:r>
              <a:rPr lang="ru-RU" sz="2000" dirty="0" smtClean="0"/>
              <a:t>Отсутствуют </a:t>
            </a:r>
            <a:r>
              <a:rPr lang="ru-RU" sz="2000" dirty="0"/>
              <a:t>экологические издержки, связанные с добычей, переработкой и транспортировкой ископаемого </a:t>
            </a:r>
            <a:r>
              <a:rPr lang="ru-RU" sz="2000" dirty="0" smtClean="0"/>
              <a:t>топлива;</a:t>
            </a:r>
          </a:p>
          <a:p>
            <a:pPr marL="360000" lvl="0" indent="4320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dirty="0"/>
              <a:t>большинстве случаев ВИЭ-электростанции легко автоматизируются и могут работать без прямого  участия </a:t>
            </a:r>
            <a:r>
              <a:rPr lang="ru-RU" sz="2000" dirty="0" smtClean="0"/>
              <a:t>человека.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80547" y="188640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Плюсы ВИЭ: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29983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8411" y="980728"/>
            <a:ext cx="88569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fontAlgn="t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К </a:t>
            </a:r>
            <a:r>
              <a:rPr lang="ru-RU" sz="2000" dirty="0"/>
              <a:t>сожалению, </a:t>
            </a:r>
            <a:r>
              <a:rPr lang="ru-RU" sz="2000" dirty="0" smtClean="0"/>
              <a:t>ВИЭ-электростанции </a:t>
            </a:r>
            <a:r>
              <a:rPr lang="ru-RU" sz="2000" dirty="0"/>
              <a:t>в большинстве случаев проигрывают традиционным электростанциям по экономическим показателям, вследствие чего имеют значительный срок окупаемости и низкую привлекательность для частных инвестиций</a:t>
            </a:r>
            <a:r>
              <a:rPr lang="ru-RU" sz="2000" dirty="0" smtClean="0"/>
              <a:t>.</a:t>
            </a:r>
          </a:p>
          <a:p>
            <a:pPr indent="457200" algn="just" fontAlgn="t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Существуют сложности </a:t>
            </a:r>
            <a:r>
              <a:rPr lang="ru-RU" sz="2000" dirty="0"/>
              <a:t>с подключением к сетям и сбытом электроэнергии, особенно это касается </a:t>
            </a:r>
            <a:r>
              <a:rPr lang="ru-RU" sz="2000" dirty="0" smtClean="0"/>
              <a:t>небольших </a:t>
            </a:r>
            <a:r>
              <a:rPr lang="ru-RU" sz="2000" dirty="0"/>
              <a:t>установок. </a:t>
            </a:r>
            <a:endParaRPr lang="ru-RU" sz="2000" dirty="0" smtClean="0"/>
          </a:p>
          <a:p>
            <a:pPr indent="457200" algn="just" fontAlgn="t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Мировой </a:t>
            </a:r>
            <a:r>
              <a:rPr lang="ru-RU" sz="2000" dirty="0"/>
              <a:t>опыт показывает, </a:t>
            </a:r>
            <a:r>
              <a:rPr lang="ru-RU" sz="2000" dirty="0" smtClean="0"/>
              <a:t>для </a:t>
            </a:r>
            <a:r>
              <a:rPr lang="ru-RU" sz="2000" dirty="0"/>
              <a:t>успешного развития возобновляемой энергетики необходимо стимулирование развития со стороны государства.</a:t>
            </a:r>
            <a:endParaRPr lang="ru-RU" sz="2000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9" y="300718"/>
            <a:ext cx="2736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/>
              <a:t>Минусы ВИЭ: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48744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9248" y="548680"/>
            <a:ext cx="860323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/>
              <a:t>Возобновляемые источники энергии имеют существенные социальные и экологические преимущества перед традиционными источниками. </a:t>
            </a:r>
            <a:endParaRPr lang="ru-RU" sz="2000" dirty="0" smtClean="0"/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В </a:t>
            </a:r>
            <a:r>
              <a:rPr lang="ru-RU" sz="2000" dirty="0"/>
              <a:t>России расширение использования ВИЭ могло </a:t>
            </a:r>
            <a:r>
              <a:rPr lang="ru-RU" sz="2000" dirty="0" smtClean="0"/>
              <a:t>бы:</a:t>
            </a:r>
          </a:p>
          <a:p>
            <a:pPr indent="468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уменьшить безработицу; </a:t>
            </a:r>
          </a:p>
          <a:p>
            <a:pPr indent="468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улучшить условия </a:t>
            </a:r>
            <a:r>
              <a:rPr lang="ru-RU" sz="2000" dirty="0" smtClean="0"/>
              <a:t>жизни; </a:t>
            </a:r>
            <a:endParaRPr lang="ru-RU" sz="2000" dirty="0"/>
          </a:p>
          <a:p>
            <a:pPr indent="468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прекратить отток населения из сельских районов на севере и на востоке страны. </a:t>
            </a:r>
          </a:p>
          <a:p>
            <a:pPr indent="457200" algn="just">
              <a:spcBef>
                <a:spcPts val="1200"/>
              </a:spcBef>
              <a:spcAft>
                <a:spcPts val="600"/>
              </a:spcAft>
            </a:pPr>
            <a:endParaRPr lang="ru-RU" sz="2000" dirty="0" smtClean="0"/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ru-RU" sz="2000" dirty="0" smtClean="0"/>
              <a:t>Замещение </a:t>
            </a:r>
            <a:r>
              <a:rPr lang="ru-RU" sz="2000" dirty="0"/>
              <a:t>традиционных источников энергии экологически чистыми энергетическими технологиями могло бы </a:t>
            </a:r>
            <a:r>
              <a:rPr lang="ru-RU" sz="2000" dirty="0" smtClean="0"/>
              <a:t>также:</a:t>
            </a:r>
          </a:p>
          <a:p>
            <a:pPr indent="468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улучшить качество воздуха в городах и зонах </a:t>
            </a:r>
            <a:r>
              <a:rPr lang="ru-RU" sz="2000" dirty="0" smtClean="0"/>
              <a:t>отдыха; </a:t>
            </a:r>
          </a:p>
          <a:p>
            <a:pPr indent="468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/>
              <a:t>снизить </a:t>
            </a:r>
            <a:r>
              <a:rPr lang="ru-RU" sz="2000" dirty="0"/>
              <a:t>скорость деградации окружающей </a:t>
            </a:r>
            <a:r>
              <a:rPr lang="ru-RU" sz="2000" dirty="0" smtClean="0"/>
              <a:t>среды; </a:t>
            </a:r>
            <a:endParaRPr lang="ru-RU" sz="2000" dirty="0"/>
          </a:p>
          <a:p>
            <a:pPr indent="4680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/>
              <a:t>улучшить здоровье и благополучие населения</a:t>
            </a:r>
            <a:r>
              <a:rPr lang="ru-RU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32311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1342848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3600" b="1" i="1" dirty="0" smtClean="0">
                <a:solidFill>
                  <a:srgbClr val="CC0000"/>
                </a:solidFill>
                <a:latin typeface="Times New Roman" pitchFamily="18" charset="0"/>
              </a:rPr>
              <a:t>Карта интенсивности солнечного излучения на территории России</a:t>
            </a:r>
          </a:p>
        </p:txBody>
      </p:sp>
      <p:pic>
        <p:nvPicPr>
          <p:cNvPr id="6148" name="Picture 4" descr="солнечное излучение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57298"/>
            <a:ext cx="9089214" cy="50720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00100" y="214290"/>
            <a:ext cx="6512511" cy="114300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3600" b="1" i="1" dirty="0" smtClean="0">
                <a:solidFill>
                  <a:srgbClr val="CC0000"/>
                </a:solidFill>
                <a:latin typeface="Times New Roman" pitchFamily="18" charset="0"/>
              </a:rPr>
              <a:t>Продолжительность солнечного сияния в год</a:t>
            </a:r>
          </a:p>
        </p:txBody>
      </p:sp>
      <p:sp>
        <p:nvSpPr>
          <p:cNvPr id="7172" name="Rectangle 1027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1"/>
            <a:ext cx="8229600" cy="1543048"/>
          </a:xfrm>
          <a:prstGeom prst="rect">
            <a:avLst/>
          </a:prstGeom>
        </p:spPr>
        <p:txBody>
          <a:bodyPr/>
          <a:lstStyle/>
          <a:p>
            <a:pPr marL="0" indent="444500" algn="just" eaLnBrk="1" hangingPunct="1">
              <a:buFontTx/>
              <a:buNone/>
            </a:pPr>
            <a:r>
              <a:rPr lang="ru-RU" sz="1600" b="1" dirty="0" smtClean="0">
                <a:latin typeface="Times New Roman" pitchFamily="18" charset="0"/>
              </a:rPr>
              <a:t>Наибольшую интенсивность поток энергии имеет в мае, июне и июле. В этот период в средней полосе России на 1 кв. метр поверхности приходится 5 </a:t>
            </a:r>
            <a:r>
              <a:rPr lang="ru-RU" sz="1600" b="1" dirty="0" err="1" smtClean="0">
                <a:latin typeface="Times New Roman" pitchFamily="18" charset="0"/>
              </a:rPr>
              <a:t>кВт.час</a:t>
            </a:r>
            <a:r>
              <a:rPr lang="ru-RU" sz="1600" b="1" dirty="0" smtClean="0">
                <a:latin typeface="Times New Roman" pitchFamily="18" charset="0"/>
              </a:rPr>
              <a:t> в день. Наименьшая интенсивность в декабре-январе, когда 1 кв. метр поверхности приходится 0,7 </a:t>
            </a:r>
            <a:r>
              <a:rPr lang="ru-RU" sz="1600" b="1" dirty="0" err="1" smtClean="0">
                <a:latin typeface="Times New Roman" pitchFamily="18" charset="0"/>
              </a:rPr>
              <a:t>кВт.час</a:t>
            </a:r>
            <a:r>
              <a:rPr lang="ru-RU" sz="1600" b="1" dirty="0" smtClean="0">
                <a:latin typeface="Times New Roman" pitchFamily="18" charset="0"/>
              </a:rPr>
              <a:t> в день.</a:t>
            </a:r>
          </a:p>
        </p:txBody>
      </p:sp>
      <p:pic>
        <p:nvPicPr>
          <p:cNvPr id="7173" name="Picture 1029" descr="солнечное сия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2708275"/>
            <a:ext cx="6389688" cy="3894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3600" b="1" i="1" dirty="0" smtClean="0">
                <a:solidFill>
                  <a:srgbClr val="CC0000"/>
                </a:solidFill>
                <a:latin typeface="Times New Roman" pitchFamily="18" charset="0"/>
              </a:rPr>
              <a:t>Способы получения электричества и тепла из солнечного излучения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1"/>
            <a:ext cx="8229600" cy="411481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80000"/>
              </a:lnSpc>
            </a:pPr>
            <a:r>
              <a:rPr lang="ru-RU" sz="1800" b="1" dirty="0" smtClean="0">
                <a:latin typeface="Times New Roman" pitchFamily="18" charset="0"/>
              </a:rPr>
              <a:t>Получение электроэнергии с помощью фотоэлементов.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b="1" dirty="0" smtClean="0">
                <a:latin typeface="Times New Roman" pitchFamily="18" charset="0"/>
              </a:rPr>
              <a:t>Преобразование солнечной энергии в электричество с помощью тепловых машин: паровые машины (поршневые или турбинные), использующие водяной пар, углекислый газ, пропан-бутан, фреоны; двигатель Стирлинга и т. д.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b="1" dirty="0" err="1" smtClean="0">
                <a:latin typeface="Times New Roman" pitchFamily="18" charset="0"/>
              </a:rPr>
              <a:t>Гелиотермальная</a:t>
            </a:r>
            <a:r>
              <a:rPr lang="ru-RU" sz="1800" b="1" dirty="0" smtClean="0">
                <a:latin typeface="Times New Roman" pitchFamily="18" charset="0"/>
              </a:rPr>
              <a:t> энергетика — нагревание поверхности, поглощающей солнечные лучи, и последующее распределение и использование тепла (фокусирование солнечного излучения на сосуде с водой для последующего использования нагретой воды в отоплении или в паровых электрогенераторах).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b="1" dirty="0" err="1" smtClean="0">
                <a:latin typeface="Times New Roman" pitchFamily="18" charset="0"/>
              </a:rPr>
              <a:t>Термовоздушные</a:t>
            </a:r>
            <a:r>
              <a:rPr lang="ru-RU" sz="1800" b="1" dirty="0" smtClean="0">
                <a:latin typeface="Times New Roman" pitchFamily="18" charset="0"/>
              </a:rPr>
              <a:t> электростанции (преобразование солнечной энергии в энергию воздушного потока, направляемого на турбогенератор).</a:t>
            </a:r>
          </a:p>
          <a:p>
            <a:pPr algn="just" eaLnBrk="1" hangingPunct="1">
              <a:lnSpc>
                <a:spcPct val="80000"/>
              </a:lnSpc>
            </a:pPr>
            <a:r>
              <a:rPr lang="ru-RU" sz="1800" b="1" dirty="0" smtClean="0">
                <a:latin typeface="Times New Roman" pitchFamily="18" charset="0"/>
              </a:rPr>
              <a:t>Солнечные аэростатные электростанции (генерация водяного пара внутри баллона аэростата за счет нагрева солнечным излучением поверхности аэростата, покрытой селективно-поглощающим покрытием). Преимущество — запаса пара в баллоне достаточно для работы электростанции в темное время суток и в ненастную погоду.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Uq8QELArFIgadhH063fp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krlxYPS4jAzciXk8ToAM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1499</TotalTime>
  <Words>1843</Words>
  <Application>Microsoft Office PowerPoint</Application>
  <PresentationFormat>Экран (4:3)</PresentationFormat>
  <Paragraphs>257</Paragraphs>
  <Slides>68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Воздушный поток</vt:lpstr>
      <vt:lpstr>Слайд 1</vt:lpstr>
      <vt:lpstr>Слайд 2</vt:lpstr>
      <vt:lpstr>Слайд 3</vt:lpstr>
      <vt:lpstr>Солнечная энергия</vt:lpstr>
      <vt:lpstr>Интенсивность солнечного излучения</vt:lpstr>
      <vt:lpstr>Интенсивность солнечного излучения</vt:lpstr>
      <vt:lpstr>Карта интенсивности солнечного излучения на территории России</vt:lpstr>
      <vt:lpstr>Продолжительность солнечного сияния в год</vt:lpstr>
      <vt:lpstr>Способы получения электричества и тепла из солнечного излучения</vt:lpstr>
      <vt:lpstr>Солнечная электростанция состоит из:</vt:lpstr>
      <vt:lpstr>Схемы работы солнечной электростанции </vt:lpstr>
      <vt:lpstr>Схемы работы солнечной электростанции </vt:lpstr>
      <vt:lpstr>Передвижная система управления и контроля на солнечных батареях</vt:lpstr>
      <vt:lpstr>Солнечные коллекторы</vt:lpstr>
      <vt:lpstr>Плоские коллекторы</vt:lpstr>
      <vt:lpstr>Вакуумные коллекторы</vt:lpstr>
      <vt:lpstr>Слайд 17</vt:lpstr>
      <vt:lpstr>Слайд 18</vt:lpstr>
      <vt:lpstr>Сравнение плоского и вакуумного солнечных коллекторов</vt:lpstr>
      <vt:lpstr>Солнечные коллекторы </vt:lpstr>
      <vt:lpstr>Слайд 21</vt:lpstr>
      <vt:lpstr>Слайд 22</vt:lpstr>
      <vt:lpstr>Слайд 23</vt:lpstr>
      <vt:lpstr>Ветроэнергетика </vt:lpstr>
      <vt:lpstr>Слайд 25</vt:lpstr>
      <vt:lpstr>Слайд 26</vt:lpstr>
      <vt:lpstr>Слайд 27</vt:lpstr>
      <vt:lpstr>Слайд 28</vt:lpstr>
      <vt:lpstr>Статистика по использованию энергии ветра 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Роза</dc:creator>
  <cp:lastModifiedBy>Ольгерт</cp:lastModifiedBy>
  <cp:revision>49</cp:revision>
  <dcterms:created xsi:type="dcterms:W3CDTF">2013-10-05T18:27:02Z</dcterms:created>
  <dcterms:modified xsi:type="dcterms:W3CDTF">2008-06-26T22:23:28Z</dcterms:modified>
</cp:coreProperties>
</file>