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08" autoAdjust="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Тема: Требования безопасности к производственному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оборудованию.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занятия: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ознакомиться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требованиями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безопасности к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производственному оборудованию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7776864" cy="2880320"/>
          </a:xfrm>
        </p:spPr>
        <p:txBody>
          <a:bodyPr>
            <a:normAutofit fontScale="40000" lnSpcReduction="20000"/>
          </a:bodyPr>
          <a:lstStyle/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ru-RU" sz="4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Учебные вопросы:</a:t>
            </a: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Общие требования безопасности к производственному оборудованию.</a:t>
            </a:r>
            <a:b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Безопасность эксплуатации систем под давлением и криогенной техники.</a:t>
            </a:r>
            <a:b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Общие требования безопасности к сосудам, работающим под давлением.</a:t>
            </a:r>
            <a:b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Общие требования безопасности к компрессорным установкам.</a:t>
            </a:r>
            <a:b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Безопасность при погрузочно-разгрузочных работах и на транспорте.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93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Гидравлическое испытание должно производится водой с температурой не ниже 5°С и не выше 40°С. Время выдержки под пробным давлением должно быть не менее 10 мин.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управления работой, обеспечения безопасных условий и расчётных режимов эксплуатации котлы должны быть оснащены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устройствами, предохраняющими от повышения давления (предохранительными устройствами); указателями уровня воды; манометрами; приборами для измерения температуры среды; запорной и регулирующей арматурой; приборами безопасности; питательными устройствами. В качестве предохранительных устройств допускается применять: рычажно-грузовые предохранительные клапаны прямого действия; пружинные предохранительные клапаны прямого действия; импульсные предохранительные устройства.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каждом паровом и водогрейном котле должно быть установлено не менее двух предохранительных устройств.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каждом паровом котле, за исключением прямоточных, должно быть установлено не менее двух указателей уровня воды прямого действия, а также манометр, показывающий давление пара. </a:t>
            </a:r>
          </a:p>
        </p:txBody>
      </p:sp>
    </p:spTree>
    <p:extLst>
      <p:ext uri="{BB962C8B-B14F-4D97-AF65-F5344CB8AC3E}">
        <p14:creationId xmlns:p14="http://schemas.microsoft.com/office/powerpoint/2010/main" val="257119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Общие требования безопасности к сосудам, работающим под давлением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Проектирование, изготовление, реконструкция, наладка, ремонт и эксплуатация сосудов должна производиться в соответствии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«Правилами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устройства и безопасной эксплуатации сосудов, работающих под давлением»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«Инструкцией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порядке выдачи разрешения на изготовление, ремонт и реконструкцию объектов котлонадзора и осуществление надзора за выполнением этих работ».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Сосуд, работающий под давлением, – это герметически закрытая ёмкость, предназначенная для ведения химических, тепловых и других технологических процессов, а также для хранения и транспортирования газообразных, жидких и других веществ. Границей сосуда являются входные и выходные штуцера.</a:t>
            </a:r>
          </a:p>
        </p:txBody>
      </p:sp>
    </p:spTree>
    <p:extLst>
      <p:ext uri="{BB962C8B-B14F-4D97-AF65-F5344CB8AC3E}">
        <p14:creationId xmlns:p14="http://schemas.microsoft.com/office/powerpoint/2010/main" val="4099265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76864" cy="585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Правила устройства и безопасной эксплуатации сосудов, работающих под давлением, распространяются на случаи работы: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под давлением воды с температурой выше 115оС или другой жидкости с температурой, превышающей температуру кипения при давлении 0,07 МПа без учета гидростатического давления;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сосуды, работающие под давлением пара или газа свыше 0,07 МПа; на баллоны, предназначенные для транспортирования и хранения сжатых, сжиженных и растворённых газов под давлением свыше 0,07 МПа;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на цистерны и бочки для транспортирования сжиженных газов, давление паров которых при температуре до 50оС превышает 0,07 МПа;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цистерны и сосуды для транспортирования или хранения сжатых, сжиженных газов, жидкостей и сыпучих тел, в которых давление свыше 0,07 МПа создается периодически для их опорожнения;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на барокамеры.</a:t>
            </a:r>
          </a:p>
        </p:txBody>
      </p:sp>
    </p:spTree>
    <p:extLst>
      <p:ext uri="{BB962C8B-B14F-4D97-AF65-F5344CB8AC3E}">
        <p14:creationId xmlns:p14="http://schemas.microsoft.com/office/powerpoint/2010/main" val="165632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548680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заполнении сосуда водой воздух должен быть удален полностью. Температура воды (или другой жидкости) должна быть от +5 до +40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если в технических условиях не указано конкретное значение температуры.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 выдержки под пробным давлением должно быть при: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толщине стенки до 50 мм – 10 мин; от 50 до 100 мм – 20 мин; свыше 100 мм – 30 мин; для литых, неметаллических и многослойных – 60 мин.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управления работой и обеспечения нормальных условий эксплуатации сосуды должны быть снабжены приборами для измерения давления и температуры среды; предохранительными устройствами; запорной арматурой; указателями уровня жидкости.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Сосуды устанавливают на открытых площадках в местах, исключающих скопление людей, или в отдельно стоящих зданиях.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Не разрешается установка сосудов в жилых, общественных и бытовых зданиях, а также в примыкающих к ним помещениям.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Требования к регистрации сосудов, техническому освидетельствованию, пуску в работу, а также надзору, содержанию, обслуживанию и ремонту аналогичны требованиям к котлам.</a:t>
            </a:r>
          </a:p>
        </p:txBody>
      </p:sp>
    </p:spTree>
    <p:extLst>
      <p:ext uri="{BB962C8B-B14F-4D97-AF65-F5344CB8AC3E}">
        <p14:creationId xmlns:p14="http://schemas.microsoft.com/office/powerpoint/2010/main" val="2864047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52736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аварийной остановки и последующего ввода его в работу должен быть указан в инструкции. Причины аварийной остановки сосуда должны записываться в сменный журнал.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Дополнительные требования к баллонам.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Баллоны вместимостью более 100 л каждый должен быть снабжен паспортом, а менее 100 л – паспорт выдается на партию. Боковые штуцера для баллонов, наполняемых водородом и другими горючими газами, должны иметь левую резьбу, а для баллонов, наполняемых кислородом и другими негорючими газами, – правую резьбу. Каждый вентиль баллонов для взрывоопасных горючих и вредных веществ 1 2 классов опасности по ГОСТ 12.1.007-76 должен иметь заглушки, накручивающиеся на штуцер.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изготовления наружная поверхность баллона окрашивается в соответствующий цвет. Окраска баллонов и нанесение надписей некоторых газов приведены в таблице </a:t>
            </a:r>
          </a:p>
        </p:txBody>
      </p:sp>
    </p:spTree>
    <p:extLst>
      <p:ext uri="{BB962C8B-B14F-4D97-AF65-F5344CB8AC3E}">
        <p14:creationId xmlns:p14="http://schemas.microsoft.com/office/powerpoint/2010/main" val="1868985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539628"/>
              </p:ext>
            </p:extLst>
          </p:nvPr>
        </p:nvGraphicFramePr>
        <p:xfrm>
          <a:off x="539552" y="260648"/>
          <a:ext cx="8229600" cy="186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газа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Окраска 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баллона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Текст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надписи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Цвет 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надписи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Цвет 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полосы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Азот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Черная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Азот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Желтый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Коричневый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Аммиак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Желтая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Аммиак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Черный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Ацетилен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Белая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Ацетилен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Водород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Темно-зеленая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Водород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Бутилен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Бутилен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Желтый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Черный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8208912" cy="3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61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Освидетельствование баллонов производится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предприятиях-изготовителях, предприятиях-наполнителях, наполнительных станциях и испытательных пунктах.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Оно, за исключением баллонов для ацетилена,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осмотр внутренней и наружной поверхности баллонов; проверку массы и вместимости; гидравлическое испытание.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Проверка массы и вместимости бесшовных баллонов вместимостью до 12 л включительно и свыше 55 л, а также сварных баллонов, независимо от вместимости, не производится. Емкость баллона определяется по разности между весом баллона, наполненного водой, и весом порожнего баллона или при помощи мерных бачков.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удовлетворительных результатах освидетельствования предприятие выбивает на баллоне свое клеймо круглой формы диаметром 12 мм, дату проведенного и следующего освидетельствования. Результаты освидетельствования баллонов емкостью более 100 л заносятся в паспорт баллонов. Клеймо на баллонах в этом случае не ставится.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Освидетельствование баллонов должно проводиться в отдельных специально оборудованных помещениях. Температура воздуха в этих помещениях должна быть не ниже 12оС.</a:t>
            </a:r>
          </a:p>
        </p:txBody>
      </p:sp>
    </p:spTree>
    <p:extLst>
      <p:ext uri="{BB962C8B-B14F-4D97-AF65-F5344CB8AC3E}">
        <p14:creationId xmlns:p14="http://schemas.microsoft.com/office/powerpoint/2010/main" val="1819809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Эксплуатация, хранение и транспортировка баллонов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должна производиться в соответствии с требованиями инструкции, утвержденной на предприятии в установленном порядке.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Запрещено полностью вырабатывать газ в баллоне. Остаточное давление должно быть не менее 0,05 МПа. Наполнение баллонов газами должно производиться по инструкции, разработанной с учетом свойств газа, местных условий и требований инструкции по наполнению баллонов газами. Например, для пропана наполнение баллонов должно быть не более 0,425 кг на 1 л вместимости баллона, для этилена – 0,286 кг на 1 л, для углекислоты – 0,72 кг на 1 л.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Наполнение баллонов, в которых отсутствует избыточное давление газа, производится после предварительной их проверки в соответствии с инструкцией предприятия-наполнителя.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Баллоны с газами могут храниться как в специальных помещениях, так и на открытом воздухе. </a:t>
            </a:r>
          </a:p>
        </p:txBody>
      </p:sp>
    </p:spTree>
    <p:extLst>
      <p:ext uri="{BB962C8B-B14F-4D97-AF65-F5344CB8AC3E}">
        <p14:creationId xmlns:p14="http://schemas.microsoft.com/office/powerpoint/2010/main" val="325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4. Общие требования безопасности к компрессорным установкам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Проектирование, изготовление, реконструкция, наладка, ремонт и эксплуатация компрессорных установок должна производиться в соответствии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Правила устройства и безопасной эксплуатации стационарных компрессорных установок, воздуховодов и газопроводов», ГОСТ 12.2.016-81 «Оборудование компрессорное. Общие требования безопасности» и ГОСТ 12.2.003-91 «Оборудование производственное. Общие требования безопасности».</a:t>
            </a:r>
          </a:p>
          <a:p>
            <a:pPr indent="4500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Компрессорные установки могут взорваться при несоблюдении требований эксплуатации двигателей установки и условий наполнения воздухосборника.</a:t>
            </a:r>
          </a:p>
        </p:txBody>
      </p:sp>
    </p:spTree>
    <p:extLst>
      <p:ext uri="{BB962C8B-B14F-4D97-AF65-F5344CB8AC3E}">
        <p14:creationId xmlns:p14="http://schemas.microsoft.com/office/powerpoint/2010/main" val="2945997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Безопасность эксплуатации установок криогенной техники.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Криогенная техника – это область техники, связанная с достижением и практическим применением криогенных температур. Под криогенными продуктами следует понимать вещества или смесь веществ, находящихся при криогенных температурах 0 – 120 К. К основным криогенным продуктам относятся: азот, кислород, водород, гелий, аргон, неон, криптон, ксенон, озон, фтор и метан.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производстве, хранении, транспортировании и использовании криогенных продуктов образуются опасные и вредные производственные факторы, воздействию которых подвержен персонал, обслуживающий криогенное оборудование или находящийся рядом с ним. При непосредственном контакте человеческого тела с криогенной жидкостью, ее парами, охлажденной ими газовой средой, частями оборудования, трубопроводов, инструмента и конструкций под действием криогенной температуры происходит образование кристаллов льда в живых тканях, что может вызвать их разрыв. Контакт тела с криогенными продуктами также может вызвать ожог участков тела, глаз (вплоть до потери зрения) и обморожений в результате глубокого охлаждения участков тела. Практически все криогенные продукты токсичны (кроме криптона и ксенона).</a:t>
            </a:r>
          </a:p>
        </p:txBody>
      </p:sp>
    </p:spTree>
    <p:extLst>
      <p:ext uri="{BB962C8B-B14F-4D97-AF65-F5344CB8AC3E}">
        <p14:creationId xmlns:p14="http://schemas.microsoft.com/office/powerpoint/2010/main" val="386281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84784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безопасности к производственному оборудованию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Требования безопасности к производственному оборудованию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изложены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ГОСТ 12.2.003-91 "Оборудование производственное. Общие требования безопасности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Общие требования безопасности следующие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безопасность для здоровья и жизни работающих (выбор материала, конструкции, средств защиты, заземление оборудования, устройства для транспортировки и т. д.);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надежность в эксплуатации (обеспечивается выбором размеров элементов с учетом запаса прочности, крепежных изделий - болтов, заклепок, сварки и т. п.);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удобство в эксплуатации (выполнение требований эргономики).</a:t>
            </a:r>
          </a:p>
        </p:txBody>
      </p:sp>
    </p:spTree>
    <p:extLst>
      <p:ext uri="{BB962C8B-B14F-4D97-AF65-F5344CB8AC3E}">
        <p14:creationId xmlns:p14="http://schemas.microsoft.com/office/powerpoint/2010/main" val="3501612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322" y="764704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5. Безопасность при погрузочно-разгрузочных работах и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транспорте</a:t>
            </a:r>
          </a:p>
          <a:p>
            <a:pPr indent="4500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причин производственного травматизма в промышленности показывает, что около 30% несчастных случаев на предприятиях связано с эксплуатацией транспортных средств, которые включают как рельсовый, так и безрельсовый транспорт (автомобили, электрокары, автопогрузчики), а также транспортирующие подъемно-транспортные машины.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Погрузочно-разгрузочные и транспортные работы следует выполнять в соответствии с требованиями Закона «О перевозке опасных грузов» (№1644-14 от 06.04.2000), ГОСТ 12.3.002-75, ГОСТ 12.3.009-76, ГОСТ 12.3.010-82, ГОСТ 12.3.020-80 и нормативно-технической документации, утвержденной органами государственного надзора. Безопасность погрузочно-разгрузочных работ и транспортных операций на предприятиях обеспечивают инженерно-технические работники, ответственные за безопасное выполнение работ по перемещению грузов, безопасную эксплуатацию и содержание в исправном состоянии подъемно-транспортного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22186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0441" y="116632"/>
            <a:ext cx="784887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Согласно этим требованиям производственное оборудование должно быть безопасн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ым при монтаже, эксплуатации и ремонте как отдельно, так и в составе комплексов и технологических схем, а также при хранении и транспортировке. Оно должно быть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пожаровзрывобезопасным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не загрязнять окружающую среду выбросами вредных веществ выше установленных норм.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Безопасность производственного оборудования обеспечивается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правильным выбором принципов действия, кинематических схем, конструктивных решений, параметров рабочих процессов; использованием средств механизации и автоматизации; применением специальных защитных средств; соблюдение эргономических требований; включение специфических требований безопасности в техническую документацию и т.д.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 оборудование и машины имеют опасные зоны. Опасная зона - это пространство, в котором возникают периодически или действуют постоянно факторы, опасные для жизни и здоровья человека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Опасная зона может быть локализована вокруг или вблизи движущихся элементов оборудования (например, кранов, тележек и др.) и предметов (например, горячий металл на раскатном поле прокатного стана). Опасная зона также может обусловливаться возможностью поражения электрическим током, воздействием электромагнитных, ионизирующих, лазерных,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ульрафиолетовых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инфракрасных излучений, шума, вибрации, ультразвука, вредных газов, паров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пылей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также возможностью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травмирования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отлетающими предметами.</a:t>
            </a:r>
          </a:p>
        </p:txBody>
      </p:sp>
    </p:spTree>
    <p:extLst>
      <p:ext uri="{BB962C8B-B14F-4D97-AF65-F5344CB8AC3E}">
        <p14:creationId xmlns:p14="http://schemas.microsoft.com/office/powerpoint/2010/main" val="236621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Габариты опасной зо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ны могут быть постоянными (например, зона между набегающей ветвью ремня и шкивом, между пуансоном и матрицей в прессах и т.д.)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переменными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(раскатное поле, рольганг, литейный двор, зона работы крана и др.).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обеспечения безопасности работы оборудования предусматриваются защитные устройства.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Оборудование должно снабж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аться средствами сигнализации о нарушении нормального режима работы, а в необходимых случаях – средствами аварийного останова и отключения.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предотвращения опасности при внезапном отключении энергии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все рабочие органы, подъёмные, зажимные и захватывающие устройства и приспособления должны оборудоваться защитными устройствами, исключающими выброс или падение изделий или инструмента. Должно также исключаться возможность произвольного включения приводов рабочих органов при повторной подаче энергии после ее произвольного отключения.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Органы управления должны иметь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символические обозначения или соответствующие надписи. Органы аварийного управления (чаще всего – «Стоп») следует окрашивать в красный цвет, снабжать соответствующими указателями и располагать на видных легкодоступных местах.</a:t>
            </a:r>
          </a:p>
        </p:txBody>
      </p:sp>
    </p:spTree>
    <p:extLst>
      <p:ext uri="{BB962C8B-B14F-4D97-AF65-F5344CB8AC3E}">
        <p14:creationId xmlns:p14="http://schemas.microsoft.com/office/powerpoint/2010/main" val="109231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8559" y="1700808"/>
            <a:ext cx="7848872" cy="378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Средства защиты, являющиеся конструктивными элементами оборудования, должны постоянно выполнять свои защитные функции: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срабатывать при проникновении человека в опасную зону оборудования, при появлении опасного или вредного фактора. При отключенных, неисправных или снятых средствах защиты оборудование не должно функционировать, т.е. оно должно автоматически отключаться и должна исключаться возможность его включения до восстановления средств защиты. Средства защиты должны осуществлять самоконтроль или быть легкодоступными для контроля и обслуживания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96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8186" y="836712"/>
            <a:ext cx="77768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Безопасность эксплуатации систем под давлением и криогенной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техники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 сосудам и аппаратам, работающим под давлением, относят баллоны, цистерны и бочки, компрессорные установки и воздухосборники при них, паровые и водогрейные котлы, трубопроводы (пара, горячей воды, газа и др. сред).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Все сосуды (котлы и т. д.) до пуска в работу регистрируются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ор¬ганах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котлонадзора. Проходят техническое освидетельствование до пуска в работу и периодически в процессе работы в соответствии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тех¬нической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документацией на сосуд.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Виды испытаний при техническом освидетельствовании: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осмотр (внешний и внутренний); гидравлическое испытание.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обеспечения безопасной эксплуатации сосудов администрация предприятия назначает и обучает ответственных лиц по надзору за техническим состоянием и эксплуатацией сосудов и операторов, обслуживающих это оборудование.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Работы по ремонту, осмотру и техническому обслуживанию сосудов производятся с оформлением наряда-допуска.</a:t>
            </a:r>
          </a:p>
        </p:txBody>
      </p:sp>
    </p:spTree>
    <p:extLst>
      <p:ext uri="{BB962C8B-B14F-4D97-AF65-F5344CB8AC3E}">
        <p14:creationId xmlns:p14="http://schemas.microsoft.com/office/powerpoint/2010/main" val="2046175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0115"/>
            <a:ext cx="777686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Общие требования безопасности к котлам.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Проектирование, изготовление, реконструкция, наладка, ремонт и эксплуатация котлов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должна производиться в соответствии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«Правилами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устройства и безопасной эксплуатации паровых и водогрейных котлов»,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«Инструкцией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порядке выдачи разрешения на изготовление, ремонт и реконструкцию объектов котлонадзора и осуществление надзора за выполнением этих работ»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«Типовой инструкцией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операторов (машинистов) паровых и водогрейных котлов».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Паровые и водогрейные котлы относятся к аппаратам, работающим при высокой температуре и большом избыточном давлении. Причинами взрыва этих котлов являются либо перегрев стенок котла, либо недостаточное охлаждение внутренних стенок из-за накопления накипи. Причиной взрыва также может быть внезапное разрушение стенок котла от появившихся на них трещин или усталостных образований (при превышении давления внутри котла против расчетного значения из-за неисправности предохранительных устройств). Очень часто причиной взрыва может быть образование взрывоопасных смесей в топочном пространстве котла и в газоходах.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Правила устанавливают требования к устройству, изготовлению, монтажу, ремонту и эксплуатации паровых котлов, автономных пароперегревателей и экономайзеров с рабочим давлением не более 0,07 МПа, водогрейных котлов и автономных экономайзеров с температурой воды выше 115°С.</a:t>
            </a:r>
          </a:p>
        </p:txBody>
      </p:sp>
    </p:spTree>
    <p:extLst>
      <p:ext uri="{BB962C8B-B14F-4D97-AF65-F5344CB8AC3E}">
        <p14:creationId xmlns:p14="http://schemas.microsoft.com/office/powerpoint/2010/main" val="3486043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Конструкция котлов и его основных частей должна обеспечивать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надёжность, долговечность и безопасность эксплуатации на расчётных параметрах в течение расчётного ресурса безопасной работы котла (элемента), принятого в технических условиях, а также возможность технического освидетельствования, очистки, промывки, ремонта и эксплуатационного контроля металла.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Конструкция и гидравлическая схема котла, пароперегревателя и экономайзера должны обеспечивать надёжное охлаждение стенок элементов, находящихся под давлением.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Участки элементов котлов и трубопроводов с повышенной температурой поверхности, доступные для обслуживающего персонала, должны быть покрыты тепловой изоляцией, обеспечивающей температуру наружной поверхности не более 55°С при температуре окружающей среды не более 25°С.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Нижний допустимый уровень воды в газотрубных (жаротрубных) котлах должен быть не менее чем на 100 мм выше верхней точки поверхности нагрева котла.</a:t>
            </a:r>
          </a:p>
        </p:txBody>
      </p:sp>
    </p:spTree>
    <p:extLst>
      <p:ext uri="{BB962C8B-B14F-4D97-AF65-F5344CB8AC3E}">
        <p14:creationId xmlns:p14="http://schemas.microsoft.com/office/powerpoint/2010/main" val="3167106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Виды неразрушающего контроля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внешний осмотр и измерения; радиографический контроль;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рентгенно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-телевизионный контроль; ультразвуковой (УЗК) контроль; капиллярный или магнитопорошковый;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стилоскопирование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аустенитных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сталей) для определения легирующих элементов; измерение твёрдости (после термообработки шва); прогонка металлического шара; гидравлическое испытание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Гидравлическому испытанию с целью проверки плотности и прочности всех элементов котла, пароперегревателя и экономайзера, а также всех сварных и других соединений подлежат все котлы и их элементы после изготовления или после монтажа.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Минимальное значение пробного давления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гидростатическом испытании котлов, пароперегревателей и экономайзеров, а также трубопроводов в пределах котла принимается: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а) при рабочем давлении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Рраб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более 0,5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Мпа,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 не менее 0,2 МПа;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б) при рабочем давлении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Рраб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более 0,5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Мпа,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 не менее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Рраб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+0,3, МПа.</a:t>
            </a:r>
          </a:p>
        </p:txBody>
      </p:sp>
    </p:spTree>
    <p:extLst>
      <p:ext uri="{BB962C8B-B14F-4D97-AF65-F5344CB8AC3E}">
        <p14:creationId xmlns:p14="http://schemas.microsoft.com/office/powerpoint/2010/main" val="3584264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2538</Words>
  <Application>Microsoft Office PowerPoint</Application>
  <PresentationFormat>Экран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Тема: Требования безопасности к производственному оборудованию.  Цель занятия: ознакомиться с требованиями безопасности к производственному оборудованию.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Требования безопасности к производственному оборудованию. Цель занятия: ознакомиться требованиями безопасности к производственному оборудованию.  </dc:title>
  <dc:creator>Эйсер</dc:creator>
  <cp:lastModifiedBy>Эйсер</cp:lastModifiedBy>
  <cp:revision>21</cp:revision>
  <dcterms:created xsi:type="dcterms:W3CDTF">2023-11-19T12:50:22Z</dcterms:created>
  <dcterms:modified xsi:type="dcterms:W3CDTF">2023-11-19T13:52:01Z</dcterms:modified>
</cp:coreProperties>
</file>