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62" r:id="rId7"/>
    <p:sldId id="317" r:id="rId8"/>
    <p:sldId id="318" r:id="rId9"/>
    <p:sldId id="319" r:id="rId10"/>
    <p:sldId id="320" r:id="rId11"/>
    <p:sldId id="277" r:id="rId12"/>
    <p:sldId id="315" r:id="rId13"/>
    <p:sldId id="316" r:id="rId14"/>
    <p:sldId id="321" r:id="rId15"/>
    <p:sldId id="323" r:id="rId16"/>
    <p:sldId id="276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14" y="16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вс 11.06.23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вс 11.06.23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9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76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4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8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1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77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1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20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obac15@mail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96" y="4405151"/>
            <a:ext cx="5823911" cy="1122202"/>
          </a:xfrm>
        </p:spPr>
        <p:txBody>
          <a:bodyPr rtlCol="0"/>
          <a:lstStyle/>
          <a:p>
            <a:pPr algn="r" rtl="0"/>
            <a:r>
              <a:rPr lang="ru-RU" dirty="0"/>
              <a:t>Виды инженерной деятельности.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288" y="5628453"/>
            <a:ext cx="4941770" cy="39666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Петров Тимур Игоревич, доц. каф. ЭПП ФГБОУ ВО КГЭУ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" y="136525"/>
            <a:ext cx="11887199" cy="2180103"/>
          </a:xfrm>
        </p:spPr>
        <p:txBody>
          <a:bodyPr rtlCol="0">
            <a:noAutofit/>
          </a:bodyPr>
          <a:lstStyle/>
          <a:p>
            <a:pPr indent="457200" algn="just" rtl="0"/>
            <a:r>
              <a:rPr lang="ru-RU" sz="2400" dirty="0"/>
              <a:t>Инженер-технолог:</a:t>
            </a:r>
          </a:p>
          <a:p>
            <a:pPr indent="457200" algn="just" rtl="0"/>
            <a:r>
              <a:rPr lang="ru-RU" sz="2400" dirty="0"/>
              <a:t>-обеспечивает выбор оптимальной производственной технологии, а если таковой нет – разрабатывает ее.</a:t>
            </a:r>
          </a:p>
          <a:p>
            <a:pPr indent="457200" algn="just" rtl="0"/>
            <a:r>
              <a:rPr lang="ru-RU" sz="2400" dirty="0"/>
              <a:t>-строго контролирует соблюдение технологического режима производства, его совершенствование и развитие.</a:t>
            </a:r>
          </a:p>
          <a:p>
            <a:pPr indent="457200" algn="just" rtl="0"/>
            <a:r>
              <a:rPr lang="ru-RU" sz="2400" dirty="0"/>
              <a:t>-находится между машиной и объектом ее воздействия и должен синтезировать их в своей деятельности так чтобы в результате получить конкретное изделие, предмет или продукт с заранее запрограммированными конструктором формой, свойствами и качествами.</a:t>
            </a:r>
          </a:p>
          <a:p>
            <a:pPr indent="457200" algn="just" rtl="0"/>
            <a:r>
              <a:rPr lang="ru-RU" sz="2400" dirty="0"/>
              <a:t>Инженер-управленец:</a:t>
            </a:r>
          </a:p>
          <a:p>
            <a:pPr indent="457200" algn="just" rtl="0"/>
            <a:r>
              <a:rPr lang="ru-RU" sz="2400" dirty="0"/>
              <a:t>-занимается организационной, консультационной и иной деятельностью, направленной на внедрение инженерных разработок в практику экономических субъектов.</a:t>
            </a:r>
          </a:p>
          <a:p>
            <a:pPr indent="457200" algn="just" rtl="0"/>
            <a:r>
              <a:rPr lang="ru-RU" sz="2400" dirty="0"/>
              <a:t>-осуществляет их сопровождение (техническую поддержку) в процессе эксплуатации.</a:t>
            </a:r>
          </a:p>
          <a:p>
            <a:pPr indent="457200" algn="just" rtl="0"/>
            <a:endParaRPr lang="ru-RU" sz="2400" dirty="0"/>
          </a:p>
          <a:p>
            <a:pPr indent="457200" algn="just" rtl="0"/>
            <a:endParaRPr lang="ru-RU" sz="2400" dirty="0"/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3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82" y="2571235"/>
            <a:ext cx="5729844" cy="1715531"/>
          </a:xfrm>
        </p:spPr>
        <p:txBody>
          <a:bodyPr rtlCol="0"/>
          <a:lstStyle/>
          <a:p>
            <a:r>
              <a:rPr lang="ru-RU" sz="3200" dirty="0"/>
              <a:t>Стадии жизненного цикла технических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58258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12</a:t>
            </a:fld>
            <a:endParaRPr lang="ru-R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F05DFB3-294C-4FDB-AE4D-13F6C8A3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88" y="3131394"/>
            <a:ext cx="5251612" cy="322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727108-DDCA-486A-8A4D-7F27F6733BA0}"/>
              </a:ext>
            </a:extLst>
          </p:cNvPr>
          <p:cNvSpPr txBox="1"/>
          <p:nvPr/>
        </p:nvSpPr>
        <p:spPr>
          <a:xfrm>
            <a:off x="440377" y="123036"/>
            <a:ext cx="10913423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Bef>
                <a:spcPts val="1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укрупнено весь жизненный цикл изделия можно представить в виде четырех последовательных этапов:</a:t>
            </a:r>
          </a:p>
          <a:p>
            <a:pPr indent="457200" algn="just">
              <a:spcBef>
                <a:spcPts val="1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формирования потребности в подобном изделии и его разработки;</a:t>
            </a:r>
          </a:p>
          <a:p>
            <a:pPr indent="457200" algn="just">
              <a:spcBef>
                <a:spcPts val="1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подготовки его производства и изготовления;</a:t>
            </a:r>
          </a:p>
          <a:p>
            <a:pPr indent="457200" algn="just">
              <a:spcBef>
                <a:spcPts val="1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использования по назначению (эксплуатации);</a:t>
            </a:r>
          </a:p>
          <a:p>
            <a:pPr indent="457200" algn="just">
              <a:spcBef>
                <a:spcPts val="100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ликвидации (утилизации).</a:t>
            </a:r>
          </a:p>
        </p:txBody>
      </p:sp>
    </p:spTree>
    <p:extLst>
      <p:ext uri="{BB962C8B-B14F-4D97-AF65-F5344CB8AC3E}">
        <p14:creationId xmlns:p14="http://schemas.microsoft.com/office/powerpoint/2010/main" val="118224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Петров Тимур Игоревич</a:t>
            </a:r>
          </a:p>
          <a:p>
            <a:pPr rtl="0"/>
            <a:r>
              <a:rPr lang="en-US" dirty="0">
                <a:hlinkClick r:id="rId3"/>
              </a:rPr>
              <a:t>tobac15@mail.ru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ru-RU" dirty="0"/>
              <a:t>20</a:t>
            </a:r>
            <a:r>
              <a:rPr lang="en-US" dirty="0"/>
              <a:t>23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13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C71EE-574F-4ADB-A7A9-0CA4DCAF0706}"/>
              </a:ext>
            </a:extLst>
          </p:cNvPr>
          <p:cNvSpPr txBox="1"/>
          <p:nvPr/>
        </p:nvSpPr>
        <p:spPr>
          <a:xfrm>
            <a:off x="6356985" y="4689370"/>
            <a:ext cx="56130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презентации взята: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https://studref.com/605432/tehnika/kontseptsiya_upravleniya_zhiznennym_tsiklom_izdeliya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https://portal.tpu.ru/SHARED/d/DVR/academic/Tab4/%D0%98%D0%9F_3.pptx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https://topslide.ru/raznoe/vidy-inghenernoy-deyatelynosti-metody-sozdaniya-innovaciy-v-tehnike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82" y="2571235"/>
            <a:ext cx="5729844" cy="1715531"/>
          </a:xfrm>
        </p:spPr>
        <p:txBody>
          <a:bodyPr rtlCol="0"/>
          <a:lstStyle/>
          <a:p>
            <a:pPr algn="ctr" rtl="0"/>
            <a:r>
              <a:rPr lang="ru-RU" dirty="0"/>
              <a:t>Инженерная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003" y="1175657"/>
            <a:ext cx="11887199" cy="2180103"/>
          </a:xfrm>
        </p:spPr>
        <p:txBody>
          <a:bodyPr rtlCol="0">
            <a:noAutofit/>
          </a:bodyPr>
          <a:lstStyle/>
          <a:p>
            <a:pPr indent="457200" algn="just" rtl="0"/>
            <a:r>
              <a:rPr lang="ru-RU" sz="2400" b="1" u="sng" dirty="0"/>
              <a:t>Разделение труда</a:t>
            </a:r>
            <a:r>
              <a:rPr lang="ru-RU" sz="2400" dirty="0"/>
              <a:t> – специализация трудовой деятельности, обособление производственных операций и закрепление их за отдельными участниками трудового процесса.</a:t>
            </a:r>
          </a:p>
          <a:p>
            <a:pPr indent="457200" algn="just" rtl="0"/>
            <a:r>
              <a:rPr lang="ru-RU" sz="2400" b="1" u="sng" dirty="0"/>
              <a:t>Разделение инженерного труда</a:t>
            </a:r>
            <a:r>
              <a:rPr lang="ru-RU" sz="2400" dirty="0"/>
              <a:t> привело к созданию обособленных внутренних профессиональных групп. На каждой ветви инженерной деятельности специалист должен обладать специфическими знаниями и практическими навыками.</a:t>
            </a:r>
          </a:p>
          <a:p>
            <a:pPr indent="457200" algn="just" rtl="0"/>
            <a:r>
              <a:rPr lang="ru-RU" sz="2400" dirty="0"/>
              <a:t>Инженерная деятельность включает в себя два уровня разработок, а именно:</a:t>
            </a:r>
          </a:p>
          <a:p>
            <a:pPr indent="457200" algn="just" rtl="0"/>
            <a:r>
              <a:rPr lang="ru-RU" sz="2400" dirty="0"/>
              <a:t>-теоретический (техническое творчество); </a:t>
            </a:r>
          </a:p>
          <a:p>
            <a:pPr indent="457200" algn="just" rtl="0"/>
            <a:r>
              <a:rPr lang="ru-RU" sz="2400" dirty="0"/>
              <a:t>-практический (от инженерных исследований к проектированию, конструированию и созданию промышленных образцов).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" y="849086"/>
            <a:ext cx="11887199" cy="2180103"/>
          </a:xfrm>
        </p:spPr>
        <p:txBody>
          <a:bodyPr rtlCol="0">
            <a:noAutofit/>
          </a:bodyPr>
          <a:lstStyle/>
          <a:p>
            <a:pPr indent="457200" rtl="0"/>
            <a:r>
              <a:rPr lang="ru-RU" sz="2400" dirty="0"/>
              <a:t>Техническое творчество:</a:t>
            </a:r>
          </a:p>
          <a:p>
            <a:pPr indent="457200" algn="just" rtl="0"/>
            <a:r>
              <a:rPr lang="ru-RU" sz="2400" dirty="0"/>
              <a:t>-вид духовно-практической деятельности</a:t>
            </a:r>
          </a:p>
          <a:p>
            <a:pPr indent="457200" algn="just" rtl="0"/>
            <a:r>
              <a:rPr lang="ru-RU" sz="2400" dirty="0"/>
              <a:t>-направлено на создание качественно новых материальных и духовных ценностей</a:t>
            </a:r>
          </a:p>
          <a:p>
            <a:pPr indent="457200" algn="just" rtl="0"/>
            <a:r>
              <a:rPr lang="ru-RU" sz="2400" dirty="0"/>
              <a:t>-характеризуется формированием технического новаторского замысла и его реализацией</a:t>
            </a:r>
          </a:p>
          <a:p>
            <a:pPr indent="457200" algn="just" rtl="0"/>
            <a:r>
              <a:rPr lang="ru-RU" sz="2400" dirty="0"/>
              <a:t>-специфично, его результатом является технический объект</a:t>
            </a:r>
          </a:p>
          <a:p>
            <a:pPr indent="457200" algn="just" rtl="0"/>
            <a:r>
              <a:rPr lang="ru-RU" sz="2400" dirty="0"/>
              <a:t>-духовно – имеет место технический замысел</a:t>
            </a:r>
          </a:p>
          <a:p>
            <a:pPr indent="457200" algn="just" rtl="0"/>
            <a:r>
              <a:rPr lang="ru-RU" sz="2400" dirty="0"/>
              <a:t>-материально – направлено на конструирование технического объекта</a:t>
            </a:r>
          </a:p>
          <a:p>
            <a:pPr indent="457200" algn="just" rtl="0"/>
            <a:r>
              <a:rPr lang="ru-RU" sz="2400" dirty="0"/>
              <a:t>-представляет собой  переход от абстрактного мышления к производственной практике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6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" y="1330037"/>
            <a:ext cx="11887199" cy="2180103"/>
          </a:xfrm>
        </p:spPr>
        <p:txBody>
          <a:bodyPr rtlCol="0">
            <a:noAutofit/>
          </a:bodyPr>
          <a:lstStyle/>
          <a:p>
            <a:pPr indent="457200" rtl="0"/>
            <a:r>
              <a:rPr lang="ru-RU" sz="2400" dirty="0"/>
              <a:t>Инновационная идея:</a:t>
            </a:r>
          </a:p>
          <a:p>
            <a:pPr indent="457200" algn="just" rtl="0"/>
            <a:r>
              <a:rPr lang="ru-RU" sz="2400" dirty="0"/>
              <a:t>-может стать катализатором прорывного проекта с мировым рыночным потенциалом</a:t>
            </a:r>
          </a:p>
          <a:p>
            <a:pPr indent="457200" algn="just" rtl="0"/>
            <a:r>
              <a:rPr lang="ru-RU" sz="2400" dirty="0"/>
              <a:t>-ее воплощение обеспечивает качественный и количественный рост производства, бизнес-процесса или создание новой отрасли / услуги</a:t>
            </a:r>
          </a:p>
          <a:p>
            <a:pPr indent="457200" algn="just" rtl="0"/>
            <a:r>
              <a:rPr lang="ru-RU" sz="2400" dirty="0"/>
              <a:t>-реорганизует или закрывает старые и формирует новые рынки продукции со сверхбольшой добавленной стоимостью</a:t>
            </a:r>
          </a:p>
          <a:p>
            <a:pPr indent="457200" algn="just" rtl="0"/>
            <a:r>
              <a:rPr lang="ru-RU" sz="2400" dirty="0"/>
              <a:t>-воспитывает инновационное мышление общества, преодолевая невосприимчивость большинства населения к быстрым темпам прогресса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5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" y="1098468"/>
            <a:ext cx="11887199" cy="2180103"/>
          </a:xfrm>
        </p:spPr>
        <p:txBody>
          <a:bodyPr rtlCol="0">
            <a:noAutofit/>
          </a:bodyPr>
          <a:lstStyle/>
          <a:p>
            <a:pPr indent="457200" rtl="0"/>
            <a:r>
              <a:rPr lang="ru-RU" sz="2400" dirty="0"/>
              <a:t>Изобретательство:</a:t>
            </a:r>
          </a:p>
          <a:p>
            <a:pPr indent="457200" algn="just" rtl="0"/>
            <a:r>
              <a:rPr lang="ru-RU" sz="2400" dirty="0"/>
              <a:t>-процесс создания нового технико-технологического объекта, новых принципов действия, способов реализации этих принципов или конструкций технических систем или отдельных их компонентов</a:t>
            </a:r>
          </a:p>
          <a:p>
            <a:pPr indent="457200" algn="just" rtl="0"/>
            <a:r>
              <a:rPr lang="ru-RU" sz="2400" dirty="0"/>
              <a:t>-создание объекта (предмета, явления, процесса и т.д.), не существующего прежде в реальности (изобретение колеса, пороха, двигателя внутреннего сгорания и др.)</a:t>
            </a:r>
          </a:p>
          <a:p>
            <a:pPr indent="457200" algn="just" rtl="0"/>
            <a:r>
              <a:rPr lang="ru-RU" sz="2400" dirty="0"/>
              <a:t>-как правило, начинает цикл инженерной работы</a:t>
            </a:r>
          </a:p>
          <a:p>
            <a:pPr indent="457200" algn="just" rtl="0"/>
            <a:r>
              <a:rPr lang="ru-RU" sz="2400" dirty="0"/>
              <a:t>-результат – особый продукт – изобретение, авторство на которое закрепляется в виде патентов, авторских свидетельств и т.п.</a:t>
            </a:r>
          </a:p>
          <a:p>
            <a:pPr indent="457200" algn="just" rtl="0"/>
            <a:r>
              <a:rPr lang="ru-RU" sz="2400" dirty="0"/>
              <a:t>-система действий от некоторой догадки до опытной модели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7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400" y="1098468"/>
            <a:ext cx="11887199" cy="2180103"/>
          </a:xfrm>
        </p:spPr>
        <p:txBody>
          <a:bodyPr rtlCol="0">
            <a:noAutofit/>
          </a:bodyPr>
          <a:lstStyle/>
          <a:p>
            <a:pPr indent="457200" rtl="0"/>
            <a:r>
              <a:rPr lang="ru-RU" sz="2400" dirty="0"/>
              <a:t>Конструирование:</a:t>
            </a:r>
          </a:p>
          <a:p>
            <a:pPr indent="457200" algn="just" rtl="0"/>
            <a:r>
              <a:rPr lang="ru-RU" sz="2400" dirty="0"/>
              <a:t>-разработка конструкции инженерного объекта, которая затем материализуется в процессе изготовления на производстве</a:t>
            </a:r>
          </a:p>
          <a:p>
            <a:pPr indent="457200" algn="just" rtl="0"/>
            <a:r>
              <a:rPr lang="ru-RU" sz="2400" dirty="0"/>
              <a:t>-реализует техническую идею в рамках опытной разработки</a:t>
            </a:r>
          </a:p>
          <a:p>
            <a:pPr indent="457200" algn="just" rtl="0"/>
            <a:r>
              <a:rPr lang="ru-RU" sz="2400" dirty="0"/>
              <a:t>-становится необходимым с развитием серийного и массового производства, т.к. способствует проникновению изобретения в массовое производство</a:t>
            </a:r>
          </a:p>
          <a:p>
            <a:pPr indent="457200" algn="just" rtl="0"/>
            <a:r>
              <a:rPr lang="ru-RU" sz="2400" dirty="0"/>
              <a:t>-самостоятельная инженерная задача, вид инженерной деятельности, требующий специфических знаний и навыков.</a:t>
            </a:r>
          </a:p>
          <a:p>
            <a:pPr indent="457200" algn="just" rtl="0"/>
            <a:r>
              <a:rPr lang="ru-RU" sz="2400" dirty="0"/>
              <a:t>Инженеры, занимающиеся решением этой специфической задачи, именуются инженерами-конструкторами.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6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0" y="2243604"/>
            <a:ext cx="5890161" cy="1325563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/>
              <a:t>профили инженерной</a:t>
            </a:r>
            <a:br>
              <a:rPr lang="ru-RU" sz="3200" dirty="0"/>
            </a:br>
            <a:r>
              <a:rPr lang="ru-RU" sz="3200" dirty="0"/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01932" y="510597"/>
            <a:ext cx="9856519" cy="2180103"/>
          </a:xfrm>
        </p:spPr>
        <p:txBody>
          <a:bodyPr rtlCol="0">
            <a:noAutofit/>
          </a:bodyPr>
          <a:lstStyle/>
          <a:p>
            <a:pPr indent="457200" algn="just" rtl="0">
              <a:spcBef>
                <a:spcPts val="600"/>
              </a:spcBef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Таким образом в инженерной деятельности следует различать инженеров нескольких профилей: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инженер-конструктор;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инженер-технолог;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инженер-эксплуатационник;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инженер-исследователь;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инженер-управленец (менеджер);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инженер-экономист;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инженер-эколог;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инженер-метролог; 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инженер-</a:t>
            </a:r>
            <a:r>
              <a:rPr lang="ru-RU" sz="2400" b="0" i="0" dirty="0" err="1">
                <a:solidFill>
                  <a:srgbClr val="3B3835"/>
                </a:solidFill>
                <a:effectLst/>
                <a:latin typeface="Helvetica Neue"/>
              </a:rPr>
              <a:t>информационщик</a:t>
            </a: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; </a:t>
            </a:r>
          </a:p>
          <a:p>
            <a:pPr marL="457200" indent="-457200" algn="just" rtl="0">
              <a:spcBef>
                <a:spcPts val="600"/>
              </a:spcBef>
              <a:buFontTx/>
              <a:buChar char="-"/>
            </a:pPr>
            <a:r>
              <a:rPr lang="ru-RU" sz="2400" b="0" i="0" dirty="0">
                <a:solidFill>
                  <a:srgbClr val="3B3835"/>
                </a:solidFill>
                <a:effectLst/>
                <a:latin typeface="Helvetica Neue"/>
              </a:rPr>
              <a:t>инженер, систем управления и др.</a:t>
            </a:r>
            <a:endParaRPr lang="ru-RU" sz="1600" dirty="0"/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20668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141</TotalTime>
  <Words>682</Words>
  <Application>Microsoft Office PowerPoint</Application>
  <PresentationFormat>Широкоэкранный</PresentationFormat>
  <Paragraphs>96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 Neue</vt:lpstr>
      <vt:lpstr>Одиночная линия</vt:lpstr>
      <vt:lpstr>Виды инженерной деятельности.</vt:lpstr>
      <vt:lpstr>Инженерная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профили инженерной деятельности</vt:lpstr>
      <vt:lpstr>Презентация PowerPoint</vt:lpstr>
      <vt:lpstr>Презентация PowerPoint</vt:lpstr>
      <vt:lpstr>Стадии жизненного цикла технических объектов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инженерной деятельности и роль инженера в современном мире.</dc:title>
  <dc:creator>Администратор</dc:creator>
  <cp:lastModifiedBy>Администратор</cp:lastModifiedBy>
  <cp:revision>6</cp:revision>
  <dcterms:created xsi:type="dcterms:W3CDTF">2023-06-11T09:29:42Z</dcterms:created>
  <dcterms:modified xsi:type="dcterms:W3CDTF">2023-06-11T11:51:08Z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