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0" r:id="rId2"/>
    <p:sldId id="346" r:id="rId3"/>
    <p:sldId id="301" r:id="rId4"/>
    <p:sldId id="347" r:id="rId5"/>
    <p:sldId id="348" r:id="rId6"/>
    <p:sldId id="349" r:id="rId7"/>
    <p:sldId id="350" r:id="rId8"/>
    <p:sldId id="351" r:id="rId9"/>
    <p:sldId id="303" r:id="rId10"/>
    <p:sldId id="352" r:id="rId11"/>
    <p:sldId id="353" r:id="rId12"/>
    <p:sldId id="380" r:id="rId13"/>
    <p:sldId id="382" r:id="rId14"/>
    <p:sldId id="354" r:id="rId15"/>
    <p:sldId id="339" r:id="rId16"/>
    <p:sldId id="340" r:id="rId17"/>
    <p:sldId id="341" r:id="rId18"/>
    <p:sldId id="356" r:id="rId19"/>
    <p:sldId id="357" r:id="rId20"/>
    <p:sldId id="342" r:id="rId21"/>
    <p:sldId id="383" r:id="rId22"/>
    <p:sldId id="384" r:id="rId23"/>
    <p:sldId id="358" r:id="rId24"/>
    <p:sldId id="359" r:id="rId25"/>
    <p:sldId id="360" r:id="rId26"/>
    <p:sldId id="335" r:id="rId27"/>
    <p:sldId id="361" r:id="rId28"/>
    <p:sldId id="336" r:id="rId29"/>
    <p:sldId id="362" r:id="rId30"/>
    <p:sldId id="363" r:id="rId31"/>
    <p:sldId id="364" r:id="rId32"/>
    <p:sldId id="365" r:id="rId33"/>
    <p:sldId id="366" r:id="rId34"/>
    <p:sldId id="367" r:id="rId35"/>
    <p:sldId id="368" r:id="rId36"/>
    <p:sldId id="369" r:id="rId37"/>
    <p:sldId id="306" r:id="rId38"/>
    <p:sldId id="345" r:id="rId39"/>
    <p:sldId id="371" r:id="rId40"/>
    <p:sldId id="338" r:id="rId41"/>
    <p:sldId id="372" r:id="rId42"/>
    <p:sldId id="373" r:id="rId43"/>
    <p:sldId id="374" r:id="rId44"/>
    <p:sldId id="375" r:id="rId45"/>
    <p:sldId id="376" r:id="rId46"/>
    <p:sldId id="377" r:id="rId47"/>
    <p:sldId id="378" r:id="rId48"/>
    <p:sldId id="379" r:id="rId4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820" autoAdjust="0"/>
    <p:restoredTop sz="94660"/>
  </p:normalViewPr>
  <p:slideViewPr>
    <p:cSldViewPr>
      <p:cViewPr varScale="1">
        <p:scale>
          <a:sx n="88" d="100"/>
          <a:sy n="88" d="100"/>
        </p:scale>
        <p:origin x="-120" y="-2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DB469F-EC35-4B5C-B411-DD0AAD8F151D}" type="doc">
      <dgm:prSet loTypeId="urn:microsoft.com/office/officeart/2005/8/layout/process1" loCatId="process" qsTypeId="urn:microsoft.com/office/officeart/2005/8/quickstyle/simple1" qsCatId="simple" csTypeId="urn:microsoft.com/office/officeart/2005/8/colors/accent1_2" csCatId="accent1" phldr="1"/>
      <dgm:spPr/>
    </dgm:pt>
    <dgm:pt modelId="{C04955F1-4E64-46BA-8F07-A432C33B9AFD}">
      <dgm:prSet phldrT="[Текст]" custT="1"/>
      <dgm:spPr>
        <a:solidFill>
          <a:schemeClr val="tx2">
            <a:lumMod val="20000"/>
            <a:lumOff val="80000"/>
          </a:schemeClr>
        </a:solidFill>
      </dgm:spPr>
      <dgm:t>
        <a:bodyPr/>
        <a:lstStyle/>
        <a:p>
          <a:r>
            <a:rPr lang="ru-RU" sz="2400" dirty="0" smtClean="0">
              <a:solidFill>
                <a:schemeClr val="tx1"/>
              </a:solidFill>
            </a:rPr>
            <a:t>в определении связей между теми или иными процессами и явлениями</a:t>
          </a:r>
          <a:endParaRPr lang="ru-RU" sz="2400" dirty="0">
            <a:solidFill>
              <a:schemeClr val="tx1"/>
            </a:solidFill>
          </a:endParaRPr>
        </a:p>
      </dgm:t>
    </dgm:pt>
    <dgm:pt modelId="{A87FC3D0-5469-45B1-A895-6439DA839B19}" type="parTrans" cxnId="{0F772E6C-3D1A-4E0E-B759-78286A9C135A}">
      <dgm:prSet/>
      <dgm:spPr/>
      <dgm:t>
        <a:bodyPr/>
        <a:lstStyle/>
        <a:p>
          <a:endParaRPr lang="ru-RU"/>
        </a:p>
      </dgm:t>
    </dgm:pt>
    <dgm:pt modelId="{23690D73-4A6E-44F6-A634-C0A24D23275B}" type="sibTrans" cxnId="{0F772E6C-3D1A-4E0E-B759-78286A9C135A}">
      <dgm:prSet/>
      <dgm:spPr/>
      <dgm:t>
        <a:bodyPr/>
        <a:lstStyle/>
        <a:p>
          <a:endParaRPr lang="ru-RU"/>
        </a:p>
      </dgm:t>
    </dgm:pt>
    <dgm:pt modelId="{560C2EB4-C9D9-4A26-B87B-C6DED1FB8351}">
      <dgm:prSet phldrT="[Текст]" custT="1"/>
      <dgm:spPr>
        <a:solidFill>
          <a:srgbClr val="FFC000"/>
        </a:solidFill>
      </dgm:spPr>
      <dgm:t>
        <a:bodyPr/>
        <a:lstStyle/>
        <a:p>
          <a:r>
            <a:rPr lang="ru-RU" sz="2400" dirty="0" smtClean="0">
              <a:solidFill>
                <a:schemeClr val="tx1"/>
              </a:solidFill>
            </a:rPr>
            <a:t>и создании математического аппарата, позволяющего выразить качественную и количественную связь между теми или иными процессами и явлениями</a:t>
          </a:r>
          <a:endParaRPr lang="ru-RU" sz="2400" dirty="0">
            <a:solidFill>
              <a:schemeClr val="tx1"/>
            </a:solidFill>
          </a:endParaRPr>
        </a:p>
      </dgm:t>
    </dgm:pt>
    <dgm:pt modelId="{3CC3ACA3-7B71-42F0-BD68-C9520AEB3616}" type="parTrans" cxnId="{C6F7C138-CD3D-483D-BB9E-1ACB0C7127C7}">
      <dgm:prSet/>
      <dgm:spPr/>
      <dgm:t>
        <a:bodyPr/>
        <a:lstStyle/>
        <a:p>
          <a:endParaRPr lang="ru-RU"/>
        </a:p>
      </dgm:t>
    </dgm:pt>
    <dgm:pt modelId="{ED6ED16C-58D6-4BAE-B388-0BA2D762DD7D}" type="sibTrans" cxnId="{C6F7C138-CD3D-483D-BB9E-1ACB0C7127C7}">
      <dgm:prSet/>
      <dgm:spPr/>
      <dgm:t>
        <a:bodyPr/>
        <a:lstStyle/>
        <a:p>
          <a:endParaRPr lang="ru-RU"/>
        </a:p>
      </dgm:t>
    </dgm:pt>
    <dgm:pt modelId="{39C576AF-F521-4F88-BF15-94AE74463A79}">
      <dgm:prSet custT="1"/>
      <dgm:spPr>
        <a:solidFill>
          <a:srgbClr val="FFFF00"/>
        </a:solidFill>
      </dgm:spPr>
      <dgm:t>
        <a:bodyPr/>
        <a:lstStyle/>
        <a:p>
          <a:r>
            <a:rPr lang="ru-RU" sz="2400" dirty="0" smtClean="0">
              <a:solidFill>
                <a:schemeClr val="tx1"/>
              </a:solidFill>
            </a:rPr>
            <a:t>Построение математической модели заключается </a:t>
          </a:r>
          <a:endParaRPr lang="ru-RU" sz="2400" dirty="0">
            <a:solidFill>
              <a:schemeClr val="tx1"/>
            </a:solidFill>
          </a:endParaRPr>
        </a:p>
      </dgm:t>
    </dgm:pt>
    <dgm:pt modelId="{E933739B-7C26-47F4-B922-20D837AB7683}" type="parTrans" cxnId="{BFBCD4BD-9C4C-42C5-9C83-C72D52D46273}">
      <dgm:prSet/>
      <dgm:spPr/>
      <dgm:t>
        <a:bodyPr/>
        <a:lstStyle/>
        <a:p>
          <a:endParaRPr lang="ru-RU"/>
        </a:p>
      </dgm:t>
    </dgm:pt>
    <dgm:pt modelId="{C57A3BE3-117D-449A-AD5A-7D377E5E103D}" type="sibTrans" cxnId="{BFBCD4BD-9C4C-42C5-9C83-C72D52D46273}">
      <dgm:prSet/>
      <dgm:spPr/>
      <dgm:t>
        <a:bodyPr/>
        <a:lstStyle/>
        <a:p>
          <a:endParaRPr lang="ru-RU"/>
        </a:p>
      </dgm:t>
    </dgm:pt>
    <dgm:pt modelId="{B9FF7F55-6271-4B5A-8F22-F62B4FE518A0}" type="pres">
      <dgm:prSet presAssocID="{9FDB469F-EC35-4B5C-B411-DD0AAD8F151D}" presName="Name0" presStyleCnt="0">
        <dgm:presLayoutVars>
          <dgm:dir/>
          <dgm:resizeHandles val="exact"/>
        </dgm:presLayoutVars>
      </dgm:prSet>
      <dgm:spPr/>
    </dgm:pt>
    <dgm:pt modelId="{A8392D4B-2870-4B7E-9688-DE190F535ECC}" type="pres">
      <dgm:prSet presAssocID="{39C576AF-F521-4F88-BF15-94AE74463A79}" presName="node" presStyleLbl="node1" presStyleIdx="0" presStyleCnt="3" custScaleX="130710" custLinFactNeighborX="13620" custLinFactNeighborY="-48962">
        <dgm:presLayoutVars>
          <dgm:bulletEnabled val="1"/>
        </dgm:presLayoutVars>
      </dgm:prSet>
      <dgm:spPr/>
      <dgm:t>
        <a:bodyPr/>
        <a:lstStyle/>
        <a:p>
          <a:endParaRPr lang="ru-RU"/>
        </a:p>
      </dgm:t>
    </dgm:pt>
    <dgm:pt modelId="{11265349-CCB0-4790-85A4-C087CE7707B1}" type="pres">
      <dgm:prSet presAssocID="{C57A3BE3-117D-449A-AD5A-7D377E5E103D}" presName="sibTrans" presStyleLbl="sibTrans2D1" presStyleIdx="0" presStyleCnt="2"/>
      <dgm:spPr/>
      <dgm:t>
        <a:bodyPr/>
        <a:lstStyle/>
        <a:p>
          <a:endParaRPr lang="ru-RU"/>
        </a:p>
      </dgm:t>
    </dgm:pt>
    <dgm:pt modelId="{051320B7-6C98-4361-9CA4-13D1C83AF6A1}" type="pres">
      <dgm:prSet presAssocID="{C57A3BE3-117D-449A-AD5A-7D377E5E103D}" presName="connectorText" presStyleLbl="sibTrans2D1" presStyleIdx="0" presStyleCnt="2"/>
      <dgm:spPr/>
      <dgm:t>
        <a:bodyPr/>
        <a:lstStyle/>
        <a:p>
          <a:endParaRPr lang="ru-RU"/>
        </a:p>
      </dgm:t>
    </dgm:pt>
    <dgm:pt modelId="{2EAF19A0-C48F-4B50-BA5A-B8BDC86CBE38}" type="pres">
      <dgm:prSet presAssocID="{C04955F1-4E64-46BA-8F07-A432C33B9AFD}" presName="node" presStyleLbl="node1" presStyleIdx="1" presStyleCnt="3" custScaleX="123541" custLinFactNeighborX="-33432" custLinFactNeighborY="2550">
        <dgm:presLayoutVars>
          <dgm:bulletEnabled val="1"/>
        </dgm:presLayoutVars>
      </dgm:prSet>
      <dgm:spPr/>
      <dgm:t>
        <a:bodyPr/>
        <a:lstStyle/>
        <a:p>
          <a:endParaRPr lang="ru-RU"/>
        </a:p>
      </dgm:t>
    </dgm:pt>
    <dgm:pt modelId="{344C1200-583A-41E9-862A-516BF4743F05}" type="pres">
      <dgm:prSet presAssocID="{23690D73-4A6E-44F6-A634-C0A24D23275B}" presName="sibTrans" presStyleLbl="sibTrans2D1" presStyleIdx="1" presStyleCnt="2"/>
      <dgm:spPr/>
      <dgm:t>
        <a:bodyPr/>
        <a:lstStyle/>
        <a:p>
          <a:endParaRPr lang="ru-RU"/>
        </a:p>
      </dgm:t>
    </dgm:pt>
    <dgm:pt modelId="{60B5797D-A9F1-4A06-9C93-9CB8C380605F}" type="pres">
      <dgm:prSet presAssocID="{23690D73-4A6E-44F6-A634-C0A24D23275B}" presName="connectorText" presStyleLbl="sibTrans2D1" presStyleIdx="1" presStyleCnt="2"/>
      <dgm:spPr/>
      <dgm:t>
        <a:bodyPr/>
        <a:lstStyle/>
        <a:p>
          <a:endParaRPr lang="ru-RU"/>
        </a:p>
      </dgm:t>
    </dgm:pt>
    <dgm:pt modelId="{AE2F8F84-A76A-4086-B0F7-88FD273DB0B0}" type="pres">
      <dgm:prSet presAssocID="{560C2EB4-C9D9-4A26-B87B-C6DED1FB8351}" presName="node" presStyleLbl="node1" presStyleIdx="2" presStyleCnt="3" custScaleX="153217" custLinFactNeighborX="-4579" custLinFactNeighborY="58379">
        <dgm:presLayoutVars>
          <dgm:bulletEnabled val="1"/>
        </dgm:presLayoutVars>
      </dgm:prSet>
      <dgm:spPr/>
      <dgm:t>
        <a:bodyPr/>
        <a:lstStyle/>
        <a:p>
          <a:endParaRPr lang="ru-RU"/>
        </a:p>
      </dgm:t>
    </dgm:pt>
  </dgm:ptLst>
  <dgm:cxnLst>
    <dgm:cxn modelId="{C1276643-8C13-496F-BD9B-455DAD758775}" type="presOf" srcId="{560C2EB4-C9D9-4A26-B87B-C6DED1FB8351}" destId="{AE2F8F84-A76A-4086-B0F7-88FD273DB0B0}" srcOrd="0" destOrd="0" presId="urn:microsoft.com/office/officeart/2005/8/layout/process1"/>
    <dgm:cxn modelId="{A358FD36-15AE-466D-9BB1-D6B2EDEC2E5F}" type="presOf" srcId="{23690D73-4A6E-44F6-A634-C0A24D23275B}" destId="{60B5797D-A9F1-4A06-9C93-9CB8C380605F}" srcOrd="1" destOrd="0" presId="urn:microsoft.com/office/officeart/2005/8/layout/process1"/>
    <dgm:cxn modelId="{11351305-4C74-4B17-B512-926B8136AE18}" type="presOf" srcId="{23690D73-4A6E-44F6-A634-C0A24D23275B}" destId="{344C1200-583A-41E9-862A-516BF4743F05}" srcOrd="0" destOrd="0" presId="urn:microsoft.com/office/officeart/2005/8/layout/process1"/>
    <dgm:cxn modelId="{2274D801-52CF-4E24-B683-E1E426A9A13E}" type="presOf" srcId="{C57A3BE3-117D-449A-AD5A-7D377E5E103D}" destId="{11265349-CCB0-4790-85A4-C087CE7707B1}" srcOrd="0" destOrd="0" presId="urn:microsoft.com/office/officeart/2005/8/layout/process1"/>
    <dgm:cxn modelId="{4EA5723B-DD37-4FF1-9716-A534EC54814A}" type="presOf" srcId="{39C576AF-F521-4F88-BF15-94AE74463A79}" destId="{A8392D4B-2870-4B7E-9688-DE190F535ECC}" srcOrd="0" destOrd="0" presId="urn:microsoft.com/office/officeart/2005/8/layout/process1"/>
    <dgm:cxn modelId="{BFBCD4BD-9C4C-42C5-9C83-C72D52D46273}" srcId="{9FDB469F-EC35-4B5C-B411-DD0AAD8F151D}" destId="{39C576AF-F521-4F88-BF15-94AE74463A79}" srcOrd="0" destOrd="0" parTransId="{E933739B-7C26-47F4-B922-20D837AB7683}" sibTransId="{C57A3BE3-117D-449A-AD5A-7D377E5E103D}"/>
    <dgm:cxn modelId="{C6F7C138-CD3D-483D-BB9E-1ACB0C7127C7}" srcId="{9FDB469F-EC35-4B5C-B411-DD0AAD8F151D}" destId="{560C2EB4-C9D9-4A26-B87B-C6DED1FB8351}" srcOrd="2" destOrd="0" parTransId="{3CC3ACA3-7B71-42F0-BD68-C9520AEB3616}" sibTransId="{ED6ED16C-58D6-4BAE-B388-0BA2D762DD7D}"/>
    <dgm:cxn modelId="{B29C795B-40B0-4703-BD8B-3BE3EEF3F36D}" type="presOf" srcId="{C04955F1-4E64-46BA-8F07-A432C33B9AFD}" destId="{2EAF19A0-C48F-4B50-BA5A-B8BDC86CBE38}" srcOrd="0" destOrd="0" presId="urn:microsoft.com/office/officeart/2005/8/layout/process1"/>
    <dgm:cxn modelId="{7520EA92-860E-4C39-8321-B067CEA216A7}" type="presOf" srcId="{9FDB469F-EC35-4B5C-B411-DD0AAD8F151D}" destId="{B9FF7F55-6271-4B5A-8F22-F62B4FE518A0}" srcOrd="0" destOrd="0" presId="urn:microsoft.com/office/officeart/2005/8/layout/process1"/>
    <dgm:cxn modelId="{07BBBCFA-3190-48D9-A240-A4FBFFF8B60D}" type="presOf" srcId="{C57A3BE3-117D-449A-AD5A-7D377E5E103D}" destId="{051320B7-6C98-4361-9CA4-13D1C83AF6A1}" srcOrd="1" destOrd="0" presId="urn:microsoft.com/office/officeart/2005/8/layout/process1"/>
    <dgm:cxn modelId="{0F772E6C-3D1A-4E0E-B759-78286A9C135A}" srcId="{9FDB469F-EC35-4B5C-B411-DD0AAD8F151D}" destId="{C04955F1-4E64-46BA-8F07-A432C33B9AFD}" srcOrd="1" destOrd="0" parTransId="{A87FC3D0-5469-45B1-A895-6439DA839B19}" sibTransId="{23690D73-4A6E-44F6-A634-C0A24D23275B}"/>
    <dgm:cxn modelId="{827200F0-5BEC-4621-AEB0-053DB6E87047}" type="presParOf" srcId="{B9FF7F55-6271-4B5A-8F22-F62B4FE518A0}" destId="{A8392D4B-2870-4B7E-9688-DE190F535ECC}" srcOrd="0" destOrd="0" presId="urn:microsoft.com/office/officeart/2005/8/layout/process1"/>
    <dgm:cxn modelId="{15BCD527-2BBB-4FBF-A5B6-2D4F65AA3F65}" type="presParOf" srcId="{B9FF7F55-6271-4B5A-8F22-F62B4FE518A0}" destId="{11265349-CCB0-4790-85A4-C087CE7707B1}" srcOrd="1" destOrd="0" presId="urn:microsoft.com/office/officeart/2005/8/layout/process1"/>
    <dgm:cxn modelId="{F6320F14-81A2-446D-B431-06CA4CA36FAB}" type="presParOf" srcId="{11265349-CCB0-4790-85A4-C087CE7707B1}" destId="{051320B7-6C98-4361-9CA4-13D1C83AF6A1}" srcOrd="0" destOrd="0" presId="urn:microsoft.com/office/officeart/2005/8/layout/process1"/>
    <dgm:cxn modelId="{69CACB37-7F84-4820-B740-DF741C4558D0}" type="presParOf" srcId="{B9FF7F55-6271-4B5A-8F22-F62B4FE518A0}" destId="{2EAF19A0-C48F-4B50-BA5A-B8BDC86CBE38}" srcOrd="2" destOrd="0" presId="urn:microsoft.com/office/officeart/2005/8/layout/process1"/>
    <dgm:cxn modelId="{A87935BA-1807-40FE-B3B5-7C4D58C83C1A}" type="presParOf" srcId="{B9FF7F55-6271-4B5A-8F22-F62B4FE518A0}" destId="{344C1200-583A-41E9-862A-516BF4743F05}" srcOrd="3" destOrd="0" presId="urn:microsoft.com/office/officeart/2005/8/layout/process1"/>
    <dgm:cxn modelId="{F8DC7087-DD2D-4AD8-A97E-63C0BB1461E8}" type="presParOf" srcId="{344C1200-583A-41E9-862A-516BF4743F05}" destId="{60B5797D-A9F1-4A06-9C93-9CB8C380605F}" srcOrd="0" destOrd="0" presId="urn:microsoft.com/office/officeart/2005/8/layout/process1"/>
    <dgm:cxn modelId="{AC05E293-80D9-4A22-A82B-BBC4AE9443E4}" type="presParOf" srcId="{B9FF7F55-6271-4B5A-8F22-F62B4FE518A0}" destId="{AE2F8F84-A76A-4086-B0F7-88FD273DB0B0}" srcOrd="4" destOrd="0" presId="urn:microsoft.com/office/officeart/2005/8/layout/process1"/>
  </dgm:cxnLst>
  <dgm:bg/>
  <dgm:whole/>
</dgm:dataModel>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5" Type="http://schemas.openxmlformats.org/officeDocument/2006/relationships/image" Target="../media/image25.wmf"/><Relationship Id="rId4" Type="http://schemas.openxmlformats.org/officeDocument/2006/relationships/image" Target="../media/image2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4" Type="http://schemas.openxmlformats.org/officeDocument/2006/relationships/image" Target="../media/image3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26.10.2017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26.10.2017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26.10.2017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26.10.2017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26.10.2017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26.10.2017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5.bin"/><Relationship Id="rId7"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3.bin"/><Relationship Id="rId5" Type="http://schemas.openxmlformats.org/officeDocument/2006/relationships/oleObject" Target="../embeddings/oleObject22.bin"/><Relationship Id="rId4" Type="http://schemas.openxmlformats.org/officeDocument/2006/relationships/oleObject" Target="../embeddings/oleObject21.bin"/></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lstStyle/>
          <a:p>
            <a:pPr algn="ctr">
              <a:buNone/>
            </a:pPr>
            <a:endParaRPr lang="ru-RU" b="1" dirty="0" smtClean="0">
              <a:solidFill>
                <a:srgbClr val="FF0000"/>
              </a:solidFill>
            </a:endParaRPr>
          </a:p>
          <a:p>
            <a:pPr algn="ctr">
              <a:buNone/>
            </a:pPr>
            <a:endParaRPr lang="ru-RU" b="1" dirty="0" smtClean="0">
              <a:solidFill>
                <a:srgbClr val="FF0000"/>
              </a:solidFill>
            </a:endParaRPr>
          </a:p>
          <a:p>
            <a:pPr algn="ctr">
              <a:buNone/>
            </a:pPr>
            <a:endParaRPr lang="ru-RU" b="1" dirty="0" smtClean="0">
              <a:solidFill>
                <a:srgbClr val="FF0000"/>
              </a:solidFill>
            </a:endParaRPr>
          </a:p>
          <a:p>
            <a:pPr algn="ctr">
              <a:buNone/>
            </a:pPr>
            <a:r>
              <a:rPr lang="ru-RU" b="1" dirty="0" smtClean="0">
                <a:solidFill>
                  <a:srgbClr val="FF0000"/>
                </a:solidFill>
              </a:rPr>
              <a:t>Лекция:</a:t>
            </a:r>
            <a:endParaRPr lang="ru-RU" dirty="0" smtClean="0">
              <a:solidFill>
                <a:srgbClr val="FF0000"/>
              </a:solidFill>
            </a:endParaRPr>
          </a:p>
          <a:p>
            <a:pPr algn="ctr">
              <a:buNone/>
            </a:pPr>
            <a:r>
              <a:rPr lang="ru-RU" b="1" dirty="0" smtClean="0"/>
              <a:t> </a:t>
            </a:r>
            <a:r>
              <a:rPr lang="ru-RU" b="1" dirty="0" smtClean="0">
                <a:solidFill>
                  <a:srgbClr val="FF0000"/>
                </a:solidFill>
              </a:rPr>
              <a:t>МАТЕМАТИЧЕСКАЯ МОДЕЛЬ ОБЪЕКТА.</a:t>
            </a:r>
            <a:endParaRPr lang="ru-RU" dirty="0" smtClean="0">
              <a:solidFill>
                <a:srgbClr val="FF0000"/>
              </a:solidFill>
            </a:endParaRPr>
          </a:p>
          <a:p>
            <a:pPr>
              <a:buNone/>
            </a:pP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2844" y="214290"/>
            <a:ext cx="8715436" cy="1569660"/>
          </a:xfrm>
          <a:prstGeom prst="rect">
            <a:avLst/>
          </a:prstGeom>
        </p:spPr>
        <p:txBody>
          <a:bodyPr wrap="square">
            <a:spAutoFit/>
          </a:bodyPr>
          <a:lstStyle/>
          <a:p>
            <a:r>
              <a:rPr lang="ru-RU" sz="2400" dirty="0" smtClean="0"/>
              <a:t>В общем случае математическую модель реального объекта, процесса или системы можно представить в виде системы функциональных зависимостей, связывающих входные и выходные переменные модели через множество ее параметров: </a:t>
            </a:r>
            <a:endParaRPr lang="ru-RU" sz="2400"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049" name="Object 1"/>
          <p:cNvGraphicFramePr>
            <a:graphicFrameLocks noChangeAspect="1"/>
          </p:cNvGraphicFramePr>
          <p:nvPr/>
        </p:nvGraphicFramePr>
        <p:xfrm>
          <a:off x="2500298" y="1857364"/>
          <a:ext cx="2857520" cy="690390"/>
        </p:xfrm>
        <a:graphic>
          <a:graphicData uri="http://schemas.openxmlformats.org/presentationml/2006/ole">
            <p:oleObj spid="_x0000_s2049" name="Формула" r:id="rId3" imgW="914400" imgH="241300" progId="Equation.3">
              <p:embed/>
            </p:oleObj>
          </a:graphicData>
        </a:graphic>
      </p:graphicFrame>
      <p:sp>
        <p:nvSpPr>
          <p:cNvPr id="2061"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060" name="Object 12"/>
          <p:cNvGraphicFramePr>
            <a:graphicFrameLocks noChangeAspect="1"/>
          </p:cNvGraphicFramePr>
          <p:nvPr/>
        </p:nvGraphicFramePr>
        <p:xfrm>
          <a:off x="928662" y="3078020"/>
          <a:ext cx="2286016" cy="536717"/>
        </p:xfrm>
        <a:graphic>
          <a:graphicData uri="http://schemas.openxmlformats.org/presentationml/2006/ole">
            <p:oleObj spid="_x0000_s2060" name="Формула" r:id="rId4" imgW="1091726" imgH="253890" progId="Equation.3">
              <p:embed/>
            </p:oleObj>
          </a:graphicData>
        </a:graphic>
      </p:graphicFrame>
      <p:sp>
        <p:nvSpPr>
          <p:cNvPr id="2062" name="Rectangle 14"/>
          <p:cNvSpPr>
            <a:spLocks noChangeArrowheads="1"/>
          </p:cNvSpPr>
          <p:nvPr/>
        </p:nvSpPr>
        <p:spPr bwMode="auto">
          <a:xfrm>
            <a:off x="571472" y="2643182"/>
            <a:ext cx="1214446"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NewRoman" charset="-128"/>
                <a:cs typeface="Times New Roman" pitchFamily="18" charset="0"/>
              </a:rPr>
              <a:t>где</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4"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2" name="Прямоугольник 21"/>
          <p:cNvSpPr/>
          <p:nvPr/>
        </p:nvSpPr>
        <p:spPr>
          <a:xfrm>
            <a:off x="3214678" y="3143248"/>
            <a:ext cx="4686328" cy="461665"/>
          </a:xfrm>
          <a:prstGeom prst="rect">
            <a:avLst/>
          </a:prstGeom>
        </p:spPr>
        <p:txBody>
          <a:bodyPr wrap="square">
            <a:spAutoFit/>
          </a:bodyPr>
          <a:lstStyle/>
          <a:p>
            <a:pPr lvl="0" fontAlgn="base">
              <a:spcBef>
                <a:spcPct val="0"/>
              </a:spcBef>
              <a:spcAft>
                <a:spcPct val="0"/>
              </a:spcAft>
            </a:pPr>
            <a:r>
              <a:rPr lang="ru-RU" sz="2400" i="1" dirty="0" smtClean="0">
                <a:solidFill>
                  <a:prstClr val="black"/>
                </a:solidFill>
                <a:latin typeface="Times New Roman" pitchFamily="18" charset="0"/>
                <a:ea typeface="TimesNewRoman" charset="-128"/>
                <a:cs typeface="Times New Roman" pitchFamily="18" charset="0"/>
              </a:rPr>
              <a:t> -  вектор входных переменных</a:t>
            </a:r>
            <a:r>
              <a:rPr lang="ru-RU" sz="2400" dirty="0" smtClean="0">
                <a:solidFill>
                  <a:prstClr val="black"/>
                </a:solidFill>
                <a:latin typeface="Arial" pitchFamily="34" charset="0"/>
                <a:cs typeface="Arial" pitchFamily="34" charset="0"/>
              </a:rPr>
              <a:t> </a:t>
            </a:r>
          </a:p>
        </p:txBody>
      </p:sp>
      <p:sp>
        <p:nvSpPr>
          <p:cNvPr id="2067"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066" name="Object 18"/>
          <p:cNvGraphicFramePr>
            <a:graphicFrameLocks noChangeAspect="1"/>
          </p:cNvGraphicFramePr>
          <p:nvPr/>
        </p:nvGraphicFramePr>
        <p:xfrm>
          <a:off x="1071538" y="3786190"/>
          <a:ext cx="1928826" cy="452855"/>
        </p:xfrm>
        <a:graphic>
          <a:graphicData uri="http://schemas.openxmlformats.org/presentationml/2006/ole">
            <p:oleObj spid="_x0000_s2066" name="Формула" r:id="rId5" imgW="1091726" imgH="253890" progId="Equation.3">
              <p:embed/>
            </p:oleObj>
          </a:graphicData>
        </a:graphic>
      </p:graphicFrame>
      <p:sp>
        <p:nvSpPr>
          <p:cNvPr id="25" name="Прямоугольник 24"/>
          <p:cNvSpPr/>
          <p:nvPr/>
        </p:nvSpPr>
        <p:spPr>
          <a:xfrm>
            <a:off x="3143240" y="3786190"/>
            <a:ext cx="4686328" cy="461665"/>
          </a:xfrm>
          <a:prstGeom prst="rect">
            <a:avLst/>
          </a:prstGeom>
        </p:spPr>
        <p:txBody>
          <a:bodyPr wrap="square">
            <a:spAutoFit/>
          </a:bodyPr>
          <a:lstStyle/>
          <a:p>
            <a:pPr lvl="0" fontAlgn="base">
              <a:spcBef>
                <a:spcPct val="0"/>
              </a:spcBef>
              <a:spcAft>
                <a:spcPct val="0"/>
              </a:spcAft>
            </a:pPr>
            <a:r>
              <a:rPr lang="ru-RU" sz="2400" i="1" dirty="0" smtClean="0">
                <a:solidFill>
                  <a:prstClr val="black"/>
                </a:solidFill>
                <a:latin typeface="Times New Roman" pitchFamily="18" charset="0"/>
                <a:ea typeface="TimesNewRoman" charset="-128"/>
                <a:cs typeface="Times New Roman" pitchFamily="18" charset="0"/>
              </a:rPr>
              <a:t> -  вектор выходных переменных</a:t>
            </a:r>
            <a:r>
              <a:rPr lang="ru-RU" sz="2400" dirty="0" smtClean="0">
                <a:solidFill>
                  <a:prstClr val="black"/>
                </a:solidFill>
                <a:latin typeface="Arial" pitchFamily="34" charset="0"/>
                <a:cs typeface="Arial" pitchFamily="34" charset="0"/>
              </a:rPr>
              <a:t> </a:t>
            </a:r>
          </a:p>
        </p:txBody>
      </p:sp>
      <p:sp>
        <p:nvSpPr>
          <p:cNvPr id="2069" name="Rectangle 2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068" name="Object 20"/>
          <p:cNvGraphicFramePr>
            <a:graphicFrameLocks noChangeAspect="1"/>
          </p:cNvGraphicFramePr>
          <p:nvPr/>
        </p:nvGraphicFramePr>
        <p:xfrm>
          <a:off x="1071538" y="4346474"/>
          <a:ext cx="1928826" cy="463660"/>
        </p:xfrm>
        <a:graphic>
          <a:graphicData uri="http://schemas.openxmlformats.org/presentationml/2006/ole">
            <p:oleObj spid="_x0000_s2068" name="Формула" r:id="rId6" imgW="990170" imgH="241195" progId="Equation.3">
              <p:embed/>
            </p:oleObj>
          </a:graphicData>
        </a:graphic>
      </p:graphicFrame>
      <p:sp>
        <p:nvSpPr>
          <p:cNvPr id="28" name="Прямоугольник 27"/>
          <p:cNvSpPr/>
          <p:nvPr/>
        </p:nvSpPr>
        <p:spPr>
          <a:xfrm>
            <a:off x="3286116" y="4429132"/>
            <a:ext cx="5572164" cy="830997"/>
          </a:xfrm>
          <a:prstGeom prst="rect">
            <a:avLst/>
          </a:prstGeom>
        </p:spPr>
        <p:txBody>
          <a:bodyPr wrap="square">
            <a:spAutoFit/>
          </a:bodyPr>
          <a:lstStyle/>
          <a:p>
            <a:pPr lvl="0" fontAlgn="base">
              <a:spcBef>
                <a:spcPct val="0"/>
              </a:spcBef>
              <a:spcAft>
                <a:spcPct val="0"/>
              </a:spcAft>
            </a:pPr>
            <a:r>
              <a:rPr lang="ru-RU" sz="2400" i="1" dirty="0" smtClean="0">
                <a:solidFill>
                  <a:prstClr val="black"/>
                </a:solidFill>
                <a:latin typeface="Times New Roman" pitchFamily="18" charset="0"/>
                <a:ea typeface="TimesNewRoman" charset="-128"/>
                <a:cs typeface="Times New Roman" pitchFamily="18" charset="0"/>
              </a:rPr>
              <a:t> -  вектор внутренних параметров модели</a:t>
            </a:r>
            <a:endParaRPr lang="ru-RU" sz="2400" dirty="0" smtClean="0">
              <a:solidFill>
                <a:prstClr val="black"/>
              </a:solidFill>
              <a:latin typeface="Arial" pitchFamily="34" charset="0"/>
              <a:cs typeface="Arial" pitchFamily="34" charset="0"/>
            </a:endParaRPr>
          </a:p>
        </p:txBody>
      </p:sp>
      <p:sp>
        <p:nvSpPr>
          <p:cNvPr id="2070" name="Rectangle 22"/>
          <p:cNvSpPr>
            <a:spLocks noChangeArrowheads="1"/>
          </p:cNvSpPr>
          <p:nvPr/>
        </p:nvSpPr>
        <p:spPr bwMode="auto">
          <a:xfrm>
            <a:off x="857224" y="5286388"/>
            <a:ext cx="4500594"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t</a:t>
            </a:r>
            <a:r>
              <a:rPr kumimoji="0" lang="ru-RU" sz="2400" b="0"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 – координата времени.</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Стрелка вниз 29"/>
          <p:cNvSpPr/>
          <p:nvPr/>
        </p:nvSpPr>
        <p:spPr>
          <a:xfrm>
            <a:off x="6929454" y="5429264"/>
            <a:ext cx="1785950" cy="978408"/>
          </a:xfrm>
          <a:prstGeom prst="downArrow">
            <a:avLst/>
          </a:prstGeom>
          <a:solidFill>
            <a:srgbClr val="FFFF00"/>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C00000"/>
                </a:solidFill>
              </a:rPr>
              <a:t>См . </a:t>
            </a:r>
          </a:p>
          <a:p>
            <a:pPr algn="ctr"/>
            <a:r>
              <a:rPr lang="ru-RU" b="1" dirty="0" smtClean="0">
                <a:solidFill>
                  <a:srgbClr val="C00000"/>
                </a:solidFill>
              </a:rPr>
              <a:t>рис</a:t>
            </a:r>
            <a:endParaRPr lang="ru-RU" b="1" dirty="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p:cNvPicPr>
            <a:picLocks noGrp="1"/>
          </p:cNvPicPr>
          <p:nvPr>
            <p:ph idx="1"/>
          </p:nvPr>
        </p:nvPicPr>
        <p:blipFill>
          <a:blip r:embed="rId3"/>
          <a:srcRect/>
          <a:stretch>
            <a:fillRect/>
          </a:stretch>
        </p:blipFill>
        <p:spPr bwMode="auto">
          <a:xfrm>
            <a:off x="0" y="1000108"/>
            <a:ext cx="8929718" cy="2786082"/>
          </a:xfrm>
          <a:prstGeom prst="rect">
            <a:avLst/>
          </a:prstGeom>
          <a:noFill/>
          <a:ln w="9525">
            <a:noFill/>
            <a:miter lim="800000"/>
            <a:headEnd/>
            <a:tailEnd/>
          </a:ln>
        </p:spPr>
      </p:pic>
      <p:graphicFrame>
        <p:nvGraphicFramePr>
          <p:cNvPr id="34819" name="Object 3"/>
          <p:cNvGraphicFramePr>
            <a:graphicFrameLocks noChangeAspect="1"/>
          </p:cNvGraphicFramePr>
          <p:nvPr/>
        </p:nvGraphicFramePr>
        <p:xfrm>
          <a:off x="3786182" y="3643314"/>
          <a:ext cx="357190" cy="553645"/>
        </p:xfrm>
        <a:graphic>
          <a:graphicData uri="http://schemas.openxmlformats.org/presentationml/2006/ole">
            <p:oleObj spid="_x0000_s34819" name="Формула" r:id="rId4" imgW="139579" imgH="215713" progId="Equation.3">
              <p:embed/>
            </p:oleObj>
          </a:graphicData>
        </a:graphic>
      </p:graphicFrame>
      <p:graphicFrame>
        <p:nvGraphicFramePr>
          <p:cNvPr id="34818" name="Object 2"/>
          <p:cNvGraphicFramePr>
            <a:graphicFrameLocks noChangeAspect="1"/>
          </p:cNvGraphicFramePr>
          <p:nvPr/>
        </p:nvGraphicFramePr>
        <p:xfrm>
          <a:off x="2071670" y="4857760"/>
          <a:ext cx="357190" cy="517926"/>
        </p:xfrm>
        <a:graphic>
          <a:graphicData uri="http://schemas.openxmlformats.org/presentationml/2006/ole">
            <p:oleObj spid="_x0000_s34818" name="Формула" r:id="rId5" imgW="139639" imgH="203112" progId="Equation.3">
              <p:embed/>
            </p:oleObj>
          </a:graphicData>
        </a:graphic>
      </p:graphicFrame>
      <p:graphicFrame>
        <p:nvGraphicFramePr>
          <p:cNvPr id="34817" name="Object 1"/>
          <p:cNvGraphicFramePr>
            <a:graphicFrameLocks noChangeAspect="1"/>
          </p:cNvGraphicFramePr>
          <p:nvPr/>
        </p:nvGraphicFramePr>
        <p:xfrm>
          <a:off x="3357554" y="5286388"/>
          <a:ext cx="428628" cy="478085"/>
        </p:xfrm>
        <a:graphic>
          <a:graphicData uri="http://schemas.openxmlformats.org/presentationml/2006/ole">
            <p:oleObj spid="_x0000_s34817" name="Формула" r:id="rId6" imgW="177569" imgH="202936" progId="Equation.3">
              <p:embed/>
            </p:oleObj>
          </a:graphicData>
        </a:graphic>
      </p:graphicFrame>
      <p:sp>
        <p:nvSpPr>
          <p:cNvPr id="34820" name="Rectangle 4"/>
          <p:cNvSpPr>
            <a:spLocks noChangeArrowheads="1"/>
          </p:cNvSpPr>
          <p:nvPr/>
        </p:nvSpPr>
        <p:spPr bwMode="auto">
          <a:xfrm>
            <a:off x="0" y="3714752"/>
            <a:ext cx="3790974"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Множество параметров модели </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
        <p:nvSpPr>
          <p:cNvPr id="34821" name="Rectangle 5"/>
          <p:cNvSpPr>
            <a:spLocks noChangeArrowheads="1"/>
          </p:cNvSpPr>
          <p:nvPr/>
        </p:nvSpPr>
        <p:spPr bwMode="auto">
          <a:xfrm rot="10800000" flipV="1">
            <a:off x="3857620" y="3714752"/>
            <a:ext cx="500066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и их значений отражают внутреннее содержание исследуемого объекта – структуру и принципы функционирования. </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
        <p:nvSpPr>
          <p:cNvPr id="34822" name="Rectangle 6"/>
          <p:cNvSpPr>
            <a:spLocks noChangeArrowheads="1"/>
          </p:cNvSpPr>
          <p:nvPr/>
        </p:nvSpPr>
        <p:spPr bwMode="auto">
          <a:xfrm rot="10800000" flipV="1">
            <a:off x="1785918" y="5000636"/>
            <a:ext cx="7143736"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которые она проявляет под влиянием внешних воздействий</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4823" name="Rectangle 7"/>
          <p:cNvSpPr>
            <a:spLocks noChangeArrowheads="1"/>
          </p:cNvSpPr>
          <p:nvPr/>
        </p:nvSpPr>
        <p:spPr bwMode="auto">
          <a:xfrm>
            <a:off x="0" y="1304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Прямоугольник 11"/>
          <p:cNvSpPr/>
          <p:nvPr/>
        </p:nvSpPr>
        <p:spPr>
          <a:xfrm>
            <a:off x="214282" y="4643446"/>
            <a:ext cx="7072362" cy="707886"/>
          </a:xfrm>
          <a:prstGeom prst="rect">
            <a:avLst/>
          </a:prstGeom>
        </p:spPr>
        <p:txBody>
          <a:bodyPr wrap="square">
            <a:spAutoFit/>
          </a:bodyPr>
          <a:lstStyle/>
          <a:p>
            <a:r>
              <a:rPr lang="ru-RU" sz="2000" dirty="0" smtClean="0">
                <a:solidFill>
                  <a:srgbClr val="000000"/>
                </a:solidFill>
                <a:latin typeface="Times New Roman" pitchFamily="18" charset="0"/>
                <a:ea typeface="Calibri" pitchFamily="34" charset="0"/>
                <a:cs typeface="Times New Roman" pitchFamily="18" charset="0"/>
              </a:rPr>
              <a:t>Количественной мерой свойств модели является множество характеристик</a:t>
            </a:r>
            <a:endParaRPr lang="ru-RU"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96257" name="Rectangle 1"/>
          <p:cNvSpPr>
            <a:spLocks noChangeArrowheads="1"/>
          </p:cNvSpPr>
          <p:nvPr/>
        </p:nvSpPr>
        <p:spPr bwMode="auto">
          <a:xfrm>
            <a:off x="214282" y="0"/>
            <a:ext cx="8715436"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 Модели классифицируются:</a:t>
            </a:r>
            <a:endParaRPr kumimoji="0" lang="ru-RU"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effectLst/>
                <a:latin typeface="Times New Roman" pitchFamily="18" charset="0"/>
                <a:ea typeface="Calibri" pitchFamily="34" charset="0"/>
                <a:cs typeface="Times New Roman" pitchFamily="18" charset="0"/>
              </a:rPr>
              <a:t>а) по отраслям знаний;</a:t>
            </a:r>
            <a:endParaRPr kumimoji="0" lang="ru-RU" sz="20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effectLst/>
                <a:latin typeface="Times New Roman" pitchFamily="18" charset="0"/>
                <a:ea typeface="Calibri" pitchFamily="34" charset="0"/>
                <a:cs typeface="Times New Roman" pitchFamily="18" charset="0"/>
              </a:rPr>
              <a:t>б) по степени оптимизации</a:t>
            </a:r>
            <a:endParaRPr kumimoji="0" lang="ru-RU" sz="20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effectLst/>
                <a:latin typeface="Times New Roman" pitchFamily="18" charset="0"/>
                <a:ea typeface="Calibri" pitchFamily="34" charset="0"/>
                <a:cs typeface="Times New Roman" pitchFamily="18" charset="0"/>
              </a:rPr>
              <a:t>в) по определенным характеристикам оригинала</a:t>
            </a:r>
            <a:endParaRPr kumimoji="0" lang="ru-RU" sz="2000" b="1" i="0" u="none" strike="noStrike" cap="none" normalizeH="0" baseline="0" dirty="0" smtClean="0">
              <a:ln>
                <a:noFill/>
              </a:ln>
              <a:effectLst/>
              <a:latin typeface="Arial" pitchFamily="34" charset="0"/>
              <a:cs typeface="Arial" pitchFamily="34" charset="0"/>
            </a:endParaRPr>
          </a:p>
        </p:txBody>
      </p:sp>
      <p:sp>
        <p:nvSpPr>
          <p:cNvPr id="96258" name="Rectangle 2"/>
          <p:cNvSpPr>
            <a:spLocks noChangeArrowheads="1"/>
          </p:cNvSpPr>
          <p:nvPr/>
        </p:nvSpPr>
        <p:spPr bwMode="auto">
          <a:xfrm>
            <a:off x="0" y="1285860"/>
            <a:ext cx="9001156"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2)</a:t>
            </a: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Какие модели строятся на основе теории подобия, при котором некоторые аспекты функционирования реального объекта не моделируются:</a:t>
            </a:r>
            <a:endParaRPr kumimoji="0" lang="ru-RU"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ru-RU" sz="2000" b="1" i="0" u="none" strike="noStrike" cap="none" normalizeH="0" baseline="0" dirty="0" smtClean="0">
                <a:ln>
                  <a:noFill/>
                </a:ln>
                <a:effectLst/>
                <a:latin typeface="Times New Roman" pitchFamily="18" charset="0"/>
                <a:ea typeface="Calibri" pitchFamily="34" charset="0"/>
                <a:cs typeface="Times New Roman" pitchFamily="18" charset="0"/>
              </a:rPr>
              <a:t>а) полные; б)  неполные; в)  приближенные</a:t>
            </a:r>
            <a:endParaRPr kumimoji="0" lang="ru-RU" sz="2000" b="1" i="0" u="none" strike="noStrike" cap="none" normalizeH="0" baseline="0" dirty="0" smtClean="0">
              <a:ln>
                <a:noFill/>
              </a:ln>
              <a:effectLst/>
              <a:latin typeface="Arial" pitchFamily="34" charset="0"/>
              <a:cs typeface="Arial" pitchFamily="34" charset="0"/>
            </a:endParaRPr>
          </a:p>
        </p:txBody>
      </p:sp>
      <p:sp>
        <p:nvSpPr>
          <p:cNvPr id="96259" name="Rectangle 3"/>
          <p:cNvSpPr>
            <a:spLocks noChangeArrowheads="1"/>
          </p:cNvSpPr>
          <p:nvPr/>
        </p:nvSpPr>
        <p:spPr bwMode="auto">
          <a:xfrm>
            <a:off x="0" y="2571744"/>
            <a:ext cx="8643966"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ru-RU" sz="2000" b="1" dirty="0" smtClean="0">
                <a:solidFill>
                  <a:srgbClr val="FF0000"/>
                </a:solidFill>
                <a:latin typeface="Times New Roman" pitchFamily="18" charset="0"/>
                <a:ea typeface="Calibri" pitchFamily="34" charset="0"/>
                <a:cs typeface="Times New Roman" pitchFamily="18" charset="0"/>
              </a:rPr>
              <a:t>3</a:t>
            </a: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При каком моделировании учитываются вероятностные процессы и события</a:t>
            </a:r>
            <a:endParaRPr kumimoji="0" lang="ru-RU"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функциональном; б) детерминированном; в) стохастическом</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96260" name="Rectangle 4"/>
          <p:cNvSpPr>
            <a:spLocks noChangeArrowheads="1"/>
          </p:cNvSpPr>
          <p:nvPr/>
        </p:nvSpPr>
        <p:spPr bwMode="auto">
          <a:xfrm>
            <a:off x="0" y="3571876"/>
            <a:ext cx="8715404"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4) Для объектов, которые либо практически не реализуемы в заданном интервале времени, либо существуют вне условий, возможных для их физического воплощения </a:t>
            </a:r>
            <a:r>
              <a:rPr kumimoji="0" lang="ru-RU" sz="2000" b="1"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применяется моделирование:</a:t>
            </a:r>
            <a:endParaRPr kumimoji="0" lang="ru-RU"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 Идеальное; б) Наглядное;</a:t>
            </a:r>
            <a:r>
              <a:rPr kumimoji="0" lang="ru-RU" sz="20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Символическое</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96261" name="Rectangle 5"/>
          <p:cNvSpPr>
            <a:spLocks noChangeArrowheads="1"/>
          </p:cNvSpPr>
          <p:nvPr/>
        </p:nvSpPr>
        <p:spPr bwMode="auto">
          <a:xfrm>
            <a:off x="0" y="4919008"/>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5) Что есть </a:t>
            </a:r>
            <a:r>
              <a:rPr kumimoji="0" lang="ru-RU" sz="20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Обьект</a:t>
            </a: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ru-RU"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a:t>
            </a:r>
            <a:r>
              <a:rPr kumimoji="0" lang="ru-RU" sz="2000" b="1"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семантическая категория со значением производителя действия или носителя состояния.</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 предмет познания и практической деятельности человека</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процесс, управление поведением которого является целью создания модели.</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96257" name="Rectangle 1"/>
          <p:cNvSpPr>
            <a:spLocks noChangeArrowheads="1"/>
          </p:cNvSpPr>
          <p:nvPr/>
        </p:nvSpPr>
        <p:spPr bwMode="auto">
          <a:xfrm>
            <a:off x="214282" y="0"/>
            <a:ext cx="8715436"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 Модели классифицируются:</a:t>
            </a:r>
            <a:endParaRPr kumimoji="0" lang="ru-RU"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B0F0"/>
                </a:solidFill>
                <a:effectLst/>
                <a:latin typeface="Times New Roman" pitchFamily="18" charset="0"/>
                <a:ea typeface="Calibri" pitchFamily="34" charset="0"/>
                <a:cs typeface="Times New Roman" pitchFamily="18" charset="0"/>
              </a:rPr>
              <a:t>а) по отраслям знаний;</a:t>
            </a:r>
            <a:endParaRPr kumimoji="0" lang="ru-RU" sz="2000" b="1" i="0" u="none" strike="noStrike" cap="none" normalizeH="0" baseline="0" dirty="0" smtClean="0">
              <a:ln>
                <a:noFill/>
              </a:ln>
              <a:solidFill>
                <a:srgbClr val="00B0F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effectLst/>
                <a:latin typeface="Times New Roman" pitchFamily="18" charset="0"/>
                <a:ea typeface="Calibri" pitchFamily="34" charset="0"/>
                <a:cs typeface="Times New Roman" pitchFamily="18" charset="0"/>
              </a:rPr>
              <a:t>б) по степени оптимизации</a:t>
            </a:r>
            <a:endParaRPr kumimoji="0" lang="ru-RU" sz="20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effectLst/>
                <a:latin typeface="Times New Roman" pitchFamily="18" charset="0"/>
                <a:ea typeface="Calibri" pitchFamily="34" charset="0"/>
                <a:cs typeface="Times New Roman" pitchFamily="18" charset="0"/>
              </a:rPr>
              <a:t>в) по определенным характеристикам оригинала</a:t>
            </a:r>
            <a:endParaRPr kumimoji="0" lang="ru-RU" sz="2000" b="1" i="0" u="none" strike="noStrike" cap="none" normalizeH="0" baseline="0" dirty="0" smtClean="0">
              <a:ln>
                <a:noFill/>
              </a:ln>
              <a:effectLst/>
              <a:latin typeface="Arial" pitchFamily="34" charset="0"/>
              <a:cs typeface="Arial" pitchFamily="34" charset="0"/>
            </a:endParaRPr>
          </a:p>
        </p:txBody>
      </p:sp>
      <p:sp>
        <p:nvSpPr>
          <p:cNvPr id="96258" name="Rectangle 2"/>
          <p:cNvSpPr>
            <a:spLocks noChangeArrowheads="1"/>
          </p:cNvSpPr>
          <p:nvPr/>
        </p:nvSpPr>
        <p:spPr bwMode="auto">
          <a:xfrm>
            <a:off x="0" y="1285860"/>
            <a:ext cx="9001156"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2)</a:t>
            </a: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Какие модели строятся на основе теории подобия, при котором некоторые аспекты функционирования реального объекта не моделируются:</a:t>
            </a:r>
            <a:endParaRPr kumimoji="0" lang="ru-RU"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ru-RU" sz="2000" b="1" i="0" u="none" strike="noStrike" cap="none" normalizeH="0" baseline="0" dirty="0" smtClean="0">
                <a:ln>
                  <a:noFill/>
                </a:ln>
                <a:effectLst/>
                <a:latin typeface="Times New Roman" pitchFamily="18" charset="0"/>
                <a:ea typeface="Calibri" pitchFamily="34" charset="0"/>
                <a:cs typeface="Times New Roman" pitchFamily="18" charset="0"/>
              </a:rPr>
              <a:t>а) полные; б)  неполные</a:t>
            </a:r>
            <a:r>
              <a:rPr kumimoji="0" lang="ru-RU" sz="2000" b="1" i="0" u="none" strike="noStrike" cap="none" normalizeH="0" baseline="0" dirty="0" smtClean="0">
                <a:ln>
                  <a:noFill/>
                </a:ln>
                <a:solidFill>
                  <a:srgbClr val="00B0F0"/>
                </a:solidFill>
                <a:effectLst/>
                <a:latin typeface="Times New Roman" pitchFamily="18" charset="0"/>
                <a:ea typeface="Calibri" pitchFamily="34" charset="0"/>
                <a:cs typeface="Times New Roman" pitchFamily="18" charset="0"/>
              </a:rPr>
              <a:t>; в)  приближенные</a:t>
            </a:r>
            <a:endParaRPr kumimoji="0" lang="ru-RU" sz="2000" b="1" i="0" u="none" strike="noStrike" cap="none" normalizeH="0" baseline="0" dirty="0" smtClean="0">
              <a:ln>
                <a:noFill/>
              </a:ln>
              <a:solidFill>
                <a:srgbClr val="00B0F0"/>
              </a:solidFill>
              <a:effectLst/>
              <a:latin typeface="Arial" pitchFamily="34" charset="0"/>
              <a:cs typeface="Arial" pitchFamily="34" charset="0"/>
            </a:endParaRPr>
          </a:p>
        </p:txBody>
      </p:sp>
      <p:sp>
        <p:nvSpPr>
          <p:cNvPr id="96259" name="Rectangle 3"/>
          <p:cNvSpPr>
            <a:spLocks noChangeArrowheads="1"/>
          </p:cNvSpPr>
          <p:nvPr/>
        </p:nvSpPr>
        <p:spPr bwMode="auto">
          <a:xfrm>
            <a:off x="0" y="2571744"/>
            <a:ext cx="8643966"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ru-RU" sz="2000" b="1" dirty="0" smtClean="0">
                <a:solidFill>
                  <a:srgbClr val="FF0000"/>
                </a:solidFill>
                <a:latin typeface="Times New Roman" pitchFamily="18" charset="0"/>
                <a:ea typeface="Calibri" pitchFamily="34" charset="0"/>
                <a:cs typeface="Times New Roman" pitchFamily="18" charset="0"/>
              </a:rPr>
              <a:t>3</a:t>
            </a: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При каком моделировании учитываются вероятностные процессы и события</a:t>
            </a:r>
            <a:endParaRPr kumimoji="0" lang="ru-RU"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функциональном; б) детерминированном; </a:t>
            </a:r>
            <a:r>
              <a:rPr kumimoji="0" lang="ru-RU" sz="2000" b="1" i="0" u="none" strike="noStrike" cap="none" normalizeH="0" baseline="0" dirty="0" smtClean="0">
                <a:ln>
                  <a:noFill/>
                </a:ln>
                <a:solidFill>
                  <a:srgbClr val="00B0F0"/>
                </a:solidFill>
                <a:effectLst/>
                <a:latin typeface="Times New Roman" pitchFamily="18" charset="0"/>
                <a:ea typeface="Calibri" pitchFamily="34" charset="0"/>
                <a:cs typeface="Times New Roman" pitchFamily="18" charset="0"/>
              </a:rPr>
              <a:t>в) стохастическом</a:t>
            </a:r>
            <a:endParaRPr kumimoji="0" lang="ru-RU" sz="2000" b="1" i="0" u="none" strike="noStrike" cap="none" normalizeH="0" baseline="0" dirty="0" smtClean="0">
              <a:ln>
                <a:noFill/>
              </a:ln>
              <a:solidFill>
                <a:srgbClr val="00B0F0"/>
              </a:solidFill>
              <a:effectLst/>
              <a:latin typeface="Arial" pitchFamily="34" charset="0"/>
              <a:cs typeface="Arial" pitchFamily="34" charset="0"/>
            </a:endParaRPr>
          </a:p>
        </p:txBody>
      </p:sp>
      <p:sp>
        <p:nvSpPr>
          <p:cNvPr id="96260" name="Rectangle 4"/>
          <p:cNvSpPr>
            <a:spLocks noChangeArrowheads="1"/>
          </p:cNvSpPr>
          <p:nvPr/>
        </p:nvSpPr>
        <p:spPr bwMode="auto">
          <a:xfrm>
            <a:off x="0" y="3571876"/>
            <a:ext cx="8715404"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4) Для объектов, которые либо практически не реализуемы в заданном интервале времени, либо существуют вне условий, возможных для их физического воплощения </a:t>
            </a:r>
            <a:r>
              <a:rPr kumimoji="0" lang="ru-RU" sz="2000" b="1"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применяется моделирование:</a:t>
            </a:r>
            <a:endParaRPr kumimoji="0" lang="ru-RU"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B0F0"/>
                </a:solidFill>
                <a:effectLst/>
                <a:latin typeface="Times New Roman" pitchFamily="18" charset="0"/>
                <a:ea typeface="Calibri" pitchFamily="34" charset="0"/>
                <a:cs typeface="Times New Roman" pitchFamily="18" charset="0"/>
              </a:rPr>
              <a:t>а) Идеальное; </a:t>
            </a: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 Наглядное;</a:t>
            </a:r>
            <a:r>
              <a:rPr kumimoji="0" lang="ru-RU" sz="20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Символическое</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96261" name="Rectangle 5"/>
          <p:cNvSpPr>
            <a:spLocks noChangeArrowheads="1"/>
          </p:cNvSpPr>
          <p:nvPr/>
        </p:nvSpPr>
        <p:spPr bwMode="auto">
          <a:xfrm>
            <a:off x="0" y="4919008"/>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5) Что есть </a:t>
            </a:r>
            <a:r>
              <a:rPr kumimoji="0" lang="ru-RU" sz="20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Обьект</a:t>
            </a: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ru-RU"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a:t>
            </a:r>
            <a:r>
              <a:rPr kumimoji="0" lang="ru-RU" sz="2000" b="1"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семантическая категория со значением производителя действия или носителя состояния.</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a:t>
            </a:r>
            <a:r>
              <a:rPr kumimoji="0" lang="ru-RU" sz="2000" b="1" i="0" u="none" strike="noStrike" cap="none" normalizeH="0" baseline="0" dirty="0" smtClean="0">
                <a:ln>
                  <a:noFill/>
                </a:ln>
                <a:solidFill>
                  <a:srgbClr val="00B0F0"/>
                </a:solidFill>
                <a:effectLst/>
                <a:latin typeface="Times New Roman" pitchFamily="18" charset="0"/>
                <a:ea typeface="Calibri" pitchFamily="34" charset="0"/>
                <a:cs typeface="Times New Roman" pitchFamily="18" charset="0"/>
              </a:rPr>
              <a:t>) предмет познания и практической деятельности человека</a:t>
            </a:r>
            <a:endParaRPr kumimoji="0" lang="ru-RU" sz="2000" b="1" i="0" u="none" strike="noStrike" cap="none" normalizeH="0" baseline="0" dirty="0" smtClean="0">
              <a:ln>
                <a:noFill/>
              </a:ln>
              <a:solidFill>
                <a:srgbClr val="00B0F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процесс, управление поведением которого является целью создания модели.</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lstStyle/>
          <a:p>
            <a:pPr>
              <a:buNone/>
            </a:pPr>
            <a:r>
              <a:rPr lang="ru-RU" b="1" dirty="0" smtClean="0">
                <a:solidFill>
                  <a:srgbClr val="FF0000"/>
                </a:solidFill>
              </a:rPr>
              <a:t>Переменные величины, входящие в математическую модель, различают по нескольким признакам.</a:t>
            </a:r>
          </a:p>
          <a:p>
            <a:pPr>
              <a:buNone/>
            </a:pPr>
            <a:r>
              <a:rPr lang="ru-RU" sz="2400" b="1" dirty="0" smtClean="0">
                <a:solidFill>
                  <a:srgbClr val="002060"/>
                </a:solidFill>
              </a:rPr>
              <a:t>2.1. По роли, которую переменные играют по отношению к объекту моделирования. </a:t>
            </a:r>
          </a:p>
          <a:p>
            <a:pPr>
              <a:buNone/>
            </a:pPr>
            <a:r>
              <a:rPr lang="ru-RU" sz="2400" b="1" dirty="0" smtClean="0">
                <a:solidFill>
                  <a:srgbClr val="002060"/>
                </a:solidFill>
              </a:rPr>
              <a:t>2.2. По подверженности воздействию случайным факторам.</a:t>
            </a:r>
          </a:p>
          <a:p>
            <a:pPr>
              <a:buNone/>
            </a:pPr>
            <a:r>
              <a:rPr lang="ru-RU" sz="2400" b="1" dirty="0" smtClean="0">
                <a:solidFill>
                  <a:srgbClr val="002060"/>
                </a:solidFill>
              </a:rPr>
              <a:t> 2.3. По свойствам непрерывности и дискретности. </a:t>
            </a:r>
            <a:endParaRPr lang="ru-RU" sz="2400" dirty="0" smtClean="0">
              <a:solidFill>
                <a:srgbClr val="002060"/>
              </a:solidFill>
            </a:endParaRPr>
          </a:p>
          <a:p>
            <a:pPr>
              <a:buNone/>
            </a:pP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357166"/>
            <a:ext cx="8715436" cy="6500834"/>
          </a:xfrm>
        </p:spPr>
        <p:txBody>
          <a:bodyPr/>
          <a:lstStyle/>
          <a:p>
            <a:pPr>
              <a:buNone/>
            </a:pPr>
            <a:r>
              <a:rPr lang="ru-RU" sz="2400" b="1" dirty="0" smtClean="0">
                <a:solidFill>
                  <a:srgbClr val="C00000"/>
                </a:solidFill>
              </a:rPr>
              <a:t>3.1. По роли, которую переменные играют по отношению к объекту моделирования. </a:t>
            </a:r>
          </a:p>
          <a:p>
            <a:pPr>
              <a:buNone/>
            </a:pPr>
            <a:r>
              <a:rPr lang="ru-RU" sz="2400" dirty="0" smtClean="0"/>
              <a:t>                                          – </a:t>
            </a:r>
            <a:r>
              <a:rPr lang="ru-RU" sz="2400" b="1" i="1" dirty="0" smtClean="0"/>
              <a:t>вектор входных переменных,</a:t>
            </a:r>
            <a:r>
              <a:rPr lang="ru-RU" sz="2400" dirty="0" smtClean="0"/>
              <a:t> </a:t>
            </a:r>
          </a:p>
          <a:p>
            <a:pPr>
              <a:buNone/>
            </a:pPr>
            <a:r>
              <a:rPr lang="ru-RU" sz="2400" b="1" i="1" dirty="0" smtClean="0"/>
              <a:t>                                          – вектор выходных переменных.</a:t>
            </a:r>
            <a:r>
              <a:rPr lang="ru-RU" sz="2400" dirty="0" smtClean="0"/>
              <a:t> </a:t>
            </a:r>
          </a:p>
          <a:p>
            <a:pPr>
              <a:buNone/>
            </a:pPr>
            <a:endParaRPr lang="ru-RU" sz="2400" dirty="0" smtClean="0"/>
          </a:p>
          <a:p>
            <a:pPr>
              <a:buNone/>
            </a:pPr>
            <a:r>
              <a:rPr lang="ru-RU" sz="2400" dirty="0" smtClean="0"/>
              <a:t>В связи с разделением переменных на входные и выходные рассматриваются прямые и обратные задачи исследования объекта по его математической модели.</a:t>
            </a:r>
            <a:endParaRPr lang="ru-RU" sz="2400" b="1" dirty="0" smtClean="0">
              <a:solidFill>
                <a:srgbClr val="C00000"/>
              </a:solidFill>
            </a:endParaRPr>
          </a:p>
          <a:p>
            <a:pPr>
              <a:buNone/>
            </a:pPr>
            <a:endParaRPr lang="ru-RU" sz="2400" b="1" dirty="0" smtClean="0">
              <a:solidFill>
                <a:srgbClr val="C00000"/>
              </a:solidFill>
            </a:endParaRPr>
          </a:p>
          <a:p>
            <a:pPr>
              <a:buNone/>
            </a:pPr>
            <a:endParaRPr lang="ru-RU" sz="2400" dirty="0" smtClean="0"/>
          </a:p>
          <a:p>
            <a:pPr>
              <a:buNone/>
            </a:pPr>
            <a:endParaRPr lang="ru-RU" sz="2400" dirty="0" smtClean="0"/>
          </a:p>
          <a:p>
            <a:pPr>
              <a:buNone/>
            </a:pPr>
            <a:endParaRPr lang="ru-RU" dirty="0"/>
          </a:p>
        </p:txBody>
      </p:sp>
      <p:pic>
        <p:nvPicPr>
          <p:cNvPr id="4" name="Рисунок 3"/>
          <p:cNvPicPr/>
          <p:nvPr/>
        </p:nvPicPr>
        <p:blipFill>
          <a:blip r:embed="rId3">
            <a:lum bright="-10000" contrast="-10000"/>
          </a:blip>
          <a:srcRect l="1562" r="3125"/>
          <a:stretch>
            <a:fillRect/>
          </a:stretch>
        </p:blipFill>
        <p:spPr bwMode="auto">
          <a:xfrm>
            <a:off x="0" y="3929066"/>
            <a:ext cx="9001156" cy="2500330"/>
          </a:xfrm>
          <a:prstGeom prst="rect">
            <a:avLst/>
          </a:prstGeom>
          <a:noFill/>
          <a:ln w="9525">
            <a:noFill/>
            <a:miter lim="800000"/>
            <a:headEnd/>
            <a:tailEnd/>
          </a:ln>
        </p:spPr>
      </p:pic>
      <p:graphicFrame>
        <p:nvGraphicFramePr>
          <p:cNvPr id="57356" name="Object 12"/>
          <p:cNvGraphicFramePr>
            <a:graphicFrameLocks noChangeAspect="1"/>
          </p:cNvGraphicFramePr>
          <p:nvPr/>
        </p:nvGraphicFramePr>
        <p:xfrm>
          <a:off x="285720" y="1142984"/>
          <a:ext cx="2667000" cy="571500"/>
        </p:xfrm>
        <a:graphic>
          <a:graphicData uri="http://schemas.openxmlformats.org/presentationml/2006/ole">
            <p:oleObj spid="_x0000_s1026" name="Формула" r:id="rId4" imgW="1066800" imgH="228600" progId="Equation.3">
              <p:embed/>
            </p:oleObj>
          </a:graphicData>
        </a:graphic>
      </p:graphicFrame>
      <p:graphicFrame>
        <p:nvGraphicFramePr>
          <p:cNvPr id="57357" name="Object 13"/>
          <p:cNvGraphicFramePr>
            <a:graphicFrameLocks noChangeAspect="1"/>
          </p:cNvGraphicFramePr>
          <p:nvPr/>
        </p:nvGraphicFramePr>
        <p:xfrm>
          <a:off x="428596" y="1643050"/>
          <a:ext cx="2416986" cy="500066"/>
        </p:xfrm>
        <a:graphic>
          <a:graphicData uri="http://schemas.openxmlformats.org/presentationml/2006/ole">
            <p:oleObj spid="_x0000_s1027" name="Формула" r:id="rId5" imgW="1104900" imgH="228600" progId="Equation.3">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6349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63493" name="Rectangle 5"/>
          <p:cNvSpPr>
            <a:spLocks noChangeArrowheads="1"/>
          </p:cNvSpPr>
          <p:nvPr/>
        </p:nvSpPr>
        <p:spPr bwMode="auto">
          <a:xfrm>
            <a:off x="428596" y="285728"/>
            <a:ext cx="8358246" cy="2308324"/>
          </a:xfrm>
          <a:prstGeom prst="rect">
            <a:avLst/>
          </a:prstGeom>
          <a:solidFill>
            <a:srgbClr val="FFFF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В прямых задачах по данным о выходах объекта исследуется его поведение в различных условиях (режимах работы), т.е. входные переменные, структура и параметры модели относятся к исходным данным, а выходные переменные представляют результат исследования: </a:t>
            </a:r>
            <a:r>
              <a:rPr kumimoji="0" lang="ru-RU" sz="2400" b="1"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Y </a:t>
            </a:r>
            <a:r>
              <a:rPr kumimoji="0" lang="ru-RU" sz="2400" b="0"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 </a:t>
            </a:r>
            <a:r>
              <a:rPr kumimoji="0" lang="ru-RU" sz="2400" b="1" i="1" u="none" strike="noStrike" cap="none" normalizeH="0" baseline="0" dirty="0" err="1" smtClean="0">
                <a:ln>
                  <a:noFill/>
                </a:ln>
                <a:solidFill>
                  <a:schemeClr val="tx1"/>
                </a:solidFill>
                <a:effectLst/>
                <a:latin typeface="Calibri" pitchFamily="34" charset="0"/>
                <a:ea typeface="TimesNewRoman" charset="-128"/>
                <a:cs typeface="Times New Roman" pitchFamily="18" charset="0"/>
              </a:rPr>
              <a:t>f</a:t>
            </a:r>
            <a:r>
              <a:rPr kumimoji="0" lang="ru-RU" sz="2400" b="0"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a:t>
            </a:r>
            <a:r>
              <a:rPr kumimoji="0" lang="ru-RU" sz="2400" b="1"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X</a:t>
            </a:r>
            <a:r>
              <a:rPr kumimoji="0" lang="ru-RU" sz="2400" b="0"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 или </a:t>
            </a:r>
            <a:r>
              <a:rPr kumimoji="0" lang="ru-RU" sz="2400" b="1"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F</a:t>
            </a:r>
            <a:r>
              <a:rPr kumimoji="0" lang="ru-RU" sz="2400" b="0"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a:t>
            </a:r>
            <a:r>
              <a:rPr kumimoji="0" lang="ru-RU" sz="2400" b="1"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X</a:t>
            </a:r>
            <a:r>
              <a:rPr kumimoji="0" lang="ru-RU" sz="2400" b="0"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a:t>
            </a:r>
            <a:r>
              <a:rPr kumimoji="0" lang="ru-RU" sz="2400" b="1"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Y</a:t>
            </a:r>
            <a:r>
              <a:rPr kumimoji="0" lang="ru-RU" sz="2400" b="0"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 = 0</a:t>
            </a:r>
            <a:r>
              <a:rPr kumimoji="0" lang="ru-RU" sz="24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где известны характеристики </a:t>
            </a:r>
            <a:r>
              <a:rPr kumimoji="0" lang="ru-RU" sz="2400" b="1"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X </a:t>
            </a:r>
            <a:r>
              <a:rPr kumimoji="0" lang="ru-RU" sz="2400" b="0"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и </a:t>
            </a:r>
            <a:r>
              <a:rPr kumimoji="0" lang="ru-RU" sz="2400" b="1" i="1" u="none" strike="noStrike" cap="none" normalizeH="0" baseline="0" dirty="0" err="1" smtClean="0">
                <a:ln>
                  <a:noFill/>
                </a:ln>
                <a:solidFill>
                  <a:schemeClr val="tx1"/>
                </a:solidFill>
                <a:effectLst/>
                <a:latin typeface="Calibri" pitchFamily="34" charset="0"/>
                <a:ea typeface="TimesNewRoman" charset="-128"/>
                <a:cs typeface="Times New Roman" pitchFamily="18" charset="0"/>
              </a:rPr>
              <a:t>f</a:t>
            </a:r>
            <a:r>
              <a:rPr kumimoji="0" lang="ru-RU" sz="2400" b="1"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 </a:t>
            </a:r>
            <a:r>
              <a:rPr kumimoji="0" lang="ru-RU" sz="2400" b="0"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или </a:t>
            </a:r>
            <a:r>
              <a:rPr kumimoji="0" lang="ru-RU" sz="2400" b="1"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F</a:t>
            </a:r>
            <a:r>
              <a:rPr kumimoji="0" lang="ru-RU" sz="2400" b="0"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3494" name="Rectangle 6"/>
          <p:cNvSpPr>
            <a:spLocks noChangeArrowheads="1"/>
          </p:cNvSpPr>
          <p:nvPr/>
        </p:nvSpPr>
        <p:spPr bwMode="auto">
          <a:xfrm>
            <a:off x="500034" y="2857496"/>
            <a:ext cx="8429684" cy="1569660"/>
          </a:xfrm>
          <a:prstGeom prst="rect">
            <a:avLst/>
          </a:prstGeom>
          <a:solidFill>
            <a:srgbClr val="92D05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В обратных задачах считаются известными </a:t>
            </a:r>
            <a:r>
              <a:rPr kumimoji="0" lang="ru-RU" sz="2400" b="1"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X </a:t>
            </a:r>
            <a:r>
              <a:rPr kumimoji="0" lang="ru-RU" sz="2400" b="0"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и </a:t>
            </a:r>
            <a:r>
              <a:rPr kumimoji="0" lang="ru-RU" sz="2400" b="1"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Y</a:t>
            </a:r>
            <a:r>
              <a:rPr kumimoji="0" lang="ru-RU" sz="24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a:t>
            </a:r>
            <a:r>
              <a:rPr kumimoji="0" lang="ru-RU" sz="24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(доступны для измерения и исследования), а определению подлежат неизвестные структура и параметры модели (</a:t>
            </a:r>
            <a:r>
              <a:rPr kumimoji="0" lang="ru-RU" sz="2400" b="1" i="1" u="none" strike="noStrike" cap="none" normalizeH="0" baseline="0" dirty="0" err="1" smtClean="0">
                <a:ln>
                  <a:noFill/>
                </a:ln>
                <a:solidFill>
                  <a:schemeClr val="tx1"/>
                </a:solidFill>
                <a:effectLst/>
                <a:latin typeface="Calibri" pitchFamily="34" charset="0"/>
                <a:ea typeface="TimesNewRoman" charset="-128"/>
                <a:cs typeface="Times New Roman" pitchFamily="18" charset="0"/>
              </a:rPr>
              <a:t>f</a:t>
            </a:r>
            <a:r>
              <a:rPr kumimoji="0" lang="ru-RU" sz="2400" b="1"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 </a:t>
            </a:r>
            <a:r>
              <a:rPr kumimoji="0" lang="ru-RU" sz="2400" b="0"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или </a:t>
            </a:r>
            <a:r>
              <a:rPr kumimoji="0" lang="ru-RU" sz="2400" b="1"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F</a:t>
            </a:r>
            <a:r>
              <a:rPr kumimoji="0" lang="ru-RU" sz="24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a:t>
            </a:r>
            <a:r>
              <a:rPr kumimoji="0" lang="ru-RU" sz="24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Такие задачи называют задачами идентификации.</a:t>
            </a:r>
            <a:endParaRPr kumimoji="0" lang="ru-RU"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0" name="Прямоугольник 9"/>
          <p:cNvSpPr/>
          <p:nvPr/>
        </p:nvSpPr>
        <p:spPr>
          <a:xfrm>
            <a:off x="357158" y="4857760"/>
            <a:ext cx="8215370" cy="1200329"/>
          </a:xfrm>
          <a:prstGeom prst="rect">
            <a:avLst/>
          </a:prstGeom>
        </p:spPr>
        <p:txBody>
          <a:bodyPr wrap="square">
            <a:spAutoFit/>
          </a:bodyPr>
          <a:lstStyle/>
          <a:p>
            <a:r>
              <a:rPr lang="ru-RU" sz="2400" b="1" dirty="0" smtClean="0"/>
              <a:t>Входные переменные разделяют на управляемые (управляющие воздействия) и неуправляемые (возмущения) </a:t>
            </a:r>
            <a:endParaRPr lang="ru-RU" sz="24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428604"/>
            <a:ext cx="8786874" cy="6215106"/>
          </a:xfrm>
        </p:spPr>
        <p:txBody>
          <a:bodyPr>
            <a:normAutofit/>
          </a:bodyPr>
          <a:lstStyle/>
          <a:p>
            <a:pPr>
              <a:buNone/>
            </a:pPr>
            <a:r>
              <a:rPr lang="ru-RU" sz="2400" b="1" dirty="0" smtClean="0">
                <a:solidFill>
                  <a:srgbClr val="C00000"/>
                </a:solidFill>
              </a:rPr>
              <a:t>3.2. По подверженности воздействию случайным факторам.</a:t>
            </a:r>
          </a:p>
          <a:p>
            <a:pPr>
              <a:buNone/>
            </a:pPr>
            <a:r>
              <a:rPr lang="ru-RU" sz="2400" b="1" dirty="0" smtClean="0"/>
              <a:t>Детерминированная (определенная) </a:t>
            </a:r>
            <a:r>
              <a:rPr lang="ru-RU" sz="2400" dirty="0" smtClean="0"/>
              <a:t>переменная означает, что для нее исключено влияние случайных факторов – она задается вполне определенным значением или меняется во времени по определенному закону. </a:t>
            </a:r>
          </a:p>
          <a:p>
            <a:pPr>
              <a:buNone/>
            </a:pPr>
            <a:r>
              <a:rPr lang="ru-RU" sz="2400" dirty="0" smtClean="0"/>
              <a:t>Некоторые переменные по своей природе или по влиянию на них случайных факторов являются </a:t>
            </a:r>
            <a:r>
              <a:rPr lang="ru-RU" sz="2400" b="1" dirty="0" smtClean="0"/>
              <a:t>случайными величинами. </a:t>
            </a:r>
            <a:r>
              <a:rPr lang="ru-RU" sz="2400" dirty="0" smtClean="0"/>
              <a:t>Процесс изменения такой величины во времени называется случайным или </a:t>
            </a:r>
            <a:r>
              <a:rPr lang="ru-RU" sz="2400" b="1" dirty="0" smtClean="0"/>
              <a:t>стохастическим процессом. </a:t>
            </a:r>
          </a:p>
          <a:p>
            <a:pPr>
              <a:buNone/>
            </a:pPr>
            <a:r>
              <a:rPr lang="ru-RU" sz="2400" i="1" dirty="0" smtClean="0"/>
              <a:t>К этим переменным можно отнести мощность нагрузки тяговой подстанции, которая зависит от загрузки контактной транспортной сети, или величину активного сопротивления провода ЛЭП, в большой степени подверженного влиянию температуры окружающей среды.</a:t>
            </a:r>
          </a:p>
          <a:p>
            <a:pPr>
              <a:buNone/>
            </a:pPr>
            <a:endParaRPr lang="ru-RU" sz="2400" dirty="0">
              <a:solidFill>
                <a:srgbClr val="C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42844" y="142852"/>
            <a:ext cx="7786742" cy="3046988"/>
          </a:xfrm>
          <a:prstGeom prst="rect">
            <a:avLst/>
          </a:prstGeom>
        </p:spPr>
        <p:txBody>
          <a:bodyPr wrap="square">
            <a:spAutoFit/>
          </a:bodyPr>
          <a:lstStyle/>
          <a:p>
            <a:pPr>
              <a:buNone/>
            </a:pPr>
            <a:r>
              <a:rPr lang="ru-RU" sz="2400" b="1" dirty="0" smtClean="0">
                <a:solidFill>
                  <a:srgbClr val="C00000"/>
                </a:solidFill>
              </a:rPr>
              <a:t>3.3. По свойствам непрерывности и дискретности. </a:t>
            </a:r>
            <a:endParaRPr lang="ru-RU" sz="2400" dirty="0" smtClean="0">
              <a:solidFill>
                <a:srgbClr val="C00000"/>
              </a:solidFill>
            </a:endParaRPr>
          </a:p>
          <a:p>
            <a:pPr>
              <a:buNone/>
            </a:pPr>
            <a:r>
              <a:rPr lang="ru-RU" sz="2400" dirty="0" smtClean="0"/>
              <a:t>Изменения непрерывных переменных во времени описываются непрерывными функциями, которые могут принимать континуальное множество значений в некоторых практически всегда имеющихся пределах.</a:t>
            </a:r>
          </a:p>
          <a:p>
            <a:pPr>
              <a:buNone/>
            </a:pPr>
            <a:r>
              <a:rPr lang="ru-RU" sz="2400" dirty="0" smtClean="0"/>
              <a:t> Непрерывность, порожденная инерционностью материальных систем, является их неотъемлемым свойством. </a:t>
            </a:r>
            <a:endParaRPr lang="ru-RU" sz="2400" dirty="0"/>
          </a:p>
        </p:txBody>
      </p:sp>
      <p:pic>
        <p:nvPicPr>
          <p:cNvPr id="6" name="Рисунок 5"/>
          <p:cNvPicPr/>
          <p:nvPr/>
        </p:nvPicPr>
        <p:blipFill>
          <a:blip r:embed="rId2">
            <a:lum bright="-10000" contrast="-10000"/>
          </a:blip>
          <a:srcRect r="49107" b="51852"/>
          <a:stretch>
            <a:fillRect/>
          </a:stretch>
        </p:blipFill>
        <p:spPr bwMode="auto">
          <a:xfrm>
            <a:off x="3143240" y="2928934"/>
            <a:ext cx="5500726" cy="3786214"/>
          </a:xfrm>
          <a:prstGeom prst="rect">
            <a:avLst/>
          </a:prstGeom>
          <a:noFill/>
          <a:ln w="9525">
            <a:noFill/>
            <a:miter lim="800000"/>
            <a:headEnd/>
            <a:tailEnd/>
          </a:ln>
        </p:spPr>
      </p:pic>
      <p:sp>
        <p:nvSpPr>
          <p:cNvPr id="4" name="Стрелка вниз 3"/>
          <p:cNvSpPr/>
          <p:nvPr/>
        </p:nvSpPr>
        <p:spPr>
          <a:xfrm>
            <a:off x="714348" y="5429264"/>
            <a:ext cx="2000264" cy="978408"/>
          </a:xfrm>
          <a:prstGeom prst="downArrow">
            <a:avLst/>
          </a:prstGeom>
          <a:solidFill>
            <a:srgbClr val="FFFF00"/>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C00000"/>
                </a:solidFill>
              </a:rPr>
              <a:t>продолжение</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5720" y="500042"/>
            <a:ext cx="8501122" cy="3046988"/>
          </a:xfrm>
          <a:prstGeom prst="rect">
            <a:avLst/>
          </a:prstGeom>
        </p:spPr>
        <p:txBody>
          <a:bodyPr wrap="square">
            <a:spAutoFit/>
          </a:bodyPr>
          <a:lstStyle/>
          <a:p>
            <a:pPr>
              <a:buNone/>
            </a:pPr>
            <a:r>
              <a:rPr lang="ru-RU" sz="2400" dirty="0" smtClean="0"/>
              <a:t>Однако на практике возможности разрешения близких значений функций и ее аргументов всегда ограничены; для каждого конкретного случая можно указать определенную область, в пределах которой эти значения становятся неразличимыми для наблюдателей или инструментальных средств. Очевидно, что такую область достаточно характеризовать единственным значением, что приводит к </a:t>
            </a:r>
            <a:r>
              <a:rPr lang="ru-RU" sz="2400" b="1" dirty="0" smtClean="0">
                <a:solidFill>
                  <a:srgbClr val="C00000"/>
                </a:solidFill>
              </a:rPr>
              <a:t>понятию дискретных переменных</a:t>
            </a:r>
            <a:r>
              <a:rPr lang="ru-RU" sz="2400" dirty="0" smtClean="0"/>
              <a:t>.</a:t>
            </a:r>
          </a:p>
        </p:txBody>
      </p:sp>
      <p:sp>
        <p:nvSpPr>
          <p:cNvPr id="5" name="Прямоугольник 4"/>
          <p:cNvSpPr/>
          <p:nvPr/>
        </p:nvSpPr>
        <p:spPr>
          <a:xfrm>
            <a:off x="428596" y="4286256"/>
            <a:ext cx="7000924" cy="1938992"/>
          </a:xfrm>
          <a:prstGeom prst="rect">
            <a:avLst/>
          </a:prstGeom>
        </p:spPr>
        <p:txBody>
          <a:bodyPr wrap="square">
            <a:spAutoFit/>
          </a:bodyPr>
          <a:lstStyle/>
          <a:p>
            <a:pPr>
              <a:buNone/>
            </a:pPr>
            <a:r>
              <a:rPr lang="ru-RU" sz="2400" i="1" dirty="0" smtClean="0"/>
              <a:t>Множество дискретных значений, которые принимает переменная, как правило, является конечным: положение выключателя (включено, выключено), количество включенных генераторов на электростанции (0,1,2, … ). </a:t>
            </a:r>
            <a:endParaRPr lang="ru-RU" sz="24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a:bodyPr>
          <a:lstStyle/>
          <a:p>
            <a:pPr>
              <a:buNone/>
            </a:pPr>
            <a:r>
              <a:rPr lang="ru-RU" b="1" dirty="0" smtClean="0">
                <a:solidFill>
                  <a:srgbClr val="FF0000"/>
                </a:solidFill>
              </a:rPr>
              <a:t>1. Математическое моделирование</a:t>
            </a:r>
            <a:endParaRPr lang="ru-RU" dirty="0" smtClean="0">
              <a:solidFill>
                <a:srgbClr val="FF0000"/>
              </a:solidFill>
            </a:endParaRPr>
          </a:p>
          <a:p>
            <a:pPr>
              <a:buNone/>
            </a:pPr>
            <a:r>
              <a:rPr lang="ru-RU" b="1" dirty="0" smtClean="0">
                <a:solidFill>
                  <a:srgbClr val="FF0000"/>
                </a:solidFill>
              </a:rPr>
              <a:t>2. Переменные в математических моделях.</a:t>
            </a:r>
            <a:endParaRPr lang="ru-RU" dirty="0" smtClean="0">
              <a:solidFill>
                <a:srgbClr val="FF0000"/>
              </a:solidFill>
            </a:endParaRPr>
          </a:p>
          <a:p>
            <a:pPr>
              <a:buNone/>
            </a:pPr>
            <a:r>
              <a:rPr lang="ru-RU" b="1" dirty="0" smtClean="0">
                <a:solidFill>
                  <a:srgbClr val="FF0000"/>
                </a:solidFill>
              </a:rPr>
              <a:t>3. Требования к математическим моделям .</a:t>
            </a:r>
            <a:endParaRPr lang="ru-RU" dirty="0" smtClean="0">
              <a:solidFill>
                <a:srgbClr val="FF0000"/>
              </a:solidFill>
            </a:endParaRPr>
          </a:p>
          <a:p>
            <a:pPr>
              <a:buNone/>
            </a:pPr>
            <a:r>
              <a:rPr lang="ru-RU" b="1" dirty="0" smtClean="0">
                <a:solidFill>
                  <a:srgbClr val="FF0000"/>
                </a:solidFill>
              </a:rPr>
              <a:t>4. Классификация математических моделей.</a:t>
            </a:r>
            <a:endParaRPr lang="ru-RU" dirty="0" smtClean="0">
              <a:solidFill>
                <a:srgbClr val="FF0000"/>
              </a:solidFill>
            </a:endParaRPr>
          </a:p>
          <a:p>
            <a:pPr>
              <a:buNone/>
            </a:pPr>
            <a:r>
              <a:rPr lang="ru-RU" b="1" dirty="0" smtClean="0">
                <a:solidFill>
                  <a:srgbClr val="FF0000"/>
                </a:solidFill>
              </a:rPr>
              <a:t>5.Адекватность и эффективность математических моделей.</a:t>
            </a:r>
            <a:endParaRPr lang="ru-RU" dirty="0" smtClean="0">
              <a:solidFill>
                <a:srgbClr val="FF0000"/>
              </a:solidFill>
            </a:endParaRPr>
          </a:p>
          <a:p>
            <a:pPr>
              <a:buNone/>
            </a:pPr>
            <a:r>
              <a:rPr lang="ru-RU" b="1" dirty="0" smtClean="0">
                <a:solidFill>
                  <a:srgbClr val="FF0000"/>
                </a:solidFill>
              </a:rPr>
              <a:t>6. Математические модели на микро-, макро- и </a:t>
            </a:r>
            <a:r>
              <a:rPr lang="ru-RU" b="1" dirty="0" err="1" smtClean="0">
                <a:solidFill>
                  <a:srgbClr val="FF0000"/>
                </a:solidFill>
              </a:rPr>
              <a:t>мегауровне</a:t>
            </a:r>
            <a:endParaRPr lang="ru-RU"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a:duotone>
              <a:prstClr val="black"/>
              <a:schemeClr val="accent5">
                <a:tint val="45000"/>
                <a:satMod val="400000"/>
              </a:schemeClr>
            </a:duotone>
          </a:blip>
          <a:srcRect l="52500" t="3027" r="3750" b="51562"/>
          <a:stretch>
            <a:fillRect/>
          </a:stretch>
        </p:blipFill>
        <p:spPr bwMode="auto">
          <a:xfrm>
            <a:off x="928662" y="1071546"/>
            <a:ext cx="4643470" cy="3714776"/>
          </a:xfrm>
          <a:prstGeom prst="rect">
            <a:avLst/>
          </a:prstGeom>
          <a:noFill/>
          <a:ln w="9525">
            <a:noFill/>
            <a:miter lim="800000"/>
            <a:headEnd/>
            <a:tailEnd/>
          </a:ln>
        </p:spPr>
      </p:pic>
      <p:sp>
        <p:nvSpPr>
          <p:cNvPr id="5" name="Прямоугольник 4"/>
          <p:cNvSpPr/>
          <p:nvPr/>
        </p:nvSpPr>
        <p:spPr>
          <a:xfrm>
            <a:off x="357158" y="214290"/>
            <a:ext cx="8429684" cy="461665"/>
          </a:xfrm>
          <a:prstGeom prst="rect">
            <a:avLst/>
          </a:prstGeom>
        </p:spPr>
        <p:txBody>
          <a:bodyPr wrap="square">
            <a:spAutoFit/>
          </a:bodyPr>
          <a:lstStyle/>
          <a:p>
            <a:pPr algn="ctr">
              <a:buNone/>
            </a:pPr>
            <a:r>
              <a:rPr lang="ru-RU" sz="2400" b="1" dirty="0" smtClean="0">
                <a:solidFill>
                  <a:srgbClr val="C00000"/>
                </a:solidFill>
              </a:rPr>
              <a:t>Дискретные переменные подразделяются на:</a:t>
            </a:r>
          </a:p>
        </p:txBody>
      </p:sp>
      <p:sp>
        <p:nvSpPr>
          <p:cNvPr id="6" name="Прямоугольник 5"/>
          <p:cNvSpPr/>
          <p:nvPr/>
        </p:nvSpPr>
        <p:spPr>
          <a:xfrm>
            <a:off x="285720" y="571480"/>
            <a:ext cx="8572560" cy="461665"/>
          </a:xfrm>
          <a:prstGeom prst="rect">
            <a:avLst/>
          </a:prstGeom>
          <a:solidFill>
            <a:schemeClr val="tx2">
              <a:lumMod val="20000"/>
              <a:lumOff val="80000"/>
            </a:schemeClr>
          </a:solidFill>
        </p:spPr>
        <p:txBody>
          <a:bodyPr wrap="square">
            <a:spAutoFit/>
          </a:bodyPr>
          <a:lstStyle/>
          <a:p>
            <a:pPr>
              <a:buNone/>
            </a:pPr>
            <a:r>
              <a:rPr lang="ru-RU" sz="2400" b="1" dirty="0" smtClean="0"/>
              <a:t>1) дискретные относительно значений переменной;</a:t>
            </a:r>
          </a:p>
        </p:txBody>
      </p:sp>
      <p:sp>
        <p:nvSpPr>
          <p:cNvPr id="78849" name="Rectangle 1"/>
          <p:cNvSpPr>
            <a:spLocks noChangeArrowheads="1"/>
          </p:cNvSpPr>
          <p:nvPr/>
        </p:nvSpPr>
        <p:spPr bwMode="auto">
          <a:xfrm>
            <a:off x="285720" y="4919008"/>
            <a:ext cx="8429684" cy="193899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ea typeface="TimesNewRoman"/>
                <a:cs typeface="Times New Roman" pitchFamily="18" charset="0"/>
              </a:rPr>
              <a:t>С помощью дискретных относительно значений переменных удобно представлять некоторые процессы (графики нагрузок или напряжений по часам суток или месяцам года), распределение вероятностей (гистограмма) и т.п.</a:t>
            </a:r>
            <a:endParaRPr kumimoji="0" lang="ru-RU"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a:duotone>
              <a:prstClr val="black"/>
              <a:schemeClr val="accent6">
                <a:tint val="45000"/>
                <a:satMod val="400000"/>
              </a:schemeClr>
            </a:duotone>
          </a:blip>
          <a:srcRect l="2775" t="50000" r="52823"/>
          <a:stretch>
            <a:fillRect/>
          </a:stretch>
        </p:blipFill>
        <p:spPr bwMode="auto">
          <a:xfrm>
            <a:off x="785786" y="1000108"/>
            <a:ext cx="4429156" cy="3500462"/>
          </a:xfrm>
          <a:prstGeom prst="rect">
            <a:avLst/>
          </a:prstGeom>
          <a:noFill/>
          <a:ln w="9525">
            <a:noFill/>
            <a:miter lim="800000"/>
            <a:headEnd/>
            <a:tailEnd/>
          </a:ln>
        </p:spPr>
      </p:pic>
      <p:sp>
        <p:nvSpPr>
          <p:cNvPr id="5" name="Прямоугольник 4"/>
          <p:cNvSpPr/>
          <p:nvPr/>
        </p:nvSpPr>
        <p:spPr>
          <a:xfrm>
            <a:off x="428596" y="285728"/>
            <a:ext cx="7929618" cy="461665"/>
          </a:xfrm>
          <a:prstGeom prst="rect">
            <a:avLst/>
          </a:prstGeom>
          <a:solidFill>
            <a:srgbClr val="FFC000"/>
          </a:solidFill>
        </p:spPr>
        <p:txBody>
          <a:bodyPr wrap="square">
            <a:spAutoFit/>
          </a:bodyPr>
          <a:lstStyle/>
          <a:p>
            <a:pPr>
              <a:buNone/>
            </a:pPr>
            <a:r>
              <a:rPr lang="ru-RU" sz="2400" b="1" dirty="0" smtClean="0"/>
              <a:t>2) дискретные относительно времени;</a:t>
            </a:r>
          </a:p>
        </p:txBody>
      </p:sp>
      <p:sp>
        <p:nvSpPr>
          <p:cNvPr id="96257" name="Rectangle 1"/>
          <p:cNvSpPr>
            <a:spLocks noChangeArrowheads="1"/>
          </p:cNvSpPr>
          <p:nvPr/>
        </p:nvSpPr>
        <p:spPr bwMode="auto">
          <a:xfrm>
            <a:off x="142844" y="4786322"/>
            <a:ext cx="8358246" cy="1631216"/>
          </a:xfrm>
          <a:prstGeom prst="rect">
            <a:avLst/>
          </a:prstGeom>
          <a:solidFill>
            <a:srgbClr val="FFC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Дискретность во времени связана с отсчетом или замером переменных в отдельные дискретные моменты времени. Так в автоматизированных системах управления измерения переменных выполняются с заданной периодичностью, например через каждые 5 минут.</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2844" y="142852"/>
            <a:ext cx="8715404" cy="830997"/>
          </a:xfrm>
          <a:prstGeom prst="rect">
            <a:avLst/>
          </a:prstGeom>
          <a:solidFill>
            <a:schemeClr val="accent3">
              <a:lumMod val="60000"/>
              <a:lumOff val="40000"/>
            </a:schemeClr>
          </a:solidFill>
        </p:spPr>
        <p:txBody>
          <a:bodyPr wrap="square">
            <a:spAutoFit/>
          </a:bodyPr>
          <a:lstStyle/>
          <a:p>
            <a:pPr>
              <a:buNone/>
            </a:pPr>
            <a:r>
              <a:rPr lang="ru-RU" sz="2400" b="1" dirty="0" smtClean="0"/>
              <a:t>3) дискретные относительно значений переменной и относительно времени.</a:t>
            </a:r>
          </a:p>
        </p:txBody>
      </p:sp>
      <p:pic>
        <p:nvPicPr>
          <p:cNvPr id="5" name="Рисунок 4"/>
          <p:cNvPicPr/>
          <p:nvPr/>
        </p:nvPicPr>
        <p:blipFill>
          <a:blip r:embed="rId2">
            <a:duotone>
              <a:prstClr val="black"/>
              <a:schemeClr val="accent3">
                <a:tint val="45000"/>
                <a:satMod val="400000"/>
              </a:schemeClr>
            </a:duotone>
          </a:blip>
          <a:srcRect l="51388" t="50000"/>
          <a:stretch>
            <a:fillRect/>
          </a:stretch>
        </p:blipFill>
        <p:spPr bwMode="auto">
          <a:xfrm>
            <a:off x="571472" y="1071546"/>
            <a:ext cx="4286280" cy="3571900"/>
          </a:xfrm>
          <a:prstGeom prst="rect">
            <a:avLst/>
          </a:prstGeom>
          <a:noFill/>
          <a:ln w="9525">
            <a:noFill/>
            <a:miter lim="800000"/>
            <a:headEnd/>
            <a:tailEnd/>
          </a:ln>
        </p:spPr>
      </p:pic>
      <p:sp>
        <p:nvSpPr>
          <p:cNvPr id="95233" name="Rectangle 1"/>
          <p:cNvSpPr>
            <a:spLocks noChangeArrowheads="1"/>
          </p:cNvSpPr>
          <p:nvPr/>
        </p:nvSpPr>
        <p:spPr bwMode="auto">
          <a:xfrm>
            <a:off x="357158" y="4857760"/>
            <a:ext cx="8429684" cy="1200329"/>
          </a:xfrm>
          <a:prstGeom prst="rect">
            <a:avLst/>
          </a:prstGeom>
          <a:solidFill>
            <a:srgbClr val="92D05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ea typeface="TimesNewRoman"/>
                <a:cs typeface="Times New Roman" pitchFamily="18" charset="0"/>
              </a:rPr>
              <a:t>Дискретность по времени и по значению дополнительно к измерениям в отдельные моменты времени предполагает использование дискретных значений переменных.</a:t>
            </a:r>
            <a:endParaRPr kumimoji="0" lang="ru-RU"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1" y="0"/>
            <a:ext cx="750095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FF0000"/>
                </a:solidFill>
                <a:effectLst/>
                <a:latin typeface="Calibri" pitchFamily="34" charset="0"/>
                <a:ea typeface="TimesNewRoman"/>
                <a:cs typeface="Times New Roman" pitchFamily="18" charset="0"/>
              </a:rPr>
              <a:t>2.4. По способу получения переменные делятся на наблюдаемые и ненаблюдаемые.</a:t>
            </a:r>
            <a:endParaRPr kumimoji="0" lang="ru-RU" sz="2000" b="0" i="0" u="none" strike="noStrike" cap="none" normalizeH="0" baseline="0" dirty="0" smtClean="0">
              <a:ln>
                <a:noFill/>
              </a:ln>
              <a:solidFill>
                <a:srgbClr val="FF0000"/>
              </a:solidFill>
              <a:effectLst/>
              <a:latin typeface="Arial" pitchFamily="34" charset="0"/>
              <a:cs typeface="Arial" pitchFamily="34" charset="0"/>
            </a:endParaRPr>
          </a:p>
        </p:txBody>
      </p:sp>
      <p:sp>
        <p:nvSpPr>
          <p:cNvPr id="36866" name="Rectangle 2"/>
          <p:cNvSpPr>
            <a:spLocks noChangeArrowheads="1"/>
          </p:cNvSpPr>
          <p:nvPr/>
        </p:nvSpPr>
        <p:spPr bwMode="auto">
          <a:xfrm>
            <a:off x="357158" y="714356"/>
            <a:ext cx="4496680"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2.4.1. Наблюдаемые переменные.</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Прямоугольник 6"/>
          <p:cNvSpPr/>
          <p:nvPr/>
        </p:nvSpPr>
        <p:spPr>
          <a:xfrm>
            <a:off x="428596" y="1142984"/>
            <a:ext cx="8501122" cy="1938992"/>
          </a:xfrm>
          <a:prstGeom prst="rect">
            <a:avLst/>
          </a:prstGeom>
          <a:solidFill>
            <a:schemeClr val="accent3">
              <a:lumMod val="20000"/>
              <a:lumOff val="80000"/>
            </a:schemeClr>
          </a:solidFill>
        </p:spPr>
        <p:txBody>
          <a:bodyPr wrap="square">
            <a:spAutoFit/>
          </a:bodyPr>
          <a:lstStyle/>
          <a:p>
            <a:r>
              <a:rPr lang="ru-RU" sz="2000" b="1" i="1" dirty="0" smtClean="0"/>
              <a:t>Главное свойство наблюдаемых переменных – доступность для наблюдения.</a:t>
            </a:r>
            <a:r>
              <a:rPr lang="ru-RU" sz="2000" dirty="0" smtClean="0"/>
              <a:t> Однако наблюдаемость сама по себе еще не обеспечивает возможности полного исследования и описания переменной. Необходимо, чтобы последняя обладала еще </a:t>
            </a:r>
            <a:r>
              <a:rPr lang="ru-RU" sz="2000" b="1" dirty="0" smtClean="0">
                <a:solidFill>
                  <a:srgbClr val="C00000"/>
                </a:solidFill>
              </a:rPr>
              <a:t>свойством измеримости</a:t>
            </a:r>
            <a:r>
              <a:rPr lang="ru-RU" sz="2000" dirty="0" smtClean="0"/>
              <a:t>, т.е. возможностью построения для исследуемой величины метрики. Этому требованию удовлетворяют </a:t>
            </a:r>
            <a:r>
              <a:rPr lang="ru-RU" sz="2000" b="1" dirty="0" smtClean="0">
                <a:solidFill>
                  <a:srgbClr val="C00000"/>
                </a:solidFill>
              </a:rPr>
              <a:t>непосредственно измеряемые переменные. </a:t>
            </a:r>
            <a:endParaRPr lang="ru-RU" sz="2000" b="1" dirty="0">
              <a:solidFill>
                <a:srgbClr val="C00000"/>
              </a:solidFill>
            </a:endParaRPr>
          </a:p>
        </p:txBody>
      </p:sp>
      <p:sp>
        <p:nvSpPr>
          <p:cNvPr id="36868" name="Rectangle 4"/>
          <p:cNvSpPr>
            <a:spLocks noChangeArrowheads="1"/>
          </p:cNvSpPr>
          <p:nvPr/>
        </p:nvSpPr>
        <p:spPr bwMode="auto">
          <a:xfrm>
            <a:off x="285720" y="3214686"/>
            <a:ext cx="8572560" cy="3477875"/>
          </a:xfrm>
          <a:prstGeom prst="rect">
            <a:avLst/>
          </a:prstGeom>
          <a:solidFill>
            <a:schemeClr val="accent6">
              <a:lumMod val="20000"/>
              <a:lumOff val="80000"/>
            </a:schemeClr>
          </a:solidFill>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C00000"/>
                </a:solidFill>
                <a:effectLst/>
                <a:latin typeface="Calibri" pitchFamily="34" charset="0"/>
                <a:ea typeface="TimesNewRoman" charset="-128"/>
                <a:cs typeface="Times New Roman" pitchFamily="18" charset="0"/>
              </a:rPr>
              <a:t>Косвенно измеряемая переменная </a:t>
            </a:r>
            <a:r>
              <a:rPr kumimoji="0" lang="ru-RU" sz="2000" b="1" i="1" u="none" strike="noStrike" cap="none" normalizeH="0" baseline="0" dirty="0" err="1" smtClean="0">
                <a:ln>
                  <a:noFill/>
                </a:ln>
                <a:solidFill>
                  <a:schemeClr val="tx1"/>
                </a:solidFill>
                <a:effectLst/>
                <a:latin typeface="Calibri" pitchFamily="34" charset="0"/>
                <a:ea typeface="TimesNewRoman" charset="-128"/>
                <a:cs typeface="Times New Roman" pitchFamily="18" charset="0"/>
              </a:rPr>
              <a:t>x</a:t>
            </a: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сама по себе не является объектом измерения, а часто и в принципе не может быть непосредственно измерена. Вместо нее непосредственному измерению подвергаются другие, вспомогательные переменные </a:t>
            </a: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a:t>
            </a:r>
            <a:r>
              <a:rPr kumimoji="0" lang="ru-RU" sz="2000" b="1" i="0" u="none" strike="noStrike" cap="none" normalizeH="0" baseline="0" dirty="0" err="1" smtClean="0">
                <a:ln>
                  <a:noFill/>
                </a:ln>
                <a:solidFill>
                  <a:schemeClr val="tx1"/>
                </a:solidFill>
                <a:effectLst/>
                <a:latin typeface="Calibri" pitchFamily="34" charset="0"/>
                <a:ea typeface="TimesNewRoman" charset="-128"/>
                <a:cs typeface="Times New Roman" pitchFamily="18" charset="0"/>
              </a:rPr>
              <a:t>α</a:t>
            </a: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a:t>
            </a:r>
            <a:r>
              <a:rPr kumimoji="0" lang="ru-RU" sz="2000" b="1" i="0" u="none" strike="noStrike" cap="none" normalizeH="0" baseline="0" dirty="0" err="1" smtClean="0">
                <a:ln>
                  <a:noFill/>
                </a:ln>
                <a:solidFill>
                  <a:schemeClr val="tx1"/>
                </a:solidFill>
                <a:effectLst/>
                <a:latin typeface="Calibri" pitchFamily="34" charset="0"/>
                <a:ea typeface="TimesNewRoman" charset="-128"/>
                <a:cs typeface="Times New Roman" pitchFamily="18" charset="0"/>
              </a:rPr>
              <a:t>β</a:t>
            </a: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a:t>
            </a:r>
            <a:r>
              <a:rPr kumimoji="0" lang="ru-RU" sz="2000" b="1" i="0" u="none" strike="noStrike" cap="none" normalizeH="0" baseline="0" dirty="0" err="1" smtClean="0">
                <a:ln>
                  <a:noFill/>
                </a:ln>
                <a:solidFill>
                  <a:schemeClr val="tx1"/>
                </a:solidFill>
                <a:effectLst/>
                <a:latin typeface="Calibri" pitchFamily="34" charset="0"/>
                <a:ea typeface="TimesNewRoman" charset="-128"/>
                <a:cs typeface="Times New Roman" pitchFamily="18" charset="0"/>
              </a:rPr>
              <a:t>γ</a:t>
            </a: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a:t>
            </a: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которые связаны с исследуемой переменной функциональной зависимостью </a:t>
            </a:r>
            <a:r>
              <a:rPr kumimoji="0" lang="ru-RU" sz="2000" b="1"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x</a:t>
            </a:r>
            <a:r>
              <a:rPr kumimoji="0" lang="ru-RU" sz="2000" b="1"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a:t>
            </a:r>
            <a:r>
              <a:rPr kumimoji="0" lang="ru-RU" sz="2000" b="1"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f</a:t>
            </a: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a:t>
            </a:r>
            <a:r>
              <a:rPr kumimoji="0" lang="ru-RU" sz="2000" b="1" i="0" u="none" strike="noStrike" cap="none" normalizeH="0" baseline="0" dirty="0" err="1" smtClean="0">
                <a:ln>
                  <a:noFill/>
                </a:ln>
                <a:solidFill>
                  <a:schemeClr val="tx1"/>
                </a:solidFill>
                <a:effectLst/>
                <a:latin typeface="Calibri" pitchFamily="34" charset="0"/>
                <a:ea typeface="TimesNewRoman" charset="-128"/>
                <a:cs typeface="Times New Roman" pitchFamily="18" charset="0"/>
              </a:rPr>
              <a:t>α</a:t>
            </a: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a:t>
            </a:r>
            <a:r>
              <a:rPr kumimoji="0" lang="ru-RU" sz="2000" b="1" i="0" u="none" strike="noStrike" cap="none" normalizeH="0" baseline="0" dirty="0" err="1" smtClean="0">
                <a:ln>
                  <a:noFill/>
                </a:ln>
                <a:solidFill>
                  <a:schemeClr val="tx1"/>
                </a:solidFill>
                <a:effectLst/>
                <a:latin typeface="Calibri" pitchFamily="34" charset="0"/>
                <a:ea typeface="TimesNewRoman" charset="-128"/>
                <a:cs typeface="Times New Roman" pitchFamily="18" charset="0"/>
              </a:rPr>
              <a:t>β</a:t>
            </a: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a:t>
            </a:r>
            <a:r>
              <a:rPr kumimoji="0" lang="ru-RU" sz="2000" b="1" i="0" u="none" strike="noStrike" cap="none" normalizeH="0" baseline="0" dirty="0" err="1" smtClean="0">
                <a:ln>
                  <a:noFill/>
                </a:ln>
                <a:solidFill>
                  <a:schemeClr val="tx1"/>
                </a:solidFill>
                <a:effectLst/>
                <a:latin typeface="Calibri" pitchFamily="34" charset="0"/>
                <a:ea typeface="TimesNewRoman" charset="-128"/>
                <a:cs typeface="Times New Roman" pitchFamily="18" charset="0"/>
              </a:rPr>
              <a:t>γ</a:t>
            </a: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a:t>
            </a: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Это позволяет вычислить значение искомой переменной по результатам прямых наблюдений вспомогательных величин. </a:t>
            </a:r>
            <a:endPar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endParaRPr>
          </a:p>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При </a:t>
            </a:r>
            <a:r>
              <a:rPr kumimoji="0" lang="ru-RU" sz="2000" b="0"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испытаниях силовых трансформаторах в электрических сетях температуру его обмоток определяют методом измерения их сопротивлений постоянному току, т.е. </a:t>
            </a:r>
            <a:r>
              <a:rPr kumimoji="0" lang="ru-RU" sz="2000" b="1"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температура – косвенно измеряемая переменная.</a:t>
            </a:r>
            <a:endParaRPr kumimoji="0" lang="ru-RU" sz="2000" b="1"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285720" y="142852"/>
            <a:ext cx="8572560" cy="3477875"/>
          </a:xfrm>
          <a:prstGeom prst="rect">
            <a:avLst/>
          </a:prstGeom>
          <a:solidFill>
            <a:schemeClr val="accent5">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Существует класс переменных, которые при их количественном оценивании не имеют материальной эталонной базы и находятся вне сферы метрологии. К ним относятся все виды непосредственно или косвенно измеряемых переменных, приведенных к безразмерной форме и выраженных в относительных единицах </a:t>
            </a:r>
            <a:r>
              <a:rPr kumimoji="0" lang="ru-RU" sz="2000" b="0"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(интенсивность сейсмических явлений, твердость материалов по Бринеллю), </a:t>
            </a: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а также искусственные идеальные конструкции, характеризующие в количественном отношении сложные и массовые объекты и явления (рентабельность, прибыль, эффективность). </a:t>
            </a:r>
            <a:r>
              <a:rPr kumimoji="0" lang="ru-RU" sz="2000" b="1" i="0" u="none" strike="noStrike" cap="none" normalizeH="0" baseline="0" dirty="0" smtClean="0">
                <a:ln>
                  <a:noFill/>
                </a:ln>
                <a:solidFill>
                  <a:srgbClr val="C00000"/>
                </a:solidFill>
                <a:effectLst/>
                <a:latin typeface="Calibri" pitchFamily="34" charset="0"/>
                <a:ea typeface="TimesNewRoman" charset="-128"/>
                <a:cs typeface="Times New Roman" pitchFamily="18" charset="0"/>
              </a:rPr>
              <a:t>Такие переменные называют условно измеряемыми</a:t>
            </a: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так как меры или единицы измерения, используемые при их количественном оценивании, носят конвенционный характер.</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50179" name="Rectangle 3"/>
          <p:cNvSpPr>
            <a:spLocks noChangeArrowheads="1"/>
          </p:cNvSpPr>
          <p:nvPr/>
        </p:nvSpPr>
        <p:spPr bwMode="auto">
          <a:xfrm>
            <a:off x="0" y="3714752"/>
            <a:ext cx="8786842" cy="3170099"/>
          </a:xfrm>
          <a:prstGeom prst="rect">
            <a:avLst/>
          </a:prstGeom>
          <a:solidFill>
            <a:srgbClr val="FFFF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Существует еще один класс наблюдаемых переменных – </a:t>
            </a:r>
            <a:r>
              <a:rPr kumimoji="0" lang="ru-RU" sz="2000" b="1" i="0" u="none" strike="noStrike" cap="none" normalizeH="0" baseline="0" dirty="0" smtClean="0">
                <a:ln>
                  <a:noFill/>
                </a:ln>
                <a:solidFill>
                  <a:srgbClr val="C00000"/>
                </a:solidFill>
                <a:effectLst/>
                <a:latin typeface="Calibri" pitchFamily="34" charset="0"/>
                <a:ea typeface="TimesNewRoman" charset="-128"/>
                <a:cs typeface="Times New Roman" pitchFamily="18" charset="0"/>
              </a:rPr>
              <a:t>условно количественно оцениваемые. </a:t>
            </a: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Они представляют сложные многофакторные явления, интенсивность которой может быть различной, но для количественного оценивания этой интенсивности не удается ввести ни объективной единицы измерения, ни способа измерения. Результатом такой процедуры являются, например, степень качества исполнения музыкального произведения или выполнения спортивного упражнения. Условное количественное оценивание основано на опыте и интуиции и по сути своей субъективно.</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285720" y="642918"/>
            <a:ext cx="642942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Ненаблюдаемые переменные подразделяют:</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на принципиально ненаблюдаемые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и технически ненаблюдаемые.</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Прямоугольник 4"/>
          <p:cNvSpPr/>
          <p:nvPr/>
        </p:nvSpPr>
        <p:spPr>
          <a:xfrm>
            <a:off x="571472" y="214290"/>
            <a:ext cx="7929618" cy="400110"/>
          </a:xfrm>
          <a:prstGeom prst="rect">
            <a:avLst/>
          </a:prstGeom>
        </p:spPr>
        <p:txBody>
          <a:bodyPr wrap="square">
            <a:spAutoFit/>
          </a:bodyPr>
          <a:lstStyle/>
          <a:p>
            <a:pPr lvl="0" indent="450850" algn="just" fontAlgn="base">
              <a:spcBef>
                <a:spcPct val="0"/>
              </a:spcBef>
              <a:spcAft>
                <a:spcPct val="0"/>
              </a:spcAft>
            </a:pPr>
            <a:r>
              <a:rPr lang="ru-RU" sz="2000" b="1" dirty="0" smtClean="0">
                <a:latin typeface="Calibri" pitchFamily="34" charset="0"/>
                <a:ea typeface="TimesNewRoman" charset="-128"/>
                <a:cs typeface="Times New Roman" pitchFamily="18" charset="0"/>
              </a:rPr>
              <a:t>2.4.2. Ненаблюдаемые переменные</a:t>
            </a:r>
            <a:endParaRPr lang="ru-RU" sz="2000" dirty="0" smtClean="0">
              <a:latin typeface="Arial" pitchFamily="34" charset="0"/>
              <a:cs typeface="Arial" pitchFamily="34" charset="0"/>
            </a:endParaRPr>
          </a:p>
        </p:txBody>
      </p:sp>
      <p:sp>
        <p:nvSpPr>
          <p:cNvPr id="51202" name="Rectangle 2"/>
          <p:cNvSpPr>
            <a:spLocks noChangeArrowheads="1"/>
          </p:cNvSpPr>
          <p:nvPr/>
        </p:nvSpPr>
        <p:spPr bwMode="auto">
          <a:xfrm>
            <a:off x="642910" y="1714488"/>
            <a:ext cx="7929618"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Принципиально ненаблюдаемые</a:t>
            </a:r>
            <a:r>
              <a:rPr kumimoji="0" lang="ru-RU" sz="24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переменные не существуют как компоненты реального мира и поэтому поддаются определению только косвенными методами, в частности на основе косвенных измерений (статистические характеристики).</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03" name="Rectangle 3"/>
          <p:cNvSpPr>
            <a:spLocks noChangeArrowheads="1"/>
          </p:cNvSpPr>
          <p:nvPr/>
        </p:nvSpPr>
        <p:spPr bwMode="auto">
          <a:xfrm>
            <a:off x="642910" y="4071942"/>
            <a:ext cx="778674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Технически ненаблюдаемые переменные</a:t>
            </a:r>
            <a:r>
              <a:rPr kumimoji="0" lang="ru-RU" sz="24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характеризуют такие материальные явления, которые либо не обеспечены техническими средствами, необходимыми для измерения и оценивания, либо протекают в условиях, когда инструментальный доступ к ним невозможен</a:t>
            </a: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lstStyle/>
          <a:p>
            <a:pPr>
              <a:buNone/>
            </a:pPr>
            <a:r>
              <a:rPr lang="ru-RU" b="1" dirty="0" smtClean="0">
                <a:solidFill>
                  <a:srgbClr val="FF0000"/>
                </a:solidFill>
              </a:rPr>
              <a:t>3. Требования к математическим моделям .</a:t>
            </a:r>
            <a:endParaRPr lang="ru-RU" dirty="0" smtClean="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214282" y="285728"/>
            <a:ext cx="842968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Наиболее важными требованиями к математическим моделям являются:</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1"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точность</a:t>
            </a:r>
            <a:r>
              <a:rPr kumimoji="0" lang="ru-RU"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1"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универсальность</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1"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экономичность</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Точность модели – это количественная оценка степени совпадения модельных результатов с действительными. </a:t>
            </a:r>
            <a:endParaRPr kumimoji="0" lang="ru-RU" sz="2400" b="0" i="0" u="none" strike="noStrike" cap="none" normalizeH="0" baseline="0" dirty="0" smtClean="0">
              <a:ln>
                <a:noFill/>
              </a:ln>
              <a:solidFill>
                <a:srgbClr val="C00000"/>
              </a:solidFill>
              <a:effectLst/>
              <a:latin typeface="Arial" pitchFamily="34" charset="0"/>
              <a:cs typeface="Arial" pitchFamily="34" charset="0"/>
            </a:endParaRPr>
          </a:p>
        </p:txBody>
      </p:sp>
      <p:sp>
        <p:nvSpPr>
          <p:cNvPr id="5" name="Прямоугольник 4"/>
          <p:cNvSpPr/>
          <p:nvPr/>
        </p:nvSpPr>
        <p:spPr>
          <a:xfrm>
            <a:off x="285720" y="3357562"/>
            <a:ext cx="8001056" cy="1569660"/>
          </a:xfrm>
          <a:prstGeom prst="rect">
            <a:avLst/>
          </a:prstGeom>
        </p:spPr>
        <p:txBody>
          <a:bodyPr wrap="square">
            <a:spAutoFit/>
          </a:bodyPr>
          <a:lstStyle/>
          <a:p>
            <a:r>
              <a:rPr lang="ru-RU" sz="2400" b="1" i="1" dirty="0" smtClean="0">
                <a:solidFill>
                  <a:srgbClr val="00B0F0"/>
                </a:solidFill>
              </a:rPr>
              <a:t>Универсальность моделей предопределяет область их возможного применения и определяется числом и составом учитываемых в модели входных и выходных параметров.</a:t>
            </a:r>
            <a:endParaRPr lang="ru-RU" sz="2400" dirty="0">
              <a:solidFill>
                <a:srgbClr val="00B0F0"/>
              </a:solidFill>
            </a:endParaRPr>
          </a:p>
        </p:txBody>
      </p:sp>
      <p:sp>
        <p:nvSpPr>
          <p:cNvPr id="52226" name="Rectangle 2"/>
          <p:cNvSpPr>
            <a:spLocks noChangeArrowheads="1"/>
          </p:cNvSpPr>
          <p:nvPr/>
        </p:nvSpPr>
        <p:spPr bwMode="auto">
          <a:xfrm>
            <a:off x="0" y="5286388"/>
            <a:ext cx="8643934"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Экономичность модели характеризуется затратами ресурсов для ее реализации. </a:t>
            </a:r>
            <a:endParaRPr kumimoji="0" lang="ru-RU" sz="2400" b="0" i="0" u="none" strike="noStrike" cap="none" normalizeH="0" baseline="0" dirty="0" smtClean="0">
              <a:ln>
                <a:noFill/>
              </a:ln>
              <a:solidFill>
                <a:srgbClr val="00B050"/>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lstStyle/>
          <a:p>
            <a:pPr>
              <a:buNone/>
            </a:pPr>
            <a:r>
              <a:rPr lang="ru-RU" b="1" dirty="0" smtClean="0">
                <a:solidFill>
                  <a:srgbClr val="FF0000"/>
                </a:solidFill>
              </a:rPr>
              <a:t>4. Классификация математических моделей.</a:t>
            </a:r>
            <a:endParaRPr lang="ru-RU" dirty="0" smtClean="0">
              <a:solidFill>
                <a:srgbClr val="FF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p:cNvPicPr>
            <a:picLocks noChangeAspect="1" noChangeArrowheads="1"/>
          </p:cNvPicPr>
          <p:nvPr/>
        </p:nvPicPr>
        <p:blipFill>
          <a:blip r:embed="rId2"/>
          <a:srcRect/>
          <a:stretch>
            <a:fillRect/>
          </a:stretch>
        </p:blipFill>
        <p:spPr bwMode="auto">
          <a:xfrm>
            <a:off x="290185" y="228600"/>
            <a:ext cx="8747105" cy="6129358"/>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a:bodyPr>
          <a:lstStyle/>
          <a:p>
            <a:pPr>
              <a:buNone/>
            </a:pPr>
            <a:r>
              <a:rPr lang="ru-RU" b="1" dirty="0" smtClean="0">
                <a:solidFill>
                  <a:srgbClr val="FF0000"/>
                </a:solidFill>
              </a:rPr>
              <a:t>1. Математическое моделирование</a:t>
            </a:r>
            <a:endParaRPr lang="ru-RU" dirty="0" smtClean="0">
              <a:solidFill>
                <a:srgbClr val="FF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214282" y="285728"/>
            <a:ext cx="8643998"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ru-RU" sz="2400" b="1" dirty="0" smtClean="0">
                <a:solidFill>
                  <a:srgbClr val="C00000"/>
                </a:solidFill>
              </a:rPr>
              <a:t>4.1. Структурные и  функциональные модели.</a:t>
            </a:r>
          </a:p>
          <a:p>
            <a:endPar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4.1.1. Структурные модели </a:t>
            </a: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отображают только структуру объектов и используются в случаях, когда задачи структурного синтеза удается ставить и решать, не учитывая особенности физических процессов в объекте. </a:t>
            </a:r>
          </a:p>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С точки зрения математического представления структурные модели имеют форму таблиц, матриц, графов, списков векторов и т.п. С помощью данного класса моделей можно отобразить возможное расположение элементов в пространстве, воспроизвести непосредственные связи между элементами в виде каналов, проводов, трубопроводов и т.п. </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4.1.2. Функциональные модели </a:t>
            </a: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отображают структурные и функциональные свойства объекта и чаще всего имеют форму систем уравнений, описывающих электрические, тепловые и другие физические процессы. </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При моделировании сложных технических систем, содержащих большое количество элементов, довольно часто используют функциональные модели, построенные </a:t>
            </a:r>
            <a:r>
              <a:rPr kumimoji="0" lang="ru-RU"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по принципу «черного ящика». </a:t>
            </a: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 этом случае из общей системы выделяют отдельный функциональный блок, имеющий входы и выходы, и моделируют его поведение, детально не рассматривая физические процессы, происходящие внутри этого блока.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142844" y="285728"/>
            <a:ext cx="857256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kumimoji="0" lang="ru-RU"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4.2. Теоретические и экспериментальные </a:t>
            </a:r>
            <a:r>
              <a:rPr lang="ru-RU" sz="2000" b="1" dirty="0" smtClean="0">
                <a:solidFill>
                  <a:srgbClr val="C00000"/>
                </a:solidFill>
                <a:latin typeface="Times New Roman" pitchFamily="18" charset="0"/>
                <a:ea typeface="Calibri" pitchFamily="34" charset="0"/>
                <a:cs typeface="Times New Roman" pitchFamily="18" charset="0"/>
              </a:rPr>
              <a:t>математические модели. </a:t>
            </a:r>
            <a:endParaRPr kumimoji="0" lang="ru-RU" sz="2000" b="1" i="0" u="none" strike="noStrike" cap="none" normalizeH="0" baseline="0" dirty="0" smtClean="0">
              <a:ln>
                <a:noFill/>
              </a:ln>
              <a:solidFill>
                <a:srgbClr val="C00000"/>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4.2.1. Теоретические модели </a:t>
            </a: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строятся на основе известных физических закономерностей, структура уравнений и параметры моделей имеют определенное физическое толкование (законы Ома, Кирхгофа и т.п.). </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4.2.2. Экспериментальные модели </a:t>
            </a: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создаются на основе экспериментов над моделируемым объектом и обработки их результатов методами математической статистики. Эксперименты при этом могут быть физические (на техническом объекте или его физической модели) или вычислительные (на теоретической математической модели).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285720" y="285728"/>
            <a:ext cx="828680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4.3. Математические модели могут быть аналитическими или алгоритмическими. </a:t>
            </a:r>
            <a:endParaRPr kumimoji="0" lang="ru-RU" sz="2000" b="0" i="0" u="none" strike="noStrike" cap="none" normalizeH="0" baseline="0" dirty="0" smtClean="0">
              <a:ln>
                <a:noFill/>
              </a:ln>
              <a:solidFill>
                <a:srgbClr val="C00000"/>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4.3.1. Аналитические модели </a:t>
            </a: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представляют собой явно выраженные зависимости выходных параметров моделируемого объекта от параметров внутренних и внешних. Процессы функционирования элементов системы в таких моделях представляются в виде алгебраических, интегральных, дифференциальных и других соотношений, что позволяет достаточно просто проводить разнообразные исследования изучаемого объекта и решать вопросы оптимизации.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4.3.2.</a:t>
            </a:r>
            <a:r>
              <a:rPr kumimoji="0" lang="ru-RU" sz="2000" b="1" i="0" u="none" strike="noStrike" cap="none" normalizeH="0" dirty="0" smtClean="0">
                <a:ln>
                  <a:noFill/>
                </a:ln>
                <a:solidFill>
                  <a:srgbClr val="000000"/>
                </a:solidFill>
                <a:effectLst/>
                <a:latin typeface="Times New Roman" pitchFamily="18" charset="0"/>
                <a:ea typeface="Calibri" pitchFamily="34" charset="0"/>
                <a:cs typeface="Times New Roman" pitchFamily="18" charset="0"/>
              </a:rPr>
              <a:t> </a:t>
            </a:r>
            <a:r>
              <a:rPr kumimoji="0" lang="ru-RU"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Алгоритмическая модель </a:t>
            </a: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это математическая модель, представленная в форме алгоритма, перерабатывающего заданный набор входных данных в заданный набор выходных. Алгоритмические модели применяют в тех случаях, когда использование аналитических (расчетных) моделей затруднено либо нецелесообразно.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Частным видом алгоритмических моделей являются </a:t>
            </a:r>
            <a:r>
              <a:rPr kumimoji="0" lang="ru-RU"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имитационные,</a:t>
            </a:r>
            <a:r>
              <a:rPr kumimoji="0" lang="ru-RU"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предназначенные для имитации физических и информационных процессов, протекающих в объекте при его функционировании под воздействием различных факторов внешней среды.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Стрелка вниз 4"/>
          <p:cNvSpPr/>
          <p:nvPr/>
        </p:nvSpPr>
        <p:spPr>
          <a:xfrm>
            <a:off x="6929454" y="5715016"/>
            <a:ext cx="2000264" cy="978408"/>
          </a:xfrm>
          <a:prstGeom prst="downArrow">
            <a:avLst/>
          </a:prstGeom>
          <a:solidFill>
            <a:srgbClr val="FFFF00"/>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C00000"/>
                </a:solidFill>
              </a:rPr>
              <a:t>продолжение</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00034" y="571480"/>
            <a:ext cx="8072494" cy="5016758"/>
          </a:xfrm>
          <a:prstGeom prst="rect">
            <a:avLst/>
          </a:prstGeom>
        </p:spPr>
        <p:txBody>
          <a:bodyPr wrap="square">
            <a:spAutoFit/>
          </a:bodyPr>
          <a:lstStyle/>
          <a:p>
            <a:pPr lvl="0" indent="450850" algn="just" eaLnBrk="0" fontAlgn="base" hangingPunct="0">
              <a:spcBef>
                <a:spcPct val="0"/>
              </a:spcBef>
              <a:spcAft>
                <a:spcPct val="0"/>
              </a:spcAft>
            </a:pPr>
            <a:r>
              <a:rPr lang="ru-RU" sz="2000" dirty="0" smtClean="0">
                <a:latin typeface="Times New Roman" pitchFamily="18" charset="0"/>
                <a:ea typeface="Calibri" pitchFamily="34" charset="0"/>
                <a:cs typeface="Times New Roman" pitchFamily="18" charset="0"/>
              </a:rPr>
              <a:t>Имитационное моделирование ‒ метод, позволяющий строить модели, описывающие процессы так, как они проходили бы в действительности</a:t>
            </a:r>
            <a:r>
              <a:rPr lang="ru-RU" sz="2000" dirty="0" smtClean="0">
                <a:solidFill>
                  <a:srgbClr val="000000"/>
                </a:solidFill>
                <a:latin typeface="Times New Roman" pitchFamily="18" charset="0"/>
                <a:ea typeface="Calibri" pitchFamily="34" charset="0"/>
                <a:cs typeface="Times New Roman" pitchFamily="18" charset="0"/>
              </a:rPr>
              <a:t>. </a:t>
            </a:r>
            <a:endParaRPr lang="ru-RU" sz="2000" dirty="0" smtClean="0">
              <a:latin typeface="Arial" pitchFamily="34" charset="0"/>
              <a:cs typeface="Arial" pitchFamily="34" charset="0"/>
            </a:endParaRPr>
          </a:p>
          <a:p>
            <a:pPr lvl="0" indent="450850" algn="just" eaLnBrk="0" fontAlgn="base" hangingPunct="0">
              <a:spcBef>
                <a:spcPct val="0"/>
              </a:spcBef>
              <a:spcAft>
                <a:spcPct val="0"/>
              </a:spcAft>
            </a:pPr>
            <a:r>
              <a:rPr lang="ru-RU" sz="2000" dirty="0" smtClean="0">
                <a:latin typeface="Times New Roman" pitchFamily="18" charset="0"/>
                <a:ea typeface="Calibri" pitchFamily="34" charset="0"/>
                <a:cs typeface="Times New Roman" pitchFamily="18" charset="0"/>
              </a:rPr>
              <a:t>Достоинства имитационного моделирования: </a:t>
            </a:r>
            <a:endParaRPr lang="ru-RU" sz="2000" dirty="0" smtClean="0">
              <a:latin typeface="Arial" pitchFamily="34" charset="0"/>
              <a:cs typeface="Arial" pitchFamily="34" charset="0"/>
            </a:endParaRPr>
          </a:p>
          <a:p>
            <a:pPr lvl="0" indent="450850" algn="just" eaLnBrk="0" fontAlgn="base" hangingPunct="0">
              <a:spcBef>
                <a:spcPct val="0"/>
              </a:spcBef>
              <a:spcAft>
                <a:spcPct val="0"/>
              </a:spcAft>
            </a:pPr>
            <a:r>
              <a:rPr lang="ru-RU" sz="2000" dirty="0" smtClean="0">
                <a:latin typeface="Times New Roman" pitchFamily="18" charset="0"/>
                <a:ea typeface="Calibri" pitchFamily="34" charset="0"/>
                <a:cs typeface="Times New Roman" pitchFamily="18" charset="0"/>
              </a:rPr>
              <a:t>− моделирование не требует прерывания текущей деятельности реального объекта; </a:t>
            </a:r>
            <a:endParaRPr lang="ru-RU" sz="2000" dirty="0" smtClean="0">
              <a:latin typeface="Arial" pitchFamily="34" charset="0"/>
              <a:cs typeface="Arial" pitchFamily="34" charset="0"/>
            </a:endParaRPr>
          </a:p>
          <a:p>
            <a:pPr lvl="0" indent="450850" algn="just" eaLnBrk="0" fontAlgn="base" hangingPunct="0">
              <a:spcBef>
                <a:spcPct val="0"/>
              </a:spcBef>
              <a:spcAft>
                <a:spcPct val="0"/>
              </a:spcAft>
            </a:pPr>
            <a:r>
              <a:rPr lang="ru-RU" sz="2000" dirty="0" smtClean="0">
                <a:latin typeface="Times New Roman" pitchFamily="18" charset="0"/>
                <a:ea typeface="Calibri" pitchFamily="34" charset="0"/>
                <a:cs typeface="Times New Roman" pitchFamily="18" charset="0"/>
              </a:rPr>
              <a:t>− динамический характер отображения процессов в моделируемом объекте; </a:t>
            </a:r>
            <a:endParaRPr lang="ru-RU" sz="2000" dirty="0" smtClean="0">
              <a:latin typeface="Arial" pitchFamily="34" charset="0"/>
              <a:cs typeface="Arial" pitchFamily="34" charset="0"/>
            </a:endParaRPr>
          </a:p>
          <a:p>
            <a:pPr lvl="0" indent="450850" algn="just" eaLnBrk="0" fontAlgn="base" hangingPunct="0">
              <a:spcBef>
                <a:spcPct val="0"/>
              </a:spcBef>
              <a:spcAft>
                <a:spcPct val="0"/>
              </a:spcAft>
            </a:pPr>
            <a:r>
              <a:rPr lang="ru-RU" sz="2000" dirty="0" smtClean="0">
                <a:latin typeface="Times New Roman" pitchFamily="18" charset="0"/>
                <a:ea typeface="Calibri" pitchFamily="34" charset="0"/>
                <a:cs typeface="Times New Roman" pitchFamily="18" charset="0"/>
              </a:rPr>
              <a:t>− моделирование можно использовать в качестве средства обучения персонала работе с реальной системой; </a:t>
            </a:r>
            <a:endParaRPr lang="ru-RU" sz="2000" dirty="0" smtClean="0">
              <a:latin typeface="Arial" pitchFamily="34" charset="0"/>
              <a:cs typeface="Arial" pitchFamily="34" charset="0"/>
            </a:endParaRPr>
          </a:p>
          <a:p>
            <a:pPr lvl="0" indent="450850" algn="just" eaLnBrk="0" fontAlgn="base" hangingPunct="0">
              <a:spcBef>
                <a:spcPct val="0"/>
              </a:spcBef>
              <a:spcAft>
                <a:spcPct val="0"/>
              </a:spcAft>
            </a:pPr>
            <a:r>
              <a:rPr lang="ru-RU" sz="2000" dirty="0" smtClean="0">
                <a:latin typeface="Times New Roman" pitchFamily="18" charset="0"/>
                <a:ea typeface="Calibri" pitchFamily="34" charset="0"/>
                <a:cs typeface="Times New Roman" pitchFamily="18" charset="0"/>
              </a:rPr>
              <a:t>− возможность учета большого числа случайных факторов; </a:t>
            </a:r>
            <a:endParaRPr lang="ru-RU" sz="2000" dirty="0" smtClean="0">
              <a:latin typeface="Arial" pitchFamily="34" charset="0"/>
              <a:cs typeface="Arial" pitchFamily="34" charset="0"/>
            </a:endParaRPr>
          </a:p>
          <a:p>
            <a:pPr lvl="0" indent="450850" algn="just" eaLnBrk="0" fontAlgn="base" hangingPunct="0">
              <a:spcBef>
                <a:spcPct val="0"/>
              </a:spcBef>
              <a:spcAft>
                <a:spcPct val="0"/>
              </a:spcAft>
            </a:pPr>
            <a:r>
              <a:rPr lang="ru-RU" sz="2000" dirty="0" smtClean="0">
                <a:latin typeface="Times New Roman" pitchFamily="18" charset="0"/>
                <a:ea typeface="Calibri" pitchFamily="34" charset="0"/>
                <a:cs typeface="Times New Roman" pitchFamily="18" charset="0"/>
              </a:rPr>
              <a:t>− возможность проведения статистических экспериментов; </a:t>
            </a:r>
            <a:endParaRPr lang="ru-RU" sz="2000" dirty="0" smtClean="0">
              <a:latin typeface="Arial" pitchFamily="34" charset="0"/>
              <a:cs typeface="Arial" pitchFamily="34" charset="0"/>
            </a:endParaRPr>
          </a:p>
          <a:p>
            <a:pPr lvl="0" indent="450850" algn="just" eaLnBrk="0" fontAlgn="base" hangingPunct="0">
              <a:spcBef>
                <a:spcPct val="0"/>
              </a:spcBef>
              <a:spcAft>
                <a:spcPct val="0"/>
              </a:spcAft>
            </a:pPr>
            <a:r>
              <a:rPr lang="ru-RU" sz="2000" dirty="0" smtClean="0">
                <a:latin typeface="Times New Roman" pitchFamily="18" charset="0"/>
                <a:ea typeface="Calibri" pitchFamily="34" charset="0"/>
                <a:cs typeface="Times New Roman" pitchFamily="18" charset="0"/>
              </a:rPr>
              <a:t>− сравнительная простота введения модификаций в модель; </a:t>
            </a:r>
            <a:endParaRPr lang="ru-RU" sz="2000" dirty="0" smtClean="0">
              <a:latin typeface="Arial" pitchFamily="34" charset="0"/>
              <a:cs typeface="Arial" pitchFamily="34" charset="0"/>
            </a:endParaRPr>
          </a:p>
          <a:p>
            <a:pPr lvl="0" indent="450850" algn="just" eaLnBrk="0" fontAlgn="base" hangingPunct="0">
              <a:spcBef>
                <a:spcPct val="0"/>
              </a:spcBef>
              <a:spcAft>
                <a:spcPct val="0"/>
              </a:spcAft>
            </a:pPr>
            <a:r>
              <a:rPr lang="ru-RU" sz="2000" dirty="0" smtClean="0">
                <a:latin typeface="Times New Roman" pitchFamily="18" charset="0"/>
                <a:ea typeface="Calibri" pitchFamily="34" charset="0"/>
                <a:cs typeface="Times New Roman" pitchFamily="18" charset="0"/>
              </a:rPr>
              <a:t>− возможность управлять масштабом времени (годы практической эксплуатации реальной системы можно промоделировать в течение нескольких секунд или минут). </a:t>
            </a:r>
            <a:endParaRPr lang="ru-RU" sz="2000" dirty="0" smtClean="0">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714348" y="357166"/>
            <a:ext cx="7786742"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4.4. Математические модели могут быть детерминированными и стохастическими. </a:t>
            </a:r>
            <a:endParaRPr kumimoji="0" lang="ru-RU" sz="2000" b="0" i="0" u="none" strike="noStrike" cap="none" normalizeH="0" baseline="0" dirty="0" smtClean="0">
              <a:ln>
                <a:noFill/>
              </a:ln>
              <a:solidFill>
                <a:srgbClr val="C00000"/>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4.4.1. Детерминированная математическая модель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характеризуется взаимно однозначным соответствием между переменными, описывающими моделируемый объект или явление. При построении детерминированных моделей чаще всего используются алгебраические и интегральные уравнения, матричная алгебра и т.п.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4.4.2.</a:t>
            </a:r>
            <a:r>
              <a:rPr kumimoji="0" lang="ru-RU" sz="20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Стохастическая модель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учитывает случайный характер процессов в исследуемых объектах и системах, который описывается методами теории вероятности и математической статистики. Стохастические модели достаточно сложны в реализации и их практическое использование требует больших затрат машинного времени.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00034" y="357167"/>
            <a:ext cx="8143932" cy="4093428"/>
          </a:xfrm>
          <a:prstGeom prst="rect">
            <a:avLst/>
          </a:prstGeom>
        </p:spPr>
        <p:txBody>
          <a:bodyPr wrap="square">
            <a:spAutoFit/>
          </a:bodyPr>
          <a:lstStyle/>
          <a:p>
            <a:pPr lvl="0" indent="450850" algn="just" eaLnBrk="0" fontAlgn="base" hangingPunct="0">
              <a:spcBef>
                <a:spcPct val="0"/>
              </a:spcBef>
              <a:spcAft>
                <a:spcPct val="0"/>
              </a:spcAft>
            </a:pPr>
            <a:r>
              <a:rPr lang="ru-RU" sz="2000" b="1" dirty="0" smtClean="0">
                <a:solidFill>
                  <a:srgbClr val="C00000"/>
                </a:solidFill>
                <a:latin typeface="Times New Roman" pitchFamily="18" charset="0"/>
                <a:ea typeface="Calibri" pitchFamily="34" charset="0"/>
                <a:cs typeface="Times New Roman" pitchFamily="18" charset="0"/>
              </a:rPr>
              <a:t>4.5. Статические и динамические </a:t>
            </a:r>
            <a:endParaRPr lang="ru-RU" sz="2000" b="1" dirty="0" smtClean="0">
              <a:solidFill>
                <a:srgbClr val="C00000"/>
              </a:solidFill>
              <a:latin typeface="Arial" pitchFamily="34" charset="0"/>
              <a:cs typeface="Arial" pitchFamily="34" charset="0"/>
            </a:endParaRPr>
          </a:p>
          <a:p>
            <a:pPr lvl="0" indent="450850" algn="just" eaLnBrk="0" fontAlgn="base" hangingPunct="0">
              <a:spcBef>
                <a:spcPct val="0"/>
              </a:spcBef>
              <a:spcAft>
                <a:spcPct val="0"/>
              </a:spcAft>
            </a:pPr>
            <a:r>
              <a:rPr lang="ru-RU" sz="2000" b="1" i="1" dirty="0" smtClean="0"/>
              <a:t>По поведению моделей во времени их разделяют на статические и динамические </a:t>
            </a:r>
            <a:endParaRPr lang="ru-RU" sz="2000" i="1" dirty="0" smtClean="0">
              <a:latin typeface="Times New Roman" pitchFamily="18" charset="0"/>
              <a:ea typeface="Calibri" pitchFamily="34" charset="0"/>
              <a:cs typeface="Times New Roman" pitchFamily="18" charset="0"/>
            </a:endParaRPr>
          </a:p>
          <a:p>
            <a:pPr lvl="0" indent="450850" algn="just" eaLnBrk="0" fontAlgn="base" hangingPunct="0">
              <a:spcBef>
                <a:spcPct val="0"/>
              </a:spcBef>
              <a:spcAft>
                <a:spcPct val="0"/>
              </a:spcAft>
            </a:pPr>
            <a:r>
              <a:rPr lang="ru-RU" sz="2000" b="1" dirty="0" smtClean="0">
                <a:latin typeface="Times New Roman" pitchFamily="18" charset="0"/>
                <a:ea typeface="Calibri" pitchFamily="34" charset="0"/>
                <a:cs typeface="Times New Roman" pitchFamily="18" charset="0"/>
              </a:rPr>
              <a:t>4.5.1. Статические модели </a:t>
            </a:r>
            <a:r>
              <a:rPr lang="ru-RU" sz="2000" dirty="0" smtClean="0">
                <a:latin typeface="Times New Roman" pitchFamily="18" charset="0"/>
                <a:ea typeface="Calibri" pitchFamily="34" charset="0"/>
                <a:cs typeface="Times New Roman" pitchFamily="18" charset="0"/>
              </a:rPr>
              <a:t>включают описание связей между основными переменными моделируемого объекта в установившемся режиме без учета изменения параметров во времени, динамические модели отражают поведение объекта, процесса или системы при переходе от одного режима к другому. </a:t>
            </a:r>
          </a:p>
          <a:p>
            <a:pPr lvl="0" indent="450850" algn="just" eaLnBrk="0" fontAlgn="base" hangingPunct="0">
              <a:spcBef>
                <a:spcPct val="0"/>
              </a:spcBef>
              <a:spcAft>
                <a:spcPct val="0"/>
              </a:spcAft>
            </a:pPr>
            <a:endParaRPr lang="ru-RU" sz="2000" dirty="0" smtClean="0">
              <a:latin typeface="Arial" pitchFamily="34" charset="0"/>
              <a:cs typeface="Arial" pitchFamily="34" charset="0"/>
            </a:endParaRPr>
          </a:p>
          <a:p>
            <a:pPr lvl="0" indent="450850" algn="just" eaLnBrk="0" fontAlgn="base" hangingPunct="0">
              <a:spcBef>
                <a:spcPct val="0"/>
              </a:spcBef>
              <a:spcAft>
                <a:spcPct val="0"/>
              </a:spcAft>
            </a:pPr>
            <a:r>
              <a:rPr lang="ru-RU" sz="2000" b="1" dirty="0" smtClean="0">
                <a:latin typeface="Times New Roman" pitchFamily="18" charset="0"/>
                <a:ea typeface="Calibri" pitchFamily="34" charset="0"/>
                <a:cs typeface="Times New Roman" pitchFamily="18" charset="0"/>
              </a:rPr>
              <a:t>4.5.2. Математическое представление динамической модели </a:t>
            </a:r>
            <a:r>
              <a:rPr lang="ru-RU" sz="2000" dirty="0" smtClean="0">
                <a:latin typeface="Times New Roman" pitchFamily="18" charset="0"/>
                <a:ea typeface="Calibri" pitchFamily="34" charset="0"/>
                <a:cs typeface="Times New Roman" pitchFamily="18" charset="0"/>
              </a:rPr>
              <a:t>в общем случае может быть выражено системой дифференциальных уравнений, для описания статической модели достаточно системы алгебраических уравнений. </a:t>
            </a:r>
            <a:endParaRPr lang="ru-RU" sz="2000" dirty="0" smtClean="0">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500034" y="357166"/>
            <a:ext cx="835824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4.6. Линейные и нелинейные. </a:t>
            </a:r>
            <a:endParaRPr kumimoji="0" lang="ru-RU" sz="2400" b="0" i="0" u="none" strike="noStrike" cap="none" normalizeH="0" baseline="0" dirty="0" smtClean="0">
              <a:ln>
                <a:noFill/>
              </a:ln>
              <a:solidFill>
                <a:srgbClr val="C00000"/>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зависимости от  связей между переменными ‒ линейными и нелинейными.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4.6.1. Линейные модели</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содержат только линейные функции величин, характеризующих состояние объекта при его функционировании, и их производных. Характеристики многих элементов реальных объектов являются нелинейными, что требует для их математического описания использования более сложных нелинейных функций. В некоторых практических случаях линейные математические модели могут быть использованы для описания нелинейных систем, если эта нелинейная система условно линеаризована.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786874" cy="6143668"/>
          </a:xfrm>
        </p:spPr>
        <p:txBody>
          <a:bodyPr/>
          <a:lstStyle/>
          <a:p>
            <a:pPr>
              <a:buNone/>
            </a:pPr>
            <a:endParaRPr lang="ru-RU" b="1" dirty="0" smtClean="0">
              <a:solidFill>
                <a:srgbClr val="FF0000"/>
              </a:solidFill>
            </a:endParaRPr>
          </a:p>
          <a:p>
            <a:pPr algn="r">
              <a:buNone/>
            </a:pPr>
            <a:r>
              <a:rPr lang="ru-RU" sz="2000" dirty="0" smtClean="0"/>
              <a:t>Математическое описание объекта </a:t>
            </a:r>
          </a:p>
          <a:p>
            <a:pPr algn="r">
              <a:buNone/>
            </a:pPr>
            <a:r>
              <a:rPr lang="ru-RU" sz="2000" dirty="0" smtClean="0"/>
              <a:t>может иметь различную </a:t>
            </a:r>
          </a:p>
          <a:p>
            <a:pPr algn="r">
              <a:buNone/>
            </a:pPr>
            <a:r>
              <a:rPr lang="ru-RU" sz="2000" dirty="0" smtClean="0"/>
              <a:t>степень соответствия</a:t>
            </a:r>
          </a:p>
          <a:p>
            <a:pPr algn="r">
              <a:buNone/>
            </a:pPr>
            <a:r>
              <a:rPr lang="ru-RU" sz="2000" dirty="0" smtClean="0"/>
              <a:t> (адекватность) объекту-оригиналу. </a:t>
            </a:r>
            <a:endParaRPr lang="ru-RU" sz="2000" b="1" dirty="0" smtClean="0">
              <a:solidFill>
                <a:srgbClr val="FF0000"/>
              </a:solidFill>
            </a:endParaRPr>
          </a:p>
          <a:p>
            <a:pPr>
              <a:buNone/>
            </a:pPr>
            <a:endParaRPr lang="ru-RU" b="1" dirty="0" smtClean="0">
              <a:solidFill>
                <a:srgbClr val="FF0000"/>
              </a:solidFill>
            </a:endParaRPr>
          </a:p>
          <a:p>
            <a:pPr>
              <a:buNone/>
            </a:pPr>
            <a:r>
              <a:rPr lang="ru-RU" b="1" dirty="0" smtClean="0">
                <a:solidFill>
                  <a:srgbClr val="FF0000"/>
                </a:solidFill>
              </a:rPr>
              <a:t>5.Адекватность и эффективность математических моделей </a:t>
            </a:r>
            <a:endParaRPr lang="ru-RU" dirty="0" smtClean="0">
              <a:solidFill>
                <a:srgbClr val="FF000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285720" y="142852"/>
            <a:ext cx="828680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lang="ru-RU" sz="2000" b="1" dirty="0" smtClean="0">
                <a:solidFill>
                  <a:srgbClr val="C00000"/>
                </a:solidFill>
                <a:latin typeface="Calibri" pitchFamily="34" charset="0"/>
                <a:ea typeface="TimesNewRoman"/>
                <a:cs typeface="Times New Roman" pitchFamily="18" charset="0"/>
              </a:rPr>
              <a:t>5.1. Свойства (качества) математической модели.</a:t>
            </a:r>
            <a:endParaRPr kumimoji="0" lang="ru-RU" sz="2000" b="1" i="0" u="none" strike="noStrike" cap="none" normalizeH="0" baseline="0" dirty="0" smtClean="0">
              <a:ln>
                <a:noFill/>
              </a:ln>
              <a:solidFill>
                <a:srgbClr val="C00000"/>
              </a:solidFill>
              <a:effectLst/>
              <a:latin typeface="Calibri" pitchFamily="34" charset="0"/>
              <a:ea typeface="TimesNewRoman"/>
              <a:cs typeface="Times New Roman" pitchFamily="18" charset="0"/>
            </a:endParaRPr>
          </a:p>
          <a:p>
            <a:pPr lvl="0" indent="450850" algn="just" fontAlgn="base">
              <a:spcBef>
                <a:spcPct val="0"/>
              </a:spcBef>
              <a:spcAft>
                <a:spcPct val="0"/>
              </a:spcAft>
            </a:pPr>
            <a:r>
              <a:rPr kumimoji="0" lang="ru-RU" sz="2000" b="1" i="0" u="none" strike="noStrike" cap="none" normalizeH="0" baseline="0" dirty="0" smtClean="0">
                <a:ln>
                  <a:noFill/>
                </a:ln>
                <a:solidFill>
                  <a:srgbClr val="C00000"/>
                </a:solidFill>
                <a:effectLst/>
                <a:latin typeface="Calibri" pitchFamily="34" charset="0"/>
                <a:ea typeface="TimesNewRoman"/>
                <a:cs typeface="Times New Roman" pitchFamily="18" charset="0"/>
              </a:rPr>
              <a:t>Требование полноты соответствия модели объекту </a:t>
            </a:r>
            <a:r>
              <a:rPr lang="ru-RU" sz="2000" b="1" dirty="0" smtClean="0">
                <a:solidFill>
                  <a:srgbClr val="C00000"/>
                </a:solidFill>
              </a:rPr>
              <a:t>(адекватность) </a:t>
            </a:r>
            <a:r>
              <a:rPr kumimoji="0" lang="ru-RU" sz="2000" b="1" i="0" u="none" strike="noStrike" cap="none" normalizeH="0" baseline="0" dirty="0" smtClean="0">
                <a:ln>
                  <a:noFill/>
                </a:ln>
                <a:solidFill>
                  <a:srgbClr val="C00000"/>
                </a:solidFill>
                <a:effectLst/>
                <a:latin typeface="Calibri" pitchFamily="34" charset="0"/>
                <a:ea typeface="TimesNewRoman"/>
                <a:cs typeface="Times New Roman" pitchFamily="18" charset="0"/>
              </a:rPr>
              <a:t> - оригиналу является мерой совершенства модели и одним из ее качеств.</a:t>
            </a:r>
          </a:p>
          <a:p>
            <a:pPr lvl="0" indent="450850" algn="just" fontAlgn="base">
              <a:spcBef>
                <a:spcPct val="0"/>
              </a:spcBef>
              <a:spcAft>
                <a:spcPct val="0"/>
              </a:spcAft>
            </a:pPr>
            <a:r>
              <a:rPr kumimoji="0" lang="ru-RU" sz="2000" b="0" i="0" u="none" strike="noStrike" cap="none" normalizeH="0" baseline="0" dirty="0" smtClean="0">
                <a:ln>
                  <a:noFill/>
                </a:ln>
                <a:solidFill>
                  <a:schemeClr val="tx1"/>
                </a:solidFill>
                <a:effectLst/>
                <a:latin typeface="Calibri" pitchFamily="34" charset="0"/>
                <a:ea typeface="TimesNewRoman"/>
                <a:cs typeface="Times New Roman" pitchFamily="18" charset="0"/>
              </a:rPr>
              <a:t> Но, излишняя полнота модели в большинстве случаев даже вредна, так как приводит к такому усложнению модели, что ее использование становится невозможным. </a:t>
            </a:r>
            <a:r>
              <a:rPr kumimoji="0" lang="ru-RU" sz="2000" b="1" i="0" u="none" strike="noStrike" cap="none" normalizeH="0" baseline="0" dirty="0" smtClean="0">
                <a:ln>
                  <a:noFill/>
                </a:ln>
                <a:solidFill>
                  <a:srgbClr val="C00000"/>
                </a:solidFill>
                <a:effectLst/>
                <a:latin typeface="Calibri" pitchFamily="34" charset="0"/>
                <a:ea typeface="TimesNewRoman"/>
                <a:cs typeface="Times New Roman" pitchFamily="18" charset="0"/>
              </a:rPr>
              <a:t>Поэтому другое качество модели – это ее простота.</a:t>
            </a:r>
            <a:endParaRPr kumimoji="0" lang="ru-RU" sz="2000" b="1" i="0" u="none" strike="noStrike" cap="none" normalizeH="0" baseline="0" dirty="0" smtClean="0">
              <a:ln>
                <a:noFill/>
              </a:ln>
              <a:solidFill>
                <a:srgbClr val="C00000"/>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TimesNewRoman"/>
                <a:cs typeface="Times New Roman" pitchFamily="18" charset="0"/>
              </a:rPr>
              <a:t>Нетрудно понять, что качества адекватности и простоты противоречат друг другу, т.е. с улучшением одного из них происходит ухудшение другого. Отыскание оптимального сочетания (как говорят, «золотой середины») этих двух качеств при построении модели есть отдельная задача, решение которой лежит на исследователе.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7891" name="Rectangle 3"/>
          <p:cNvSpPr>
            <a:spLocks noChangeArrowheads="1"/>
          </p:cNvSpPr>
          <p:nvPr/>
        </p:nvSpPr>
        <p:spPr bwMode="auto">
          <a:xfrm>
            <a:off x="357158" y="3929066"/>
            <a:ext cx="8358246"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TimesNewRoman"/>
                <a:cs typeface="Times New Roman" pitchFamily="18" charset="0"/>
              </a:rPr>
              <a:t>Обработка реализаций математической модели предполагает и подсчет погрешности исследований. В связи с этим, рассматривая вопрос </a:t>
            </a:r>
            <a:r>
              <a:rPr kumimoji="0" lang="ru-RU" sz="2000" b="1" i="0" u="none" strike="noStrike" cap="none" normalizeH="0" baseline="0" dirty="0" smtClean="0">
                <a:ln>
                  <a:noFill/>
                </a:ln>
                <a:solidFill>
                  <a:srgbClr val="C00000"/>
                </a:solidFill>
                <a:effectLst/>
                <a:latin typeface="Calibri" pitchFamily="34" charset="0"/>
                <a:ea typeface="TimesNewRoman"/>
                <a:cs typeface="Times New Roman" pitchFamily="18" charset="0"/>
              </a:rPr>
              <a:t>об эффективности математических моделей, </a:t>
            </a:r>
            <a:r>
              <a:rPr kumimoji="0" lang="ru-RU" sz="2000" b="0" i="0" u="none" strike="noStrike" cap="none" normalizeH="0" baseline="0" dirty="0" smtClean="0">
                <a:ln>
                  <a:noFill/>
                </a:ln>
                <a:solidFill>
                  <a:schemeClr val="tx1"/>
                </a:solidFill>
                <a:effectLst/>
                <a:latin typeface="Calibri" pitchFamily="34" charset="0"/>
                <a:ea typeface="TimesNewRoman"/>
                <a:cs typeface="Times New Roman" pitchFamily="18" charset="0"/>
              </a:rPr>
              <a:t>следует иметь в виду погрешности реализаций, которые иногда являются причиной дополнительных упрощений модели, так как учет некоторых факторов может, например, сказаться на результатах в меньшей степени, чем погрешности в исходных данных.</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7892" name="Rectangle 4"/>
          <p:cNvSpPr>
            <a:spLocks noChangeArrowheads="1"/>
          </p:cNvSpPr>
          <p:nvPr/>
        </p:nvSpPr>
        <p:spPr bwMode="auto">
          <a:xfrm>
            <a:off x="285720" y="6150114"/>
            <a:ext cx="864399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В качестве других характеристик математических моделей иногда называют </a:t>
            </a:r>
            <a:r>
              <a:rPr kumimoji="0" lang="ru-RU" sz="2000" b="1" i="0" u="none" strike="noStrike" cap="none" normalizeH="0" baseline="0" dirty="0" smtClean="0">
                <a:ln>
                  <a:noFill/>
                </a:ln>
                <a:solidFill>
                  <a:srgbClr val="C00000"/>
                </a:solidFill>
                <a:effectLst/>
                <a:latin typeface="Calibri" pitchFamily="34" charset="0"/>
                <a:ea typeface="TimesNewRoman" charset="-128"/>
                <a:cs typeface="Times New Roman" pitchFamily="18" charset="0"/>
              </a:rPr>
              <a:t>экономичность и универсальность </a:t>
            </a: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(применимость к группе).</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00034" y="142852"/>
            <a:ext cx="5208221" cy="400110"/>
          </a:xfrm>
          <a:prstGeom prst="rect">
            <a:avLst/>
          </a:prstGeom>
        </p:spPr>
        <p:txBody>
          <a:bodyPr wrap="none">
            <a:spAutoFit/>
          </a:bodyPr>
          <a:lstStyle/>
          <a:p>
            <a:r>
              <a:rPr lang="ru-RU" sz="2000" b="1" dirty="0" smtClean="0">
                <a:solidFill>
                  <a:srgbClr val="FF0000"/>
                </a:solidFill>
              </a:rPr>
              <a:t>5.2. Погрешности математических моделей</a:t>
            </a:r>
            <a:endParaRPr lang="ru-RU" sz="2000" b="1" dirty="0">
              <a:solidFill>
                <a:srgbClr val="FF0000"/>
              </a:solidFill>
            </a:endParaRPr>
          </a:p>
        </p:txBody>
      </p:sp>
      <p:graphicFrame>
        <p:nvGraphicFramePr>
          <p:cNvPr id="61442" name="Object 2"/>
          <p:cNvGraphicFramePr>
            <a:graphicFrameLocks noChangeAspect="1"/>
          </p:cNvGraphicFramePr>
          <p:nvPr/>
        </p:nvGraphicFramePr>
        <p:xfrm>
          <a:off x="3000364" y="3000372"/>
          <a:ext cx="1285884" cy="399667"/>
        </p:xfrm>
        <a:graphic>
          <a:graphicData uri="http://schemas.openxmlformats.org/presentationml/2006/ole">
            <p:oleObj spid="_x0000_s61442" name="Формула" r:id="rId3" imgW="710891" imgH="215806" progId="Equation.3">
              <p:embed/>
            </p:oleObj>
          </a:graphicData>
        </a:graphic>
      </p:graphicFrame>
      <p:graphicFrame>
        <p:nvGraphicFramePr>
          <p:cNvPr id="61441" name="Object 1"/>
          <p:cNvGraphicFramePr>
            <a:graphicFrameLocks noChangeAspect="1"/>
          </p:cNvGraphicFramePr>
          <p:nvPr/>
        </p:nvGraphicFramePr>
        <p:xfrm>
          <a:off x="5072066" y="3571876"/>
          <a:ext cx="365594" cy="414340"/>
        </p:xfrm>
        <a:graphic>
          <a:graphicData uri="http://schemas.openxmlformats.org/presentationml/2006/ole">
            <p:oleObj spid="_x0000_s61441" name="Формула" r:id="rId4" imgW="139579" imgH="164957" progId="Equation.3">
              <p:embed/>
            </p:oleObj>
          </a:graphicData>
        </a:graphic>
      </p:graphicFrame>
      <p:sp>
        <p:nvSpPr>
          <p:cNvPr id="61443" name="Rectangle 3"/>
          <p:cNvSpPr>
            <a:spLocks noChangeArrowheads="1"/>
          </p:cNvSpPr>
          <p:nvPr/>
        </p:nvSpPr>
        <p:spPr bwMode="auto">
          <a:xfrm>
            <a:off x="357158" y="2357430"/>
            <a:ext cx="8072494"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TimesNewRoman"/>
                <a:cs typeface="Times New Roman" pitchFamily="18" charset="0"/>
              </a:rPr>
              <a:t>При исследовании на математической модели получились </a:t>
            </a:r>
            <a:r>
              <a:rPr kumimoji="0" lang="ru-RU" sz="2000" b="0" i="1" u="none" strike="noStrike" cap="none" normalizeH="0" baseline="0" dirty="0" err="1" smtClean="0">
                <a:ln>
                  <a:noFill/>
                </a:ln>
                <a:solidFill>
                  <a:schemeClr val="tx1"/>
                </a:solidFill>
                <a:effectLst/>
                <a:latin typeface="Calibri" pitchFamily="34" charset="0"/>
                <a:ea typeface="TimesNewRoman,Italic"/>
                <a:cs typeface="Times New Roman" pitchFamily="18" charset="0"/>
              </a:rPr>
              <a:t>m</a:t>
            </a:r>
            <a:r>
              <a:rPr kumimoji="0" lang="ru-RU" sz="2000" b="0" i="1" u="none" strike="noStrike" cap="none" normalizeH="0" baseline="0" dirty="0" smtClean="0">
                <a:ln>
                  <a:noFill/>
                </a:ln>
                <a:solidFill>
                  <a:schemeClr val="tx1"/>
                </a:solidFill>
                <a:effectLst/>
                <a:latin typeface="Calibri" pitchFamily="34" charset="0"/>
                <a:ea typeface="TimesNewRoman,Italic"/>
                <a:cs typeface="Times New Roman" pitchFamily="18" charset="0"/>
              </a:rPr>
              <a:t> </a:t>
            </a:r>
            <a:r>
              <a:rPr kumimoji="0" lang="ru-RU" sz="2000" b="0" i="0" u="none" strike="noStrike" cap="none" normalizeH="0" baseline="0" dirty="0" smtClean="0">
                <a:ln>
                  <a:noFill/>
                </a:ln>
                <a:solidFill>
                  <a:schemeClr val="tx1"/>
                </a:solidFill>
                <a:effectLst/>
                <a:latin typeface="Calibri" pitchFamily="34" charset="0"/>
                <a:ea typeface="TimesNewRoman"/>
                <a:cs typeface="Times New Roman" pitchFamily="18" charset="0"/>
              </a:rPr>
              <a:t>модельных переменных </a:t>
            </a:r>
            <a:r>
              <a:rPr kumimoji="0" lang="ru-RU" sz="2000" b="1" i="1" u="none" strike="noStrike" cap="none" normalizeH="0" baseline="0" dirty="0" err="1" smtClean="0">
                <a:ln>
                  <a:noFill/>
                </a:ln>
                <a:solidFill>
                  <a:schemeClr val="tx1"/>
                </a:solidFill>
                <a:effectLst/>
                <a:latin typeface="Calibri" pitchFamily="34" charset="0"/>
                <a:ea typeface="TimesNewRoman"/>
                <a:cs typeface="Times New Roman" pitchFamily="18" charset="0"/>
              </a:rPr>
              <a:t>Y</a:t>
            </a:r>
            <a:r>
              <a:rPr kumimoji="0" lang="ru-RU" sz="2000" b="0" i="1" u="none" strike="noStrike" cap="none" normalizeH="0" baseline="0" dirty="0" err="1" smtClean="0">
                <a:ln>
                  <a:noFill/>
                </a:ln>
                <a:solidFill>
                  <a:schemeClr val="tx1"/>
                </a:solidFill>
                <a:effectLst/>
                <a:latin typeface="Calibri" pitchFamily="34" charset="0"/>
                <a:ea typeface="TimesNewRoman"/>
                <a:cs typeface="Times New Roman" pitchFamily="18" charset="0"/>
              </a:rPr>
              <a:t>м</a:t>
            </a:r>
            <a:r>
              <a:rPr kumimoji="0" lang="ru-RU" sz="2000" b="0" i="0" u="none" strike="noStrike" cap="none" normalizeH="0" baseline="0" dirty="0" smtClean="0">
                <a:ln>
                  <a:noFill/>
                </a:ln>
                <a:solidFill>
                  <a:schemeClr val="tx1"/>
                </a:solidFill>
                <a:effectLst/>
                <a:latin typeface="Calibri" pitchFamily="34" charset="0"/>
                <a:ea typeface="TimesNewRoman"/>
                <a:cs typeface="Times New Roman" pitchFamily="18" charset="0"/>
              </a:rPr>
              <a:t>. Вектор погрешностей есть разница полученных векторов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44" name="Rectangle 4"/>
          <p:cNvSpPr>
            <a:spLocks noChangeArrowheads="1"/>
          </p:cNvSpPr>
          <p:nvPr/>
        </p:nvSpPr>
        <p:spPr bwMode="auto">
          <a:xfrm rot="10800000" flipV="1">
            <a:off x="500034" y="3286124"/>
            <a:ext cx="664367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TimesNewRoman"/>
                <a:cs typeface="Times New Roman" pitchFamily="18" charset="0"/>
              </a:rPr>
              <a:t>В целом погрешность математической модели можно оценить по норме вектора погрешностей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47"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61446" name="Object 6"/>
          <p:cNvGraphicFramePr>
            <a:graphicFrameLocks noChangeAspect="1"/>
          </p:cNvGraphicFramePr>
          <p:nvPr/>
        </p:nvGraphicFramePr>
        <p:xfrm>
          <a:off x="928662" y="4143380"/>
          <a:ext cx="2134578" cy="752477"/>
        </p:xfrm>
        <a:graphic>
          <a:graphicData uri="http://schemas.openxmlformats.org/presentationml/2006/ole">
            <p:oleObj spid="_x0000_s61446" name="Формула" r:id="rId5" imgW="863225" imgH="304668" progId="Equation.3">
              <p:embed/>
            </p:oleObj>
          </a:graphicData>
        </a:graphic>
      </p:graphicFrame>
      <p:sp>
        <p:nvSpPr>
          <p:cNvPr id="61448" name="Rectangle 8"/>
          <p:cNvSpPr>
            <a:spLocks noChangeArrowheads="1"/>
          </p:cNvSpPr>
          <p:nvPr/>
        </p:nvSpPr>
        <p:spPr bwMode="auto">
          <a:xfrm>
            <a:off x="285720" y="4857760"/>
            <a:ext cx="7286612"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TimesNewRoman"/>
                <a:cs typeface="Times New Roman" pitchFamily="18" charset="0"/>
              </a:rPr>
              <a:t>Часто используют евклидову норму и среднеквадратическую погрешность:</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50"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61449" name="Object 9"/>
          <p:cNvGraphicFramePr>
            <a:graphicFrameLocks noChangeAspect="1"/>
          </p:cNvGraphicFramePr>
          <p:nvPr/>
        </p:nvGraphicFramePr>
        <p:xfrm>
          <a:off x="2071670" y="5286388"/>
          <a:ext cx="3862415" cy="1436435"/>
        </p:xfrm>
        <a:graphic>
          <a:graphicData uri="http://schemas.openxmlformats.org/presentationml/2006/ole">
            <p:oleObj spid="_x0000_s61449" name="Формула" r:id="rId6" imgW="1841500" imgH="685800" progId="Equation.3">
              <p:embed/>
            </p:oleObj>
          </a:graphicData>
        </a:graphic>
      </p:graphicFrame>
      <p:sp>
        <p:nvSpPr>
          <p:cNvPr id="61451" name="Rectangle 11"/>
          <p:cNvSpPr>
            <a:spLocks noChangeArrowheads="1"/>
          </p:cNvSpPr>
          <p:nvPr/>
        </p:nvSpPr>
        <p:spPr bwMode="auto">
          <a:xfrm>
            <a:off x="285720" y="571480"/>
            <a:ext cx="8358246"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Calibri" pitchFamily="34" charset="0"/>
                <a:ea typeface="TimesNewRoman"/>
                <a:cs typeface="Times New Roman" pitchFamily="18" charset="0"/>
              </a:rPr>
              <a:t>При математическом моделировании необходимо учитывать погрешности как  натурного эксперимента так и погрешности</a:t>
            </a:r>
            <a:r>
              <a:rPr kumimoji="0" lang="ru-RU" b="0" i="0" u="none" strike="noStrike" cap="none" normalizeH="0" dirty="0" smtClean="0">
                <a:ln>
                  <a:noFill/>
                </a:ln>
                <a:solidFill>
                  <a:schemeClr val="tx1"/>
                </a:solidFill>
                <a:effectLst/>
                <a:latin typeface="Calibri" pitchFamily="34" charset="0"/>
                <a:ea typeface="TimesNewRoman"/>
                <a:cs typeface="Times New Roman" pitchFamily="18" charset="0"/>
              </a:rPr>
              <a:t> математического моделирования.</a:t>
            </a:r>
          </a:p>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Calibri" pitchFamily="34" charset="0"/>
                <a:ea typeface="TimesNewRoman"/>
                <a:cs typeface="Times New Roman" pitchFamily="18" charset="0"/>
              </a:rPr>
              <a:t>Погрешности натурного эксперимента во многих случаях оказываются соизмеримыми с </a:t>
            </a:r>
            <a:r>
              <a:rPr kumimoji="0" lang="ru-RU" b="1" i="0" u="none" strike="noStrike" cap="none" normalizeH="0" baseline="0" dirty="0" smtClean="0">
                <a:ln>
                  <a:noFill/>
                </a:ln>
                <a:solidFill>
                  <a:schemeClr val="tx1"/>
                </a:solidFill>
                <a:effectLst/>
                <a:latin typeface="Calibri" pitchFamily="34" charset="0"/>
                <a:ea typeface="TimesNewRoman"/>
                <a:cs typeface="Times New Roman" pitchFamily="18" charset="0"/>
              </a:rPr>
              <a:t>погрешностями математических моделей</a:t>
            </a:r>
            <a:r>
              <a:rPr kumimoji="0" lang="ru-RU" b="0" i="0" u="none" strike="noStrike" cap="none" normalizeH="0" baseline="0" dirty="0" smtClean="0">
                <a:ln>
                  <a:noFill/>
                </a:ln>
                <a:solidFill>
                  <a:schemeClr val="tx1"/>
                </a:solidFill>
                <a:effectLst/>
                <a:latin typeface="Calibri" pitchFamily="34" charset="0"/>
                <a:ea typeface="TimesNewRoman"/>
                <a:cs typeface="Times New Roman" pitchFamily="18" charset="0"/>
              </a:rPr>
              <a:t>, а иногда заметно их превышают.</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357166"/>
            <a:ext cx="8786874" cy="6286544"/>
          </a:xfrm>
        </p:spPr>
        <p:txBody>
          <a:bodyPr>
            <a:normAutofit/>
          </a:bodyPr>
          <a:lstStyle/>
          <a:p>
            <a:pPr>
              <a:buNone/>
            </a:pPr>
            <a:r>
              <a:rPr lang="ru-RU" sz="2800" b="1" i="1" dirty="0" smtClean="0">
                <a:solidFill>
                  <a:srgbClr val="C00000"/>
                </a:solidFill>
              </a:rPr>
              <a:t>Математическое моделирование </a:t>
            </a:r>
            <a:r>
              <a:rPr lang="ru-RU" sz="2400" b="1" i="1" dirty="0" smtClean="0">
                <a:solidFill>
                  <a:srgbClr val="C00000"/>
                </a:solidFill>
              </a:rPr>
              <a:t>‒ это средство изучения реального объекта, процесса или системы путем их замены математической моделью, более удобной для проведения необходимых исследований. </a:t>
            </a:r>
          </a:p>
          <a:p>
            <a:pPr>
              <a:buNone/>
            </a:pPr>
            <a:r>
              <a:rPr lang="ru-RU" sz="2800" b="1" i="1" dirty="0" smtClean="0">
                <a:solidFill>
                  <a:srgbClr val="7030A0"/>
                </a:solidFill>
              </a:rPr>
              <a:t>Математическая модель </a:t>
            </a:r>
            <a:r>
              <a:rPr lang="ru-RU" sz="2400" b="1" i="1" dirty="0" smtClean="0">
                <a:solidFill>
                  <a:srgbClr val="7030A0"/>
                </a:solidFill>
              </a:rPr>
              <a:t>– это приближенное представление реальных объектов, процессов или систем, выраженное в математических терминах и сохраняющих существенные черты оригинала. </a:t>
            </a:r>
          </a:p>
          <a:p>
            <a:pPr>
              <a:buNone/>
            </a:pPr>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lstStyle/>
          <a:p>
            <a:pPr>
              <a:buNone/>
            </a:pPr>
            <a:r>
              <a:rPr lang="ru-RU" b="1" dirty="0" smtClean="0">
                <a:solidFill>
                  <a:srgbClr val="FF0000"/>
                </a:solidFill>
              </a:rPr>
              <a:t>6. Математические модели на микро-, макро- и </a:t>
            </a:r>
            <a:r>
              <a:rPr lang="ru-RU" b="1" dirty="0" err="1" smtClean="0">
                <a:solidFill>
                  <a:srgbClr val="FF0000"/>
                </a:solidFill>
              </a:rPr>
              <a:t>метауровне</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p:cNvSpPr>
            <a:spLocks noChangeArrowheads="1"/>
          </p:cNvSpPr>
          <p:nvPr/>
        </p:nvSpPr>
        <p:spPr bwMode="auto">
          <a:xfrm>
            <a:off x="0" y="0"/>
            <a:ext cx="5927841"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6.1. Математические модели на </a:t>
            </a:r>
            <a:r>
              <a:rPr kumimoji="0" lang="ru-RU" sz="20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микроуровне</a:t>
            </a: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ru-RU" sz="2000" b="1" i="0" u="none" strike="noStrike" cap="none" normalizeH="0" baseline="0" dirty="0" smtClean="0">
              <a:ln>
                <a:noFill/>
              </a:ln>
              <a:solidFill>
                <a:srgbClr val="FF0000"/>
              </a:solidFill>
              <a:effectLst/>
              <a:latin typeface="Arial" pitchFamily="34" charset="0"/>
              <a:cs typeface="Arial" pitchFamily="34" charset="0"/>
            </a:endParaRPr>
          </a:p>
        </p:txBody>
      </p:sp>
      <p:sp>
        <p:nvSpPr>
          <p:cNvPr id="5" name="Прямоугольник 4"/>
          <p:cNvSpPr/>
          <p:nvPr/>
        </p:nvSpPr>
        <p:spPr>
          <a:xfrm>
            <a:off x="214282" y="642918"/>
            <a:ext cx="8286808" cy="1015663"/>
          </a:xfrm>
          <a:prstGeom prst="rect">
            <a:avLst/>
          </a:prstGeom>
        </p:spPr>
        <p:txBody>
          <a:bodyPr wrap="square">
            <a:spAutoFit/>
          </a:bodyPr>
          <a:lstStyle/>
          <a:p>
            <a:r>
              <a:rPr lang="ru-RU" sz="2000" b="1" dirty="0" smtClean="0"/>
              <a:t>Модели технических систем на </a:t>
            </a:r>
            <a:r>
              <a:rPr lang="ru-RU" sz="2000" b="1" dirty="0" err="1" smtClean="0"/>
              <a:t>микроуровне</a:t>
            </a:r>
            <a:r>
              <a:rPr lang="ru-RU" sz="2000" b="1" dirty="0" smtClean="0"/>
              <a:t> -  это распределенные модели и они представляют собой системы дифференциальных уравнений в частных производных. </a:t>
            </a:r>
            <a:endParaRPr lang="ru-RU" sz="2000" b="1" dirty="0"/>
          </a:p>
        </p:txBody>
      </p:sp>
      <p:sp>
        <p:nvSpPr>
          <p:cNvPr id="6" name="Прямоугольник 5"/>
          <p:cNvSpPr/>
          <p:nvPr/>
        </p:nvSpPr>
        <p:spPr>
          <a:xfrm>
            <a:off x="214282" y="1857364"/>
            <a:ext cx="8572560" cy="1015663"/>
          </a:xfrm>
          <a:prstGeom prst="rect">
            <a:avLst/>
          </a:prstGeom>
        </p:spPr>
        <p:txBody>
          <a:bodyPr wrap="square">
            <a:spAutoFit/>
          </a:bodyPr>
          <a:lstStyle/>
          <a:p>
            <a:r>
              <a:rPr lang="ru-RU" sz="2000" b="1" dirty="0" smtClean="0"/>
              <a:t>При создании математических моделей целесообразно исходить из основных физических законов в их наиболее «чистом», фундаментальном виде.</a:t>
            </a:r>
            <a:endParaRPr lang="ru-RU" sz="2000" b="1" dirty="0"/>
          </a:p>
        </p:txBody>
      </p:sp>
      <p:sp>
        <p:nvSpPr>
          <p:cNvPr id="7" name="Прямоугольник 6"/>
          <p:cNvSpPr/>
          <p:nvPr/>
        </p:nvSpPr>
        <p:spPr>
          <a:xfrm>
            <a:off x="357158" y="2786058"/>
            <a:ext cx="8429684" cy="1323439"/>
          </a:xfrm>
          <a:prstGeom prst="rect">
            <a:avLst/>
          </a:prstGeom>
        </p:spPr>
        <p:txBody>
          <a:bodyPr wrap="square">
            <a:spAutoFit/>
          </a:bodyPr>
          <a:lstStyle/>
          <a:p>
            <a:r>
              <a:rPr lang="ru-RU" sz="2000" b="1" dirty="0" smtClean="0"/>
              <a:t>Эти законы можно сформулировать в одном общем виде: изменение во времени некоторой </a:t>
            </a:r>
            <a:r>
              <a:rPr lang="ru-RU" sz="2000" b="1" dirty="0" smtClean="0">
                <a:solidFill>
                  <a:srgbClr val="FF0000"/>
                </a:solidFill>
              </a:rPr>
              <a:t>субстанции</a:t>
            </a:r>
            <a:r>
              <a:rPr lang="ru-RU" sz="2000" b="1" dirty="0" smtClean="0"/>
              <a:t> в элементарном </a:t>
            </a:r>
            <a:r>
              <a:rPr lang="ru-RU" sz="2000" b="1" dirty="0" smtClean="0">
                <a:solidFill>
                  <a:srgbClr val="FF0000"/>
                </a:solidFill>
              </a:rPr>
              <a:t>объеме</a:t>
            </a:r>
            <a:r>
              <a:rPr lang="ru-RU" sz="2000" b="1" dirty="0" smtClean="0"/>
              <a:t> равно </a:t>
            </a:r>
            <a:r>
              <a:rPr lang="ru-RU" sz="2000" b="1" dirty="0" smtClean="0">
                <a:solidFill>
                  <a:srgbClr val="FF0000"/>
                </a:solidFill>
              </a:rPr>
              <a:t>сумме </a:t>
            </a:r>
            <a:r>
              <a:rPr lang="ru-RU" sz="2000" b="1" dirty="0" smtClean="0"/>
              <a:t>притока-стока этой субстанции через поверхность элементарного объема. Субстанцией служат </a:t>
            </a:r>
            <a:r>
              <a:rPr lang="ru-RU" sz="2000" b="1" dirty="0" smtClean="0">
                <a:solidFill>
                  <a:srgbClr val="C00000"/>
                </a:solidFill>
              </a:rPr>
              <a:t>масса, количество движения, энергия. </a:t>
            </a:r>
            <a:endParaRPr lang="ru-RU" sz="2000" b="1" dirty="0"/>
          </a:p>
        </p:txBody>
      </p:sp>
      <p:sp>
        <p:nvSpPr>
          <p:cNvPr id="8" name="Прямоугольник 7"/>
          <p:cNvSpPr/>
          <p:nvPr/>
        </p:nvSpPr>
        <p:spPr>
          <a:xfrm>
            <a:off x="571472" y="4214818"/>
            <a:ext cx="2521844" cy="369332"/>
          </a:xfrm>
          <a:prstGeom prst="rect">
            <a:avLst/>
          </a:prstGeom>
        </p:spPr>
        <p:txBody>
          <a:bodyPr wrap="none">
            <a:spAutoFit/>
          </a:bodyPr>
          <a:lstStyle/>
          <a:p>
            <a:r>
              <a:rPr lang="ru-RU" b="1" dirty="0" smtClean="0"/>
              <a:t>Общий вид уравнения:</a:t>
            </a:r>
            <a:endParaRPr lang="ru-RU" b="1" dirty="0"/>
          </a:p>
        </p:txBody>
      </p:sp>
      <p:sp>
        <p:nvSpPr>
          <p:cNvPr id="84995"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84994" name="Object 2"/>
          <p:cNvGraphicFramePr>
            <a:graphicFrameLocks noChangeAspect="1"/>
          </p:cNvGraphicFramePr>
          <p:nvPr/>
        </p:nvGraphicFramePr>
        <p:xfrm>
          <a:off x="3714744" y="4071942"/>
          <a:ext cx="2571768" cy="1069855"/>
        </p:xfrm>
        <a:graphic>
          <a:graphicData uri="http://schemas.openxmlformats.org/presentationml/2006/ole">
            <p:oleObj spid="_x0000_s84994" name="Формула" r:id="rId3" imgW="952087" imgH="393529" progId="Equation.3">
              <p:embed/>
            </p:oleObj>
          </a:graphicData>
        </a:graphic>
      </p:graphicFrame>
      <p:sp>
        <p:nvSpPr>
          <p:cNvPr id="84996" name="Rectangle 4"/>
          <p:cNvSpPr>
            <a:spLocks noChangeArrowheads="1"/>
          </p:cNvSpPr>
          <p:nvPr/>
        </p:nvSpPr>
        <p:spPr bwMode="auto">
          <a:xfrm>
            <a:off x="571472" y="5226784"/>
            <a:ext cx="807243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TimesNewRoman"/>
                <a:cs typeface="Times New Roman" pitchFamily="18" charset="0"/>
              </a:rPr>
              <a:t>где </a:t>
            </a:r>
            <a:r>
              <a:rPr kumimoji="0" lang="ru-RU" sz="2000" b="0" i="1" u="none" strike="noStrike" cap="none" normalizeH="0" baseline="0" dirty="0" err="1" smtClean="0">
                <a:ln>
                  <a:noFill/>
                </a:ln>
                <a:solidFill>
                  <a:schemeClr val="tx1"/>
                </a:solidFill>
                <a:effectLst/>
                <a:latin typeface="Calibri" pitchFamily="34" charset="0"/>
                <a:ea typeface="TimesNewRoman"/>
                <a:cs typeface="Times New Roman" pitchFamily="18" charset="0"/>
              </a:rPr>
              <a:t>φ</a:t>
            </a:r>
            <a:r>
              <a:rPr kumimoji="0" lang="ru-RU" sz="2000" b="0" i="0" u="none" strike="noStrike" cap="none" normalizeH="0" baseline="0" dirty="0" err="1" smtClean="0">
                <a:ln>
                  <a:noFill/>
                </a:ln>
                <a:solidFill>
                  <a:schemeClr val="tx1"/>
                </a:solidFill>
                <a:effectLst/>
                <a:latin typeface="Calibri" pitchFamily="34" charset="0"/>
                <a:ea typeface="TimesNewRoman"/>
                <a:cs typeface="Times New Roman" pitchFamily="18" charset="0"/>
              </a:rPr>
              <a:t> </a:t>
            </a:r>
            <a:r>
              <a:rPr kumimoji="0" lang="ru-RU" sz="2000" b="0" i="0" u="none" strike="noStrike" cap="none" normalizeH="0" baseline="0" dirty="0" smtClean="0">
                <a:ln>
                  <a:noFill/>
                </a:ln>
                <a:solidFill>
                  <a:schemeClr val="tx1"/>
                </a:solidFill>
                <a:effectLst/>
                <a:latin typeface="Calibri" pitchFamily="34" charset="0"/>
                <a:ea typeface="TimesNewRoman"/>
                <a:cs typeface="Times New Roman" pitchFamily="18" charset="0"/>
              </a:rPr>
              <a:t>– некоторая фазовая переменная, выражающая субстанцию;</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Calibri" pitchFamily="34" charset="0"/>
                <a:ea typeface="TimesNewRoman,Italic"/>
                <a:cs typeface="Times New Roman" pitchFamily="18" charset="0"/>
              </a:rPr>
              <a:t>J</a:t>
            </a:r>
            <a:r>
              <a:rPr kumimoji="0" lang="ru-RU" sz="2000" b="0" i="0" u="none" strike="noStrike" cap="none" normalizeH="0" baseline="0" dirty="0" smtClean="0">
                <a:ln>
                  <a:noFill/>
                </a:ln>
                <a:solidFill>
                  <a:schemeClr val="tx1"/>
                </a:solidFill>
                <a:effectLst/>
                <a:latin typeface="Calibri" pitchFamily="34" charset="0"/>
                <a:ea typeface="TimesNewRoman"/>
                <a:cs typeface="Times New Roman" pitchFamily="18" charset="0"/>
              </a:rPr>
              <a:t>– поток фазовой переменной;</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Calibri" pitchFamily="34" charset="0"/>
                <a:ea typeface="TimesNewRoman,Italic"/>
                <a:cs typeface="Times New Roman" pitchFamily="18" charset="0"/>
              </a:rPr>
              <a:t>G </a:t>
            </a:r>
            <a:r>
              <a:rPr kumimoji="0" lang="ru-RU" sz="2000" b="0" i="0" u="none" strike="noStrike" cap="none" normalizeH="0" baseline="0" dirty="0" smtClean="0">
                <a:ln>
                  <a:noFill/>
                </a:ln>
                <a:solidFill>
                  <a:schemeClr val="tx1"/>
                </a:solidFill>
                <a:effectLst/>
                <a:latin typeface="Calibri" pitchFamily="34" charset="0"/>
                <a:ea typeface="TimesNewRoman"/>
                <a:cs typeface="Times New Roman" pitchFamily="18" charset="0"/>
              </a:rPr>
              <a:t>– скорость генерации субстанции;</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1" u="none" strike="noStrike" cap="none" normalizeH="0" baseline="0" dirty="0" err="1" smtClean="0">
                <a:ln>
                  <a:noFill/>
                </a:ln>
                <a:solidFill>
                  <a:schemeClr val="tx1"/>
                </a:solidFill>
                <a:effectLst/>
                <a:latin typeface="Calibri" pitchFamily="34" charset="0"/>
                <a:ea typeface="TimesNewRoman,Italic"/>
                <a:cs typeface="Times New Roman" pitchFamily="18" charset="0"/>
              </a:rPr>
              <a:t>t</a:t>
            </a:r>
            <a:r>
              <a:rPr kumimoji="0" lang="ru-RU" sz="2000" b="0" i="1" u="none" strike="noStrike" cap="none" normalizeH="0" baseline="0" dirty="0" smtClean="0">
                <a:ln>
                  <a:noFill/>
                </a:ln>
                <a:solidFill>
                  <a:schemeClr val="tx1"/>
                </a:solidFill>
                <a:effectLst/>
                <a:latin typeface="Calibri" pitchFamily="34" charset="0"/>
                <a:ea typeface="TimesNewRoman,Italic"/>
                <a:cs typeface="Times New Roman" pitchFamily="18" charset="0"/>
              </a:rPr>
              <a:t> </a:t>
            </a:r>
            <a:r>
              <a:rPr kumimoji="0" lang="ru-RU" sz="2000" b="0" i="0" u="none" strike="noStrike" cap="none" normalizeH="0" baseline="0" dirty="0" smtClean="0">
                <a:ln>
                  <a:noFill/>
                </a:ln>
                <a:solidFill>
                  <a:schemeClr val="tx1"/>
                </a:solidFill>
                <a:effectLst/>
                <a:latin typeface="Calibri" pitchFamily="34" charset="0"/>
                <a:ea typeface="TimesNewRoman"/>
                <a:cs typeface="Times New Roman" pitchFamily="18" charset="0"/>
              </a:rPr>
              <a:t>– время.</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8596" y="142852"/>
            <a:ext cx="4947958" cy="400110"/>
          </a:xfrm>
          <a:prstGeom prst="rect">
            <a:avLst/>
          </a:prstGeom>
        </p:spPr>
        <p:txBody>
          <a:bodyPr wrap="none">
            <a:spAutoFit/>
          </a:bodyPr>
          <a:lstStyle/>
          <a:p>
            <a:r>
              <a:rPr lang="ru-RU" sz="2000" b="1" dirty="0" smtClean="0"/>
              <a:t>Поток фазовой переменной </a:t>
            </a:r>
            <a:r>
              <a:rPr lang="ru-RU" sz="2000" b="1" i="1" dirty="0" err="1" smtClean="0"/>
              <a:t>φ</a:t>
            </a:r>
            <a:r>
              <a:rPr lang="ru-RU" sz="2000" b="1" dirty="0" err="1" smtClean="0"/>
              <a:t> </a:t>
            </a:r>
            <a:r>
              <a:rPr lang="ru-RU" sz="2000" b="1" dirty="0" smtClean="0"/>
              <a:t>есть вектор </a:t>
            </a:r>
            <a:endParaRPr lang="ru-RU" sz="2000" b="1" dirty="0"/>
          </a:p>
        </p:txBody>
      </p:sp>
      <p:sp>
        <p:nvSpPr>
          <p:cNvPr id="870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87041" name="Object 1"/>
          <p:cNvGraphicFramePr>
            <a:graphicFrameLocks noChangeAspect="1"/>
          </p:cNvGraphicFramePr>
          <p:nvPr/>
        </p:nvGraphicFramePr>
        <p:xfrm>
          <a:off x="5286380" y="142852"/>
          <a:ext cx="2409850" cy="643853"/>
        </p:xfrm>
        <a:graphic>
          <a:graphicData uri="http://schemas.openxmlformats.org/presentationml/2006/ole">
            <p:oleObj spid="_x0000_s87041" name="Формула" r:id="rId3" imgW="990170" imgH="266584" progId="Equation.3">
              <p:embed/>
            </p:oleObj>
          </a:graphicData>
        </a:graphic>
      </p:graphicFrame>
      <p:sp>
        <p:nvSpPr>
          <p:cNvPr id="87043" name="Rectangle 3"/>
          <p:cNvSpPr>
            <a:spLocks noChangeArrowheads="1"/>
          </p:cNvSpPr>
          <p:nvPr/>
        </p:nvSpPr>
        <p:spPr bwMode="auto">
          <a:xfrm>
            <a:off x="142844" y="857232"/>
            <a:ext cx="8786874"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ea typeface="TimesNewRoman"/>
                <a:cs typeface="Times New Roman" pitchFamily="18" charset="0"/>
              </a:rPr>
              <a:t>Дивергенция (расходимость) этого вектора определяется общим соотношением</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8704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87044" name="Object 4"/>
          <p:cNvGraphicFramePr>
            <a:graphicFrameLocks noChangeAspect="1"/>
          </p:cNvGraphicFramePr>
          <p:nvPr/>
        </p:nvGraphicFramePr>
        <p:xfrm>
          <a:off x="2214546" y="1214422"/>
          <a:ext cx="3143272" cy="920757"/>
        </p:xfrm>
        <a:graphic>
          <a:graphicData uri="http://schemas.openxmlformats.org/presentationml/2006/ole">
            <p:oleObj spid="_x0000_s87044" name="Формула" r:id="rId4" imgW="1511300" imgH="444500" progId="Equation.3">
              <p:embed/>
            </p:oleObj>
          </a:graphicData>
        </a:graphic>
      </p:graphicFrame>
      <p:sp>
        <p:nvSpPr>
          <p:cNvPr id="87046" name="Rectangle 6"/>
          <p:cNvSpPr>
            <a:spLocks noChangeArrowheads="1"/>
          </p:cNvSpPr>
          <p:nvPr/>
        </p:nvSpPr>
        <p:spPr bwMode="auto">
          <a:xfrm>
            <a:off x="214282" y="2071678"/>
            <a:ext cx="864399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1" u="none" strike="noStrike" cap="none" normalizeH="0" baseline="0" dirty="0" smtClean="0">
                <a:ln>
                  <a:noFill/>
                </a:ln>
                <a:solidFill>
                  <a:schemeClr val="tx1"/>
                </a:solidFill>
                <a:effectLst/>
                <a:latin typeface="Calibri" pitchFamily="34" charset="0"/>
                <a:ea typeface="TimesNewRoman" charset="-128"/>
                <a:cs typeface="Times New Roman" pitchFamily="18" charset="0"/>
              </a:rPr>
              <a:t>Дивергенция является скалярной величиной и характеризует сумму притока-стока через поверхность элементарного объема.</a:t>
            </a:r>
            <a:endParaRPr kumimoji="0" lang="ru-RU" sz="2000" b="1" i="1" u="none" strike="noStrike" cap="none" normalizeH="0" baseline="0" dirty="0" smtClean="0">
              <a:ln>
                <a:noFill/>
              </a:ln>
              <a:solidFill>
                <a:schemeClr val="tx1"/>
              </a:solidFill>
              <a:effectLst/>
              <a:latin typeface="Arial" pitchFamily="34" charset="0"/>
              <a:cs typeface="Arial" pitchFamily="34" charset="0"/>
            </a:endParaRPr>
          </a:p>
        </p:txBody>
      </p:sp>
      <p:sp>
        <p:nvSpPr>
          <p:cNvPr id="87047" name="Rectangle 7"/>
          <p:cNvSpPr>
            <a:spLocks noChangeArrowheads="1"/>
          </p:cNvSpPr>
          <p:nvPr/>
        </p:nvSpPr>
        <p:spPr bwMode="auto">
          <a:xfrm>
            <a:off x="142844" y="3357562"/>
            <a:ext cx="5786478"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Calibri" pitchFamily="34" charset="0"/>
                <a:ea typeface="TimesNewRoman"/>
                <a:cs typeface="Times New Roman" pitchFamily="18" charset="0"/>
              </a:rPr>
              <a:t>1) Уравнение непрерывности гидродинамики</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
        <p:nvSpPr>
          <p:cNvPr id="8704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87048" name="Object 8"/>
          <p:cNvGraphicFramePr>
            <a:graphicFrameLocks noChangeAspect="1"/>
          </p:cNvGraphicFramePr>
          <p:nvPr/>
        </p:nvGraphicFramePr>
        <p:xfrm>
          <a:off x="5857884" y="3286124"/>
          <a:ext cx="1928826" cy="833645"/>
        </p:xfrm>
        <a:graphic>
          <a:graphicData uri="http://schemas.openxmlformats.org/presentationml/2006/ole">
            <p:oleObj spid="_x0000_s87048" name="Формула" r:id="rId5" imgW="888614" imgH="393529" progId="Equation.3">
              <p:embed/>
            </p:oleObj>
          </a:graphicData>
        </a:graphic>
      </p:graphicFrame>
      <p:sp>
        <p:nvSpPr>
          <p:cNvPr id="87050" name="Rectangle 10"/>
          <p:cNvSpPr>
            <a:spLocks noChangeArrowheads="1"/>
          </p:cNvSpPr>
          <p:nvPr/>
        </p:nvSpPr>
        <p:spPr bwMode="auto">
          <a:xfrm>
            <a:off x="428596" y="4214818"/>
            <a:ext cx="4000528"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Уравнение теплопроводности</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
        <p:nvSpPr>
          <p:cNvPr id="87052"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8705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87053" name="Object 13"/>
          <p:cNvGraphicFramePr>
            <a:graphicFrameLocks noChangeAspect="1"/>
          </p:cNvGraphicFramePr>
          <p:nvPr/>
        </p:nvGraphicFramePr>
        <p:xfrm>
          <a:off x="4929190" y="4162734"/>
          <a:ext cx="2286016" cy="752173"/>
        </p:xfrm>
        <a:graphic>
          <a:graphicData uri="http://schemas.openxmlformats.org/presentationml/2006/ole">
            <p:oleObj spid="_x0000_s87053" name="Формула" r:id="rId6" imgW="1180588" imgH="393529" progId="Equation.3">
              <p:embed/>
            </p:oleObj>
          </a:graphicData>
        </a:graphic>
      </p:graphicFrame>
      <p:sp>
        <p:nvSpPr>
          <p:cNvPr id="87055" name="Rectangle 15"/>
          <p:cNvSpPr>
            <a:spLocks noChangeArrowheads="1"/>
          </p:cNvSpPr>
          <p:nvPr/>
        </p:nvSpPr>
        <p:spPr bwMode="auto">
          <a:xfrm>
            <a:off x="142844" y="5357826"/>
            <a:ext cx="542928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Уравнение непрерывности электрического тока</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
        <p:nvSpPr>
          <p:cNvPr id="87057"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87056" name="Object 16"/>
          <p:cNvGraphicFramePr>
            <a:graphicFrameLocks noChangeAspect="1"/>
          </p:cNvGraphicFramePr>
          <p:nvPr/>
        </p:nvGraphicFramePr>
        <p:xfrm>
          <a:off x="5214942" y="5715016"/>
          <a:ext cx="1857388" cy="937889"/>
        </p:xfrm>
        <a:graphic>
          <a:graphicData uri="http://schemas.openxmlformats.org/presentationml/2006/ole">
            <p:oleObj spid="_x0000_s87056" name="Формула" r:id="rId7" imgW="774364" imgH="393529" progId="Equation.3">
              <p:embed/>
            </p:oleObj>
          </a:graphicData>
        </a:graphic>
      </p:graphicFrame>
      <p:sp>
        <p:nvSpPr>
          <p:cNvPr id="87058" name="Rectangle 18"/>
          <p:cNvSpPr>
            <a:spLocks noChangeArrowheads="1"/>
          </p:cNvSpPr>
          <p:nvPr/>
        </p:nvSpPr>
        <p:spPr bwMode="auto">
          <a:xfrm>
            <a:off x="3214678" y="2857496"/>
            <a:ext cx="250033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C00000"/>
                </a:solidFill>
                <a:effectLst/>
                <a:latin typeface="Calibri" pitchFamily="34" charset="0"/>
                <a:ea typeface="TimesNewRoman" charset="-128"/>
                <a:cs typeface="Times New Roman" pitchFamily="18" charset="0"/>
              </a:rPr>
              <a:t>ПРИМЕРЫ:</a:t>
            </a:r>
            <a:endParaRPr kumimoji="0" lang="ru-RU" sz="2000" b="1"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1"/>
          <p:cNvSpPr>
            <a:spLocks noChangeArrowheads="1"/>
          </p:cNvSpPr>
          <p:nvPr/>
        </p:nvSpPr>
        <p:spPr bwMode="auto">
          <a:xfrm>
            <a:off x="285720" y="500042"/>
            <a:ext cx="842968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C00000"/>
                </a:solidFill>
                <a:effectLst/>
                <a:latin typeface="Calibri" pitchFamily="34" charset="0"/>
                <a:ea typeface="TimesNewRoman"/>
                <a:cs typeface="Times New Roman" pitchFamily="18" charset="0"/>
              </a:rPr>
              <a:t>Вывод по моделированию на </a:t>
            </a:r>
            <a:r>
              <a:rPr kumimoji="0" lang="ru-RU" sz="2400" b="1" i="0" u="none" strike="noStrike" cap="none" normalizeH="0" baseline="0" dirty="0" err="1" smtClean="0">
                <a:ln>
                  <a:noFill/>
                </a:ln>
                <a:solidFill>
                  <a:srgbClr val="C00000"/>
                </a:solidFill>
                <a:effectLst/>
                <a:latin typeface="Calibri" pitchFamily="34" charset="0"/>
                <a:ea typeface="TimesNewRoman"/>
                <a:cs typeface="Times New Roman" pitchFamily="18" charset="0"/>
              </a:rPr>
              <a:t>микроуровне</a:t>
            </a:r>
            <a:endParaRPr kumimoji="0" lang="ru-RU" sz="2400" b="1" i="0" u="none" strike="noStrike" cap="none" normalizeH="0" baseline="0" dirty="0" smtClean="0">
              <a:ln>
                <a:noFill/>
              </a:ln>
              <a:solidFill>
                <a:srgbClr val="C00000"/>
              </a:solidFill>
              <a:effectLst/>
              <a:latin typeface="Calibri" pitchFamily="34" charset="0"/>
              <a:ea typeface="TimesNewRoman"/>
              <a:cs typeface="Times New Roman" pitchFamily="18" charset="0"/>
            </a:endParaRPr>
          </a:p>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ea typeface="TimesNewRoman"/>
                <a:cs typeface="Times New Roman" pitchFamily="18" charset="0"/>
              </a:rPr>
              <a:t>Приведенные примеры показывают однотипность математических моделей на </a:t>
            </a:r>
            <a:r>
              <a:rPr kumimoji="0" lang="ru-RU" sz="2400" b="1" i="0" u="none" strike="noStrike" cap="none" normalizeH="0" baseline="0" dirty="0" err="1" smtClean="0">
                <a:ln>
                  <a:noFill/>
                </a:ln>
                <a:solidFill>
                  <a:schemeClr val="tx1"/>
                </a:solidFill>
                <a:effectLst/>
                <a:latin typeface="Calibri" pitchFamily="34" charset="0"/>
                <a:ea typeface="TimesNewRoman"/>
                <a:cs typeface="Times New Roman" pitchFamily="18" charset="0"/>
              </a:rPr>
              <a:t>микроуровне</a:t>
            </a:r>
            <a:r>
              <a:rPr kumimoji="0" lang="ru-RU" sz="2400" b="1" i="0" u="none" strike="noStrike" cap="none" normalizeH="0" baseline="0" dirty="0" smtClean="0">
                <a:ln>
                  <a:noFill/>
                </a:ln>
                <a:solidFill>
                  <a:schemeClr val="tx1"/>
                </a:solidFill>
                <a:effectLst/>
                <a:latin typeface="Calibri" pitchFamily="34" charset="0"/>
                <a:ea typeface="TimesNewRoman"/>
                <a:cs typeface="Times New Roman" pitchFamily="18" charset="0"/>
              </a:rPr>
              <a:t>, но в то же время использование математических  моделей объектов в виде системы дифференциальных уравнений в частных производных возможно для простых технических систем, так как решение их наталкивается на значительные трудности. </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chemeClr val="tx1"/>
              </a:solidFill>
              <a:effectLst/>
              <a:latin typeface="Calibri" pitchFamily="34" charset="0"/>
              <a:ea typeface="TimesNewRoman"/>
              <a:cs typeface="Times New Roman" pitchFamily="18" charset="0"/>
            </a:endParaRPr>
          </a:p>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ea typeface="TimesNewRoman"/>
                <a:cs typeface="Times New Roman" pitchFamily="18" charset="0"/>
              </a:rPr>
              <a:t>Методы дискретизации пространства (конечных разностей и конечных элементов), которые используются для приближенного решения этих уравнений, приводят к решению систем с числом уравнений 10 </a:t>
            </a:r>
            <a:r>
              <a:rPr kumimoji="0" lang="ru-RU" sz="2400" b="1" i="0" u="none" strike="noStrike" cap="none" normalizeH="0" baseline="30000" dirty="0" smtClean="0">
                <a:ln>
                  <a:noFill/>
                </a:ln>
                <a:solidFill>
                  <a:schemeClr val="tx1"/>
                </a:solidFill>
                <a:effectLst/>
                <a:latin typeface="Calibri" pitchFamily="34" charset="0"/>
                <a:ea typeface="TimesNewRoman"/>
                <a:cs typeface="Times New Roman" pitchFamily="18" charset="0"/>
              </a:rPr>
              <a:t>6</a:t>
            </a:r>
            <a:r>
              <a:rPr kumimoji="0" lang="ru-RU" sz="2400" b="1" i="0" u="none" strike="noStrike" cap="none" normalizeH="0" baseline="0" dirty="0" smtClean="0">
                <a:ln>
                  <a:noFill/>
                </a:ln>
                <a:solidFill>
                  <a:schemeClr val="tx1"/>
                </a:solidFill>
                <a:effectLst/>
                <a:latin typeface="Calibri" pitchFamily="34" charset="0"/>
                <a:ea typeface="TimesNewRoman"/>
                <a:cs typeface="Times New Roman" pitchFamily="18" charset="0"/>
              </a:rPr>
              <a:t> и более.</a:t>
            </a:r>
            <a:endParaRPr kumimoji="0" lang="ru-RU"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1"/>
          <p:cNvSpPr>
            <a:spLocks noChangeArrowheads="1"/>
          </p:cNvSpPr>
          <p:nvPr/>
        </p:nvSpPr>
        <p:spPr bwMode="auto">
          <a:xfrm>
            <a:off x="357158" y="142852"/>
            <a:ext cx="8358246"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6.2. Моделирование на </a:t>
            </a:r>
            <a:r>
              <a:rPr kumimoji="0" lang="ru-RU" sz="2000" b="1" i="0" u="none" strike="noStrike" cap="none" normalizeH="0" baseline="0" dirty="0" err="1" smtClean="0">
                <a:ln>
                  <a:noFill/>
                </a:ln>
                <a:solidFill>
                  <a:srgbClr val="C00000"/>
                </a:solidFill>
                <a:effectLst/>
                <a:latin typeface="Times New Roman" pitchFamily="18" charset="0"/>
                <a:ea typeface="Calibri" pitchFamily="34" charset="0"/>
                <a:cs typeface="Times New Roman" pitchFamily="18" charset="0"/>
              </a:rPr>
              <a:t>макроуровне</a:t>
            </a:r>
            <a:endParaRPr kumimoji="0" lang="ru-RU" sz="2000" b="0" i="0" u="none" strike="noStrike" cap="none" normalizeH="0" baseline="0" dirty="0" smtClean="0">
              <a:ln>
                <a:noFill/>
              </a:ln>
              <a:solidFill>
                <a:srgbClr val="C00000"/>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NewRoman" charset="-128"/>
                <a:cs typeface="Times New Roman" pitchFamily="18" charset="0"/>
              </a:rPr>
              <a:t>Модели </a:t>
            </a:r>
            <a:r>
              <a:rPr kumimoji="0" lang="ru-RU" sz="2000" b="0" i="0" u="none" strike="noStrike" cap="none" normalizeH="0" baseline="0" dirty="0" err="1" smtClean="0">
                <a:ln>
                  <a:noFill/>
                </a:ln>
                <a:solidFill>
                  <a:srgbClr val="000000"/>
                </a:solidFill>
                <a:effectLst/>
                <a:latin typeface="Calibri" pitchFamily="34" charset="0"/>
                <a:ea typeface="TimesNewRoman" charset="-128"/>
                <a:cs typeface="Times New Roman" pitchFamily="18" charset="0"/>
              </a:rPr>
              <a:t>макроуровня</a:t>
            </a:r>
            <a:r>
              <a:rPr kumimoji="0" lang="ru-RU" sz="2000" b="0" i="0" u="none" strike="noStrike" cap="none" normalizeH="0" baseline="0" dirty="0" smtClean="0">
                <a:ln>
                  <a:noFill/>
                </a:ln>
                <a:solidFill>
                  <a:srgbClr val="000000"/>
                </a:solidFill>
                <a:effectLst/>
                <a:latin typeface="Calibri" pitchFamily="34" charset="0"/>
                <a:ea typeface="TimesNewRoman" charset="-128"/>
                <a:cs typeface="Times New Roman" pitchFamily="18" charset="0"/>
              </a:rPr>
              <a:t> получаются, когда происходит переход от распределенных параметров к сосредоточенным – выделяются крупные элементы объектов и их параметры сосредоточиваются в одной точке: масса балки оказывается сосредоточенной в центре тяжести, поле потенциалов характеризуется величиной одного напряжения, поток электронов моделируется электрическим током и т.п. </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NewRoman" charset="-128"/>
                <a:cs typeface="Times New Roman" pitchFamily="18" charset="0"/>
              </a:rPr>
              <a:t>Происходит дискретизация пространства, однако время – по прежнему непрерывная величина. </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NewRoman" charset="-128"/>
                <a:cs typeface="Times New Roman" pitchFamily="18" charset="0"/>
              </a:rPr>
              <a:t>Математическими моделями на </a:t>
            </a:r>
            <a:r>
              <a:rPr kumimoji="0" lang="ru-RU" sz="2000" b="0" i="0" u="none" strike="noStrike" cap="none" normalizeH="0" baseline="0" dirty="0" err="1" smtClean="0">
                <a:ln>
                  <a:noFill/>
                </a:ln>
                <a:solidFill>
                  <a:srgbClr val="000000"/>
                </a:solidFill>
                <a:effectLst/>
                <a:latin typeface="Calibri" pitchFamily="34" charset="0"/>
                <a:ea typeface="TimesNewRoman" charset="-128"/>
                <a:cs typeface="Times New Roman" pitchFamily="18" charset="0"/>
              </a:rPr>
              <a:t>макроуровне</a:t>
            </a:r>
            <a:r>
              <a:rPr kumimoji="0" lang="ru-RU" sz="2000" b="0" i="0" u="none" strike="noStrike" cap="none" normalizeH="0" baseline="0" dirty="0" smtClean="0">
                <a:ln>
                  <a:noFill/>
                </a:ln>
                <a:solidFill>
                  <a:srgbClr val="000000"/>
                </a:solidFill>
                <a:effectLst/>
                <a:latin typeface="Calibri" pitchFamily="34" charset="0"/>
                <a:ea typeface="TimesNewRoman" charset="-128"/>
                <a:cs typeface="Times New Roman" pitchFamily="18" charset="0"/>
              </a:rPr>
              <a:t> являются обыкновенные дифференциальные или интегро-дифференциальные уравнения.</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NewRoman" charset="-128"/>
                <a:cs typeface="Times New Roman" pitchFamily="18" charset="0"/>
              </a:rPr>
              <a:t>Поведение (состояние) моделируемых объектов, состоящих из физически однородных элементов, в которых описываются процессы определенной физической природы (механические, электрические, гидравлические, тепловые), можно характеризовать с помощью фазовых переменных двух типов – типа потенциала и типа потока.</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1"/>
          <p:cNvSpPr>
            <a:spLocks noChangeArrowheads="1"/>
          </p:cNvSpPr>
          <p:nvPr/>
        </p:nvSpPr>
        <p:spPr bwMode="auto">
          <a:xfrm>
            <a:off x="0" y="0"/>
            <a:ext cx="8595302"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C00000"/>
                </a:solidFill>
                <a:effectLst/>
                <a:latin typeface="Calibri" pitchFamily="34" charset="0"/>
                <a:ea typeface="TimesNewRoman" charset="-128"/>
                <a:cs typeface="Times New Roman" pitchFamily="18" charset="0"/>
              </a:rPr>
              <a:t>типы фазовых переменных для объектов разной физической природы</a:t>
            </a:r>
            <a:endParaRPr kumimoji="0" lang="ru-RU" sz="2000" b="1" i="0" u="none" strike="noStrike" cap="none" normalizeH="0" baseline="0" dirty="0" smtClean="0">
              <a:ln>
                <a:noFill/>
              </a:ln>
              <a:solidFill>
                <a:srgbClr val="C00000"/>
              </a:solidFill>
              <a:effectLst/>
              <a:latin typeface="Arial" pitchFamily="34" charset="0"/>
              <a:cs typeface="Arial" pitchFamily="34" charset="0"/>
            </a:endParaRPr>
          </a:p>
        </p:txBody>
      </p:sp>
      <p:pic>
        <p:nvPicPr>
          <p:cNvPr id="5" name="Рисунок 4"/>
          <p:cNvPicPr/>
          <p:nvPr/>
        </p:nvPicPr>
        <p:blipFill>
          <a:blip r:embed="rId2"/>
          <a:srcRect/>
          <a:stretch>
            <a:fillRect/>
          </a:stretch>
        </p:blipFill>
        <p:spPr bwMode="auto">
          <a:xfrm>
            <a:off x="214282" y="428604"/>
            <a:ext cx="8643998" cy="3543317"/>
          </a:xfrm>
          <a:prstGeom prst="rect">
            <a:avLst/>
          </a:prstGeom>
          <a:noFill/>
          <a:ln w="9525">
            <a:noFill/>
            <a:miter lim="800000"/>
            <a:headEnd/>
            <a:tailEnd/>
          </a:ln>
        </p:spPr>
      </p:pic>
      <p:sp>
        <p:nvSpPr>
          <p:cNvPr id="90114" name="Rectangle 2"/>
          <p:cNvSpPr>
            <a:spLocks noChangeArrowheads="1"/>
          </p:cNvSpPr>
          <p:nvPr/>
        </p:nvSpPr>
        <p:spPr bwMode="auto">
          <a:xfrm>
            <a:off x="571472" y="4143380"/>
            <a:ext cx="7929554"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В большинстве технических объектов можно выделить три типа пассивных простейших элементов:</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C00000"/>
                </a:solidFill>
                <a:effectLst/>
                <a:latin typeface="Calibri" pitchFamily="34" charset="0"/>
                <a:ea typeface="TimesNewRoman" charset="-128"/>
                <a:cs typeface="Times New Roman" pitchFamily="18" charset="0"/>
              </a:rPr>
              <a:t>• типа </a:t>
            </a:r>
            <a:r>
              <a:rPr kumimoji="0" lang="ru-RU" sz="2000" b="1" i="1" u="none" strike="noStrike" cap="none" normalizeH="0" baseline="0" dirty="0" smtClean="0">
                <a:ln>
                  <a:noFill/>
                </a:ln>
                <a:solidFill>
                  <a:srgbClr val="C00000"/>
                </a:solidFill>
                <a:effectLst/>
                <a:latin typeface="Calibri" pitchFamily="34" charset="0"/>
                <a:ea typeface="TimesNewRoman,Italic"/>
                <a:cs typeface="Times New Roman" pitchFamily="18" charset="0"/>
              </a:rPr>
              <a:t>R </a:t>
            </a: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элемент рассеивания (диссипации) энергии (как правило, преобразования энергии в тепловую и ее рассеивания);</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C00000"/>
                </a:solidFill>
                <a:effectLst/>
                <a:latin typeface="Calibri" pitchFamily="34" charset="0"/>
                <a:ea typeface="TimesNewRoman" charset="-128"/>
                <a:cs typeface="Times New Roman" pitchFamily="18" charset="0"/>
              </a:rPr>
              <a:t>• типа </a:t>
            </a:r>
            <a:r>
              <a:rPr kumimoji="0" lang="ru-RU" sz="2000" b="1" i="1" u="none" strike="noStrike" cap="none" normalizeH="0" baseline="0" dirty="0" smtClean="0">
                <a:ln>
                  <a:noFill/>
                </a:ln>
                <a:solidFill>
                  <a:srgbClr val="C00000"/>
                </a:solidFill>
                <a:effectLst/>
                <a:latin typeface="Calibri" pitchFamily="34" charset="0"/>
                <a:ea typeface="TimesNewRoman,Italic"/>
                <a:cs typeface="Times New Roman" pitchFamily="18" charset="0"/>
              </a:rPr>
              <a:t>C </a:t>
            </a:r>
            <a:r>
              <a:rPr kumimoji="0" lang="ru-RU" sz="2000" b="1" i="0" u="none" strike="noStrike" cap="none" normalizeH="0" baseline="0" dirty="0" smtClean="0">
                <a:ln>
                  <a:noFill/>
                </a:ln>
                <a:solidFill>
                  <a:srgbClr val="C00000"/>
                </a:solidFill>
                <a:effectLst/>
                <a:latin typeface="Calibri" pitchFamily="34" charset="0"/>
                <a:ea typeface="TimesNewRoman" charset="-128"/>
                <a:cs typeface="Times New Roman" pitchFamily="18" charset="0"/>
              </a:rPr>
              <a:t>и типа </a:t>
            </a:r>
            <a:r>
              <a:rPr kumimoji="0" lang="ru-RU" sz="2000" b="1" i="1" u="none" strike="noStrike" cap="none" normalizeH="0" baseline="0" dirty="0" smtClean="0">
                <a:ln>
                  <a:noFill/>
                </a:ln>
                <a:solidFill>
                  <a:srgbClr val="C00000"/>
                </a:solidFill>
                <a:effectLst/>
                <a:latin typeface="Calibri" pitchFamily="34" charset="0"/>
                <a:ea typeface="TimesNewRoman,Italic"/>
                <a:cs typeface="Times New Roman" pitchFamily="18" charset="0"/>
              </a:rPr>
              <a:t>L </a:t>
            </a: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элементы накопления потенциальной и кинетической энергии.</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Кроме пассивных элементов существуют два активных элемента </a:t>
            </a:r>
            <a:r>
              <a:rPr kumimoji="0" lang="ru-RU" sz="2000" b="1" i="0" u="none" strike="noStrike" cap="none" normalizeH="0" baseline="0" dirty="0" smtClean="0">
                <a:ln>
                  <a:noFill/>
                </a:ln>
                <a:solidFill>
                  <a:srgbClr val="C00000"/>
                </a:solidFill>
                <a:effectLst/>
                <a:latin typeface="Calibri" pitchFamily="34" charset="0"/>
                <a:ea typeface="TimesNewRoman" charset="-128"/>
                <a:cs typeface="Times New Roman" pitchFamily="18" charset="0"/>
              </a:rPr>
              <a:t>– источник напряжения и источник тока.</a:t>
            </a:r>
            <a:endParaRPr kumimoji="0" lang="ru-RU" sz="2000" b="1"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1"/>
          <p:cNvSpPr>
            <a:spLocks noChangeArrowheads="1"/>
          </p:cNvSpPr>
          <p:nvPr/>
        </p:nvSpPr>
        <p:spPr bwMode="auto">
          <a:xfrm>
            <a:off x="142844" y="285728"/>
            <a:ext cx="8786874"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1" u="none" strike="noStrike" cap="none" normalizeH="0" baseline="0" dirty="0" smtClean="0">
                <a:ln>
                  <a:noFill/>
                </a:ln>
                <a:solidFill>
                  <a:srgbClr val="C00000"/>
                </a:solidFill>
                <a:effectLst/>
                <a:latin typeface="Calibri" pitchFamily="34" charset="0"/>
                <a:ea typeface="TimesNewRoman" charset="-128"/>
                <a:cs typeface="Times New Roman" pitchFamily="18" charset="0"/>
              </a:rPr>
              <a:t>Уравнения, описывающие свойства элементов объекта, называют </a:t>
            </a:r>
            <a:r>
              <a:rPr kumimoji="0" lang="ru-RU" sz="2000" b="1" i="1" u="none" strike="noStrike" cap="none" normalizeH="0" baseline="0" dirty="0" smtClean="0">
                <a:ln>
                  <a:noFill/>
                </a:ln>
                <a:solidFill>
                  <a:srgbClr val="C00000"/>
                </a:solidFill>
                <a:effectLst/>
                <a:latin typeface="Calibri" pitchFamily="34" charset="0"/>
                <a:ea typeface="TimesNewRoman,Italic" charset="-128"/>
                <a:cs typeface="Times New Roman" pitchFamily="18" charset="0"/>
              </a:rPr>
              <a:t>компонентными.</a:t>
            </a:r>
            <a:r>
              <a:rPr kumimoji="0" lang="ru-RU" sz="2000" b="0" i="1" u="none" strike="noStrike" cap="none" normalizeH="0" baseline="0" dirty="0" smtClean="0">
                <a:ln>
                  <a:noFill/>
                </a:ln>
                <a:solidFill>
                  <a:srgbClr val="C00000"/>
                </a:solidFill>
                <a:effectLst/>
                <a:latin typeface="Calibri" pitchFamily="34" charset="0"/>
                <a:ea typeface="TimesNewRoman,Italic" charset="-128"/>
                <a:cs typeface="Times New Roman" pitchFamily="18" charset="0"/>
              </a:rPr>
              <a:t> </a:t>
            </a: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В них входят переменные типа потенциала и типа потока.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smtClean="0">
                <a:ln>
                  <a:noFill/>
                </a:ln>
                <a:solidFill>
                  <a:srgbClr val="C00000"/>
                </a:solidFill>
                <a:effectLst/>
                <a:latin typeface="Calibri" pitchFamily="34" charset="0"/>
                <a:ea typeface="TimesNewRoman" charset="-128"/>
                <a:cs typeface="Times New Roman" pitchFamily="18" charset="0"/>
              </a:rPr>
              <a:t>Способ связи элементов отражается с помощью других уравнений, которые называют </a:t>
            </a:r>
            <a:r>
              <a:rPr kumimoji="0" lang="ru-RU" sz="2000" b="1" i="1" u="none" strike="noStrike" cap="none" normalizeH="0" baseline="0" dirty="0" smtClean="0">
                <a:ln>
                  <a:noFill/>
                </a:ln>
                <a:solidFill>
                  <a:srgbClr val="C00000"/>
                </a:solidFill>
                <a:effectLst/>
                <a:latin typeface="Calibri" pitchFamily="34" charset="0"/>
                <a:ea typeface="TimesNewRoman,Italic" charset="-128"/>
                <a:cs typeface="Times New Roman" pitchFamily="18" charset="0"/>
              </a:rPr>
              <a:t>топологическими</a:t>
            </a:r>
            <a:r>
              <a:rPr kumimoji="0" lang="ru-RU" sz="2000" b="1" i="1" u="none" strike="noStrike" cap="none" normalizeH="0" baseline="0" dirty="0" smtClean="0">
                <a:ln>
                  <a:noFill/>
                </a:ln>
                <a:solidFill>
                  <a:srgbClr val="C00000"/>
                </a:solidFill>
                <a:effectLst/>
                <a:latin typeface="Calibri" pitchFamily="34" charset="0"/>
                <a:ea typeface="TimesNewRoman" charset="-128"/>
                <a:cs typeface="Times New Roman" pitchFamily="18" charset="0"/>
              </a:rPr>
              <a:t>.</a:t>
            </a:r>
            <a:r>
              <a:rPr kumimoji="0" lang="ru-RU" sz="2000" b="0" i="0" u="none" strike="noStrike" cap="none" normalizeH="0" baseline="0" dirty="0" smtClean="0">
                <a:ln>
                  <a:noFill/>
                </a:ln>
                <a:solidFill>
                  <a:srgbClr val="C00000"/>
                </a:solidFill>
                <a:effectLst/>
                <a:latin typeface="Calibri" pitchFamily="34" charset="0"/>
                <a:ea typeface="TimesNewRoman" charset="-128"/>
                <a:cs typeface="Times New Roman" pitchFamily="18" charset="0"/>
              </a:rPr>
              <a:t> </a:t>
            </a: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В них входят переменные одного типа: </a:t>
            </a:r>
            <a:r>
              <a:rPr kumimoji="0" lang="ru-RU" sz="2000" b="0" i="0" u="none" strike="noStrike" cap="none" normalizeH="0" baseline="0" dirty="0" smtClean="0">
                <a:ln>
                  <a:noFill/>
                </a:ln>
                <a:solidFill>
                  <a:srgbClr val="00B0F0"/>
                </a:solidFill>
                <a:effectLst/>
                <a:latin typeface="Calibri" pitchFamily="34" charset="0"/>
                <a:ea typeface="TimesNewRoman" charset="-128"/>
                <a:cs typeface="Times New Roman" pitchFamily="18" charset="0"/>
              </a:rPr>
              <a:t>либо потенциала</a:t>
            </a: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a:t>
            </a:r>
            <a:r>
              <a:rPr kumimoji="0" lang="ru-RU" sz="2000" b="0" i="0" u="none" strike="noStrike" cap="none" normalizeH="0" baseline="0" dirty="0" smtClean="0">
                <a:ln>
                  <a:noFill/>
                </a:ln>
                <a:solidFill>
                  <a:srgbClr val="7030A0"/>
                </a:solidFill>
                <a:effectLst/>
                <a:latin typeface="Calibri" pitchFamily="34" charset="0"/>
                <a:ea typeface="TimesNewRoman" charset="-128"/>
                <a:cs typeface="Times New Roman" pitchFamily="18" charset="0"/>
              </a:rPr>
              <a:t>либо потока</a:t>
            </a: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Топологические уравнения могут выражать:</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законы сохранения,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условия непрерывности,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равновесия,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 баланса и т.п.</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Calibri" pitchFamily="34" charset="0"/>
                <a:ea typeface="TimesNewRoman" charset="-128"/>
                <a:cs typeface="Times New Roman" pitchFamily="18" charset="0"/>
              </a:rPr>
              <a:t>Математические модели объектов есть совокупность компонентных и топологических уравнений.</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8"/>
          <p:cNvSpPr>
            <a:spLocks noChangeArrowheads="1"/>
          </p:cNvSpPr>
          <p:nvPr/>
        </p:nvSpPr>
        <p:spPr bwMode="auto">
          <a:xfrm>
            <a:off x="3214678" y="3929066"/>
            <a:ext cx="250033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C00000"/>
                </a:solidFill>
                <a:effectLst/>
                <a:latin typeface="Calibri" pitchFamily="34" charset="0"/>
                <a:ea typeface="TimesNewRoman" charset="-128"/>
                <a:cs typeface="Times New Roman" pitchFamily="18" charset="0"/>
              </a:rPr>
              <a:t>ПРИМЕРЫ:</a:t>
            </a:r>
            <a:endParaRPr kumimoji="0" lang="ru-RU" sz="2000" b="1" i="0" u="none" strike="noStrike" cap="none" normalizeH="0" baseline="0" dirty="0" smtClean="0">
              <a:ln>
                <a:noFill/>
              </a:ln>
              <a:solidFill>
                <a:srgbClr val="C00000"/>
              </a:solidFill>
              <a:effectLst/>
              <a:latin typeface="Arial" pitchFamily="34" charset="0"/>
              <a:cs typeface="Arial" pitchFamily="34" charset="0"/>
            </a:endParaRPr>
          </a:p>
        </p:txBody>
      </p:sp>
      <p:sp>
        <p:nvSpPr>
          <p:cNvPr id="91138" name="Rectangle 2"/>
          <p:cNvSpPr>
            <a:spLocks noChangeArrowheads="1"/>
          </p:cNvSpPr>
          <p:nvPr/>
        </p:nvSpPr>
        <p:spPr bwMode="auto">
          <a:xfrm>
            <a:off x="214282" y="4357694"/>
            <a:ext cx="35719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Электрические системы. </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
        <p:nvSpPr>
          <p:cNvPr id="911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91139" name="Object 3"/>
          <p:cNvGraphicFramePr>
            <a:graphicFrameLocks noChangeAspect="1"/>
          </p:cNvGraphicFramePr>
          <p:nvPr/>
        </p:nvGraphicFramePr>
        <p:xfrm>
          <a:off x="3969877" y="4304627"/>
          <a:ext cx="4143404" cy="803474"/>
        </p:xfrm>
        <a:graphic>
          <a:graphicData uri="http://schemas.openxmlformats.org/presentationml/2006/ole">
            <p:oleObj spid="_x0000_s91139" name="Формула" r:id="rId3" imgW="2005729" imgH="393529" progId="Equation.3">
              <p:embed/>
            </p:oleObj>
          </a:graphicData>
        </a:graphic>
      </p:graphicFrame>
      <p:sp>
        <p:nvSpPr>
          <p:cNvPr id="9" name="Прямоугольник 8"/>
          <p:cNvSpPr/>
          <p:nvPr/>
        </p:nvSpPr>
        <p:spPr>
          <a:xfrm>
            <a:off x="285720" y="5786454"/>
            <a:ext cx="2845779" cy="369332"/>
          </a:xfrm>
          <a:prstGeom prst="rect">
            <a:avLst/>
          </a:prstGeom>
        </p:spPr>
        <p:txBody>
          <a:bodyPr wrap="none">
            <a:spAutoFit/>
          </a:bodyPr>
          <a:lstStyle/>
          <a:p>
            <a:r>
              <a:rPr lang="ru-RU" b="1" dirty="0" smtClean="0"/>
              <a:t>2) Механическая система</a:t>
            </a:r>
            <a:r>
              <a:rPr lang="ru-RU" dirty="0" smtClean="0"/>
              <a:t>. </a:t>
            </a:r>
            <a:endParaRPr lang="ru-RU" dirty="0"/>
          </a:p>
        </p:txBody>
      </p:sp>
      <p:sp>
        <p:nvSpPr>
          <p:cNvPr id="9114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91141" name="Object 5"/>
          <p:cNvGraphicFramePr>
            <a:graphicFrameLocks noChangeAspect="1"/>
          </p:cNvGraphicFramePr>
          <p:nvPr/>
        </p:nvGraphicFramePr>
        <p:xfrm>
          <a:off x="3214678" y="5429264"/>
          <a:ext cx="4622459" cy="785818"/>
        </p:xfrm>
        <a:graphic>
          <a:graphicData uri="http://schemas.openxmlformats.org/presentationml/2006/ole">
            <p:oleObj spid="_x0000_s91141" name="Формула" r:id="rId4" imgW="2286000" imgH="393700" progId="Equation.3">
              <p:embed/>
            </p:oleObj>
          </a:graphicData>
        </a:graphic>
      </p:graphicFrame>
      <p:sp>
        <p:nvSpPr>
          <p:cNvPr id="9114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91143" name="Object 7"/>
          <p:cNvGraphicFramePr>
            <a:graphicFrameLocks noChangeAspect="1"/>
          </p:cNvGraphicFramePr>
          <p:nvPr/>
        </p:nvGraphicFramePr>
        <p:xfrm>
          <a:off x="1357290" y="5000636"/>
          <a:ext cx="2286016" cy="590768"/>
        </p:xfrm>
        <a:graphic>
          <a:graphicData uri="http://schemas.openxmlformats.org/presentationml/2006/ole">
            <p:oleObj spid="_x0000_s91143" name="Формула" r:id="rId5" imgW="1358310" imgH="355446" progId="Equation.3">
              <p:embed/>
            </p:oleObj>
          </a:graphicData>
        </a:graphic>
      </p:graphicFrame>
      <p:sp>
        <p:nvSpPr>
          <p:cNvPr id="9114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91145" name="Object 9"/>
          <p:cNvGraphicFramePr>
            <a:graphicFrameLocks noChangeAspect="1"/>
          </p:cNvGraphicFramePr>
          <p:nvPr/>
        </p:nvGraphicFramePr>
        <p:xfrm>
          <a:off x="783692" y="6114824"/>
          <a:ext cx="2859614" cy="743176"/>
        </p:xfrm>
        <a:graphic>
          <a:graphicData uri="http://schemas.openxmlformats.org/presentationml/2006/ole">
            <p:oleObj spid="_x0000_s91145" name="Формула" r:id="rId6" imgW="1345616" imgH="355446" progId="Equation.3">
              <p:embed/>
            </p:oleObj>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1"/>
          <p:cNvSpPr>
            <a:spLocks noChangeArrowheads="1"/>
          </p:cNvSpPr>
          <p:nvPr/>
        </p:nvSpPr>
        <p:spPr bwMode="auto">
          <a:xfrm>
            <a:off x="214282" y="214290"/>
            <a:ext cx="8358246"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6.3. Моделирование на </a:t>
            </a:r>
            <a:r>
              <a:rPr kumimoji="0" lang="ru-RU" sz="2000" b="1" i="0" u="none" strike="noStrike" cap="none" normalizeH="0" baseline="0" dirty="0" err="1" smtClean="0">
                <a:ln>
                  <a:noFill/>
                </a:ln>
                <a:solidFill>
                  <a:srgbClr val="C00000"/>
                </a:solidFill>
                <a:effectLst/>
                <a:latin typeface="Times New Roman" pitchFamily="18" charset="0"/>
                <a:ea typeface="Calibri" pitchFamily="34" charset="0"/>
                <a:cs typeface="Times New Roman" pitchFamily="18" charset="0"/>
              </a:rPr>
              <a:t>метауровне</a:t>
            </a:r>
            <a:endParaRPr kumimoji="0" lang="ru-RU" sz="2000" b="0" i="0" u="none" strike="noStrike" cap="none" normalizeH="0" baseline="0" dirty="0" smtClean="0">
              <a:ln>
                <a:noFill/>
              </a:ln>
              <a:solidFill>
                <a:srgbClr val="C00000"/>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NewRoman"/>
                <a:cs typeface="Times New Roman" pitchFamily="18" charset="0"/>
              </a:rPr>
              <a:t>Математические модели на </a:t>
            </a:r>
            <a:r>
              <a:rPr kumimoji="0" lang="ru-RU" sz="2000" b="0" i="0" u="none" strike="noStrike" cap="none" normalizeH="0" baseline="0" dirty="0" err="1" smtClean="0">
                <a:ln>
                  <a:noFill/>
                </a:ln>
                <a:solidFill>
                  <a:srgbClr val="000000"/>
                </a:solidFill>
                <a:effectLst/>
                <a:latin typeface="Calibri" pitchFamily="34" charset="0"/>
                <a:ea typeface="TimesNewRoman"/>
                <a:cs typeface="Times New Roman" pitchFamily="18" charset="0"/>
              </a:rPr>
              <a:t>микроуровне</a:t>
            </a:r>
            <a:r>
              <a:rPr kumimoji="0" lang="ru-RU" sz="2000" b="0" i="0" u="none" strike="noStrike" cap="none" normalizeH="0" baseline="0" dirty="0" smtClean="0">
                <a:ln>
                  <a:noFill/>
                </a:ln>
                <a:solidFill>
                  <a:srgbClr val="000000"/>
                </a:solidFill>
                <a:effectLst/>
                <a:latin typeface="Calibri" pitchFamily="34" charset="0"/>
                <a:ea typeface="TimesNewRoman"/>
                <a:cs typeface="Times New Roman" pitchFamily="18" charset="0"/>
              </a:rPr>
              <a:t> учитывали </a:t>
            </a:r>
            <a:r>
              <a:rPr kumimoji="0" lang="ru-RU" sz="2000" b="0" i="0" u="none" strike="noStrike" cap="none" normalizeH="0" baseline="0" dirty="0" err="1" smtClean="0">
                <a:ln>
                  <a:noFill/>
                </a:ln>
                <a:solidFill>
                  <a:srgbClr val="000000"/>
                </a:solidFill>
                <a:effectLst/>
                <a:latin typeface="Calibri" pitchFamily="34" charset="0"/>
                <a:ea typeface="TimesNewRoman"/>
                <a:cs typeface="Times New Roman" pitchFamily="18" charset="0"/>
              </a:rPr>
              <a:t>распределенностью</a:t>
            </a:r>
            <a:r>
              <a:rPr kumimoji="0" lang="ru-RU" sz="2000" b="0" i="0" u="none" strike="noStrike" cap="none" normalizeH="0" baseline="0" dirty="0" smtClean="0">
                <a:ln>
                  <a:noFill/>
                </a:ln>
                <a:solidFill>
                  <a:srgbClr val="000000"/>
                </a:solidFill>
                <a:effectLst/>
                <a:latin typeface="Calibri" pitchFamily="34" charset="0"/>
                <a:ea typeface="TimesNewRoman"/>
                <a:cs typeface="Times New Roman" pitchFamily="18" charset="0"/>
              </a:rPr>
              <a:t> параметров объекта в пространстве. </a:t>
            </a:r>
            <a:r>
              <a:rPr kumimoji="0" lang="ru-RU" sz="2000" b="1" i="1" u="none" strike="noStrike" cap="none" normalizeH="0" baseline="0" dirty="0" smtClean="0">
                <a:ln>
                  <a:noFill/>
                </a:ln>
                <a:solidFill>
                  <a:srgbClr val="C00000"/>
                </a:solidFill>
                <a:effectLst/>
                <a:latin typeface="Calibri" pitchFamily="34" charset="0"/>
                <a:ea typeface="TimesNewRoman"/>
                <a:cs typeface="Times New Roman" pitchFamily="18" charset="0"/>
              </a:rPr>
              <a:t>Переход на </a:t>
            </a:r>
            <a:r>
              <a:rPr kumimoji="0" lang="ru-RU" sz="2000" b="1" i="1" u="none" strike="noStrike" cap="none" normalizeH="0" baseline="0" dirty="0" err="1" smtClean="0">
                <a:ln>
                  <a:noFill/>
                </a:ln>
                <a:solidFill>
                  <a:srgbClr val="C00000"/>
                </a:solidFill>
                <a:effectLst/>
                <a:latin typeface="Calibri" pitchFamily="34" charset="0"/>
                <a:ea typeface="TimesNewRoman"/>
                <a:cs typeface="Times New Roman" pitchFamily="18" charset="0"/>
              </a:rPr>
              <a:t>макроуровень</a:t>
            </a:r>
            <a:r>
              <a:rPr kumimoji="0" lang="ru-RU" sz="2000" b="1" i="1" u="none" strike="noStrike" cap="none" normalizeH="0" baseline="0" dirty="0" smtClean="0">
                <a:ln>
                  <a:noFill/>
                </a:ln>
                <a:solidFill>
                  <a:srgbClr val="C00000"/>
                </a:solidFill>
                <a:effectLst/>
                <a:latin typeface="Calibri" pitchFamily="34" charset="0"/>
                <a:ea typeface="TimesNewRoman"/>
                <a:cs typeface="Times New Roman" pitchFamily="18" charset="0"/>
              </a:rPr>
              <a:t> характеризуется дискретизацией пространства – параметры объекта считаются сосредоточенными в отдельных точках пространства. </a:t>
            </a:r>
            <a:r>
              <a:rPr kumimoji="0" lang="ru-RU" sz="2000" b="0" i="0" u="none" strike="noStrike" cap="none" normalizeH="0" baseline="0" dirty="0" err="1" smtClean="0">
                <a:ln>
                  <a:noFill/>
                </a:ln>
                <a:solidFill>
                  <a:srgbClr val="000000"/>
                </a:solidFill>
                <a:effectLst/>
                <a:latin typeface="Calibri" pitchFamily="34" charset="0"/>
                <a:ea typeface="TimesNewRoman"/>
                <a:cs typeface="Times New Roman" pitchFamily="18" charset="0"/>
              </a:rPr>
              <a:t>Метауровень</a:t>
            </a:r>
            <a:r>
              <a:rPr kumimoji="0" lang="ru-RU" sz="2000" b="0" i="0" u="none" strike="noStrike" cap="none" normalizeH="0" baseline="0" dirty="0" smtClean="0">
                <a:ln>
                  <a:noFill/>
                </a:ln>
                <a:solidFill>
                  <a:srgbClr val="000000"/>
                </a:solidFill>
                <a:effectLst/>
                <a:latin typeface="Calibri" pitchFamily="34" charset="0"/>
                <a:ea typeface="TimesNewRoman"/>
                <a:cs typeface="Times New Roman" pitchFamily="18" charset="0"/>
              </a:rPr>
              <a:t> имеет математические модели, где вводятся еще большие допущения и упрощения, что позволяет получать доступные для исследования математические модели больших объектов и систем.</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NewRoman"/>
                <a:cs typeface="Times New Roman" pitchFamily="18" charset="0"/>
              </a:rPr>
              <a:t>Существует несколько способов построения математических моделей</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NewRoman"/>
                <a:cs typeface="Times New Roman" pitchFamily="18" charset="0"/>
              </a:rPr>
              <a:t>на </a:t>
            </a:r>
            <a:r>
              <a:rPr kumimoji="0" lang="ru-RU" sz="2000" b="0" i="0" u="none" strike="noStrike" cap="none" normalizeH="0" baseline="0" dirty="0" err="1" smtClean="0">
                <a:ln>
                  <a:noFill/>
                </a:ln>
                <a:solidFill>
                  <a:srgbClr val="000000"/>
                </a:solidFill>
                <a:effectLst/>
                <a:latin typeface="Calibri" pitchFamily="34" charset="0"/>
                <a:ea typeface="TimesNewRoman"/>
                <a:cs typeface="Times New Roman" pitchFamily="18" charset="0"/>
              </a:rPr>
              <a:t>метауровне</a:t>
            </a:r>
            <a:r>
              <a:rPr kumimoji="0" lang="ru-RU" sz="2000" b="0" i="0" u="none" strike="noStrike" cap="none" normalizeH="0" baseline="0" dirty="0" smtClean="0">
                <a:ln>
                  <a:noFill/>
                </a:ln>
                <a:solidFill>
                  <a:srgbClr val="000000"/>
                </a:solidFill>
                <a:effectLst/>
                <a:latin typeface="Calibri" pitchFamily="34" charset="0"/>
                <a:ea typeface="TimesNewRoman"/>
                <a:cs typeface="Times New Roman" pitchFamily="18" charset="0"/>
              </a:rPr>
              <a:t>, к ним относятся:</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NewRoman"/>
                <a:cs typeface="Times New Roman" pitchFamily="18" charset="0"/>
              </a:rPr>
              <a:t>1) дискретизация времени, т.е. наряду с введением сосредоточенных параметров переменные и параметры модели считаются независящими непрерывно от времени;</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NewRoman"/>
                <a:cs typeface="Times New Roman" pitchFamily="18" charset="0"/>
              </a:rPr>
              <a:t>2) потери энергии в объекте не учитываются;</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NewRoman"/>
                <a:cs typeface="Times New Roman" pitchFamily="18" charset="0"/>
              </a:rPr>
              <a:t>3) переход к факторным моделям;</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NewRoman"/>
                <a:cs typeface="Times New Roman" pitchFamily="18" charset="0"/>
              </a:rPr>
              <a:t>4) переход к функциональным моделям, в которых используется</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NewRoman"/>
                <a:cs typeface="Times New Roman" pitchFamily="18" charset="0"/>
              </a:rPr>
              <a:t>только один вид фазовой переменной – сигнал;</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NewRoman"/>
                <a:cs typeface="Times New Roman" pitchFamily="18" charset="0"/>
              </a:rPr>
              <a:t>5) </a:t>
            </a:r>
            <a:r>
              <a:rPr kumimoji="0" lang="ru-RU" sz="2000" b="0" i="0" u="none" strike="noStrike" cap="none" normalizeH="0" baseline="0" dirty="0" err="1" smtClean="0">
                <a:ln>
                  <a:noFill/>
                </a:ln>
                <a:solidFill>
                  <a:srgbClr val="000000"/>
                </a:solidFill>
                <a:effectLst/>
                <a:latin typeface="Calibri" pitchFamily="34" charset="0"/>
                <a:ea typeface="TimesNewRoman"/>
                <a:cs typeface="Times New Roman" pitchFamily="18" charset="0"/>
              </a:rPr>
              <a:t>эквивалентирование</a:t>
            </a:r>
            <a:r>
              <a:rPr kumimoji="0" lang="ru-RU" sz="2000" b="0" i="0" u="none" strike="noStrike" cap="none" normalizeH="0" baseline="0" dirty="0" smtClean="0">
                <a:ln>
                  <a:noFill/>
                </a:ln>
                <a:solidFill>
                  <a:srgbClr val="000000"/>
                </a:solidFill>
                <a:effectLst/>
                <a:latin typeface="Calibri" pitchFamily="34" charset="0"/>
                <a:ea typeface="TimesNewRoman"/>
                <a:cs typeface="Times New Roman" pitchFamily="18" charset="0"/>
              </a:rPr>
              <a:t> – замена больших систем их упрощенными моделями – эквивалентами, созданными на основе специальных критериев и др.</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42910" y="357166"/>
            <a:ext cx="7929618" cy="2308324"/>
          </a:xfrm>
          <a:prstGeom prst="rect">
            <a:avLst/>
          </a:prstGeom>
        </p:spPr>
        <p:txBody>
          <a:bodyPr wrap="square">
            <a:spAutoFit/>
          </a:bodyPr>
          <a:lstStyle/>
          <a:p>
            <a:r>
              <a:rPr lang="ru-RU" b="1" dirty="0" smtClean="0"/>
              <a:t>Решать задачи регулирования частоты и обменной мощности в Единой энергосистеме (ЕЭС) России можно с помощью модели, которая может обозримо представить все составные части этого большого и сложного объекта с учетом пропускной способности межу объединениями энергосистем (ОЭС). Параметрами такой модели могут служить значения пропускной способности связей, мощности отдельных ОЭС и «коэффициенты жесткости» (отношения предела статической устойчивости связи к меньшей мощности из соединяемых частей ОЭС). </a:t>
            </a:r>
            <a:endParaRPr lang="ru-RU" b="1" dirty="0"/>
          </a:p>
        </p:txBody>
      </p:sp>
      <p:pic>
        <p:nvPicPr>
          <p:cNvPr id="5" name="Рисунок 4"/>
          <p:cNvPicPr/>
          <p:nvPr/>
        </p:nvPicPr>
        <p:blipFill>
          <a:blip r:embed="rId2"/>
          <a:srcRect/>
          <a:stretch>
            <a:fillRect/>
          </a:stretch>
        </p:blipFill>
        <p:spPr bwMode="auto">
          <a:xfrm>
            <a:off x="428596" y="2786058"/>
            <a:ext cx="8286808" cy="2881326"/>
          </a:xfrm>
          <a:prstGeom prst="rect">
            <a:avLst/>
          </a:prstGeom>
          <a:noFill/>
          <a:ln w="9525">
            <a:noFill/>
            <a:miter lim="800000"/>
            <a:headEnd/>
            <a:tailEnd/>
          </a:ln>
        </p:spPr>
      </p:pic>
      <p:sp>
        <p:nvSpPr>
          <p:cNvPr id="93185" name="Rectangle 1"/>
          <p:cNvSpPr>
            <a:spLocks noChangeArrowheads="1"/>
          </p:cNvSpPr>
          <p:nvPr/>
        </p:nvSpPr>
        <p:spPr bwMode="auto">
          <a:xfrm>
            <a:off x="285720" y="6000768"/>
            <a:ext cx="8643966"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Calibri" pitchFamily="34" charset="0"/>
                <a:ea typeface="TimesNewRoman"/>
                <a:cs typeface="Times New Roman" pitchFamily="18" charset="0"/>
              </a:rPr>
              <a:t>В такой модели параметры и переменные могут считаться неизменными на длительных интервалах времени и потери электрической энергии не учитываются.</a:t>
            </a:r>
            <a:endParaRPr kumimoji="0" lang="ru-RU"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357166"/>
            <a:ext cx="9001156" cy="6215106"/>
          </a:xfrm>
        </p:spPr>
        <p:txBody>
          <a:bodyPr>
            <a:normAutofit fontScale="77500" lnSpcReduction="20000"/>
          </a:bodyPr>
          <a:lstStyle/>
          <a:p>
            <a:pPr>
              <a:buNone/>
            </a:pPr>
            <a:r>
              <a:rPr lang="ru-RU" b="1" dirty="0" smtClean="0">
                <a:solidFill>
                  <a:srgbClr val="C00000"/>
                </a:solidFill>
              </a:rPr>
              <a:t>По сравнению с прямым экспериментом математическое моделирование имеет следующие преимущества: </a:t>
            </a:r>
          </a:p>
          <a:p>
            <a:pPr>
              <a:buNone/>
            </a:pPr>
            <a:r>
              <a:rPr lang="ru-RU" dirty="0" smtClean="0"/>
              <a:t>− экономичность как по затратам времени, так и по стоимости; </a:t>
            </a:r>
          </a:p>
          <a:p>
            <a:pPr>
              <a:buNone/>
            </a:pPr>
            <a:r>
              <a:rPr lang="ru-RU" dirty="0" smtClean="0"/>
              <a:t>− возможность моделирования сложных, опасных и даже нереализованных в природе объектов и процессов; </a:t>
            </a:r>
          </a:p>
          <a:p>
            <a:pPr>
              <a:buNone/>
            </a:pPr>
            <a:r>
              <a:rPr lang="ru-RU" dirty="0" smtClean="0"/>
              <a:t>− возможность изменения масштабов времени; </a:t>
            </a:r>
          </a:p>
          <a:p>
            <a:pPr>
              <a:buNone/>
            </a:pPr>
            <a:r>
              <a:rPr lang="ru-RU" dirty="0" smtClean="0"/>
              <a:t>− позволяет в процессе моделирования устранить пробелы в знаниях и выявить новые качественные проблемы, которые изначально не могли быть предусмотрены; </a:t>
            </a:r>
          </a:p>
          <a:p>
            <a:pPr>
              <a:buNone/>
            </a:pPr>
            <a:r>
              <a:rPr lang="ru-RU" dirty="0" smtClean="0"/>
              <a:t>− позволяет с помощью одной модели осуществить решение целого класса задач, имеющих одинаковое математическое описание; </a:t>
            </a:r>
          </a:p>
          <a:p>
            <a:pPr>
              <a:buNone/>
            </a:pPr>
            <a:r>
              <a:rPr lang="ru-RU" dirty="0" smtClean="0"/>
              <a:t>− дает возможность моделировать по частям</a:t>
            </a:r>
          </a:p>
          <a:p>
            <a:pPr>
              <a:buNone/>
            </a:pPr>
            <a:r>
              <a:rPr lang="ru-RU" dirty="0" smtClean="0"/>
              <a:t>, что особенно существенно при исследованиях сложных технических объектов; </a:t>
            </a:r>
          </a:p>
          <a:p>
            <a:pPr>
              <a:buNone/>
            </a:pPr>
            <a:r>
              <a:rPr lang="ru-RU" dirty="0" smtClean="0"/>
              <a:t>− доступность и удобство универсального технического и программного обеспечения.</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786874" cy="6500858"/>
          </a:xfrm>
        </p:spPr>
        <p:txBody>
          <a:bodyPr>
            <a:normAutofit/>
          </a:bodyPr>
          <a:lstStyle/>
          <a:p>
            <a:pPr>
              <a:buNone/>
            </a:pPr>
            <a:r>
              <a:rPr lang="ru-RU" sz="2400" b="1" i="1" dirty="0" smtClean="0"/>
              <a:t>Моделирование основывается на изоморфизме математических уравнений, т.е. их способности описывать различные по своей природе физические явления. </a:t>
            </a:r>
          </a:p>
          <a:p>
            <a:pPr>
              <a:buNone/>
            </a:pPr>
            <a:r>
              <a:rPr lang="ru-RU" sz="2400" dirty="0" smtClean="0"/>
              <a:t>Это позволяет создавать универсальные математические пакеты, </a:t>
            </a:r>
            <a:r>
              <a:rPr lang="ru-RU" sz="2400" i="1" dirty="0" err="1" smtClean="0"/>
              <a:t>VisSim</a:t>
            </a:r>
            <a:r>
              <a:rPr lang="ru-RU" sz="2400" i="1" dirty="0" smtClean="0"/>
              <a:t>, </a:t>
            </a:r>
            <a:r>
              <a:rPr lang="ru-RU" sz="2400" i="1" dirty="0" err="1" smtClean="0"/>
              <a:t>Simulink</a:t>
            </a:r>
            <a:r>
              <a:rPr lang="ru-RU" sz="2400" i="1" dirty="0" smtClean="0"/>
              <a:t> </a:t>
            </a:r>
            <a:r>
              <a:rPr lang="ru-RU" sz="2400" dirty="0" smtClean="0"/>
              <a:t>(MATLAB), </a:t>
            </a:r>
            <a:r>
              <a:rPr lang="ru-RU" sz="2400" i="1" dirty="0" err="1" smtClean="0"/>
              <a:t>SystemBuild</a:t>
            </a:r>
            <a:r>
              <a:rPr lang="ru-RU" sz="2400" i="1" dirty="0" smtClean="0"/>
              <a:t> </a:t>
            </a:r>
            <a:r>
              <a:rPr lang="ru-RU" sz="2400" dirty="0" smtClean="0"/>
              <a:t>(</a:t>
            </a:r>
            <a:r>
              <a:rPr lang="ru-RU" sz="2400" dirty="0" err="1" smtClean="0"/>
              <a:t>MATRIXx</a:t>
            </a:r>
            <a:r>
              <a:rPr lang="ru-RU" sz="2400" dirty="0" smtClean="0"/>
              <a:t>).</a:t>
            </a:r>
          </a:p>
          <a:p>
            <a:pPr>
              <a:buNone/>
            </a:pPr>
            <a:r>
              <a:rPr lang="ru-RU" sz="2400" dirty="0" smtClean="0"/>
              <a:t> Идея </a:t>
            </a:r>
            <a:r>
              <a:rPr lang="ru-RU" sz="2400" dirty="0" err="1" smtClean="0"/>
              <a:t>мультидоменного</a:t>
            </a:r>
            <a:r>
              <a:rPr lang="ru-RU" sz="2400" dirty="0" smtClean="0"/>
              <a:t> физического моделирования состоит в том, что модель любого технического устройства строится как преобразующая энергию цепь. </a:t>
            </a:r>
          </a:p>
          <a:p>
            <a:pPr>
              <a:buNone/>
            </a:pPr>
            <a:endParaRPr lang="ru-RU" sz="2400" dirty="0" smtClean="0"/>
          </a:p>
          <a:p>
            <a:pPr>
              <a:buNone/>
            </a:pPr>
            <a:endParaRPr lang="ru-RU" sz="2400" b="1" i="1" dirty="0"/>
          </a:p>
        </p:txBody>
      </p:sp>
      <p:pic>
        <p:nvPicPr>
          <p:cNvPr id="4" name="Рисунок 3"/>
          <p:cNvPicPr/>
          <p:nvPr/>
        </p:nvPicPr>
        <p:blipFill>
          <a:blip r:embed="rId2">
            <a:duotone>
              <a:prstClr val="black"/>
              <a:srgbClr val="D9C3A5">
                <a:tint val="50000"/>
                <a:satMod val="180000"/>
              </a:srgbClr>
            </a:duotone>
          </a:blip>
          <a:srcRect/>
          <a:stretch>
            <a:fillRect/>
          </a:stretch>
        </p:blipFill>
        <p:spPr bwMode="auto">
          <a:xfrm>
            <a:off x="785786" y="3857628"/>
            <a:ext cx="7358114" cy="268876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285750"/>
          <a:ext cx="8543956" cy="58404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428604"/>
            <a:ext cx="8929718" cy="6215106"/>
          </a:xfrm>
        </p:spPr>
        <p:txBody>
          <a:bodyPr>
            <a:normAutofit/>
          </a:bodyPr>
          <a:lstStyle/>
          <a:p>
            <a:pPr algn="ctr">
              <a:buNone/>
            </a:pPr>
            <a:r>
              <a:rPr lang="ru-RU" sz="2400" b="1" dirty="0" smtClean="0">
                <a:solidFill>
                  <a:srgbClr val="C00000"/>
                </a:solidFill>
              </a:rPr>
              <a:t>Сам процесс построения и изучения математической модели может быть проведен по общей блок-схеме моделирования</a:t>
            </a:r>
          </a:p>
          <a:p>
            <a:pPr algn="ctr">
              <a:buNone/>
            </a:pPr>
            <a:endParaRPr lang="ru-RU" sz="2400" b="1" dirty="0">
              <a:solidFill>
                <a:srgbClr val="C00000"/>
              </a:solidFill>
            </a:endParaRPr>
          </a:p>
        </p:txBody>
      </p:sp>
      <p:pic>
        <p:nvPicPr>
          <p:cNvPr id="4" name="Рисунок 3"/>
          <p:cNvPicPr/>
          <p:nvPr/>
        </p:nvPicPr>
        <p:blipFill>
          <a:blip r:embed="rId2"/>
          <a:srcRect/>
          <a:stretch>
            <a:fillRect/>
          </a:stretch>
        </p:blipFill>
        <p:spPr bwMode="auto">
          <a:xfrm>
            <a:off x="714348" y="1428736"/>
            <a:ext cx="7643866" cy="5214974"/>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lstStyle/>
          <a:p>
            <a:pPr>
              <a:buNone/>
            </a:pPr>
            <a:r>
              <a:rPr lang="ru-RU" b="1" dirty="0" smtClean="0">
                <a:solidFill>
                  <a:srgbClr val="FF0000"/>
                </a:solidFill>
              </a:rPr>
              <a:t>2. Переменные в математических моделях.</a:t>
            </a:r>
            <a:endParaRPr lang="ru-RU" dirty="0" smtClean="0">
              <a:solidFill>
                <a:srgbClr val="FF0000"/>
              </a:solidFill>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3237</TotalTime>
  <Words>3431</Words>
  <Application>Microsoft Office PowerPoint</Application>
  <PresentationFormat>Экран (4:3)</PresentationFormat>
  <Paragraphs>234</Paragraphs>
  <Slides>48</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48</vt:i4>
      </vt:variant>
    </vt:vector>
  </HeadingPairs>
  <TitlesOfParts>
    <vt:vector size="50" baseType="lpstr">
      <vt:lpstr>Тема Office</vt:lpstr>
      <vt:lpstr>Формула</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Ившин Игорь Владимирович</dc:creator>
  <cp:lastModifiedBy>maksimov.vv</cp:lastModifiedBy>
  <cp:revision>198</cp:revision>
  <dcterms:created xsi:type="dcterms:W3CDTF">2015-09-07T08:36:00Z</dcterms:created>
  <dcterms:modified xsi:type="dcterms:W3CDTF">2017-10-26T14:02:26Z</dcterms:modified>
</cp:coreProperties>
</file>