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3120" y="1124744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Лекция 3. История развития экономической </a:t>
            </a:r>
            <a:r>
              <a:rPr lang="ru-RU" sz="4000" b="1" dirty="0" smtClean="0"/>
              <a:t>социологии</a:t>
            </a:r>
          </a:p>
          <a:p>
            <a:pPr algn="ctr"/>
            <a:r>
              <a:rPr lang="ru-RU" sz="4000" b="1" dirty="0" smtClean="0"/>
              <a:t>в </a:t>
            </a:r>
            <a:r>
              <a:rPr lang="ru-RU" sz="4000" b="1" dirty="0"/>
              <a:t>России</a:t>
            </a:r>
          </a:p>
        </p:txBody>
      </p:sp>
      <p:sp>
        <p:nvSpPr>
          <p:cNvPr id="3" name="AutoShape 2" descr="Открытое образование - Экономическая соци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3" y="3135092"/>
            <a:ext cx="4243444" cy="23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b="4689"/>
          <a:stretch/>
        </p:blipFill>
        <p:spPr bwMode="auto">
          <a:xfrm>
            <a:off x="5220072" y="3063736"/>
            <a:ext cx="2955776" cy="26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5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5" y="160338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1990-е гг. экономическая социология выходит на уровень не только статей и сборников, но появляются и крупные </a:t>
            </a:r>
            <a:r>
              <a:rPr lang="ru-RU" sz="2000" dirty="0" smtClean="0"/>
              <a:t>монографии.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1991 г. выходит работа Т. И. </a:t>
            </a:r>
            <a:r>
              <a:rPr lang="ru-RU" sz="2000" dirty="0" err="1"/>
              <a:t>Заславской</a:t>
            </a:r>
            <a:r>
              <a:rPr lang="ru-RU" sz="2000" dirty="0"/>
              <a:t> и Р. В. Рывкиной «Социология экономической жизни: очерки теории», в 1995 г. — монография Г. Н. Соколовой «Экономическая социология» (2-е изд., доп. в 1998 г</a:t>
            </a:r>
            <a:r>
              <a:rPr lang="ru-RU" sz="2000" dirty="0" smtClean="0"/>
              <a:t>.).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1998 г. Р. В. Рывкина издает работу «Экономическая социология переходной России: люди и реформы». Но в 1990-е годы звучат и новые имена: В. В. </a:t>
            </a:r>
            <a:r>
              <a:rPr lang="ru-RU" sz="2000" dirty="0" err="1"/>
              <a:t>Радаев</a:t>
            </a:r>
            <a:r>
              <a:rPr lang="ru-RU" sz="2000" dirty="0"/>
              <a:t> после большой серии статей по экономической социологии в 1997 г. публикует в Москве монографию «Экономическая социология: курс лекций» (на наш взгляд именно эта работа является лучшей в своем классе), в том же году А. В. </a:t>
            </a:r>
            <a:r>
              <a:rPr lang="ru-RU" sz="2000" dirty="0" err="1"/>
              <a:t>Дорин</a:t>
            </a:r>
            <a:r>
              <a:rPr lang="ru-RU" sz="2000" dirty="0"/>
              <a:t> издает в Минске книгу «Экономическая социология» (на русском языке), в 1998 г. В. И. </a:t>
            </a:r>
            <a:r>
              <a:rPr lang="ru-RU" sz="2000" dirty="0" err="1"/>
              <a:t>Верховин</a:t>
            </a:r>
            <a:r>
              <a:rPr lang="ru-RU" sz="2000" dirty="0"/>
              <a:t> (МГУ) публикует монографию «Экономическая социология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Кроме </a:t>
            </a:r>
            <a:r>
              <a:rPr lang="ru-RU" sz="2000" dirty="0"/>
              <a:t>того в 1990-е выходит и целый ряд методических пособий по экономической социологии для студентов.</a:t>
            </a:r>
            <a:endParaRPr lang="ru-RU" sz="2000" dirty="0"/>
          </a:p>
        </p:txBody>
      </p:sp>
      <p:sp>
        <p:nvSpPr>
          <p:cNvPr id="3" name="AutoShape 2" descr="90-е годы 20-го века. — 33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6277" r="12666" b="7142"/>
          <a:stretch/>
        </p:blipFill>
        <p:spPr bwMode="auto">
          <a:xfrm>
            <a:off x="5069783" y="4462652"/>
            <a:ext cx="3512693" cy="22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2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Какие проблемы более всего волнуют отечественных </a:t>
            </a:r>
            <a:r>
              <a:rPr lang="ru-RU" dirty="0" smtClean="0"/>
              <a:t>эконом-социологов?</a:t>
            </a:r>
          </a:p>
          <a:p>
            <a:pPr fontAlgn="t"/>
            <a:endParaRPr lang="ru-RU" dirty="0"/>
          </a:p>
          <a:p>
            <a:pPr fontAlgn="t"/>
            <a:endParaRPr lang="ru-RU" dirty="0" smtClean="0"/>
          </a:p>
          <a:p>
            <a:pPr fontAlgn="t"/>
            <a:endParaRPr lang="ru-RU" dirty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/>
          </a:p>
          <a:p>
            <a:pPr fontAlgn="t"/>
            <a:endParaRPr lang="ru-RU" dirty="0" smtClean="0"/>
          </a:p>
          <a:p>
            <a:pPr fontAlgn="t"/>
            <a:r>
              <a:rPr lang="ru-RU" sz="2000" dirty="0" smtClean="0"/>
              <a:t>Анализ </a:t>
            </a:r>
            <a:r>
              <a:rPr lang="ru-RU" sz="2000" dirty="0"/>
              <a:t>публикаций в журнале «Социологические </a:t>
            </a:r>
            <a:r>
              <a:rPr lang="ru-RU" sz="2000" dirty="0" smtClean="0"/>
              <a:t>исследования»</a:t>
            </a:r>
          </a:p>
          <a:p>
            <a:pPr fontAlgn="t"/>
            <a:r>
              <a:rPr lang="ru-RU" sz="2000" dirty="0" smtClean="0"/>
              <a:t>показывает</a:t>
            </a:r>
            <a:r>
              <a:rPr lang="ru-RU" sz="2000" dirty="0"/>
              <a:t>, что одной из самых популярных тем </a:t>
            </a:r>
            <a:r>
              <a:rPr lang="ru-RU" sz="2000" dirty="0" smtClean="0"/>
              <a:t>является</a:t>
            </a:r>
          </a:p>
          <a:p>
            <a:pPr fontAlgn="t"/>
            <a:r>
              <a:rPr lang="ru-RU" sz="2000" b="1" dirty="0" smtClean="0"/>
              <a:t>социология </a:t>
            </a:r>
            <a:r>
              <a:rPr lang="ru-RU" sz="2000" b="1" dirty="0"/>
              <a:t>предпринимательства. </a:t>
            </a:r>
            <a:r>
              <a:rPr lang="ru-RU" sz="2000" dirty="0"/>
              <a:t>И если в начале 1990-х речь шла о предпринимательстве как особом виде деятельности и его социальных </a:t>
            </a:r>
            <a:r>
              <a:rPr lang="ru-RU" sz="2000" dirty="0" smtClean="0"/>
              <a:t>функциях,</a:t>
            </a:r>
          </a:p>
          <a:p>
            <a:pPr fontAlgn="t"/>
            <a:r>
              <a:rPr lang="ru-RU" sz="2000" dirty="0" smtClean="0"/>
              <a:t>о </a:t>
            </a:r>
            <a:r>
              <a:rPr lang="ru-RU" sz="2000" dirty="0"/>
              <a:t>предпринимательском </a:t>
            </a:r>
            <a:r>
              <a:rPr lang="ru-RU" sz="2000" dirty="0" smtClean="0"/>
              <a:t>поведении и </a:t>
            </a:r>
            <a:r>
              <a:rPr lang="ru-RU" sz="2000" dirty="0"/>
              <a:t>мотивации, то </a:t>
            </a:r>
            <a:r>
              <a:rPr lang="ru-RU" sz="2000" dirty="0" smtClean="0"/>
              <a:t>сейчас,</a:t>
            </a:r>
          </a:p>
          <a:p>
            <a:pPr fontAlgn="t"/>
            <a:r>
              <a:rPr lang="ru-RU" sz="2000" dirty="0" smtClean="0"/>
              <a:t>после </a:t>
            </a:r>
            <a:r>
              <a:rPr lang="ru-RU" sz="2000" dirty="0"/>
              <a:t>некоторого перерыва, интерес к </a:t>
            </a:r>
            <a:r>
              <a:rPr lang="ru-RU" sz="2000" dirty="0" smtClean="0"/>
              <a:t>предпринимательству</a:t>
            </a:r>
          </a:p>
          <a:p>
            <a:pPr fontAlgn="t"/>
            <a:r>
              <a:rPr lang="ru-RU" sz="2000" dirty="0" smtClean="0"/>
              <a:t>выражается </a:t>
            </a:r>
            <a:r>
              <a:rPr lang="ru-RU" sz="2000" dirty="0"/>
              <a:t>в исследовании теневой экономики и силового </a:t>
            </a:r>
            <a:r>
              <a:rPr lang="ru-RU" sz="2000" dirty="0" smtClean="0"/>
              <a:t>предпринимательства. </a:t>
            </a:r>
            <a:r>
              <a:rPr lang="ru-RU" sz="2000" dirty="0"/>
              <a:t>Большое внимание в экономической социологии уделяется </a:t>
            </a:r>
            <a:r>
              <a:rPr lang="ru-RU" sz="2000" i="1" dirty="0"/>
              <a:t>социологии рынка и рыночных реформ, социологии производства и промышленного предприятия, социологии обмена и денег, социологии собственности и социологии потребления.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Социологические исследован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20" y="980728"/>
            <a:ext cx="15815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2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1" y="260648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перспективы развития экономической социологии в нашей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стране?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Высказываются </a:t>
            </a:r>
            <a:r>
              <a:rPr lang="ru-RU" sz="2000" dirty="0"/>
              <a:t>разные точки зрения. </a:t>
            </a:r>
            <a:r>
              <a:rPr lang="ru-RU" sz="2000" i="1" dirty="0"/>
              <a:t>В. В. </a:t>
            </a:r>
            <a:r>
              <a:rPr lang="ru-RU" sz="2000" i="1" dirty="0" err="1"/>
              <a:t>Радаев</a:t>
            </a:r>
            <a:r>
              <a:rPr lang="ru-RU" sz="2000" i="1" dirty="0"/>
              <a:t> </a:t>
            </a:r>
            <a:r>
              <a:rPr lang="ru-RU" sz="2000" dirty="0" smtClean="0"/>
              <a:t>считает,</a:t>
            </a:r>
          </a:p>
          <a:p>
            <a:r>
              <a:rPr lang="ru-RU" sz="2000" dirty="0" smtClean="0"/>
              <a:t>что </a:t>
            </a:r>
            <a:r>
              <a:rPr lang="ru-RU" sz="2000" dirty="0"/>
              <a:t>экономическая социология «обречена на успех</a:t>
            </a:r>
            <a:r>
              <a:rPr lang="ru-RU" sz="2000" dirty="0" smtClean="0"/>
              <a:t>»,</a:t>
            </a:r>
          </a:p>
          <a:p>
            <a:r>
              <a:rPr lang="ru-RU" sz="2000" dirty="0" smtClean="0"/>
              <a:t>другие </a:t>
            </a:r>
            <a:r>
              <a:rPr lang="ru-RU" sz="2000" dirty="0"/>
              <a:t>проводят мысль о том, что экономическая </a:t>
            </a:r>
            <a:r>
              <a:rPr lang="ru-RU" sz="2000" dirty="0" smtClean="0"/>
              <a:t>социология</a:t>
            </a:r>
          </a:p>
          <a:p>
            <a:r>
              <a:rPr lang="ru-RU" sz="2000" dirty="0" smtClean="0"/>
              <a:t>имеет </a:t>
            </a:r>
            <a:r>
              <a:rPr lang="ru-RU" sz="2000" dirty="0"/>
              <a:t>в большой степени своим предметом миф и </a:t>
            </a:r>
            <a:r>
              <a:rPr lang="ru-RU" sz="2000" dirty="0" smtClean="0"/>
              <a:t>маловероятно,</a:t>
            </a:r>
          </a:p>
          <a:p>
            <a:r>
              <a:rPr lang="ru-RU" sz="2000" dirty="0" smtClean="0"/>
              <a:t>что </a:t>
            </a:r>
            <a:r>
              <a:rPr lang="ru-RU" sz="2000" dirty="0"/>
              <a:t>она будет успешно развиваться. Вряд ли </a:t>
            </a:r>
            <a:r>
              <a:rPr lang="ru-RU" sz="2000" dirty="0" smtClean="0"/>
              <a:t>можно</a:t>
            </a:r>
          </a:p>
          <a:p>
            <a:r>
              <a:rPr lang="ru-RU" sz="2000" dirty="0" smtClean="0"/>
              <a:t>согласиться </a:t>
            </a:r>
            <a:r>
              <a:rPr lang="ru-RU" sz="2000" dirty="0"/>
              <a:t>и с </a:t>
            </a:r>
            <a:r>
              <a:rPr lang="ru-RU" sz="2000" dirty="0" smtClean="0"/>
              <a:t>теми,</a:t>
            </a:r>
          </a:p>
          <a:p>
            <a:r>
              <a:rPr lang="ru-RU" sz="2000" dirty="0" smtClean="0"/>
              <a:t>и </a:t>
            </a:r>
            <a:r>
              <a:rPr lang="ru-RU" sz="2000" dirty="0"/>
              <a:t>с </a:t>
            </a:r>
            <a:r>
              <a:rPr lang="ru-RU" sz="2000" dirty="0" smtClean="0"/>
              <a:t>другими.</a:t>
            </a:r>
          </a:p>
          <a:p>
            <a:r>
              <a:rPr lang="ru-RU" sz="2000" dirty="0" smtClean="0"/>
              <a:t>Ясно </a:t>
            </a:r>
            <a:r>
              <a:rPr lang="ru-RU" sz="2000" dirty="0"/>
              <a:t>одно — сегодня экономическая социология, как и </a:t>
            </a:r>
            <a:r>
              <a:rPr lang="ru-RU" sz="2000" dirty="0" smtClean="0"/>
              <a:t>любая</a:t>
            </a:r>
          </a:p>
          <a:p>
            <a:r>
              <a:rPr lang="ru-RU" sz="2000" dirty="0" smtClean="0"/>
              <a:t>другая </a:t>
            </a:r>
            <a:r>
              <a:rPr lang="ru-RU" sz="2000" dirty="0"/>
              <a:t>новая тема в социологии, переживает всплеск всеобщего </a:t>
            </a:r>
            <a:r>
              <a:rPr lang="ru-RU" sz="2000" dirty="0" smtClean="0"/>
              <a:t>интереса,</a:t>
            </a:r>
          </a:p>
          <a:p>
            <a:r>
              <a:rPr lang="ru-RU" sz="2000" dirty="0" smtClean="0"/>
              <a:t>вскоре </a:t>
            </a:r>
            <a:r>
              <a:rPr lang="ru-RU" sz="2000" dirty="0"/>
              <a:t>временный интерес пройдет, и эта отрасль станет рядовой в области социологического знания. Но уже сегодня экономическая социология по-новому предлагает решать важные научные и практические задачи, эконом-социологи существенно изменяют взгляд экономистов на процессы функционирования и развития экономической системы, и экономико-социологические исследования обладают солидным теоретическим и методологическим багажом, важно только не растерять его в будущем.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427113"/>
            <a:ext cx="7956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Веселов Юрий </a:t>
            </a:r>
            <a:r>
              <a:rPr lang="ru-RU" sz="1100" i="1" dirty="0" smtClean="0"/>
              <a:t>Витальевич Экономическая </a:t>
            </a:r>
            <a:r>
              <a:rPr lang="ru-RU" sz="1100" i="1" dirty="0"/>
              <a:t>социология в России: история и </a:t>
            </a:r>
            <a:r>
              <a:rPr lang="ru-RU" sz="1100" i="1" dirty="0" smtClean="0"/>
              <a:t>современность // Журнал </a:t>
            </a:r>
            <a:r>
              <a:rPr lang="ru-RU" sz="1100" i="1" dirty="0"/>
              <a:t>социологии и социальной </a:t>
            </a:r>
            <a:r>
              <a:rPr lang="ru-RU" sz="1100" i="1" dirty="0" smtClean="0"/>
              <a:t>антропологии. Т. 2. №. 2. 1999. С. </a:t>
            </a:r>
            <a:r>
              <a:rPr lang="ru-RU" sz="1100" i="1" dirty="0"/>
              <a:t>63-70.</a:t>
            </a:r>
            <a:endParaRPr lang="ru-RU" sz="11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 b="22559"/>
          <a:stretch/>
        </p:blipFill>
        <p:spPr bwMode="auto">
          <a:xfrm>
            <a:off x="6372200" y="506667"/>
            <a:ext cx="2431157" cy="12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16" y="1738892"/>
            <a:ext cx="1394341" cy="212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5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54" y="1377803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19" y="321297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Принято считать, что экономическая социология возникла в России </a:t>
            </a:r>
            <a:r>
              <a:rPr lang="ru-RU" sz="3200" b="1" dirty="0"/>
              <a:t>в 80-е гг. XX в. </a:t>
            </a:r>
            <a:r>
              <a:rPr lang="ru-RU" sz="3200" dirty="0"/>
              <a:t>Иногда даже утверждали, что эта «новая наука» у нас и была создана. На самом деле экономическая социология имеет длительную историю своего формирования и развития, причем как на Западе, так и в России.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975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России термин «экономическая социология» вошел в активный научный оборот лишь в середине </a:t>
            </a:r>
            <a:r>
              <a:rPr lang="ru-RU" sz="2800" b="1" dirty="0"/>
              <a:t>1990-х гг. </a:t>
            </a:r>
            <a:r>
              <a:rPr lang="ru-RU" sz="2800" dirty="0"/>
              <a:t>Однако это не означает, что экономическая социология здесь вовсе не существовала и ее приходилось «обустраивать» на голом месте.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853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64" y="0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Россия также не стояла в стороне от этого мирового процесса становления экономической социологии. Так, уже в </a:t>
            </a:r>
            <a:r>
              <a:rPr lang="ru-RU" b="1" dirty="0"/>
              <a:t>1904 г.</a:t>
            </a:r>
            <a:r>
              <a:rPr lang="ru-RU" dirty="0"/>
              <a:t> в Москве выходит перевод первой монографии по экономической социологии Г. де </a:t>
            </a:r>
            <a:r>
              <a:rPr lang="ru-RU" dirty="0" err="1"/>
              <a:t>Греефа</a:t>
            </a:r>
            <a:r>
              <a:rPr lang="ru-RU" dirty="0"/>
              <a:t> «Социальная экономия» в русском изложении («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sociologie</a:t>
            </a:r>
            <a:r>
              <a:rPr lang="ru-RU" dirty="0"/>
              <a:t> </a:t>
            </a:r>
            <a:r>
              <a:rPr lang="ru-RU" dirty="0" err="1"/>
              <a:t>économique</a:t>
            </a:r>
            <a:r>
              <a:rPr lang="ru-RU" dirty="0"/>
              <a:t>»). К идеям де </a:t>
            </a:r>
            <a:r>
              <a:rPr lang="ru-RU" dirty="0" err="1"/>
              <a:t>Греефа</a:t>
            </a:r>
            <a:r>
              <a:rPr lang="ru-RU" dirty="0"/>
              <a:t> присоединяется М. М. Ковалевский, который сотрудничал с ним в Новом Брюссельском университете. Он пишет: «...Хозяйственные явления, изучаемые </a:t>
            </a:r>
            <a:r>
              <a:rPr lang="ru-RU" dirty="0" smtClean="0"/>
              <a:t>по Дюркгейму в </a:t>
            </a:r>
            <a:r>
              <a:rPr lang="ru-RU" dirty="0"/>
              <a:t>работе 1909 г. «Социология и социальные науки» определил предмет экономической социологии, который заключается, с его точки зрения, в социологическом исследовании институтов производства богатства, институтов обмена и распределения.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64" y="3651215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Активно </a:t>
            </a:r>
            <a:r>
              <a:rPr lang="ru-RU" dirty="0"/>
              <a:t>разрабатывал он в своей фундаментальной трехтомной работе «Экономический рост Европы до </a:t>
            </a:r>
            <a:r>
              <a:rPr lang="ru-RU" dirty="0" smtClean="0"/>
              <a:t>возникновения</a:t>
            </a:r>
          </a:p>
          <a:p>
            <a:r>
              <a:rPr lang="ru-RU" dirty="0" smtClean="0"/>
              <a:t>капиталистического </a:t>
            </a:r>
            <a:r>
              <a:rPr lang="ru-RU" dirty="0"/>
              <a:t>хозяйства» идею об </a:t>
            </a:r>
            <a:r>
              <a:rPr lang="ru-RU" dirty="0" smtClean="0"/>
              <a:t>обусловленности</a:t>
            </a:r>
          </a:p>
          <a:p>
            <a:r>
              <a:rPr lang="ru-RU" dirty="0" smtClean="0"/>
              <a:t>экономического </a:t>
            </a:r>
            <a:r>
              <a:rPr lang="ru-RU" dirty="0"/>
              <a:t>развития социальными </a:t>
            </a:r>
            <a:r>
              <a:rPr lang="ru-RU" dirty="0" smtClean="0"/>
              <a:t>факторами,</a:t>
            </a:r>
          </a:p>
          <a:p>
            <a:r>
              <a:rPr lang="ru-RU" dirty="0" smtClean="0"/>
              <a:t>главным </a:t>
            </a:r>
            <a:r>
              <a:rPr lang="ru-RU" dirty="0"/>
              <a:t>образом — ростом </a:t>
            </a:r>
            <a:r>
              <a:rPr lang="ru-RU" dirty="0" smtClean="0"/>
              <a:t>населения. Хотя </a:t>
            </a:r>
            <a:r>
              <a:rPr lang="ru-RU" dirty="0"/>
              <a:t>Ковалевский нигде не подчеркивал этого, но по своей природе эта идея носит экономико-социологический характер.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начале века уже в учебных материалах встречается упоминание об экономической социологии, в учебнике социологии </a:t>
            </a:r>
            <a:r>
              <a:rPr lang="ru-RU" b="1" dirty="0"/>
              <a:t>1917 г.</a:t>
            </a:r>
            <a:r>
              <a:rPr lang="ru-RU" dirty="0"/>
              <a:t> московского профессора В. М. </a:t>
            </a:r>
            <a:r>
              <a:rPr lang="ru-RU" dirty="0" err="1"/>
              <a:t>Хвостова</a:t>
            </a:r>
            <a:r>
              <a:rPr lang="ru-RU" dirty="0"/>
              <a:t> выделяется специальный раздел «Экономическая социология», куда он относит школу Маркса и </a:t>
            </a:r>
            <a:r>
              <a:rPr lang="ru-RU" dirty="0" err="1"/>
              <a:t>Ле</a:t>
            </a:r>
            <a:r>
              <a:rPr lang="ru-RU" dirty="0"/>
              <a:t> </a:t>
            </a:r>
            <a:r>
              <a:rPr lang="ru-RU" dirty="0" err="1"/>
              <a:t>Плэ</a:t>
            </a:r>
            <a:r>
              <a:rPr lang="ru-RU" dirty="0"/>
              <a:t>. Наконец, даже историки отечественной социологии (в частности Н. И. Кареев) уже тогда говорили о наших «социолого-экономистах»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27898"/>
          <a:stretch/>
        </p:blipFill>
        <p:spPr bwMode="auto">
          <a:xfrm>
            <a:off x="6372200" y="2204864"/>
            <a:ext cx="1809750" cy="144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63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i="1" dirty="0"/>
              <a:t>Идеи немецкой исторической школы </a:t>
            </a:r>
            <a:r>
              <a:rPr lang="ru-RU" sz="2000" dirty="0"/>
              <a:t>поддерживались и развивались А. И. </a:t>
            </a:r>
            <a:r>
              <a:rPr lang="ru-RU" sz="2000" dirty="0" err="1"/>
              <a:t>Тюменевым</a:t>
            </a:r>
            <a:r>
              <a:rPr lang="ru-RU" sz="2000" dirty="0"/>
              <a:t> и другими представителями экономистов-историков, а социальная теория хозяйства Р. </a:t>
            </a:r>
            <a:r>
              <a:rPr lang="ru-RU" sz="2000" dirty="0" err="1"/>
              <a:t>Штаммлера</a:t>
            </a:r>
            <a:r>
              <a:rPr lang="ru-RU" sz="2000" dirty="0"/>
              <a:t> перекликается с социальной теорией распределения М. И. </a:t>
            </a:r>
            <a:r>
              <a:rPr lang="ru-RU" sz="2000" dirty="0" err="1"/>
              <a:t>Туган</a:t>
            </a:r>
            <a:r>
              <a:rPr lang="ru-RU" sz="2000" dirty="0"/>
              <a:t>-Барановского и С. И. </a:t>
            </a:r>
            <a:r>
              <a:rPr lang="ru-RU" sz="2000" dirty="0" smtClean="0"/>
              <a:t>Солнцева.</a:t>
            </a:r>
          </a:p>
          <a:p>
            <a:r>
              <a:rPr lang="ru-RU" sz="2000" dirty="0" smtClean="0"/>
              <a:t>Если </a:t>
            </a:r>
            <a:r>
              <a:rPr lang="ru-RU" sz="2000" dirty="0"/>
              <a:t>в США концепция «Экономика и общество» («</a:t>
            </a:r>
            <a:r>
              <a:rPr lang="ru-RU" sz="2000" dirty="0" err="1"/>
              <a:t>Economy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society</a:t>
            </a:r>
            <a:r>
              <a:rPr lang="ru-RU" sz="2000" dirty="0"/>
              <a:t>») создается Т. </a:t>
            </a:r>
            <a:r>
              <a:rPr lang="ru-RU" sz="2000" dirty="0" err="1"/>
              <a:t>Парсонсом</a:t>
            </a:r>
            <a:r>
              <a:rPr lang="ru-RU" sz="2000" dirty="0"/>
              <a:t> и Н. </a:t>
            </a:r>
            <a:r>
              <a:rPr lang="ru-RU" sz="2000" dirty="0" err="1"/>
              <a:t>Смэлсером</a:t>
            </a:r>
            <a:r>
              <a:rPr lang="ru-RU" sz="2000" dirty="0"/>
              <a:t> в 1950-е гг., то у нас эта традиция появляется в начале века: у П. Б. Струве в его работе 1913 г. «Хозяйство и цена» отдел первый так и называется «Хозяйство и общество». Эта традиция развивается далее Н. Д. Кондратьевым в работе «Основные проблемы экономической статики и динамики», написанной в 1931 г. и опубликованной только в 1991 г. в серии «Социологическое наследие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Были </a:t>
            </a:r>
            <a:r>
              <a:rPr lang="ru-RU" sz="2000" dirty="0"/>
              <a:t>у нас и уникальные образцы изучения хозяйства, аналогии которым вряд ли найдутся, — речь идет о работе С. Н. Булгакова «Философия хозяйства» (1912 г</a:t>
            </a:r>
            <a:r>
              <a:rPr lang="ru-RU" sz="2000" dirty="0" smtClean="0"/>
              <a:t>.).</a:t>
            </a:r>
          </a:p>
          <a:p>
            <a:r>
              <a:rPr lang="ru-RU" sz="2000" dirty="0" smtClean="0"/>
              <a:t>Наконец</a:t>
            </a:r>
            <a:r>
              <a:rPr lang="ru-RU" sz="2000" dirty="0"/>
              <a:t>, нельзя забывать, что вопрос о соотношении экономического и социального был поставлен в историческом споре народников (В. П. Воронцова, Н. Ф. </a:t>
            </a:r>
            <a:r>
              <a:rPr lang="ru-RU" sz="2000" dirty="0" err="1"/>
              <a:t>Даниельсона</a:t>
            </a:r>
            <a:r>
              <a:rPr lang="ru-RU" sz="2000" dirty="0"/>
              <a:t> и др.) и марксистов (В. И. Ленина и др.) о судьбах капитализма в России: если первые выбирали социальное развитие вместо экономического, то марксисты настаивали на единстве экономического и социального.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r="5437" b="6462"/>
          <a:stretch/>
        </p:blipFill>
        <p:spPr bwMode="auto">
          <a:xfrm>
            <a:off x="6660232" y="5514109"/>
            <a:ext cx="2181035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42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 </a:t>
            </a:r>
            <a:r>
              <a:rPr lang="ru-RU" b="1" dirty="0" smtClean="0"/>
              <a:t>В конце </a:t>
            </a:r>
            <a:r>
              <a:rPr lang="ru-RU" b="1" dirty="0"/>
              <a:t>1950-х и начале 1960-х гг. </a:t>
            </a:r>
            <a:r>
              <a:rPr lang="ru-RU" dirty="0"/>
              <a:t>интерес отечественных социологов вновь обращается к сфере труда, производства, к проблемам свободного времени </a:t>
            </a:r>
            <a:r>
              <a:rPr lang="ru-RU" dirty="0" smtClean="0"/>
              <a:t>и быта трудящихся.</a:t>
            </a:r>
          </a:p>
          <a:p>
            <a:pPr fontAlgn="t"/>
            <a:r>
              <a:rPr lang="ru-RU" dirty="0" smtClean="0"/>
              <a:t>Г</a:t>
            </a:r>
            <a:r>
              <a:rPr lang="ru-RU" dirty="0"/>
              <a:t>. В, Осипов, А. А. </a:t>
            </a:r>
            <a:r>
              <a:rPr lang="ru-RU" dirty="0" err="1"/>
              <a:t>Заворыкин</a:t>
            </a:r>
            <a:r>
              <a:rPr lang="ru-RU" dirty="0"/>
              <a:t>, И. И. </a:t>
            </a:r>
            <a:r>
              <a:rPr lang="ru-RU" dirty="0" err="1"/>
              <a:t>Чангли</a:t>
            </a:r>
            <a:r>
              <a:rPr lang="ru-RU" dirty="0"/>
              <a:t> — сотрудники сектора социологических исследований Института философии АН СССР — провели в то время прикладное социологическое исследование новых форм труда на московских предприятиях, и результатом их работы стали не только практические рекомендации, но и теоретические работы. А. Г. </a:t>
            </a:r>
            <a:r>
              <a:rPr lang="ru-RU" dirty="0" err="1"/>
              <a:t>Здравомыслов</a:t>
            </a:r>
            <a:r>
              <a:rPr lang="ru-RU" dirty="0"/>
              <a:t>, В. А. Ядов в то время начинают исследование молодых рабочих и их отношения к труду, в результате чего публикуется ставшая весьма популярной книга «Человек и его работа</a:t>
            </a:r>
            <a:r>
              <a:rPr lang="ru-RU" dirty="0" smtClean="0"/>
              <a:t>».</a:t>
            </a:r>
          </a:p>
          <a:p>
            <a:pPr fontAlgn="t"/>
            <a:r>
              <a:rPr lang="ru-RU" b="1" dirty="0" smtClean="0"/>
              <a:t>В </a:t>
            </a:r>
            <a:r>
              <a:rPr lang="ru-RU" b="1" dirty="0"/>
              <a:t>1960-е гг. </a:t>
            </a:r>
            <a:r>
              <a:rPr lang="ru-RU" dirty="0"/>
              <a:t>в Ленинграде В. Я. Ельмеевым обосновывается концепция сочетания экономического и социального развития, создается теория и практика социального планирования, с этого момента термин «социально-экономическое» становится весьма распространенным. Именно после этого стали задумываться о социальных результатах развития экономики, а в политэкономию стала возвращаться концепция человека. Социологи начинают активно заниматься исследованиями труда не только в сфере промышленности, но и в области сельского хозяйства. Т. И. </a:t>
            </a:r>
            <a:r>
              <a:rPr lang="ru-RU" dirty="0" err="1"/>
              <a:t>Заславской</a:t>
            </a:r>
            <a:r>
              <a:rPr lang="ru-RU" dirty="0"/>
              <a:t> и Р. В. Рывкиной был организован проект «системного изучения советской деревни</a:t>
            </a:r>
            <a:r>
              <a:rPr lang="ru-RU" dirty="0" smtClean="0"/>
              <a:t>».</a:t>
            </a:r>
          </a:p>
          <a:p>
            <a:pPr fontAlgn="t"/>
            <a:r>
              <a:rPr lang="ru-RU" dirty="0" smtClean="0"/>
              <a:t>Таким </a:t>
            </a:r>
            <a:r>
              <a:rPr lang="ru-RU" dirty="0"/>
              <a:t>образом, </a:t>
            </a:r>
            <a:r>
              <a:rPr lang="ru-RU" b="1" dirty="0"/>
              <a:t>в 1960-е гг. </a:t>
            </a:r>
            <a:r>
              <a:rPr lang="ru-RU" dirty="0"/>
              <a:t>экономика становится объектом пристального интереса социологии, пока все еще «твердо» стоящей на марксистских позициях. Иного еще не позволено, но это не означает, что между социологами не было разногласий и противоречий. Как раз в этом недостатка не </a:t>
            </a:r>
            <a:r>
              <a:rPr lang="ru-RU" dirty="0" smtClean="0"/>
              <a:t>было.</a:t>
            </a:r>
          </a:p>
          <a:p>
            <a:pPr fontAlgn="t"/>
            <a:r>
              <a:rPr lang="ru-RU" dirty="0" smtClean="0"/>
              <a:t>Так </a:t>
            </a:r>
            <a:r>
              <a:rPr lang="ru-RU" dirty="0"/>
              <a:t>постепенно закладывались основы будущего возрождения экономической социологии, и неслучайно те из социологов, кто занимался экономической проблематикой в 1960-е (Ельмеев, </a:t>
            </a:r>
            <a:r>
              <a:rPr lang="ru-RU" dirty="0" err="1"/>
              <a:t>Заславская</a:t>
            </a:r>
            <a:r>
              <a:rPr lang="ru-RU" dirty="0"/>
              <a:t>, Рывкина), будут стоять у ее истоков в 1980-е гг.</a:t>
            </a:r>
          </a:p>
        </p:txBody>
      </p:sp>
    </p:spTree>
    <p:extLst>
      <p:ext uri="{BB962C8B-B14F-4D97-AF65-F5344CB8AC3E}">
        <p14:creationId xmlns:p14="http://schemas.microsoft.com/office/powerpoint/2010/main" val="22716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11" y="0"/>
            <a:ext cx="8808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1970-е гг. </a:t>
            </a:r>
            <a:r>
              <a:rPr lang="ru-RU" sz="2000" dirty="0"/>
              <a:t>больших новаций в области социологического исследования экономики не было, хотя активно развивалась промышленная социология, профессия «социолог» стала распространенной на заводах — так появился заводской социолог. Публиковались и теоретические работы в этой области, в частности, книга В. </a:t>
            </a:r>
            <a:r>
              <a:rPr lang="ru-RU" sz="2000" dirty="0" err="1"/>
              <a:t>Подмаркова</a:t>
            </a:r>
            <a:r>
              <a:rPr lang="ru-RU" sz="2000" dirty="0"/>
              <a:t> и А. Величко «Социолог на предприятии» (1976г.). Продолжались масштабные исследования, начатые в 1960-е, в частности, Г. В. Осипов, В. А. Ядов, Т. И. </a:t>
            </a:r>
            <a:r>
              <a:rPr lang="ru-RU" sz="2000" dirty="0" err="1"/>
              <a:t>Заславская</a:t>
            </a:r>
            <a:r>
              <a:rPr lang="ru-RU" sz="2000" dirty="0"/>
              <a:t> повторили свои </a:t>
            </a:r>
            <a:r>
              <a:rPr lang="ru-RU" sz="2000" dirty="0" smtClean="0"/>
              <a:t>исследования.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русле концепции «человек и его работа» в 1970-х гг. Л. А. Гордон и Э. В. Клопов разрабатывали проект «человек после работы», где разбирали проблемы свободного времени и быта рабочих. В Минске Г. Н. Соколовой, которая также впоследствии будет выступать за создание экономической социологии, проводились исследования в области культуры рабочего класса, изучались социальные последствия </a:t>
            </a:r>
            <a:r>
              <a:rPr lang="ru-RU" sz="2000" dirty="0" smtClean="0"/>
              <a:t>автоматизации.</a:t>
            </a:r>
          </a:p>
          <a:p>
            <a:r>
              <a:rPr lang="ru-RU" sz="2000" dirty="0" smtClean="0"/>
              <a:t>Благодаря </a:t>
            </a:r>
            <a:r>
              <a:rPr lang="ru-RU" sz="2000" dirty="0"/>
              <a:t>идеям В. Я. Ельмеева в экономическую науку активно внедрялась концепция </a:t>
            </a:r>
            <a:r>
              <a:rPr lang="ru-RU" sz="2000" dirty="0" smtClean="0"/>
              <a:t>человека.</a:t>
            </a:r>
          </a:p>
          <a:p>
            <a:r>
              <a:rPr lang="ru-RU" sz="2000" dirty="0" smtClean="0"/>
              <a:t>В</a:t>
            </a:r>
            <a:r>
              <a:rPr lang="ru-RU" sz="2000" dirty="0"/>
              <a:t>. Т. </a:t>
            </a:r>
            <a:r>
              <a:rPr lang="ru-RU" sz="2000" dirty="0" err="1"/>
              <a:t>Пуляев</a:t>
            </a:r>
            <a:r>
              <a:rPr lang="ru-RU" sz="2000" dirty="0"/>
              <a:t> в 1979 г. выступил с идеей о том, что главной производительной силой экономики является человек, что пошатнуло технократическое толкование экономики в советской политэкономии. И сегодня эта тема человека в экономической науке имеет свое продолжение, особенно благодаря работам В. С. </a:t>
            </a:r>
            <a:r>
              <a:rPr lang="ru-RU" sz="2000" dirty="0" smtClean="0"/>
              <a:t>Автономова.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175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r="10937"/>
          <a:stretch/>
        </p:blipFill>
        <p:spPr bwMode="auto">
          <a:xfrm>
            <a:off x="6931867" y="1597790"/>
            <a:ext cx="2090953" cy="201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385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Однако </a:t>
            </a:r>
            <a:r>
              <a:rPr lang="ru-RU" sz="2000" b="1" dirty="0"/>
              <a:t>в 1980-е и 1990-е гг. </a:t>
            </a:r>
            <a:r>
              <a:rPr lang="ru-RU" sz="2000" dirty="0"/>
              <a:t>социальная тема, считавшаяся официальной в советской политэкономии, из отечественной науки исчезает. Как в свое время после маржиналистской революции западная политэкономия превратилась в «</a:t>
            </a:r>
            <a:r>
              <a:rPr lang="ru-RU" sz="2000" dirty="0" err="1"/>
              <a:t>economics</a:t>
            </a:r>
            <a:r>
              <a:rPr lang="ru-RU" sz="2000" dirty="0"/>
              <a:t>», так и у нас произошел поворот от политической (а значит и социальной) экономии в сторону чистой экономической теории. Наметилось дальнейшее расхождение социологии и экономической науки.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3676" y="1967926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1980-е гг. </a:t>
            </a:r>
            <a:r>
              <a:rPr lang="ru-RU" sz="2000" dirty="0"/>
              <a:t>отечественная экономическая </a:t>
            </a:r>
            <a:r>
              <a:rPr lang="ru-RU" sz="2000" dirty="0" smtClean="0"/>
              <a:t>социология</a:t>
            </a:r>
          </a:p>
          <a:p>
            <a:r>
              <a:rPr lang="ru-RU" sz="2000" dirty="0" smtClean="0"/>
              <a:t>вступает </a:t>
            </a:r>
            <a:r>
              <a:rPr lang="ru-RU" sz="2000" dirty="0"/>
              <a:t>в этап своей </a:t>
            </a:r>
            <a:r>
              <a:rPr lang="ru-RU" sz="2000" dirty="0" smtClean="0"/>
              <a:t>институционализации.</a:t>
            </a:r>
          </a:p>
          <a:p>
            <a:r>
              <a:rPr lang="ru-RU" sz="2000" dirty="0" smtClean="0"/>
              <a:t>Тогда </a:t>
            </a:r>
            <a:r>
              <a:rPr lang="ru-RU" sz="2000" dirty="0"/>
              <a:t>впервые ясно было заявлено, что такая </a:t>
            </a:r>
            <a:r>
              <a:rPr lang="ru-RU" sz="2000" dirty="0" smtClean="0"/>
              <a:t>отрасль</a:t>
            </a:r>
          </a:p>
          <a:p>
            <a:r>
              <a:rPr lang="ru-RU" sz="2000" dirty="0" smtClean="0"/>
              <a:t>социологического </a:t>
            </a:r>
            <a:r>
              <a:rPr lang="ru-RU" sz="2000" dirty="0"/>
              <a:t>знания необходима, и были даны </a:t>
            </a:r>
            <a:r>
              <a:rPr lang="ru-RU" sz="2000" dirty="0" smtClean="0"/>
              <a:t>первые</a:t>
            </a:r>
          </a:p>
          <a:p>
            <a:r>
              <a:rPr lang="ru-RU" sz="2000" dirty="0" smtClean="0"/>
              <a:t>представления </a:t>
            </a:r>
            <a:r>
              <a:rPr lang="ru-RU" sz="2000" dirty="0"/>
              <a:t>о ее </a:t>
            </a:r>
            <a:r>
              <a:rPr lang="ru-RU" sz="2000" dirty="0" smtClean="0"/>
              <a:t>предмете.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1984 г. </a:t>
            </a:r>
            <a:r>
              <a:rPr lang="ru-RU" sz="2000" dirty="0"/>
              <a:t>в Новосибирске Т. И. </a:t>
            </a:r>
            <a:r>
              <a:rPr lang="ru-RU" sz="2000" dirty="0" err="1"/>
              <a:t>Заславская</a:t>
            </a:r>
            <a:r>
              <a:rPr lang="ru-RU" sz="2000" dirty="0"/>
              <a:t> и Р. В. Рывкина выступили с программной статьей «О предмете экономической социологии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Конечно</a:t>
            </a:r>
            <a:r>
              <a:rPr lang="ru-RU" sz="2000" dirty="0"/>
              <a:t>, тогда экономическая социология еще ни в коей мере не претендовала на противопоставление себя экономической науке, речь шла очень осторожно о прикладной социологии хозяйства, которая дополняла бы экономическую </a:t>
            </a:r>
            <a:r>
              <a:rPr lang="ru-RU" sz="2000" dirty="0" smtClean="0"/>
              <a:t>теорию.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то же время в Новосибирском университете стал читаться курс экономической социологии, и далее была образована кафедра экономической социологии. Все это свидетельствовало о том, что экономическая социология приобретает статус научной и учебной дисциплины.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363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8617" r="4745" b="13163"/>
          <a:stretch/>
        </p:blipFill>
        <p:spPr bwMode="auto">
          <a:xfrm>
            <a:off x="3565222" y="2636912"/>
            <a:ext cx="5389037" cy="39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8709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</a:t>
            </a:r>
            <a:r>
              <a:rPr lang="ru-RU" b="1" dirty="0"/>
              <a:t>новосибирская школа </a:t>
            </a:r>
            <a:r>
              <a:rPr lang="ru-RU" dirty="0"/>
              <a:t>была не единственной, выступившей с идеей экономической социологии. В 1984 г. в Ленинградском университете были открыты на экономическом факультете кафедра и отделение прикладной социологии. Само присутствие социологии на экономическом факультете заставляло заниматься экономической социологией. В. Я. Ельмеев тогда выступил с серией статей, предлагая свое понимание предмета экономической социологии, которое резко отличалось от позиции новосибирской школы </a:t>
            </a:r>
            <a:r>
              <a:rPr lang="ru-RU" dirty="0" smtClean="0"/>
              <a:t>. </a:t>
            </a:r>
            <a:r>
              <a:rPr lang="ru-RU" dirty="0"/>
              <a:t>Если новосибирская школа понимала предмет экономической </a:t>
            </a:r>
            <a:r>
              <a:rPr lang="ru-RU" dirty="0" smtClean="0"/>
              <a:t>социологии</a:t>
            </a:r>
          </a:p>
          <a:p>
            <a:r>
              <a:rPr lang="ru-RU" dirty="0" smtClean="0"/>
              <a:t>как </a:t>
            </a:r>
            <a:r>
              <a:rPr lang="ru-RU" dirty="0"/>
              <a:t>применение системы координат социологии к </a:t>
            </a:r>
            <a:r>
              <a:rPr lang="ru-RU" dirty="0" smtClean="0"/>
              <a:t>исследованию</a:t>
            </a:r>
          </a:p>
          <a:p>
            <a:r>
              <a:rPr lang="ru-RU" dirty="0" smtClean="0"/>
              <a:t>экономических </a:t>
            </a:r>
            <a:r>
              <a:rPr lang="ru-RU" dirty="0"/>
              <a:t>объектов (в русле традиции </a:t>
            </a:r>
            <a:r>
              <a:rPr lang="ru-RU" dirty="0" err="1"/>
              <a:t>Парсонса</a:t>
            </a:r>
            <a:r>
              <a:rPr lang="ru-RU" dirty="0"/>
              <a:t> и </a:t>
            </a:r>
            <a:r>
              <a:rPr lang="ru-RU" dirty="0" err="1"/>
              <a:t>Смэлсера</a:t>
            </a:r>
            <a:r>
              <a:rPr lang="ru-RU" dirty="0"/>
              <a:t>) и считала экономическую социологию частью социологического </a:t>
            </a:r>
            <a:r>
              <a:rPr lang="ru-RU" dirty="0" smtClean="0"/>
              <a:t>знания,</a:t>
            </a:r>
          </a:p>
          <a:p>
            <a:r>
              <a:rPr lang="ru-RU" dirty="0" smtClean="0"/>
              <a:t>то </a:t>
            </a:r>
            <a:r>
              <a:rPr lang="ru-RU" dirty="0"/>
              <a:t>Ельмеев видел экономическую </a:t>
            </a:r>
            <a:r>
              <a:rPr lang="ru-RU" dirty="0" smtClean="0"/>
              <a:t>социологию</a:t>
            </a:r>
          </a:p>
          <a:p>
            <a:r>
              <a:rPr lang="ru-RU" dirty="0" smtClean="0"/>
              <a:t>как </a:t>
            </a:r>
            <a:r>
              <a:rPr lang="ru-RU" dirty="0"/>
              <a:t>применение </a:t>
            </a:r>
            <a:r>
              <a:rPr lang="ru-RU" dirty="0" smtClean="0"/>
              <a:t>экономического</a:t>
            </a:r>
          </a:p>
          <a:p>
            <a:r>
              <a:rPr lang="ru-RU" dirty="0" smtClean="0"/>
              <a:t>метода </a:t>
            </a:r>
            <a:r>
              <a:rPr lang="ru-RU" dirty="0"/>
              <a:t>к анализу социальных </a:t>
            </a:r>
            <a:r>
              <a:rPr lang="ru-RU" dirty="0" smtClean="0"/>
              <a:t>объектов</a:t>
            </a:r>
          </a:p>
          <a:p>
            <a:r>
              <a:rPr lang="ru-RU" dirty="0" smtClean="0"/>
              <a:t>и </a:t>
            </a:r>
            <a:r>
              <a:rPr lang="ru-RU" dirty="0"/>
              <a:t>считал, что она должна быть </a:t>
            </a:r>
            <a:r>
              <a:rPr lang="ru-RU" dirty="0" smtClean="0"/>
              <a:t>частью</a:t>
            </a:r>
          </a:p>
          <a:p>
            <a:r>
              <a:rPr lang="ru-RU" dirty="0" smtClean="0"/>
              <a:t>экономического знания.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437112"/>
            <a:ext cx="8775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Так открывается </a:t>
            </a:r>
            <a:r>
              <a:rPr lang="ru-RU" b="1" dirty="0" smtClean="0"/>
              <a:t>первая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отечественной науке </a:t>
            </a:r>
            <a:r>
              <a:rPr lang="ru-RU" b="1" dirty="0" smtClean="0"/>
              <a:t>дискуссия</a:t>
            </a:r>
          </a:p>
          <a:p>
            <a:r>
              <a:rPr lang="ru-RU" i="1" dirty="0" smtClean="0"/>
              <a:t>о </a:t>
            </a:r>
            <a:r>
              <a:rPr lang="ru-RU" i="1" dirty="0"/>
              <a:t>предмете и </a:t>
            </a:r>
            <a:r>
              <a:rPr lang="ru-RU" i="1" dirty="0" smtClean="0"/>
              <a:t>методе</a:t>
            </a:r>
          </a:p>
          <a:p>
            <a:r>
              <a:rPr lang="ru-RU" i="1" dirty="0" smtClean="0"/>
              <a:t>экономической социологии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хотя </a:t>
            </a:r>
            <a:r>
              <a:rPr lang="ru-RU" dirty="0"/>
              <a:t>обе стороны формально </a:t>
            </a:r>
            <a:r>
              <a:rPr lang="ru-RU" dirty="0" smtClean="0"/>
              <a:t>стояли</a:t>
            </a:r>
          </a:p>
          <a:p>
            <a:r>
              <a:rPr lang="ru-RU" dirty="0" smtClean="0"/>
              <a:t>на </a:t>
            </a:r>
            <a:r>
              <a:rPr lang="ru-RU" dirty="0"/>
              <a:t>одних и тех же </a:t>
            </a:r>
            <a:r>
              <a:rPr lang="ru-RU" dirty="0" smtClean="0"/>
              <a:t>основаниях</a:t>
            </a:r>
          </a:p>
          <a:p>
            <a:r>
              <a:rPr lang="ru-RU" dirty="0" smtClean="0"/>
              <a:t>— </a:t>
            </a:r>
            <a:r>
              <a:rPr lang="ru-RU" dirty="0"/>
              <a:t>марксистской </a:t>
            </a:r>
            <a:r>
              <a:rPr lang="ru-RU" dirty="0" smtClean="0"/>
              <a:t>теории,</a:t>
            </a:r>
          </a:p>
          <a:p>
            <a:r>
              <a:rPr lang="ru-RU" dirty="0" smtClean="0"/>
              <a:t>но </a:t>
            </a:r>
            <a:r>
              <a:rPr lang="ru-RU" dirty="0"/>
              <a:t>наметилось существенное различие в понимании проблемы.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9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489" y="1823510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1990-е гг. </a:t>
            </a:r>
            <a:r>
              <a:rPr lang="ru-RU" sz="2000" dirty="0"/>
              <a:t>наступает, можно сказать, настоящий триумф экономической социологии в России — вряд ли какая-либо отрасль социологии развивалась более успешно в то время. В геометрической прогрессии растет число публикаций, многие журналы, социологические и экономические, выделяют специальные разделы по экономической </a:t>
            </a:r>
            <a:r>
              <a:rPr lang="ru-RU" sz="2000" dirty="0" smtClean="0"/>
              <a:t>социологии.</a:t>
            </a:r>
          </a:p>
          <a:p>
            <a:r>
              <a:rPr lang="ru-RU" sz="2000" dirty="0" smtClean="0"/>
              <a:t>Экономическая </a:t>
            </a:r>
            <a:r>
              <a:rPr lang="ru-RU" sz="2000" dirty="0"/>
              <a:t>социология становится полноправной отраслью социологии, кроме того, теперь с ней считаются и экономисты, проводятся конференции и семинары (из последних, в июне 1998 г., семинар в СПбГУ и в ноябре — представительная конференция в МГУ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О </a:t>
            </a:r>
            <a:r>
              <a:rPr lang="ru-RU" sz="2000" dirty="0"/>
              <a:t>признании экономической социологии официальной наукой свидетельствует и тот факт, что во многих университетах создаются профильные кафедры и отделения экономической социологии, а в институтах Академии наук — соответствующие отделы. </a:t>
            </a:r>
            <a:endParaRPr lang="ru-RU" sz="2000" dirty="0"/>
          </a:p>
        </p:txBody>
      </p:sp>
      <p:sp>
        <p:nvSpPr>
          <p:cNvPr id="3" name="AutoShape 2" descr="Лёгкий тест про музыку 90-х / Тест / Суса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610"/>
            <a:ext cx="3062685" cy="17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44113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1519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22</cp:revision>
  <dcterms:created xsi:type="dcterms:W3CDTF">2023-09-13T07:56:54Z</dcterms:created>
  <dcterms:modified xsi:type="dcterms:W3CDTF">2023-09-13T09:52:22Z</dcterms:modified>
</cp:coreProperties>
</file>