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3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FA1"/>
    <a:srgbClr val="FFC1B5"/>
    <a:srgbClr val="FFB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/>
    <p:restoredTop sz="94727"/>
  </p:normalViewPr>
  <p:slideViewPr>
    <p:cSldViewPr snapToGrid="0" snapToObjects="1">
      <p:cViewPr>
        <p:scale>
          <a:sx n="118" d="100"/>
          <a:sy n="118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37BDA20-0915-4900-880A-D0AC57717EE9}"/>
    <pc:docChg chg="modSld">
      <pc:chgData name="" userId="" providerId="" clId="Web-{A37BDA20-0915-4900-880A-D0AC57717EE9}" dt="2019-02-26T12:43:06.812" v="26" actId="14100"/>
      <pc:docMkLst>
        <pc:docMk/>
      </pc:docMkLst>
      <pc:sldChg chg="modSp">
        <pc:chgData name="" userId="" providerId="" clId="Web-{A37BDA20-0915-4900-880A-D0AC57717EE9}" dt="2019-02-26T12:43:06.812" v="26" actId="14100"/>
        <pc:sldMkLst>
          <pc:docMk/>
          <pc:sldMk cId="1912680238" sldId="293"/>
        </pc:sldMkLst>
        <pc:spChg chg="mod">
          <ac:chgData name="" userId="" providerId="" clId="Web-{A37BDA20-0915-4900-880A-D0AC57717EE9}" dt="2019-02-26T12:43:06.812" v="26" actId="14100"/>
          <ac:spMkLst>
            <pc:docMk/>
            <pc:sldMk cId="1912680238" sldId="293"/>
            <ac:spMk id="23" creationId="{00000000-0000-0000-0000-000000000000}"/>
          </ac:spMkLst>
        </pc:spChg>
      </pc:sldChg>
      <pc:sldChg chg="modSp">
        <pc:chgData name="" userId="" providerId="" clId="Web-{A37BDA20-0915-4900-880A-D0AC57717EE9}" dt="2019-02-26T12:41:41.294" v="2" actId="20577"/>
        <pc:sldMkLst>
          <pc:docMk/>
          <pc:sldMk cId="1725395473" sldId="296"/>
        </pc:sldMkLst>
        <pc:spChg chg="mod">
          <ac:chgData name="" userId="" providerId="" clId="Web-{A37BDA20-0915-4900-880A-D0AC57717EE9}" dt="2019-02-26T12:41:41.294" v="2" actId="20577"/>
          <ac:spMkLst>
            <pc:docMk/>
            <pc:sldMk cId="1725395473" sldId="296"/>
            <ac:spMk id="9" creationId="{00000000-0000-0000-0000-000000000000}"/>
          </ac:spMkLst>
        </pc:spChg>
      </pc:sldChg>
    </pc:docChg>
  </pc:docChgLst>
  <pc:docChgLst>
    <pc:chgData clId="Web-{E888C0AF-F9E3-4350-BCE2-EF5EEEBB9718}"/>
    <pc:docChg chg="modSld">
      <pc:chgData name="" userId="" providerId="" clId="Web-{E888C0AF-F9E3-4350-BCE2-EF5EEEBB9718}" dt="2019-08-16T12:25:56.174" v="38" actId="20577"/>
      <pc:docMkLst>
        <pc:docMk/>
      </pc:docMkLst>
      <pc:sldChg chg="addSp delSp modSp">
        <pc:chgData name="" userId="" providerId="" clId="Web-{E888C0AF-F9E3-4350-BCE2-EF5EEEBB9718}" dt="2019-08-16T12:25:56.174" v="37" actId="20577"/>
        <pc:sldMkLst>
          <pc:docMk/>
          <pc:sldMk cId="471288344" sldId="276"/>
        </pc:sldMkLst>
        <pc:spChg chg="add mod">
          <ac:chgData name="" userId="" providerId="" clId="Web-{E888C0AF-F9E3-4350-BCE2-EF5EEEBB9718}" dt="2019-08-16T12:25:56.174" v="37" actId="20577"/>
          <ac:spMkLst>
            <pc:docMk/>
            <pc:sldMk cId="471288344" sldId="276"/>
            <ac:spMk id="2" creationId="{D76D20AA-A980-4EFA-8A9B-4A05B6312AC0}"/>
          </ac:spMkLst>
        </pc:spChg>
        <pc:spChg chg="del mod">
          <ac:chgData name="" userId="" providerId="" clId="Web-{E888C0AF-F9E3-4350-BCE2-EF5EEEBB9718}" dt="2019-08-16T12:24:28.627" v="10"/>
          <ac:spMkLst>
            <pc:docMk/>
            <pc:sldMk cId="471288344" sldId="276"/>
            <ac:spMk id="6" creationId="{00000000-0000-0000-0000-000000000000}"/>
          </ac:spMkLst>
        </pc:spChg>
        <pc:picChg chg="mod">
          <ac:chgData name="" userId="" providerId="" clId="Web-{E888C0AF-F9E3-4350-BCE2-EF5EEEBB9718}" dt="2019-08-16T12:24:03.330" v="0" actId="1076"/>
          <ac:picMkLst>
            <pc:docMk/>
            <pc:sldMk cId="471288344" sldId="276"/>
            <ac:picMk id="8" creationId="{00000000-0000-0000-0000-0000000000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530D0-29E5-D249-A0C6-69F4EBD384F4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EC64A-B205-E041-970A-7CDBFA106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68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02172-E247-9441-B2C8-2FB2D52CFEA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EFE31-727B-424F-A299-54A6E4830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70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4DDF-1E6E-344F-B853-F3D969FEC4FF}" type="datetime1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5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6752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220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8B4F-FFDE-AC41-B8CF-37BD32587E2B}" type="datetime1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2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20C6-42FB-6F41-BBEE-3BC85D15744F}" type="datetime1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2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D70E-DC6E-824D-8FBD-41B4638D6B74}" type="datetime1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7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368C-BB0F-924F-97BD-5455DC3BB498}" type="datetime1">
              <a:rPr lang="ru-RU" smtClean="0"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4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EDF4-60BA-0541-8D2F-7B9A24E5D50E}" type="datetime1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146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8407-4F2C-9A44-8F1C-083821FFA74F}" type="datetime1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8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2F5E-4BEE-194C-BE71-CAE0E327518E}" type="datetime1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4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403F6-4779-2747-88DB-F4B7576FB608}" type="datetime1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1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6" descr="Фотозона_большая_Корст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24"/>
            <a:ext cx="12192000" cy="6858000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888010" y="410306"/>
            <a:ext cx="8643966" cy="167850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500" b="1" dirty="0">
                <a:solidFill>
                  <a:srgbClr val="7030A0"/>
                </a:solidFill>
                <a:latin typeface="HelveticaNeueCyr" pitchFamily="50" charset="-52"/>
              </a:rPr>
              <a:t>	</a:t>
            </a:r>
            <a:r>
              <a:rPr lang="ru-RU" sz="3500" b="1" dirty="0" smtClean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Возобновляемые источники энергии</a:t>
            </a:r>
            <a:endParaRPr lang="en-US" sz="3500" b="1" dirty="0">
              <a:solidFill>
                <a:srgbClr val="7030A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ru-RU" sz="2800" b="1" spc="-5" dirty="0">
                <a:latin typeface="Helvetica" charset="0"/>
                <a:ea typeface="Helvetica" charset="0"/>
                <a:cs typeface="Helvetica" charset="0"/>
              </a:rPr>
              <a:t>    </a:t>
            </a:r>
            <a:r>
              <a:rPr lang="ru-RU" sz="2800" b="1" spc="-5" dirty="0" smtClean="0">
                <a:latin typeface="Helvetica" charset="0"/>
                <a:ea typeface="Helvetica" charset="0"/>
                <a:cs typeface="Helvetica" charset="0"/>
              </a:rPr>
              <a:t>Лекция</a:t>
            </a:r>
            <a:r>
              <a:rPr lang="en-US" sz="2800" b="1" spc="-3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ru-RU" sz="2800" b="1" dirty="0" smtClean="0">
                <a:latin typeface="Helvetica" charset="0"/>
                <a:ea typeface="Helvetica" charset="0"/>
                <a:cs typeface="Helvetica" charset="0"/>
              </a:rPr>
              <a:t>3.2</a:t>
            </a:r>
            <a:r>
              <a:rPr lang="en-US" sz="2800" b="1" dirty="0" smtClean="0">
                <a:latin typeface="+mj-lt"/>
              </a:rPr>
              <a:t>:</a:t>
            </a:r>
            <a:r>
              <a:rPr lang="en-US" sz="2800" b="1" spc="-5" dirty="0" smtClean="0">
                <a:latin typeface="Lucida Sans Unicode"/>
                <a:cs typeface="Lucida Sans Unicode"/>
              </a:rPr>
              <a:t> </a:t>
            </a:r>
            <a:r>
              <a:rPr lang="ru-RU" sz="2800" b="1" dirty="0" smtClean="0"/>
              <a:t>Состав и компоновка о</a:t>
            </a:r>
            <a:r>
              <a:rPr lang="ru-RU" sz="2800" b="1" dirty="0" smtClean="0"/>
              <a:t>сновных сооружений </a:t>
            </a:r>
            <a:r>
              <a:rPr lang="ru-RU" sz="2800" b="1" dirty="0" smtClean="0"/>
              <a:t>ГЭС</a:t>
            </a:r>
            <a:r>
              <a:rPr lang="en-US" sz="2800" b="1" dirty="0">
                <a:latin typeface="HelveticaNeueCyr" pitchFamily="50" charset="-52"/>
              </a:rPr>
              <a:t/>
            </a:r>
            <a:br>
              <a:rPr lang="en-US" sz="2800" b="1" dirty="0">
                <a:latin typeface="HelveticaNeueCyr" pitchFamily="50" charset="-52"/>
              </a:rPr>
            </a:br>
            <a:endParaRPr lang="ru-RU" sz="2800" b="1" dirty="0">
              <a:effectLst>
                <a:glow rad="1016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907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9938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36" y="2381251"/>
            <a:ext cx="4489739" cy="261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68BB8F-1DED-8F47-A012-BAAD0D069667}" type="slidenum">
              <a:rPr lang="en-US" altLang="ru-RU" sz="1455"/>
              <a:pPr/>
              <a:t>10</a:t>
            </a:fld>
            <a:endParaRPr lang="en-US" altLang="ru-RU" sz="1455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56916" y="1723586"/>
            <a:ext cx="12308897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ru-RU" sz="1636"/>
          </a:p>
        </p:txBody>
      </p:sp>
      <p:pic>
        <p:nvPicPr>
          <p:cNvPr id="39941" name="Рисунок 12" descr="C:\Users\Расул\Desktop\универ\зацаринная\6628_0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75" y="1874694"/>
            <a:ext cx="4189556" cy="463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2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Контрфорсная плотина</a:t>
            </a:r>
          </a:p>
        </p:txBody>
      </p:sp>
      <p:pic>
        <p:nvPicPr>
          <p:cNvPr id="93188" name="Рисунок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79" y="2503921"/>
            <a:ext cx="7240443" cy="271895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93209" name="Rectangle 25"/>
          <p:cNvSpPr>
            <a:spLocks noChangeArrowheads="1"/>
          </p:cNvSpPr>
          <p:nvPr/>
        </p:nvSpPr>
        <p:spPr bwMode="auto">
          <a:xfrm>
            <a:off x="3804949" y="5406996"/>
            <a:ext cx="5367194" cy="5958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ru-RU" sz="1636"/>
              <a:t>1 – железобетонная плита,  2 – балки жесткости, 3 - контрфорсы </a:t>
            </a:r>
          </a:p>
        </p:txBody>
      </p:sp>
    </p:spTree>
    <p:extLst>
      <p:ext uri="{BB962C8B-B14F-4D97-AF65-F5344CB8AC3E}">
        <p14:creationId xmlns:p14="http://schemas.microsoft.com/office/powerpoint/2010/main" val="78922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Контрфорсная плотина</a:t>
            </a:r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3127" tIns="41564" rIns="83127" bIns="41564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1F44B0F-D98E-4741-AAFB-9CAC63407E82}" type="slidenum">
              <a:rPr lang="en-US" altLang="ru-RU" sz="1455"/>
              <a:pPr/>
              <a:t>12</a:t>
            </a:fld>
            <a:endParaRPr lang="en-US" altLang="ru-RU" sz="1455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3700" y="2373018"/>
            <a:ext cx="10468841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ru-RU" sz="1636"/>
          </a:p>
        </p:txBody>
      </p:sp>
      <p:pic>
        <p:nvPicPr>
          <p:cNvPr id="41989" name="Рисунок 14" descr="C:\Users\Расул\Desktop\универ\зацаринная\268432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99" y="2524126"/>
            <a:ext cx="9022773" cy="259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17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3869893" y="256886"/>
            <a:ext cx="7397750" cy="981364"/>
          </a:xfrm>
        </p:spPr>
        <p:txBody>
          <a:bodyPr>
            <a:normAutofit fontScale="90000"/>
          </a:bodyPr>
          <a:lstStyle/>
          <a:p>
            <a:r>
              <a:rPr lang="ru-RU" altLang="ru-RU"/>
              <a:t>Многоарочная плотина из бетонных полуцилиндров, опирающихся краями на контрфорсы </a:t>
            </a:r>
          </a:p>
        </p:txBody>
      </p:sp>
      <p:sp>
        <p:nvSpPr>
          <p:cNvPr id="4301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3AEBB13-AAB1-F449-A4A2-D6FE6C6236B1}" type="slidenum">
              <a:rPr lang="en-US" altLang="ru-RU" sz="1455"/>
              <a:pPr/>
              <a:t>13</a:t>
            </a:fld>
            <a:endParaRPr lang="en-US" altLang="ru-RU" sz="1455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62439" y="1685342"/>
            <a:ext cx="184731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sz="1636"/>
          </a:p>
        </p:txBody>
      </p:sp>
      <p:pic>
        <p:nvPicPr>
          <p:cNvPr id="43012" name="Рисунок 8" descr="C:\Users\Расул\Desktop\универ\зацаринная\6628_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49" y="2363932"/>
            <a:ext cx="4329545" cy="363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3943495" y="216477"/>
            <a:ext cx="6872432" cy="981364"/>
          </a:xfrm>
        </p:spPr>
        <p:txBody>
          <a:bodyPr>
            <a:normAutofit fontScale="90000"/>
          </a:bodyPr>
          <a:lstStyle/>
          <a:p>
            <a:r>
              <a:rPr lang="ru-RU" altLang="ru-RU" b="0"/>
              <a:t>Токтогульское водохранилище  гравитационной бетонной плотиной и приплотинным зданием ГЭС</a:t>
            </a:r>
            <a:br>
              <a:rPr lang="ru-RU" altLang="ru-RU" b="0"/>
            </a:br>
            <a:r>
              <a:rPr lang="ru-RU" altLang="ru-RU" b="0"/>
              <a:t>Высота 215 метров</a:t>
            </a:r>
            <a:br>
              <a:rPr lang="ru-RU" altLang="ru-RU" b="0"/>
            </a:br>
            <a:endParaRPr lang="ru-RU" altLang="ru-RU"/>
          </a:p>
        </p:txBody>
      </p:sp>
      <p:sp>
        <p:nvSpPr>
          <p:cNvPr id="44034" name="Объект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3127" tIns="41564" rIns="83127" bIns="41564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8C3D241-1826-F440-9CD0-51D961E0488C}" type="slidenum">
              <a:rPr lang="en-US" altLang="ru-RU" sz="1455"/>
              <a:pPr/>
              <a:t>14</a:t>
            </a:fld>
            <a:endParaRPr lang="en-US" altLang="ru-RU" sz="1455"/>
          </a:p>
        </p:txBody>
      </p:sp>
      <p:pic>
        <p:nvPicPr>
          <p:cNvPr id="44036" name="Picture 6" descr="https://flytothesky.ru/wp-content/uploads/2014/12/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97" y="1464830"/>
            <a:ext cx="7070147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6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0"/>
              <a:t>ГЭС Лунтань с гравитационной плотиной</a:t>
            </a:r>
            <a:br>
              <a:rPr lang="ru-RU" altLang="ru-RU" b="0"/>
            </a:br>
            <a:r>
              <a:rPr lang="ru-RU" altLang="ru-RU" b="0"/>
              <a:t>Высота плотины составляет 216,5 м.</a:t>
            </a:r>
            <a:endParaRPr lang="ru-RU" altLang="ru-RU"/>
          </a:p>
        </p:txBody>
      </p:sp>
      <p:sp>
        <p:nvSpPr>
          <p:cNvPr id="4505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048789C-C760-6E49-9A2B-D235AFFC6AC3}" type="slidenum">
              <a:rPr lang="en-US" altLang="ru-RU" sz="1455"/>
              <a:pPr/>
              <a:t>15</a:t>
            </a:fld>
            <a:endParaRPr lang="en-US" altLang="ru-RU" sz="1455"/>
          </a:p>
        </p:txBody>
      </p:sp>
      <p:pic>
        <p:nvPicPr>
          <p:cNvPr id="45059" name="Picture 4" descr="https://flytothesky.ru/wp-content/uploads/2014/12/2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075" y="1600489"/>
            <a:ext cx="6391852" cy="45258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4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0"/>
              <a:t>Цзиньпин-1 в Китае. Ее высота ― 305 метров. Плотина арочная</a:t>
            </a:r>
            <a:endParaRPr lang="ru-RU" altLang="ru-RU"/>
          </a:p>
        </p:txBody>
      </p:sp>
      <p:sp>
        <p:nvSpPr>
          <p:cNvPr id="46082" name="Объект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3127" tIns="41564" rIns="83127" bIns="41564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A7EAD49-FA06-5445-8F08-9F5F08C26092}" type="slidenum">
              <a:rPr lang="en-US" altLang="ru-RU" sz="1455"/>
              <a:pPr/>
              <a:t>16</a:t>
            </a:fld>
            <a:endParaRPr lang="en-US" altLang="ru-RU" sz="1455"/>
          </a:p>
        </p:txBody>
      </p:sp>
      <p:pic>
        <p:nvPicPr>
          <p:cNvPr id="46084" name="Picture 2" descr="Ð¾ÑÐ¼Ð¾ÑÑÐ¸ÑÐµ Ð½Ð° ÑÑÐ¾Ð³Ð¾ ÑÑÐºÐ¾ÑÐ²Ð¾ÑÐ½Ð¾Ð³Ð¾ Ð³Ð¸Ð³Ð°Ð½ÑÐ°: ÑÐ°Ð¼Ð°Ñ Ð²ÑÑÐ¾ÐºÐ°Ñ Ð¿Ð»Ð¾ÑÐ¸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24" y="1495137"/>
            <a:ext cx="7100455" cy="473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59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/>
              <a:t>ГЭС Силоду, Китай, плотина арочная, высота 285 м </a:t>
            </a:r>
          </a:p>
        </p:txBody>
      </p:sp>
      <p:sp>
        <p:nvSpPr>
          <p:cNvPr id="4710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2D4CE22-245D-074B-B642-7FE818519676}" type="slidenum">
              <a:rPr lang="en-US" altLang="ru-RU" sz="1455"/>
              <a:pPr/>
              <a:t>17</a:t>
            </a:fld>
            <a:endParaRPr lang="en-US" altLang="ru-RU" sz="1455"/>
          </a:p>
        </p:txBody>
      </p:sp>
      <p:sp>
        <p:nvSpPr>
          <p:cNvPr id="47107" name="Объект 5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3127" tIns="41564" rIns="83127" bIns="41564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endParaRPr lang="ru-RU" altLang="ru-RU"/>
          </a:p>
        </p:txBody>
      </p:sp>
      <p:pic>
        <p:nvPicPr>
          <p:cNvPr id="47108" name="Picture 2" descr="Ð­Ð¡ Ð¡Ð¸Ð»Ð¾Ð´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08" y="1485035"/>
            <a:ext cx="7910080" cy="524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1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/>
              <a:t>Гидрокомплекс Клезон-Диксенс, Швейцария, </a:t>
            </a:r>
            <a:br>
              <a:rPr lang="ru-RU" altLang="ru-RU"/>
            </a:br>
            <a:r>
              <a:rPr lang="ru-RU" altLang="ru-RU"/>
              <a:t>плотина гравитационная бетонная, 285 м.</a:t>
            </a:r>
          </a:p>
        </p:txBody>
      </p:sp>
      <p:sp>
        <p:nvSpPr>
          <p:cNvPr id="48130" name="Объект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3127" tIns="41564" rIns="83127" bIns="41564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379FD33-4F5E-584C-9335-C1724C13959C}" type="slidenum">
              <a:rPr lang="en-US" altLang="ru-RU" sz="1455"/>
              <a:pPr/>
              <a:t>18</a:t>
            </a:fld>
            <a:endParaRPr lang="en-US" altLang="ru-RU" sz="1455"/>
          </a:p>
        </p:txBody>
      </p:sp>
      <p:pic>
        <p:nvPicPr>
          <p:cNvPr id="48132" name="Picture 2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34" y="1674091"/>
            <a:ext cx="5655829" cy="424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427" y="1866035"/>
            <a:ext cx="361228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0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0"/>
              <a:t>Саяно-Шушенская ГЭС, плотина арочно-гравитационная, высота 242 м</a:t>
            </a:r>
            <a:endParaRPr lang="ru-RU" altLang="ru-RU"/>
          </a:p>
        </p:txBody>
      </p:sp>
      <p:sp>
        <p:nvSpPr>
          <p:cNvPr id="4915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578ACC9-4466-C840-9752-BA8373F4EBD2}" type="slidenum">
              <a:rPr lang="en-US" altLang="ru-RU" sz="1455"/>
              <a:pPr/>
              <a:t>19</a:t>
            </a:fld>
            <a:endParaRPr lang="en-US" altLang="ru-RU" sz="1455"/>
          </a:p>
        </p:txBody>
      </p:sp>
      <p:pic>
        <p:nvPicPr>
          <p:cNvPr id="49155" name="Picture 4" descr="https://upload.wikimedia.org/wikipedia/commons/a/ac/Sayano-Shushenskaya_HPS_-_pl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661103"/>
            <a:ext cx="6938818" cy="49962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5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Схемы компоновки сооружений </a:t>
            </a:r>
          </a:p>
        </p:txBody>
      </p:sp>
      <p:pic>
        <p:nvPicPr>
          <p:cNvPr id="91140" name="Рисунок 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18" y="2345171"/>
            <a:ext cx="7150966" cy="303501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1907166" y="5785716"/>
            <a:ext cx="8377670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9263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ts val="1636"/>
              </a:lnSpc>
            </a:pPr>
            <a:r>
              <a:rPr lang="ru-RU" altLang="ru-RU" sz="1818">
                <a:latin typeface="Times New Roman" charset="0"/>
                <a:ea typeface="Times New Roman" charset="0"/>
                <a:cs typeface="Times New Roman" charset="0"/>
              </a:rPr>
              <a:t>1 - шлюз; 2 - бетонная плотина; 3 - здание ГЭС; 4 - водоприемник; 5 - глухая бетонная плотина; 6 - турбинные трубопроводы</a:t>
            </a:r>
            <a:endParaRPr lang="ru-RU" altLang="ru-RU" sz="109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0"/>
              <a:t>Плотина Дениэль Джонсон, 214м, контрфорсные арки, Канада</a:t>
            </a:r>
          </a:p>
        </p:txBody>
      </p:sp>
      <p:sp>
        <p:nvSpPr>
          <p:cNvPr id="50178" name="Объект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3127" tIns="41564" rIns="83127" bIns="41564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B90A6A1-1477-AB4D-BAC1-87753E8331DF}" type="slidenum">
              <a:rPr lang="en-US" altLang="ru-RU" sz="1455"/>
              <a:pPr/>
              <a:t>20</a:t>
            </a:fld>
            <a:endParaRPr lang="en-US" altLang="ru-RU" sz="1455"/>
          </a:p>
        </p:txBody>
      </p:sp>
      <p:pic>
        <p:nvPicPr>
          <p:cNvPr id="50180" name="Picture 2" descr="Ð°ÑÑÐ¸Ð½ÐºÐ¸ Ð¿Ð¾ Ð·Ð°Ð¿ÑÐ¾ÑÑ ÐÑÐ½Ð¸ÐµÐ»-ÐÐ¶Ð¾Ð½ÑÐ¾Ð½ Ð¿Ð»Ð¾ÑÐ¸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11" y="1532659"/>
            <a:ext cx="6927273" cy="519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59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0"/>
              <a:t>Плотина Дворжак (219 м), гравитационная плотина, США</a:t>
            </a:r>
            <a:endParaRPr lang="ru-RU" altLang="ru-RU"/>
          </a:p>
        </p:txBody>
      </p:sp>
      <p:sp>
        <p:nvSpPr>
          <p:cNvPr id="51202" name="Объект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3127" tIns="41564" rIns="83127" bIns="41564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2471C8-6410-0249-B936-E5F9697E327C}" type="slidenum">
              <a:rPr lang="en-US" altLang="ru-RU" sz="1455"/>
              <a:pPr/>
              <a:t>21</a:t>
            </a:fld>
            <a:endParaRPr lang="en-US" altLang="ru-RU" sz="1455"/>
          </a:p>
        </p:txBody>
      </p:sp>
      <p:pic>
        <p:nvPicPr>
          <p:cNvPr id="51204" name="Picture 2" descr="https://flytothesky.ru/wp-content/uploads/2014/12/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97" y="1549977"/>
            <a:ext cx="7244773" cy="517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03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0"/>
              <a:t>Чиркейская ГЭС, высота 232 м, арочная плотина </a:t>
            </a:r>
            <a:br>
              <a:rPr lang="ru-RU" altLang="ru-RU" b="0"/>
            </a:br>
            <a:endParaRPr lang="ru-RU" altLang="ru-RU"/>
          </a:p>
        </p:txBody>
      </p:sp>
      <p:sp>
        <p:nvSpPr>
          <p:cNvPr id="5222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C3CED6-3B41-9E4A-ADBB-DAFD1AE28E3D}" type="slidenum">
              <a:rPr lang="en-US" altLang="ru-RU" sz="1455"/>
              <a:pPr/>
              <a:t>22</a:t>
            </a:fld>
            <a:endParaRPr lang="en-US" altLang="ru-RU" sz="1455"/>
          </a:p>
        </p:txBody>
      </p:sp>
      <p:pic>
        <p:nvPicPr>
          <p:cNvPr id="52227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08" y="1600489"/>
            <a:ext cx="7425171" cy="4905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0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325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EA86558-2DAB-0443-9005-04FE3864CDAB}" type="slidenum">
              <a:rPr lang="en-US" altLang="ru-RU" sz="1455"/>
              <a:pPr/>
              <a:t>23</a:t>
            </a:fld>
            <a:endParaRPr lang="en-US" altLang="ru-RU" sz="1455"/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 flipH="1">
            <a:off x="2241984" y="3856182"/>
            <a:ext cx="1375352" cy="81684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 bwMode="auto">
          <a:xfrm>
            <a:off x="3627439" y="3856182"/>
            <a:ext cx="1334943" cy="64510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3253" name="TextBox 10"/>
          <p:cNvSpPr txBox="1">
            <a:spLocks noChangeArrowheads="1"/>
          </p:cNvSpPr>
          <p:nvPr/>
        </p:nvSpPr>
        <p:spPr bwMode="auto">
          <a:xfrm>
            <a:off x="1513176" y="4833216"/>
            <a:ext cx="1422184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/>
              <a:t>Насыпные</a:t>
            </a:r>
          </a:p>
        </p:txBody>
      </p:sp>
      <p:sp>
        <p:nvSpPr>
          <p:cNvPr id="53254" name="TextBox 11"/>
          <p:cNvSpPr txBox="1">
            <a:spLocks noChangeArrowheads="1"/>
          </p:cNvSpPr>
          <p:nvPr/>
        </p:nvSpPr>
        <p:spPr bwMode="auto">
          <a:xfrm>
            <a:off x="4226358" y="4817341"/>
            <a:ext cx="1467068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/>
              <a:t>Намывные</a:t>
            </a:r>
          </a:p>
        </p:txBody>
      </p:sp>
      <p:cxnSp>
        <p:nvCxnSpPr>
          <p:cNvPr id="15" name="Прямая со стрелкой 14"/>
          <p:cNvCxnSpPr>
            <a:endCxn id="53257" idx="0"/>
          </p:cNvCxnSpPr>
          <p:nvPr/>
        </p:nvCxnSpPr>
        <p:spPr bwMode="auto">
          <a:xfrm flipH="1">
            <a:off x="3967588" y="2190750"/>
            <a:ext cx="1997807" cy="130175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3256" name="TextBox 18"/>
          <p:cNvSpPr txBox="1">
            <a:spLocks noChangeArrowheads="1"/>
          </p:cNvSpPr>
          <p:nvPr/>
        </p:nvSpPr>
        <p:spPr bwMode="auto">
          <a:xfrm>
            <a:off x="4197495" y="1581728"/>
            <a:ext cx="4404667" cy="87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273"/>
              <a:t>Грунтовые плотины</a:t>
            </a:r>
          </a:p>
          <a:p>
            <a:endParaRPr lang="ru-RU" altLang="ru-RU" sz="1818"/>
          </a:p>
        </p:txBody>
      </p:sp>
      <p:sp>
        <p:nvSpPr>
          <p:cNvPr id="53257" name="TextBox 19"/>
          <p:cNvSpPr txBox="1">
            <a:spLocks noChangeArrowheads="1"/>
          </p:cNvSpPr>
          <p:nvPr/>
        </p:nvSpPr>
        <p:spPr bwMode="auto">
          <a:xfrm>
            <a:off x="2734109" y="3492500"/>
            <a:ext cx="2466957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/>
              <a:t>Земляные плотины</a:t>
            </a:r>
          </a:p>
        </p:txBody>
      </p:sp>
      <p:cxnSp>
        <p:nvCxnSpPr>
          <p:cNvPr id="25" name="Прямая со стрелкой 24"/>
          <p:cNvCxnSpPr/>
          <p:nvPr/>
        </p:nvCxnSpPr>
        <p:spPr bwMode="auto">
          <a:xfrm>
            <a:off x="6033222" y="2190750"/>
            <a:ext cx="979921" cy="122093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 bwMode="auto">
          <a:xfrm>
            <a:off x="6103939" y="2164773"/>
            <a:ext cx="3395806" cy="124690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3260" name="TextBox 31"/>
          <p:cNvSpPr txBox="1">
            <a:spLocks noChangeArrowheads="1"/>
          </p:cNvSpPr>
          <p:nvPr/>
        </p:nvSpPr>
        <p:spPr bwMode="auto">
          <a:xfrm>
            <a:off x="5506461" y="3657023"/>
            <a:ext cx="2561727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/>
              <a:t>Каменно-набросные</a:t>
            </a:r>
          </a:p>
        </p:txBody>
      </p:sp>
      <p:sp>
        <p:nvSpPr>
          <p:cNvPr id="53261" name="TextBox 32"/>
          <p:cNvSpPr txBox="1">
            <a:spLocks noChangeArrowheads="1"/>
          </p:cNvSpPr>
          <p:nvPr/>
        </p:nvSpPr>
        <p:spPr bwMode="auto">
          <a:xfrm>
            <a:off x="8488074" y="3654136"/>
            <a:ext cx="2430474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/>
              <a:t>Каменно-земляные</a:t>
            </a:r>
          </a:p>
        </p:txBody>
      </p:sp>
    </p:spTree>
    <p:extLst>
      <p:ext uri="{BB962C8B-B14F-4D97-AF65-F5344CB8AC3E}">
        <p14:creationId xmlns:p14="http://schemas.microsoft.com/office/powerpoint/2010/main" val="20949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Земляная плотина с ядром </a:t>
            </a:r>
          </a:p>
        </p:txBody>
      </p:sp>
      <p:pic>
        <p:nvPicPr>
          <p:cNvPr id="94212" name="Рисунок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43" y="2277341"/>
            <a:ext cx="5404715" cy="317211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2843150" y="5589444"/>
            <a:ext cx="6576417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636"/>
              <a:t>1 – железобетонная плита,  2 – берма, 3 – ядро, 4 – дренажная призма </a:t>
            </a:r>
          </a:p>
        </p:txBody>
      </p:sp>
    </p:spTree>
    <p:extLst>
      <p:ext uri="{BB962C8B-B14F-4D97-AF65-F5344CB8AC3E}">
        <p14:creationId xmlns:p14="http://schemas.microsoft.com/office/powerpoint/2010/main" val="9076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Нурекская ГЭС, Таджикистан</a:t>
            </a:r>
          </a:p>
        </p:txBody>
      </p:sp>
      <p:sp>
        <p:nvSpPr>
          <p:cNvPr id="552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27E95B-0D65-B347-BC55-74F2A5F6CEEB}" type="slidenum">
              <a:rPr lang="en-US" altLang="ru-RU" sz="1455"/>
              <a:pPr/>
              <a:t>25</a:t>
            </a:fld>
            <a:endParaRPr lang="en-US" altLang="ru-RU" sz="1455"/>
          </a:p>
        </p:txBody>
      </p:sp>
      <p:pic>
        <p:nvPicPr>
          <p:cNvPr id="55299" name="Picture 2" descr="http://www.rukivnogi.com/images/articles/_2Bi4pe6Nbg(5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65" y="1648113"/>
            <a:ext cx="8351693" cy="434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2495984" y="6241762"/>
            <a:ext cx="5340565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/>
              <a:t>Плотина земляная, насыпная,  высота 304 м</a:t>
            </a:r>
          </a:p>
        </p:txBody>
      </p:sp>
    </p:spTree>
    <p:extLst>
      <p:ext uri="{BB962C8B-B14F-4D97-AF65-F5344CB8AC3E}">
        <p14:creationId xmlns:p14="http://schemas.microsoft.com/office/powerpoint/2010/main" val="7523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ГЭС Чикоасен, Мексика</a:t>
            </a:r>
          </a:p>
        </p:txBody>
      </p:sp>
      <p:sp>
        <p:nvSpPr>
          <p:cNvPr id="5632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BF14C73-533C-EC40-ABC6-E1596C43F14A}" type="slidenum">
              <a:rPr lang="en-US" altLang="ru-RU" sz="1455"/>
              <a:pPr/>
              <a:t>26</a:t>
            </a:fld>
            <a:endParaRPr lang="en-US" altLang="ru-RU" sz="1455"/>
          </a:p>
        </p:txBody>
      </p:sp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2495984" y="6241762"/>
            <a:ext cx="5276444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/>
              <a:t>Плотина земляная, насыпная, высота 261 м</a:t>
            </a:r>
          </a:p>
        </p:txBody>
      </p:sp>
      <p:pic>
        <p:nvPicPr>
          <p:cNvPr id="56324" name="Picture 2" descr="http://www.rukivnogi.com/images/articles/_2Bi4pe6Nbg(6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234" y="1597603"/>
            <a:ext cx="6670386" cy="444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8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Рижская ГЭС, Латвия</a:t>
            </a:r>
          </a:p>
        </p:txBody>
      </p:sp>
      <p:sp>
        <p:nvSpPr>
          <p:cNvPr id="5734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5ECD8FF-FCE6-0940-8371-DD6850117BA5}" type="slidenum">
              <a:rPr lang="en-US" altLang="ru-RU" sz="1455"/>
              <a:pPr/>
              <a:t>27</a:t>
            </a:fld>
            <a:endParaRPr lang="en-US" altLang="ru-RU" sz="1455"/>
          </a:p>
        </p:txBody>
      </p:sp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2495984" y="6241762"/>
            <a:ext cx="5191486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/>
              <a:t>Плотина земляная, намывная, высота 20 м</a:t>
            </a:r>
          </a:p>
        </p:txBody>
      </p:sp>
      <p:pic>
        <p:nvPicPr>
          <p:cNvPr id="57348" name="Picture 2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984" y="1619250"/>
            <a:ext cx="6208568" cy="411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19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Рогунская ГЭС, Таджикистан</a:t>
            </a:r>
          </a:p>
        </p:txBody>
      </p:sp>
      <p:sp>
        <p:nvSpPr>
          <p:cNvPr id="58370" name="Объект 2"/>
          <p:cNvSpPr>
            <a:spLocks noGrp="1"/>
          </p:cNvSpPr>
          <p:nvPr>
            <p:ph idx="1"/>
          </p:nvPr>
        </p:nvSpPr>
        <p:spPr bwMode="auto">
          <a:xfrm>
            <a:off x="1262063" y="5549035"/>
            <a:ext cx="10080625" cy="13883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127" tIns="41564" rIns="83127" bIns="41564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ru-RU" altLang="ru-RU" sz="2545"/>
              <a:t>Каменно-набросная плотина с противофильтрационным ядром из суглинка высотой 335 м. Самая высокая плотина в мире.</a:t>
            </a:r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856FA0-082A-EF4D-8C63-F1EB133EEC90}" type="slidenum">
              <a:rPr lang="en-US" altLang="ru-RU" sz="1455"/>
              <a:pPr/>
              <a:t>28</a:t>
            </a:fld>
            <a:endParaRPr lang="en-US" altLang="ru-RU" sz="1455"/>
          </a:p>
        </p:txBody>
      </p:sp>
      <p:pic>
        <p:nvPicPr>
          <p:cNvPr id="58372" name="Picture 2" descr="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31" y="1424421"/>
            <a:ext cx="5498523" cy="412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45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Здание приплотинной ГЭС </a:t>
            </a:r>
          </a:p>
        </p:txBody>
      </p:sp>
      <p:sp>
        <p:nvSpPr>
          <p:cNvPr id="5939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7AAB3F-CFEE-A64B-98F2-CDB16DD76D1D}" type="slidenum">
              <a:rPr lang="en-US" altLang="ru-RU" sz="1455"/>
              <a:pPr/>
              <a:t>29</a:t>
            </a:fld>
            <a:endParaRPr lang="en-US" altLang="ru-RU" sz="1455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68382" y="1489070"/>
            <a:ext cx="184731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sz="1636"/>
          </a:p>
        </p:txBody>
      </p:sp>
      <p:pic>
        <p:nvPicPr>
          <p:cNvPr id="59396" name="Picture 1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49" y="1661103"/>
            <a:ext cx="5538932" cy="497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7731847" y="2056535"/>
            <a:ext cx="3198091" cy="344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 b="0"/>
              <a:t>Машинный зал 1, генератор 2, спиральная камера с турбиной 3, отсасывающая    труба 4, турбинный трубопровод 5, водоприемник 6, </a:t>
            </a:r>
          </a:p>
          <a:p>
            <a:r>
              <a:rPr lang="ru-RU" altLang="ru-RU" sz="1818" b="0"/>
              <a:t>решетка 7, плоский (щитовой) затвор 8, подъемный механизм затвора 9, </a:t>
            </a:r>
          </a:p>
          <a:p>
            <a:r>
              <a:rPr lang="ru-RU" altLang="ru-RU" sz="1818" b="0"/>
              <a:t>провода на подстанцию 10, мостовой кран 11. </a:t>
            </a:r>
          </a:p>
        </p:txBody>
      </p:sp>
    </p:spTree>
    <p:extLst>
      <p:ext uri="{BB962C8B-B14F-4D97-AF65-F5344CB8AC3E}">
        <p14:creationId xmlns:p14="http://schemas.microsoft.com/office/powerpoint/2010/main" val="13578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Волховский гидроузел</a:t>
            </a: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3127" tIns="41564" rIns="83127" bIns="41564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1A86B92-17A1-DC46-A8B6-6557BC2FE505}" type="slidenum">
              <a:rPr lang="en-US" altLang="ru-RU" sz="1455"/>
              <a:pPr/>
              <a:t>3</a:t>
            </a:fld>
            <a:endParaRPr lang="en-US" altLang="ru-RU" sz="1455"/>
          </a:p>
        </p:txBody>
      </p:sp>
      <p:pic>
        <p:nvPicPr>
          <p:cNvPr id="32772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654" y="1600489"/>
            <a:ext cx="6873875" cy="515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74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Гидравлические основы гидродинамики</a:t>
            </a:r>
            <a:endParaRPr lang="ru-RU" altLang="ru-RU" dirty="0"/>
          </a:p>
        </p:txBody>
      </p:sp>
      <p:sp>
        <p:nvSpPr>
          <p:cNvPr id="17410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1BA123-F85B-564C-8CF9-76A6696D9207}" type="slidenum">
              <a:rPr lang="en-US" altLang="ru-RU" sz="1455"/>
              <a:pPr/>
              <a:t>30</a:t>
            </a:fld>
            <a:endParaRPr lang="en-US" altLang="ru-RU" sz="1455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57199" y="1968927"/>
            <a:ext cx="12251171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1636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037052" y="2165200"/>
            <a:ext cx="11991397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ru-RU" sz="1636"/>
          </a:p>
        </p:txBody>
      </p:sp>
      <p:graphicFrame>
        <p:nvGraphicFramePr>
          <p:cNvPr id="17413" name="Объект 2"/>
          <p:cNvGraphicFramePr>
            <a:graphicFrameLocks noChangeAspect="1"/>
          </p:cNvGraphicFramePr>
          <p:nvPr/>
        </p:nvGraphicFramePr>
        <p:xfrm>
          <a:off x="2037052" y="2316308"/>
          <a:ext cx="2410114" cy="828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r:id="rId3" imgW="1219200" imgH="419100" progId="Equation.2">
                  <p:embed/>
                </p:oleObj>
              </mc:Choice>
              <mc:Fallback>
                <p:oleObj r:id="rId3" imgW="1219200" imgH="419100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052" y="2316308"/>
                        <a:ext cx="2410114" cy="828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448234" y="1646063"/>
            <a:ext cx="3232680" cy="5958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ru-RU" sz="1636" dirty="0" err="1"/>
              <a:t>удельная</a:t>
            </a:r>
            <a:r>
              <a:rPr lang="en-US" altLang="ru-RU" sz="1636" dirty="0"/>
              <a:t> </a:t>
            </a:r>
            <a:r>
              <a:rPr lang="en-US" altLang="ru-RU" sz="1636" dirty="0" err="1"/>
              <a:t>энергия</a:t>
            </a:r>
            <a:r>
              <a:rPr lang="en-US" altLang="ru-RU" sz="1636" dirty="0"/>
              <a:t> </a:t>
            </a:r>
            <a:r>
              <a:rPr lang="en-US" altLang="ru-RU" sz="1636" dirty="0" err="1"/>
              <a:t>потока</a:t>
            </a:r>
            <a:r>
              <a:rPr lang="en-US" altLang="ru-RU" sz="1636" dirty="0"/>
              <a:t> </a:t>
            </a:r>
            <a:r>
              <a:rPr lang="en-US" altLang="ru-RU" sz="1636" dirty="0" err="1"/>
              <a:t>на</a:t>
            </a:r>
            <a:r>
              <a:rPr lang="en-US" altLang="ru-RU" sz="1636" dirty="0"/>
              <a:t> </a:t>
            </a:r>
            <a:r>
              <a:rPr lang="en-US" altLang="ru-RU" sz="1636" dirty="0" err="1"/>
              <a:t>входе</a:t>
            </a:r>
            <a:endParaRPr lang="ru-RU" altLang="ru-RU" sz="1636" dirty="0"/>
          </a:p>
          <a:p>
            <a:pPr>
              <a:defRPr/>
            </a:pPr>
            <a:r>
              <a:rPr lang="en-US" altLang="ru-RU" sz="1636" dirty="0"/>
              <a:t> </a:t>
            </a:r>
            <a:r>
              <a:rPr lang="en-US" altLang="ru-RU" sz="1636" dirty="0" err="1"/>
              <a:t>в</a:t>
            </a:r>
            <a:r>
              <a:rPr lang="en-US" altLang="ru-RU" sz="1636" dirty="0"/>
              <a:t> </a:t>
            </a:r>
            <a:r>
              <a:rPr lang="en-US" altLang="ru-RU" sz="1636" dirty="0" err="1"/>
              <a:t>рабочее</a:t>
            </a:r>
            <a:r>
              <a:rPr lang="en-US" altLang="ru-RU" sz="1636" dirty="0"/>
              <a:t> </a:t>
            </a:r>
            <a:r>
              <a:rPr lang="en-US" altLang="ru-RU" sz="1636" dirty="0" err="1"/>
              <a:t>колесо</a:t>
            </a:r>
            <a:r>
              <a:rPr lang="en-US" altLang="ru-RU" sz="1636" dirty="0"/>
              <a:t> </a:t>
            </a:r>
            <a:r>
              <a:rPr lang="en-US" altLang="ru-RU" sz="1636" dirty="0" err="1"/>
              <a:t>гидротурбины</a:t>
            </a:r>
            <a:r>
              <a:rPr lang="en-US" altLang="ru-RU" sz="1636" dirty="0"/>
              <a:t>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140018" y="1619365"/>
            <a:ext cx="3372975" cy="5958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ru-RU" sz="1636" dirty="0" err="1"/>
              <a:t>удельная</a:t>
            </a:r>
            <a:r>
              <a:rPr lang="en-US" altLang="ru-RU" sz="1636" dirty="0"/>
              <a:t> </a:t>
            </a:r>
            <a:r>
              <a:rPr lang="en-US" altLang="ru-RU" sz="1636" dirty="0" err="1"/>
              <a:t>энергия</a:t>
            </a:r>
            <a:r>
              <a:rPr lang="en-US" altLang="ru-RU" sz="1636" dirty="0"/>
              <a:t> </a:t>
            </a:r>
            <a:r>
              <a:rPr lang="en-US" altLang="ru-RU" sz="1636" dirty="0" err="1"/>
              <a:t>потока</a:t>
            </a:r>
            <a:r>
              <a:rPr lang="en-US" altLang="ru-RU" sz="1636" dirty="0"/>
              <a:t> </a:t>
            </a:r>
            <a:r>
              <a:rPr lang="en-US" altLang="ru-RU" sz="1636" dirty="0" err="1"/>
              <a:t>на</a:t>
            </a:r>
            <a:r>
              <a:rPr lang="en-US" altLang="ru-RU" sz="1636" dirty="0"/>
              <a:t> </a:t>
            </a:r>
            <a:r>
              <a:rPr lang="en-US" altLang="ru-RU" sz="1636" dirty="0" err="1"/>
              <a:t>в</a:t>
            </a:r>
            <a:r>
              <a:rPr lang="ru-RU" altLang="ru-RU" sz="1636" dirty="0"/>
              <a:t>ы</a:t>
            </a:r>
            <a:r>
              <a:rPr lang="en-US" altLang="ru-RU" sz="1636" dirty="0" err="1"/>
              <a:t>ходе</a:t>
            </a:r>
            <a:endParaRPr lang="ru-RU" altLang="ru-RU" sz="1636" dirty="0"/>
          </a:p>
          <a:p>
            <a:pPr>
              <a:defRPr/>
            </a:pPr>
            <a:r>
              <a:rPr lang="en-US" altLang="ru-RU" sz="1636" dirty="0"/>
              <a:t> </a:t>
            </a:r>
            <a:r>
              <a:rPr lang="en-US" altLang="ru-RU" sz="1636" dirty="0" err="1"/>
              <a:t>в</a:t>
            </a:r>
            <a:r>
              <a:rPr lang="en-US" altLang="ru-RU" sz="1636" dirty="0"/>
              <a:t> </a:t>
            </a:r>
            <a:r>
              <a:rPr lang="en-US" altLang="ru-RU" sz="1636" dirty="0" err="1"/>
              <a:t>рабочее</a:t>
            </a:r>
            <a:r>
              <a:rPr lang="en-US" altLang="ru-RU" sz="1636" dirty="0"/>
              <a:t> </a:t>
            </a:r>
            <a:r>
              <a:rPr lang="en-US" altLang="ru-RU" sz="1636" dirty="0" err="1"/>
              <a:t>колесо</a:t>
            </a:r>
            <a:r>
              <a:rPr lang="en-US" altLang="ru-RU" sz="1636" dirty="0"/>
              <a:t> </a:t>
            </a:r>
            <a:r>
              <a:rPr lang="en-US" altLang="ru-RU" sz="1636" dirty="0" err="1"/>
              <a:t>гидротурбины</a:t>
            </a:r>
            <a:r>
              <a:rPr lang="en-US" altLang="ru-RU" sz="1636" dirty="0"/>
              <a:t> 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422881" y="2143552"/>
            <a:ext cx="21041591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ru-RU" sz="1636"/>
          </a:p>
        </p:txBody>
      </p:sp>
      <p:graphicFrame>
        <p:nvGraphicFramePr>
          <p:cNvPr id="17417" name="Объект 8"/>
          <p:cNvGraphicFramePr>
            <a:graphicFrameLocks noChangeAspect="1"/>
          </p:cNvGraphicFramePr>
          <p:nvPr/>
        </p:nvGraphicFramePr>
        <p:xfrm>
          <a:off x="6359381" y="2280228"/>
          <a:ext cx="2488045" cy="829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r:id="rId5" imgW="1257300" imgH="419100" progId="Equation.2">
                  <p:embed/>
                </p:oleObj>
              </mc:Choice>
              <mc:Fallback>
                <p:oleObj r:id="rId5" imgW="1257300" imgH="419100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381" y="2280228"/>
                        <a:ext cx="2488045" cy="829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Прямоугольник 9"/>
          <p:cNvSpPr>
            <a:spLocks noChangeArrowheads="1"/>
          </p:cNvSpPr>
          <p:nvPr/>
        </p:nvSpPr>
        <p:spPr bwMode="auto">
          <a:xfrm>
            <a:off x="1591109" y="3137477"/>
            <a:ext cx="9217603" cy="104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2182" b="0" i="1"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ru-RU" altLang="ru-RU" sz="2182" b="0" baseline="-2500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ru-RU" altLang="ru-RU" sz="1818" b="0">
                <a:latin typeface="Times New Roman" charset="0"/>
                <a:ea typeface="Times New Roman" charset="0"/>
                <a:cs typeface="Times New Roman" charset="0"/>
              </a:rPr>
              <a:t> и </a:t>
            </a:r>
            <a:r>
              <a:rPr lang="en-US" altLang="ru-RU" sz="2182" b="0" i="1"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ru-RU" altLang="ru-RU" sz="2182" b="0" baseline="-25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ru-RU" altLang="ru-RU" sz="1818" b="0">
                <a:latin typeface="Times New Roman" charset="0"/>
                <a:ea typeface="Times New Roman" charset="0"/>
                <a:cs typeface="Times New Roman" charset="0"/>
              </a:rPr>
              <a:t> - высоты расположения входа и выхода рабочего колеса турбины относительно плоскости сравнения; </a:t>
            </a:r>
            <a:r>
              <a:rPr lang="en-US" altLang="ru-RU" sz="2182" b="0" i="1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ru-RU" altLang="ru-RU" sz="2182" b="0" baseline="-2500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ru-RU" altLang="ru-RU" sz="2182" b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ru-RU" sz="2182" b="0" i="1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ru-RU" altLang="ru-RU" sz="2182" b="0" baseline="-25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ru-RU" altLang="ru-RU" sz="2182" b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ru-RU" sz="2182" b="0" i="1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ru-RU" altLang="ru-RU" sz="2182" b="0" baseline="-2500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ru-RU" altLang="ru-RU" sz="2182" b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ru-RU" sz="2182" b="0" i="1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ru-RU" altLang="ru-RU" sz="2182" b="0" baseline="-25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ru-RU" altLang="ru-RU" sz="1818" b="0">
                <a:latin typeface="Times New Roman" charset="0"/>
                <a:ea typeface="Times New Roman" charset="0"/>
                <a:cs typeface="Times New Roman" charset="0"/>
              </a:rPr>
              <a:t> - давления и скорости потока жидкости на его входе и выходе соответственно</a:t>
            </a:r>
            <a:r>
              <a:rPr lang="ru-RU" altLang="ru-RU" sz="1818" b="0"/>
              <a:t> 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796041" y="4716024"/>
            <a:ext cx="184731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sz="1636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836575" y="5118049"/>
            <a:ext cx="4769254" cy="84754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ru-RU" sz="1636" dirty="0"/>
              <a:t> </a:t>
            </a:r>
            <a:r>
              <a:rPr lang="ru-RU" altLang="ru-RU" sz="1636" i="1" dirty="0" err="1"/>
              <a:t>Н</a:t>
            </a:r>
            <a:r>
              <a:rPr lang="ru-RU" altLang="ru-RU" sz="1636" i="1" baseline="-25000" dirty="0" err="1"/>
              <a:t>агр</a:t>
            </a:r>
            <a:r>
              <a:rPr lang="en-US" altLang="ru-RU" sz="1636" dirty="0"/>
              <a:t>= </a:t>
            </a:r>
            <a:r>
              <a:rPr lang="en-US" altLang="ru-RU" sz="1636" i="1" dirty="0"/>
              <a:t>H</a:t>
            </a:r>
            <a:r>
              <a:rPr lang="en-US" altLang="ru-RU" sz="1636" i="1" baseline="-30000" dirty="0"/>
              <a:t>g</a:t>
            </a:r>
            <a:r>
              <a:rPr lang="en-US" altLang="ru-RU" sz="1636" baseline="-30000" dirty="0"/>
              <a:t>1</a:t>
            </a:r>
            <a:r>
              <a:rPr lang="en-US" altLang="ru-RU" sz="1636" dirty="0"/>
              <a:t> - </a:t>
            </a:r>
            <a:r>
              <a:rPr lang="en-US" altLang="ru-RU" sz="1636" i="1" dirty="0"/>
              <a:t>H</a:t>
            </a:r>
            <a:r>
              <a:rPr lang="en-US" altLang="ru-RU" sz="1636" i="1" baseline="-30000" dirty="0"/>
              <a:t>g</a:t>
            </a:r>
            <a:r>
              <a:rPr lang="en-US" altLang="ru-RU" sz="1636" baseline="-30000" dirty="0"/>
              <a:t>2</a:t>
            </a:r>
            <a:r>
              <a:rPr lang="en-US" altLang="ru-RU" sz="1636" dirty="0"/>
              <a:t> = (</a:t>
            </a:r>
            <a:r>
              <a:rPr lang="en-US" altLang="ru-RU" sz="1636" i="1" dirty="0"/>
              <a:t>z</a:t>
            </a:r>
            <a:r>
              <a:rPr lang="en-US" altLang="ru-RU" sz="1636" baseline="-30000" dirty="0"/>
              <a:t>1</a:t>
            </a:r>
            <a:r>
              <a:rPr lang="en-US" altLang="ru-RU" sz="1636" dirty="0"/>
              <a:t> - </a:t>
            </a:r>
            <a:r>
              <a:rPr lang="en-US" altLang="ru-RU" sz="1636" i="1" dirty="0"/>
              <a:t>z</a:t>
            </a:r>
            <a:r>
              <a:rPr lang="en-US" altLang="ru-RU" sz="1636" baseline="-30000" dirty="0"/>
              <a:t>2 </a:t>
            </a:r>
            <a:r>
              <a:rPr lang="en-US" altLang="ru-RU" sz="1636" dirty="0"/>
              <a:t>) + (</a:t>
            </a:r>
            <a:r>
              <a:rPr lang="en-US" altLang="ru-RU" sz="1636" i="1" dirty="0"/>
              <a:t>p</a:t>
            </a:r>
            <a:r>
              <a:rPr lang="en-US" altLang="ru-RU" sz="1636" baseline="-30000" dirty="0"/>
              <a:t>1</a:t>
            </a:r>
            <a:r>
              <a:rPr lang="en-US" altLang="ru-RU" sz="1636" dirty="0"/>
              <a:t> - </a:t>
            </a:r>
            <a:r>
              <a:rPr lang="en-US" altLang="ru-RU" sz="1636" i="1" dirty="0"/>
              <a:t>p</a:t>
            </a:r>
            <a:r>
              <a:rPr lang="en-US" altLang="ru-RU" sz="1636" baseline="-30000" dirty="0"/>
              <a:t>2 </a:t>
            </a:r>
            <a:r>
              <a:rPr lang="en-US" altLang="ru-RU" sz="1636" dirty="0"/>
              <a:t>)/</a:t>
            </a:r>
            <a:r>
              <a:rPr lang="ru-RU" sz="1636" dirty="0">
                <a:sym typeface="Symbol" charset="2"/>
              </a:rPr>
              <a:t></a:t>
            </a:r>
            <a:r>
              <a:rPr lang="en-US" altLang="ru-RU" sz="1636" i="1" dirty="0"/>
              <a:t>g</a:t>
            </a:r>
            <a:r>
              <a:rPr lang="en-US" altLang="ru-RU" sz="1636" dirty="0"/>
              <a:t> + (</a:t>
            </a:r>
            <a:r>
              <a:rPr lang="en-US" altLang="ru-RU" sz="1636" i="1" dirty="0"/>
              <a:t>v</a:t>
            </a:r>
            <a:r>
              <a:rPr lang="en-US" altLang="ru-RU" sz="1636" baseline="-30000" dirty="0"/>
              <a:t>1</a:t>
            </a:r>
            <a:r>
              <a:rPr lang="en-US" altLang="ru-RU" sz="1636" baseline="30000" dirty="0"/>
              <a:t>2</a:t>
            </a:r>
            <a:r>
              <a:rPr lang="en-US" altLang="ru-RU" sz="1636" dirty="0"/>
              <a:t> - </a:t>
            </a:r>
            <a:r>
              <a:rPr lang="en-US" altLang="ru-RU" sz="1636" i="1" dirty="0"/>
              <a:t>v</a:t>
            </a:r>
            <a:r>
              <a:rPr lang="en-US" altLang="ru-RU" sz="1636" baseline="-30000" dirty="0"/>
              <a:t>2</a:t>
            </a:r>
            <a:r>
              <a:rPr lang="en-US" altLang="ru-RU" sz="1636" baseline="30000" dirty="0"/>
              <a:t>2 </a:t>
            </a:r>
            <a:r>
              <a:rPr lang="en-US" altLang="ru-RU" sz="1636" dirty="0"/>
              <a:t>)</a:t>
            </a:r>
            <a:r>
              <a:rPr lang="ru-RU" altLang="ru-RU" sz="1636" dirty="0"/>
              <a:t>/</a:t>
            </a:r>
            <a:r>
              <a:rPr lang="en-US" altLang="ru-RU" sz="1636" dirty="0"/>
              <a:t>2</a:t>
            </a:r>
            <a:r>
              <a:rPr lang="en-US" altLang="ru-RU" sz="1636" i="1" dirty="0"/>
              <a:t>g</a:t>
            </a:r>
            <a:r>
              <a:rPr lang="en-US" altLang="ru-RU" sz="1636" dirty="0"/>
              <a:t> </a:t>
            </a:r>
          </a:p>
          <a:p>
            <a:pPr>
              <a:defRPr/>
            </a:pPr>
            <a:endParaRPr lang="en-US" altLang="ru-RU" sz="1636" dirty="0"/>
          </a:p>
          <a:p>
            <a:pPr>
              <a:defRPr/>
            </a:pPr>
            <a:endParaRPr lang="en-US" altLang="ru-RU" sz="1636" dirty="0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262063" y="35784"/>
            <a:ext cx="184731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sz="1636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1262063" y="35784"/>
            <a:ext cx="184731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sz="1636"/>
          </a:p>
        </p:txBody>
      </p:sp>
      <p:sp>
        <p:nvSpPr>
          <p:cNvPr id="17423" name="Прямоугольник 27"/>
          <p:cNvSpPr>
            <a:spLocks noChangeArrowheads="1"/>
          </p:cNvSpPr>
          <p:nvPr/>
        </p:nvSpPr>
        <p:spPr bwMode="auto">
          <a:xfrm>
            <a:off x="4523654" y="4462318"/>
            <a:ext cx="3695755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>
                <a:latin typeface="Times New Roman" charset="0"/>
                <a:ea typeface="Times New Roman" charset="0"/>
                <a:cs typeface="Times New Roman" charset="0"/>
              </a:rPr>
              <a:t>Напор, используемый в агрегате</a:t>
            </a:r>
            <a:r>
              <a:rPr lang="ru-RU" altLang="ru-RU" sz="1818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93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Классификация турбин</a:t>
            </a:r>
          </a:p>
        </p:txBody>
      </p:sp>
      <p:sp>
        <p:nvSpPr>
          <p:cNvPr id="18434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0E03D7-B737-AB48-9A70-CDF0ECFFFA84}" type="slidenum">
              <a:rPr lang="en-US" altLang="ru-RU" sz="1455"/>
              <a:pPr/>
              <a:t>31</a:t>
            </a:fld>
            <a:endParaRPr lang="en-US" altLang="ru-RU" sz="1455"/>
          </a:p>
        </p:txBody>
      </p:sp>
      <p:cxnSp>
        <p:nvCxnSpPr>
          <p:cNvPr id="4" name="Прямая со стрелкой 3"/>
          <p:cNvCxnSpPr/>
          <p:nvPr/>
        </p:nvCxnSpPr>
        <p:spPr bwMode="auto">
          <a:xfrm flipH="1">
            <a:off x="2241984" y="3856182"/>
            <a:ext cx="1375352" cy="81684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 bwMode="auto">
          <a:xfrm>
            <a:off x="3627439" y="3856182"/>
            <a:ext cx="1334943" cy="64510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1513176" y="4833216"/>
            <a:ext cx="1420582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/>
              <a:t>Ковшовые</a:t>
            </a:r>
          </a:p>
        </p:txBody>
      </p:sp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3936279" y="4794250"/>
            <a:ext cx="2517036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/>
              <a:t>Наклонно-струйные</a:t>
            </a: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 flipH="1">
            <a:off x="3959370" y="2190750"/>
            <a:ext cx="2006023" cy="130175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440" name="TextBox 18"/>
          <p:cNvSpPr txBox="1">
            <a:spLocks noChangeArrowheads="1"/>
          </p:cNvSpPr>
          <p:nvPr/>
        </p:nvSpPr>
        <p:spPr bwMode="auto">
          <a:xfrm>
            <a:off x="5018666" y="1519671"/>
            <a:ext cx="2040367" cy="87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273"/>
              <a:t>Турбины</a:t>
            </a:r>
          </a:p>
          <a:p>
            <a:endParaRPr lang="ru-RU" altLang="ru-RU" sz="1818"/>
          </a:p>
        </p:txBody>
      </p:sp>
      <p:sp>
        <p:nvSpPr>
          <p:cNvPr id="18441" name="TextBox 19"/>
          <p:cNvSpPr txBox="1">
            <a:spLocks noChangeArrowheads="1"/>
          </p:cNvSpPr>
          <p:nvPr/>
        </p:nvSpPr>
        <p:spPr bwMode="auto">
          <a:xfrm>
            <a:off x="2734108" y="3492500"/>
            <a:ext cx="1338828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/>
              <a:t>Активные</a:t>
            </a:r>
          </a:p>
        </p:txBody>
      </p:sp>
      <p:cxnSp>
        <p:nvCxnSpPr>
          <p:cNvPr id="12" name="Прямая со стрелкой 11"/>
          <p:cNvCxnSpPr/>
          <p:nvPr/>
        </p:nvCxnSpPr>
        <p:spPr bwMode="auto">
          <a:xfrm>
            <a:off x="6103938" y="2164773"/>
            <a:ext cx="1639455" cy="93662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443" name="TextBox 31"/>
          <p:cNvSpPr txBox="1">
            <a:spLocks noChangeArrowheads="1"/>
          </p:cNvSpPr>
          <p:nvPr/>
        </p:nvSpPr>
        <p:spPr bwMode="auto">
          <a:xfrm>
            <a:off x="7239722" y="3101398"/>
            <a:ext cx="1564409" cy="65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/>
              <a:t>Реактивные</a:t>
            </a:r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 flipH="1">
            <a:off x="3488893" y="3856182"/>
            <a:ext cx="128443" cy="165965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445" name="Прямоугольник 16"/>
          <p:cNvSpPr>
            <a:spLocks noChangeArrowheads="1"/>
          </p:cNvSpPr>
          <p:nvPr/>
        </p:nvSpPr>
        <p:spPr bwMode="auto">
          <a:xfrm>
            <a:off x="2371870" y="5611091"/>
            <a:ext cx="3585982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/>
              <a:t>Турбины двойного действия </a:t>
            </a:r>
          </a:p>
        </p:txBody>
      </p:sp>
      <p:cxnSp>
        <p:nvCxnSpPr>
          <p:cNvPr id="18" name="Прямая со стрелкой 17"/>
          <p:cNvCxnSpPr/>
          <p:nvPr/>
        </p:nvCxnSpPr>
        <p:spPr bwMode="auto">
          <a:xfrm flipH="1">
            <a:off x="7394143" y="3491058"/>
            <a:ext cx="731693" cy="134215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 bwMode="auto">
          <a:xfrm>
            <a:off x="8135938" y="3491057"/>
            <a:ext cx="1036205" cy="13970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448" name="TextBox 10"/>
          <p:cNvSpPr txBox="1">
            <a:spLocks noChangeArrowheads="1"/>
          </p:cNvSpPr>
          <p:nvPr/>
        </p:nvSpPr>
        <p:spPr bwMode="auto">
          <a:xfrm>
            <a:off x="6786563" y="4906818"/>
            <a:ext cx="1096775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/>
              <a:t>Осевые</a:t>
            </a:r>
          </a:p>
        </p:txBody>
      </p:sp>
      <p:sp>
        <p:nvSpPr>
          <p:cNvPr id="18449" name="TextBox 11"/>
          <p:cNvSpPr txBox="1">
            <a:spLocks noChangeArrowheads="1"/>
          </p:cNvSpPr>
          <p:nvPr/>
        </p:nvSpPr>
        <p:spPr bwMode="auto">
          <a:xfrm>
            <a:off x="8566007" y="4888057"/>
            <a:ext cx="2468561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 i="1"/>
              <a:t>Радиально-осевые</a:t>
            </a:r>
            <a:r>
              <a:rPr lang="ru-RU" altLang="ru-RU" sz="1818"/>
              <a:t> </a:t>
            </a:r>
          </a:p>
        </p:txBody>
      </p:sp>
      <p:cxnSp>
        <p:nvCxnSpPr>
          <p:cNvPr id="24" name="Прямая со стрелкой 23"/>
          <p:cNvCxnSpPr/>
          <p:nvPr/>
        </p:nvCxnSpPr>
        <p:spPr bwMode="auto">
          <a:xfrm flipH="1">
            <a:off x="6204961" y="5237308"/>
            <a:ext cx="1189182" cy="98425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 bwMode="auto">
          <a:xfrm>
            <a:off x="7404245" y="5237307"/>
            <a:ext cx="2358159" cy="37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452" name="TextBox 10"/>
          <p:cNvSpPr txBox="1">
            <a:spLocks noChangeArrowheads="1"/>
          </p:cNvSpPr>
          <p:nvPr/>
        </p:nvSpPr>
        <p:spPr bwMode="auto">
          <a:xfrm>
            <a:off x="4945063" y="6218671"/>
            <a:ext cx="2170545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 i="1"/>
              <a:t>Пропеллерны</a:t>
            </a:r>
            <a:r>
              <a:rPr lang="ru-RU" altLang="ru-RU" sz="1818"/>
              <a:t>е</a:t>
            </a:r>
          </a:p>
        </p:txBody>
      </p:sp>
      <p:sp>
        <p:nvSpPr>
          <p:cNvPr id="18453" name="TextBox 11"/>
          <p:cNvSpPr txBox="1">
            <a:spLocks noChangeArrowheads="1"/>
          </p:cNvSpPr>
          <p:nvPr/>
        </p:nvSpPr>
        <p:spPr bwMode="auto">
          <a:xfrm>
            <a:off x="8809904" y="5654386"/>
            <a:ext cx="2503921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/>
              <a:t>Двухперовые</a:t>
            </a:r>
          </a:p>
        </p:txBody>
      </p:sp>
      <p:cxnSp>
        <p:nvCxnSpPr>
          <p:cNvPr id="28" name="Прямая со стрелкой 27"/>
          <p:cNvCxnSpPr/>
          <p:nvPr/>
        </p:nvCxnSpPr>
        <p:spPr bwMode="auto">
          <a:xfrm>
            <a:off x="7394143" y="5237308"/>
            <a:ext cx="207818" cy="73025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455" name="Прямоугольник 28"/>
          <p:cNvSpPr>
            <a:spLocks noChangeArrowheads="1"/>
          </p:cNvSpPr>
          <p:nvPr/>
        </p:nvSpPr>
        <p:spPr bwMode="auto">
          <a:xfrm>
            <a:off x="7005926" y="6036830"/>
            <a:ext cx="3573318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/>
              <a:t>Поворотно-лопастные</a:t>
            </a:r>
          </a:p>
        </p:txBody>
      </p:sp>
      <p:cxnSp>
        <p:nvCxnSpPr>
          <p:cNvPr id="30" name="Прямая со стрелкой 29"/>
          <p:cNvCxnSpPr/>
          <p:nvPr/>
        </p:nvCxnSpPr>
        <p:spPr bwMode="auto">
          <a:xfrm>
            <a:off x="8196552" y="3491058"/>
            <a:ext cx="1590386" cy="4069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457" name="TextBox 11"/>
          <p:cNvSpPr txBox="1">
            <a:spLocks noChangeArrowheads="1"/>
          </p:cNvSpPr>
          <p:nvPr/>
        </p:nvSpPr>
        <p:spPr bwMode="auto">
          <a:xfrm>
            <a:off x="8991745" y="3980295"/>
            <a:ext cx="1913152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 i="1"/>
              <a:t>Диагональные</a:t>
            </a:r>
            <a:endParaRPr lang="ru-RU" altLang="ru-RU" sz="1818"/>
          </a:p>
        </p:txBody>
      </p:sp>
    </p:spTree>
    <p:extLst>
      <p:ext uri="{BB962C8B-B14F-4D97-AF65-F5344CB8AC3E}">
        <p14:creationId xmlns:p14="http://schemas.microsoft.com/office/powerpoint/2010/main" val="754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/>
              <a:t>Активные гидротурбины</a:t>
            </a:r>
            <a:br>
              <a:rPr lang="ru-RU" altLang="ru-RU"/>
            </a:br>
            <a:endParaRPr lang="ru-RU" altLang="ru-RU"/>
          </a:p>
        </p:txBody>
      </p:sp>
      <p:sp>
        <p:nvSpPr>
          <p:cNvPr id="19458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C502B0-6916-3147-ABDB-76B8259E28A5}" type="slidenum">
              <a:rPr lang="en-US" altLang="ru-RU" sz="1455"/>
              <a:pPr/>
              <a:t>32</a:t>
            </a:fld>
            <a:endParaRPr lang="en-US" altLang="ru-RU" sz="1455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8381" y="1575661"/>
            <a:ext cx="12876068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ru-RU" sz="1636"/>
          </a:p>
        </p:txBody>
      </p:sp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82" y="1727490"/>
            <a:ext cx="6873875" cy="355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1840779" y="5785716"/>
            <a:ext cx="8379114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>
                <a:latin typeface="Times New Roman" charset="0"/>
                <a:ea typeface="Times New Roman" charset="0"/>
                <a:cs typeface="Times New Roman" charset="0"/>
              </a:rPr>
              <a:t>а - схема установки турбины (1-сопло, 2-игла); б - общий вид рабочего колеса</a:t>
            </a:r>
            <a:endParaRPr lang="ru-RU" altLang="ru-RU" sz="109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7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Реактивные гидротурбины </a:t>
            </a:r>
          </a:p>
        </p:txBody>
      </p:sp>
      <p:sp>
        <p:nvSpPr>
          <p:cNvPr id="20482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22BE28-C64A-8A45-8D2B-65DE372A300F}" type="slidenum">
              <a:rPr lang="en-US" altLang="ru-RU" sz="1455"/>
              <a:pPr/>
              <a:t>33</a:t>
            </a:fld>
            <a:endParaRPr lang="en-US" altLang="ru-RU" sz="1455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99712" y="1445052"/>
            <a:ext cx="14988886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ru-RU" sz="1636"/>
          </a:p>
        </p:txBody>
      </p:sp>
      <p:pic>
        <p:nvPicPr>
          <p:cNvPr id="20484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11" y="1596159"/>
            <a:ext cx="6872432" cy="341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2037052" y="5458114"/>
            <a:ext cx="8283864" cy="65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>
                <a:latin typeface="Times New Roman" charset="0"/>
                <a:ea typeface="Times New Roman" charset="0"/>
                <a:cs typeface="Times New Roman" charset="0"/>
              </a:rPr>
              <a:t>Турбинная (спиральная) камера 1, статор 2, направляющий аппарат 3, рабочее колесо 4 и отсасывающая труба 5  </a:t>
            </a:r>
          </a:p>
        </p:txBody>
      </p:sp>
    </p:spTree>
    <p:extLst>
      <p:ext uri="{BB962C8B-B14F-4D97-AF65-F5344CB8AC3E}">
        <p14:creationId xmlns:p14="http://schemas.microsoft.com/office/powerpoint/2010/main" val="9817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Статор турбины</a:t>
            </a:r>
          </a:p>
        </p:txBody>
      </p:sp>
      <p:sp>
        <p:nvSpPr>
          <p:cNvPr id="21506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AD4AEA-F87A-D04B-94D4-BDFE9DC2F36E}" type="slidenum">
              <a:rPr lang="en-US" altLang="ru-RU" sz="1455"/>
              <a:pPr/>
              <a:t>34</a:t>
            </a:fld>
            <a:endParaRPr lang="en-US" altLang="ru-RU" sz="1455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58461" y="1924189"/>
            <a:ext cx="26794114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ru-RU" sz="1636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461" y="2075295"/>
            <a:ext cx="4095750" cy="355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Прямоугольник 7"/>
          <p:cNvSpPr>
            <a:spLocks noChangeArrowheads="1"/>
          </p:cNvSpPr>
          <p:nvPr/>
        </p:nvSpPr>
        <p:spPr bwMode="auto">
          <a:xfrm>
            <a:off x="7317654" y="2130136"/>
            <a:ext cx="3098512" cy="9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818">
                <a:latin typeface="Times New Roman" charset="0"/>
                <a:ea typeface="Times New Roman" charset="0"/>
                <a:cs typeface="Times New Roman" charset="0"/>
              </a:rPr>
              <a:t>Статор турбины:</a:t>
            </a:r>
            <a:endParaRPr lang="ru-RU" altLang="ru-RU" sz="1091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altLang="ru-RU" sz="1818" b="0">
                <a:latin typeface="Times New Roman" charset="0"/>
                <a:ea typeface="Times New Roman" charset="0"/>
                <a:cs typeface="Times New Roman" charset="0"/>
              </a:rPr>
              <a:t>1, 2 - верхнее и нижнее кольца статора; 3 - колонны</a:t>
            </a:r>
            <a:endParaRPr lang="ru-RU" altLang="ru-RU" sz="1091" b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2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Направляющий аппарат</a:t>
            </a:r>
          </a:p>
        </p:txBody>
      </p:sp>
      <p:sp>
        <p:nvSpPr>
          <p:cNvPr id="22530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1A1107B-7886-FA40-A018-F6384A27B79A}" type="slidenum">
              <a:rPr lang="en-US" altLang="ru-RU" sz="1455"/>
              <a:pPr/>
              <a:t>35</a:t>
            </a:fld>
            <a:endParaRPr lang="en-US" altLang="ru-RU" sz="1455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37052" y="1772654"/>
            <a:ext cx="17078614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ru-RU" sz="1636"/>
          </a:p>
        </p:txBody>
      </p:sp>
      <p:pic>
        <p:nvPicPr>
          <p:cNvPr id="22532" name="Picture 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52" y="1923763"/>
            <a:ext cx="4622511" cy="359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6881813" y="2085398"/>
            <a:ext cx="3493944" cy="149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818">
                <a:latin typeface="Times New Roman" charset="0"/>
                <a:ea typeface="Times New Roman" charset="0"/>
                <a:cs typeface="Times New Roman" charset="0"/>
              </a:rPr>
              <a:t>1 - регулирующее кольцо; 2, 5 - верхнее и нижнее кольца направляющего аппарата; 3 - рычаги; 4 - серьги; 6 - лопатки</a:t>
            </a:r>
            <a:endParaRPr lang="ru-RU" altLang="ru-RU" sz="109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Рабочее колесо</a:t>
            </a:r>
          </a:p>
        </p:txBody>
      </p:sp>
      <p:sp>
        <p:nvSpPr>
          <p:cNvPr id="23554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7B50E27-EA94-AF46-8DD5-1BCE5A1EB2F2}" type="slidenum">
              <a:rPr lang="en-US" altLang="ru-RU" sz="1455"/>
              <a:pPr/>
              <a:t>36</a:t>
            </a:fld>
            <a:endParaRPr lang="en-US" altLang="ru-RU" sz="1455"/>
          </a:p>
        </p:txBody>
      </p:sp>
      <p:pic>
        <p:nvPicPr>
          <p:cNvPr id="23555" name="Picture 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22" y="1609149"/>
            <a:ext cx="2482273" cy="241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113916" y="1772654"/>
            <a:ext cx="12378170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ru-RU" sz="1636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1609148"/>
            <a:ext cx="5541818" cy="229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Прямоугольник 6"/>
          <p:cNvSpPr>
            <a:spLocks noChangeArrowheads="1"/>
          </p:cNvSpPr>
          <p:nvPr/>
        </p:nvSpPr>
        <p:spPr bwMode="auto">
          <a:xfrm>
            <a:off x="1720995" y="4225636"/>
            <a:ext cx="2705966" cy="9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>
                <a:latin typeface="Times New Roman" charset="0"/>
                <a:ea typeface="Times New Roman" charset="0"/>
                <a:cs typeface="Times New Roman" charset="0"/>
              </a:rPr>
              <a:t>Рабочее колесо радиально-осевой турбины</a:t>
            </a:r>
            <a:r>
              <a:rPr lang="ru-RU" altLang="ru-RU" sz="1818"/>
              <a:t> </a:t>
            </a:r>
          </a:p>
        </p:txBody>
      </p:sp>
      <p:sp>
        <p:nvSpPr>
          <p:cNvPr id="23559" name="Прямоугольник 9"/>
          <p:cNvSpPr>
            <a:spLocks noChangeArrowheads="1"/>
          </p:cNvSpPr>
          <p:nvPr/>
        </p:nvSpPr>
        <p:spPr bwMode="auto">
          <a:xfrm>
            <a:off x="4207598" y="4176569"/>
            <a:ext cx="6601114" cy="65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818">
                <a:latin typeface="Times New Roman" charset="0"/>
                <a:ea typeface="Times New Roman" charset="0"/>
                <a:cs typeface="Times New Roman" charset="0"/>
              </a:rPr>
              <a:t>Рабочие колеса осевых турбин: а - пропеллерной; б-поворотно-лопастной; в-двухперовой</a:t>
            </a:r>
            <a:endParaRPr lang="ru-RU" altLang="ru-RU" sz="109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62063" y="-172033"/>
            <a:ext cx="184731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sz="1636"/>
          </a:p>
        </p:txBody>
      </p:sp>
      <p:pic>
        <p:nvPicPr>
          <p:cNvPr id="23561" name="Picture 8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94" y="5022273"/>
            <a:ext cx="1946853" cy="171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Прямоугольник 17"/>
          <p:cNvSpPr>
            <a:spLocks noChangeArrowheads="1"/>
          </p:cNvSpPr>
          <p:nvPr/>
        </p:nvSpPr>
        <p:spPr bwMode="auto">
          <a:xfrm>
            <a:off x="6394018" y="5557694"/>
            <a:ext cx="2705966" cy="65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>
                <a:latin typeface="Times New Roman" charset="0"/>
                <a:ea typeface="Times New Roman" charset="0"/>
                <a:cs typeface="Times New Roman" charset="0"/>
              </a:rPr>
              <a:t>Рабочее колесо диагональной турбины</a:t>
            </a:r>
            <a:r>
              <a:rPr lang="ru-RU" altLang="ru-RU" sz="1818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264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3127" tIns="41564" rIns="83127" bIns="41564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/>
          </a:p>
        </p:txBody>
      </p:sp>
      <p:sp>
        <p:nvSpPr>
          <p:cNvPr id="3379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B86C54-BD6A-C342-B523-352B407AE665}" type="slidenum">
              <a:rPr lang="en-US" altLang="ru-RU" sz="1455"/>
              <a:pPr/>
              <a:t>4</a:t>
            </a:fld>
            <a:endParaRPr lang="en-US" altLang="ru-RU" sz="1455"/>
          </a:p>
        </p:txBody>
      </p:sp>
      <p:pic>
        <p:nvPicPr>
          <p:cNvPr id="33795" name="Picture 2" descr="Ð°ÑÑÐ¸Ð½ÐºÐ¸ Ð¿Ð¾ Ð·Ð°Ð¿ÑÐ¾ÑÑ Ð¨ÐµÐºÑÐ½Ð¸Ð½ÑÐºÐ°Ñ ÐÐ­Ð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98" y="1630796"/>
            <a:ext cx="6697806" cy="446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3829484" y="483467"/>
            <a:ext cx="5615420" cy="42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182">
                <a:solidFill>
                  <a:srgbClr val="222222"/>
                </a:solidFill>
              </a:rPr>
              <a:t>Шексни́нская ГЭС</a:t>
            </a:r>
            <a:r>
              <a:rPr lang="ru-RU" altLang="ru-RU" sz="2182" b="0">
                <a:solidFill>
                  <a:srgbClr val="222222"/>
                </a:solidFill>
              </a:rPr>
              <a:t> (</a:t>
            </a:r>
            <a:r>
              <a:rPr lang="ru-RU" altLang="ru-RU" sz="2182" b="0" i="1">
                <a:solidFill>
                  <a:srgbClr val="222222"/>
                </a:solidFill>
              </a:rPr>
              <a:t>Череповецкая ГЭС</a:t>
            </a:r>
            <a:r>
              <a:rPr lang="ru-RU" altLang="ru-RU" sz="2182" b="0">
                <a:solidFill>
                  <a:srgbClr val="222222"/>
                </a:solidFill>
              </a:rPr>
              <a:t>)</a:t>
            </a:r>
            <a:endParaRPr lang="ru-RU" altLang="ru-RU" sz="2182"/>
          </a:p>
        </p:txBody>
      </p:sp>
    </p:spTree>
    <p:extLst>
      <p:ext uri="{BB962C8B-B14F-4D97-AF65-F5344CB8AC3E}">
        <p14:creationId xmlns:p14="http://schemas.microsoft.com/office/powerpoint/2010/main" val="86974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907540" y="1697182"/>
            <a:ext cx="12734636" cy="1792432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3127" tIns="41564" rIns="83127" bIns="41564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594E660-3B47-0F4F-A5A4-3F1EAACB0207}" type="slidenum">
              <a:rPr lang="en-US" altLang="ru-RU" sz="1455"/>
              <a:pPr/>
              <a:t>5</a:t>
            </a:fld>
            <a:endParaRPr lang="en-US" altLang="ru-RU" sz="1455"/>
          </a:p>
        </p:txBody>
      </p:sp>
      <p:pic>
        <p:nvPicPr>
          <p:cNvPr id="34820" name="Picture 2" descr="Ð°ÑÑÐ¸Ð½ÐºÐ¸ Ð¿Ð¾ Ð·Ð°Ð¿ÑÐ¾ÑÑ ÐºÑÐ°ÑÐ½Ð¾ÑÑÑÐºÐ°Ñ ÐÐ­Ð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24" y="1541319"/>
            <a:ext cx="7780193" cy="518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3807835" y="417080"/>
            <a:ext cx="6797374" cy="48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545"/>
              <a:t>Красноярская ГЭС (приплотинного типа)</a:t>
            </a:r>
          </a:p>
        </p:txBody>
      </p:sp>
    </p:spTree>
    <p:extLst>
      <p:ext uri="{BB962C8B-B14F-4D97-AF65-F5344CB8AC3E}">
        <p14:creationId xmlns:p14="http://schemas.microsoft.com/office/powerpoint/2010/main" val="211076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Гравитационные плотины</a:t>
            </a:r>
          </a:p>
        </p:txBody>
      </p:sp>
      <p:pic>
        <p:nvPicPr>
          <p:cNvPr id="92164" name="Рисунок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382" y="2006023"/>
            <a:ext cx="7599795" cy="371330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3555723" y="5917046"/>
            <a:ext cx="4602863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636"/>
              <a:t>а - глухая;                                           б - водосливная </a:t>
            </a:r>
          </a:p>
        </p:txBody>
      </p:sp>
    </p:spTree>
    <p:extLst>
      <p:ext uri="{BB962C8B-B14F-4D97-AF65-F5344CB8AC3E}">
        <p14:creationId xmlns:p14="http://schemas.microsoft.com/office/powerpoint/2010/main" val="137764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3127" tIns="41564" rIns="83127" bIns="41564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00F0108-4DF3-D445-BE64-8E26F630AC0A}" type="slidenum">
              <a:rPr lang="en-US" altLang="ru-RU" sz="1455"/>
              <a:pPr/>
              <a:t>7</a:t>
            </a:fld>
            <a:endParaRPr lang="en-US" altLang="ru-RU" sz="1455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63335" y="658518"/>
            <a:ext cx="14121535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ru-RU" sz="1636"/>
          </a:p>
        </p:txBody>
      </p:sp>
      <p:pic>
        <p:nvPicPr>
          <p:cNvPr id="36869" name="Рисунок 10" descr="C:\Users\Расул\Desktop\универ\зацаринная\6628_0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926" y="1415762"/>
            <a:ext cx="7100455" cy="531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6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Водосливные плотины</a:t>
            </a:r>
          </a:p>
        </p:txBody>
      </p:sp>
      <p:sp>
        <p:nvSpPr>
          <p:cNvPr id="3789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A6547AC-48A2-8441-8A18-7825BB45D68A}" type="slidenum">
              <a:rPr lang="en-US" altLang="ru-RU" sz="1455"/>
              <a:pPr/>
              <a:t>8</a:t>
            </a:fld>
            <a:endParaRPr lang="en-US" altLang="ru-RU" sz="1455"/>
          </a:p>
        </p:txBody>
      </p:sp>
      <p:pic>
        <p:nvPicPr>
          <p:cNvPr id="37891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34" y="1721716"/>
            <a:ext cx="4320886" cy="323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Изображение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00" y="1508125"/>
            <a:ext cx="4888057" cy="366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Изображение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915" y="4191000"/>
            <a:ext cx="5022273" cy="253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Арочные плотины</a:t>
            </a:r>
          </a:p>
        </p:txBody>
      </p:sp>
      <p:pic>
        <p:nvPicPr>
          <p:cNvPr id="96260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768" y="2278784"/>
            <a:ext cx="5943023" cy="316778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3804949" y="5532864"/>
            <a:ext cx="5367194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ru-RU" sz="1636"/>
              <a:t>а - вид сбоку;                           б - вид сверху </a:t>
            </a:r>
          </a:p>
        </p:txBody>
      </p:sp>
    </p:spTree>
    <p:extLst>
      <p:ext uri="{BB962C8B-B14F-4D97-AF65-F5344CB8AC3E}">
        <p14:creationId xmlns:p14="http://schemas.microsoft.com/office/powerpoint/2010/main" val="186102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C9DE6AFF-DEDF-AD41-88B2-662795850789}" vid="{378A196D-A180-0040-BE0B-1E23BCC4FCA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26941</TotalTime>
  <Words>546</Words>
  <Application>Microsoft Office PowerPoint</Application>
  <PresentationFormat>Произвольный</PresentationFormat>
  <Paragraphs>109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Тема1</vt:lpstr>
      <vt:lpstr>Equation.2</vt:lpstr>
      <vt:lpstr>Презентация PowerPoint</vt:lpstr>
      <vt:lpstr>Схемы компоновки сооружений </vt:lpstr>
      <vt:lpstr>Волховский гидроузел</vt:lpstr>
      <vt:lpstr>Презентация PowerPoint</vt:lpstr>
      <vt:lpstr>Презентация PowerPoint</vt:lpstr>
      <vt:lpstr>Гравитационные плотины</vt:lpstr>
      <vt:lpstr>Презентация PowerPoint</vt:lpstr>
      <vt:lpstr>Водосливные плотины</vt:lpstr>
      <vt:lpstr>Арочные плотины</vt:lpstr>
      <vt:lpstr>Презентация PowerPoint</vt:lpstr>
      <vt:lpstr>Контрфорсная плотина</vt:lpstr>
      <vt:lpstr>Контрфорсная плотина</vt:lpstr>
      <vt:lpstr>Многоарочная плотина из бетонных полуцилиндров, опирающихся краями на контрфорсы </vt:lpstr>
      <vt:lpstr>Токтогульское водохранилище  гравитационной бетонной плотиной и приплотинным зданием ГЭС Высота 215 метров </vt:lpstr>
      <vt:lpstr>ГЭС Лунтань с гравитационной плотиной Высота плотины составляет 216,5 м.</vt:lpstr>
      <vt:lpstr>Цзиньпин-1 в Китае. Ее высота ― 305 метров. Плотина арочная</vt:lpstr>
      <vt:lpstr>ГЭС Силоду, Китай, плотина арочная, высота 285 м </vt:lpstr>
      <vt:lpstr>Гидрокомплекс Клезон-Диксенс, Швейцария,  плотина гравитационная бетонная, 285 м.</vt:lpstr>
      <vt:lpstr>Саяно-Шушенская ГЭС, плотина арочно-гравитационная, высота 242 м</vt:lpstr>
      <vt:lpstr>Плотина Дениэль Джонсон, 214м, контрфорсные арки, Канада</vt:lpstr>
      <vt:lpstr>Плотина Дворжак (219 м), гравитационная плотина, США</vt:lpstr>
      <vt:lpstr>Чиркейская ГЭС, высота 232 м, арочная плотина  </vt:lpstr>
      <vt:lpstr>Презентация PowerPoint</vt:lpstr>
      <vt:lpstr>Земляная плотина с ядром </vt:lpstr>
      <vt:lpstr>Нурекская ГЭС, Таджикистан</vt:lpstr>
      <vt:lpstr>ГЭС Чикоасен, Мексика</vt:lpstr>
      <vt:lpstr>Рижская ГЭС, Латвия</vt:lpstr>
      <vt:lpstr>Рогунская ГЭС, Таджикистан</vt:lpstr>
      <vt:lpstr>Здание приплотинной ГЭС </vt:lpstr>
      <vt:lpstr>Гидравлические основы гидродинамики</vt:lpstr>
      <vt:lpstr>Классификация турбин</vt:lpstr>
      <vt:lpstr>Активные гидротурбины </vt:lpstr>
      <vt:lpstr>Реактивные гидротурбины </vt:lpstr>
      <vt:lpstr>Статор турбины</vt:lpstr>
      <vt:lpstr>Направляющий аппарат</vt:lpstr>
      <vt:lpstr>Рабочее колесо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Моисеева Регина Рафаиловна</cp:lastModifiedBy>
  <cp:revision>193</cp:revision>
  <dcterms:created xsi:type="dcterms:W3CDTF">2018-11-25T16:28:05Z</dcterms:created>
  <dcterms:modified xsi:type="dcterms:W3CDTF">2024-05-21T06:53:40Z</dcterms:modified>
</cp:coreProperties>
</file>