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99" r:id="rId5"/>
    <p:sldId id="258" r:id="rId6"/>
    <p:sldId id="267" r:id="rId7"/>
    <p:sldId id="324" r:id="rId8"/>
    <p:sldId id="262" r:id="rId9"/>
    <p:sldId id="281" r:id="rId10"/>
    <p:sldId id="268" r:id="rId11"/>
    <p:sldId id="269" r:id="rId12"/>
    <p:sldId id="271" r:id="rId13"/>
    <p:sldId id="273" r:id="rId14"/>
    <p:sldId id="274" r:id="rId15"/>
    <p:sldId id="276" r:id="rId16"/>
    <p:sldId id="298" r:id="rId17"/>
    <p:sldId id="277" r:id="rId18"/>
    <p:sldId id="279" r:id="rId19"/>
    <p:sldId id="280" r:id="rId20"/>
    <p:sldId id="293" r:id="rId21"/>
    <p:sldId id="320" r:id="rId22"/>
    <p:sldId id="318" r:id="rId23"/>
    <p:sldId id="319" r:id="rId24"/>
    <p:sldId id="321" r:id="rId25"/>
    <p:sldId id="264" r:id="rId26"/>
    <p:sldId id="326" r:id="rId27"/>
    <p:sldId id="285" r:id="rId28"/>
    <p:sldId id="283" r:id="rId29"/>
    <p:sldId id="284" r:id="rId30"/>
    <p:sldId id="327" r:id="rId31"/>
    <p:sldId id="288" r:id="rId32"/>
    <p:sldId id="289" r:id="rId33"/>
    <p:sldId id="290" r:id="rId34"/>
    <p:sldId id="294" r:id="rId35"/>
    <p:sldId id="295" r:id="rId36"/>
    <p:sldId id="296" r:id="rId37"/>
    <p:sldId id="325" r:id="rId38"/>
    <p:sldId id="297" r:id="rId39"/>
    <p:sldId id="302" r:id="rId40"/>
    <p:sldId id="304" r:id="rId41"/>
    <p:sldId id="300" r:id="rId42"/>
    <p:sldId id="305" r:id="rId43"/>
    <p:sldId id="328" r:id="rId44"/>
    <p:sldId id="329" r:id="rId45"/>
    <p:sldId id="322" r:id="rId46"/>
    <p:sldId id="301" r:id="rId47"/>
    <p:sldId id="308" r:id="rId48"/>
    <p:sldId id="306" r:id="rId49"/>
    <p:sldId id="309" r:id="rId50"/>
    <p:sldId id="311" r:id="rId51"/>
    <p:sldId id="315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FD12-2189-4E88-88A7-7C92569877D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60D0-2429-4E47-A83B-5E690BA0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51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FD12-2189-4E88-88A7-7C92569877D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60D0-2429-4E47-A83B-5E690BA0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79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FD12-2189-4E88-88A7-7C92569877D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60D0-2429-4E47-A83B-5E690BA0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92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750B0-D6B1-4760-B269-F1D4EC61B9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211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FD12-2189-4E88-88A7-7C92569877D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60D0-2429-4E47-A83B-5E690BA0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1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FD12-2189-4E88-88A7-7C92569877D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60D0-2429-4E47-A83B-5E690BA0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862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FD12-2189-4E88-88A7-7C92569877D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60D0-2429-4E47-A83B-5E690BA0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72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FD12-2189-4E88-88A7-7C92569877D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60D0-2429-4E47-A83B-5E690BA0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60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FD12-2189-4E88-88A7-7C92569877D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60D0-2429-4E47-A83B-5E690BA0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56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FD12-2189-4E88-88A7-7C92569877D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60D0-2429-4E47-A83B-5E690BA0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51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FD12-2189-4E88-88A7-7C92569877D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60D0-2429-4E47-A83B-5E690BA0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32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FD12-2189-4E88-88A7-7C92569877D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60D0-2429-4E47-A83B-5E690BA0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3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FD12-2189-4E88-88A7-7C92569877DF}" type="datetimeFigureOut">
              <a:rPr lang="ru-RU" smtClean="0"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60D0-2429-4E47-A83B-5E690BA0C5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9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Теории химической кинетики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Лекция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4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уравнения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ru-RU" dirty="0" smtClean="0"/>
              <a:t>Для вывода уравнения необходима модель – </a:t>
            </a:r>
            <a:r>
              <a:rPr lang="ru-RU" b="1" dirty="0" smtClean="0">
                <a:solidFill>
                  <a:srgbClr val="7030A0"/>
                </a:solidFill>
              </a:rPr>
              <a:t>цилиндр столкновения</a:t>
            </a:r>
            <a:r>
              <a:rPr lang="ru-RU" dirty="0" smtClean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11560" y="2636912"/>
                <a:ext cx="8280920" cy="15869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/>
                  <a:t>Средняя </a:t>
                </a:r>
                <a:r>
                  <a:rPr lang="ru-RU" sz="3200" b="1" dirty="0" smtClean="0">
                    <a:solidFill>
                      <a:srgbClr val="FF0000"/>
                    </a:solidFill>
                  </a:rPr>
                  <a:t>арифметическая</a:t>
                </a:r>
                <a:r>
                  <a:rPr lang="ru-RU" sz="3200" b="1" dirty="0" smtClean="0"/>
                  <a:t> скорость частицы</a:t>
                </a:r>
                <a:r>
                  <a:rPr lang="ru-RU" sz="3200" dirty="0" smtClean="0"/>
                  <a:t>:</a:t>
                </a:r>
              </a:p>
              <a:p>
                <a:r>
                  <a:rPr lang="ru-RU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𝑈</m:t>
                    </m:r>
                    <m:r>
                      <a:rPr lang="en-US" sz="3200" b="0" i="1" smtClean="0">
                        <a:latin typeface="Cambria Math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</a:rPr>
                              <m:t>8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ru-RU" sz="3200" b="0" i="1" baseline="-25000" smtClean="0">
                                <a:latin typeface="Cambria Math"/>
                              </a:rPr>
                              <m:t>б</m:t>
                            </m:r>
                            <m:r>
                              <a:rPr lang="ru-RU" sz="3200" b="0" i="1" smtClean="0">
                                <a:latin typeface="Cambria Math"/>
                              </a:rPr>
                              <m:t>Т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sym typeface="Symbol"/>
                              </a:rPr>
                              <m:t>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sz="3200" dirty="0" smtClean="0"/>
                  <a:t> </a:t>
                </a:r>
                <a:r>
                  <a:rPr lang="en-US" sz="3200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</a:rPr>
                              <m:t>8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𝑅</m:t>
                            </m:r>
                            <m:r>
                              <a:rPr lang="ru-RU" sz="3200" i="1">
                                <a:latin typeface="Cambria Math"/>
                              </a:rPr>
                              <m:t>Т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sym typeface="Symbol"/>
                              </a:rPr>
                              <m:t></m:t>
                            </m:r>
                            <m:r>
                              <a:rPr lang="en-US" sz="3200" b="0" i="1" smtClean="0">
                                <a:latin typeface="Cambria Math"/>
                                <a:sym typeface="Symbol"/>
                              </a:rPr>
                              <m:t>𝑀</m:t>
                            </m:r>
                          </m:den>
                        </m:f>
                      </m:e>
                    </m:rad>
                    <m:r>
                      <a:rPr lang="en-US" sz="3200" i="1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ru-RU" sz="3200" dirty="0" smtClean="0"/>
                  <a:t> </a:t>
                </a:r>
                <a:r>
                  <a:rPr lang="en-US" sz="3200" dirty="0" smtClean="0"/>
                  <a:t>[</a:t>
                </a:r>
                <a:r>
                  <a:rPr lang="ru-RU" sz="3200" dirty="0" smtClean="0"/>
                  <a:t>м</a:t>
                </a:r>
                <a:r>
                  <a:rPr lang="en-US" sz="3200" dirty="0" smtClean="0"/>
                  <a:t>/c],</a:t>
                </a:r>
                <a:r>
                  <a:rPr lang="ru-RU" sz="3200" dirty="0" smtClean="0"/>
                  <a:t> где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𝑘</m:t>
                    </m:r>
                    <m:r>
                      <a:rPr lang="ru-RU" sz="3200" i="1" baseline="-25000">
                        <a:latin typeface="Cambria Math"/>
                      </a:rPr>
                      <m:t>б</m:t>
                    </m:r>
                    <m:r>
                      <a:rPr lang="en-US" sz="3200" b="0" i="1" baseline="-2500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smtClean="0"/>
                  <a:t>N</a:t>
                </a:r>
                <a:r>
                  <a:rPr lang="en-US" sz="3200" baseline="-25000" dirty="0" smtClean="0"/>
                  <a:t>A</a:t>
                </a:r>
                <a:r>
                  <a:rPr lang="en-US" sz="3200" dirty="0" smtClean="0"/>
                  <a:t>= R</a:t>
                </a:r>
                <a:r>
                  <a:rPr lang="en-US" sz="3200" baseline="-25000" dirty="0" smtClean="0"/>
                  <a:t> </a:t>
                </a:r>
                <a:endParaRPr lang="ru-RU" sz="3200" baseline="-25000" dirty="0" smtClean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36912"/>
                <a:ext cx="8280920" cy="1586909"/>
              </a:xfrm>
              <a:prstGeom prst="rect">
                <a:avLst/>
              </a:prstGeom>
              <a:blipFill rotWithShape="1">
                <a:blip r:embed="rId2"/>
                <a:stretch>
                  <a:fillRect l="-1840" t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97152"/>
            <a:ext cx="34194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23928" y="4149080"/>
                <a:ext cx="4968552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𝒌</m:t>
                    </m:r>
                    <m:r>
                      <a:rPr lang="ru-RU" sz="2800" b="1" i="1" baseline="-25000">
                        <a:latin typeface="Cambria Math"/>
                      </a:rPr>
                      <m:t>б</m:t>
                    </m:r>
                  </m:oMath>
                </a14:m>
                <a:r>
                  <a:rPr lang="ru-RU" sz="2800" b="1" dirty="0"/>
                  <a:t> – константа Больцмана;</a:t>
                </a:r>
              </a:p>
              <a:p>
                <a:pPr marL="457200" indent="-457200">
                  <a:buFont typeface="Symbol"/>
                  <a:buChar char="m"/>
                </a:pPr>
                <a:r>
                  <a:rPr lang="ru-RU" sz="2800" b="1" dirty="0" smtClean="0"/>
                  <a:t>- приведенная </a:t>
                </a:r>
                <a:r>
                  <a:rPr lang="ru-RU" sz="2800" b="1" dirty="0"/>
                  <a:t>масса </a:t>
                </a:r>
                <a:r>
                  <a:rPr lang="en-US" sz="2800" b="1" dirty="0"/>
                  <a:t>[</a:t>
                </a:r>
                <a:r>
                  <a:rPr lang="ru-RU" sz="2800" b="1" dirty="0"/>
                  <a:t>г</a:t>
                </a:r>
                <a:r>
                  <a:rPr lang="en-US" sz="2800" b="1" dirty="0"/>
                  <a:t>]</a:t>
                </a:r>
                <a:endParaRPr lang="ru-RU" sz="2800" b="1" dirty="0" smtClean="0"/>
              </a:p>
              <a:p>
                <a:r>
                  <a:rPr lang="en-US" sz="2800" b="1" dirty="0" smtClean="0"/>
                  <a:t>M</a:t>
                </a:r>
                <a:r>
                  <a:rPr lang="ru-RU" sz="2800" b="1" dirty="0" smtClean="0"/>
                  <a:t>  </a:t>
                </a:r>
                <a:r>
                  <a:rPr lang="en-US" sz="2800" b="1" dirty="0" smtClean="0"/>
                  <a:t>- </a:t>
                </a:r>
                <a:r>
                  <a:rPr lang="ru-RU" sz="2800" b="1" dirty="0" smtClean="0"/>
                  <a:t>молярная масса </a:t>
                </a:r>
                <a:r>
                  <a:rPr lang="en-US" sz="2800" b="1" dirty="0" smtClean="0"/>
                  <a:t>[</a:t>
                </a:r>
                <a:r>
                  <a:rPr lang="ru-RU" sz="2800" b="1" dirty="0" smtClean="0"/>
                  <a:t>г</a:t>
                </a:r>
                <a:r>
                  <a:rPr lang="en-US" sz="2800" b="1" dirty="0" smtClean="0"/>
                  <a:t>/</a:t>
                </a:r>
                <a:r>
                  <a:rPr lang="ru-RU" sz="2800" b="1" dirty="0" smtClean="0"/>
                  <a:t>моль</a:t>
                </a:r>
                <a:r>
                  <a:rPr lang="en-US" sz="2800" b="1" dirty="0" smtClean="0"/>
                  <a:t>]</a:t>
                </a:r>
                <a:r>
                  <a:rPr lang="ru-RU" sz="2800" b="1" dirty="0" smtClean="0"/>
                  <a:t>;  </a:t>
                </a:r>
                <a:endParaRPr lang="ru-RU" sz="2800" b="1" dirty="0"/>
              </a:p>
              <a:p>
                <a:pPr marL="457200" indent="-457200">
                  <a:buFont typeface="Symbol"/>
                  <a:buChar char="l"/>
                </a:pPr>
                <a:r>
                  <a:rPr lang="ru-RU" sz="2800" b="1" dirty="0">
                    <a:sym typeface="Symbol"/>
                  </a:rPr>
                  <a:t>- длина свободного </a:t>
                </a:r>
              </a:p>
              <a:p>
                <a:r>
                  <a:rPr lang="ru-RU" sz="2800" b="1" dirty="0">
                    <a:sym typeface="Symbol"/>
                  </a:rPr>
                  <a:t>        пробега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149080"/>
                <a:ext cx="4968552" cy="2246769"/>
              </a:xfrm>
              <a:prstGeom prst="rect">
                <a:avLst/>
              </a:prstGeom>
              <a:blipFill rotWithShape="1">
                <a:blip r:embed="rId4"/>
                <a:stretch>
                  <a:fillRect l="-2577" t="-2446" r="-3558" b="-7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148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Параметры столкновения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3096343"/>
          </a:xfrm>
        </p:spPr>
        <p:txBody>
          <a:bodyPr>
            <a:normAutofit/>
          </a:bodyPr>
          <a:lstStyle/>
          <a:p>
            <a:r>
              <a:rPr lang="ru-RU" b="1" dirty="0" smtClean="0"/>
              <a:t>Площадь сечения цилиндра</a:t>
            </a:r>
          </a:p>
          <a:p>
            <a:pPr marL="0" indent="0">
              <a:buNone/>
            </a:pPr>
            <a:r>
              <a:rPr lang="ru-RU" b="1" dirty="0" smtClean="0"/>
              <a:t> (эффективное сечение столкновения):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en-US" b="1" dirty="0" smtClean="0"/>
              <a:t>S</a:t>
            </a:r>
            <a:r>
              <a:rPr lang="ru-RU" b="1" baseline="-25000" dirty="0" err="1" smtClean="0"/>
              <a:t>эфф</a:t>
            </a:r>
            <a:r>
              <a:rPr lang="en-US" b="1" dirty="0" smtClean="0"/>
              <a:t>  = </a:t>
            </a:r>
            <a:r>
              <a:rPr lang="en-US" b="1" dirty="0" smtClean="0">
                <a:sym typeface="Symbol"/>
              </a:rPr>
              <a:t>d</a:t>
            </a:r>
            <a:r>
              <a:rPr lang="ru-RU" b="1" baseline="30000" dirty="0" smtClean="0">
                <a:sym typeface="Symbol"/>
              </a:rPr>
              <a:t>2</a:t>
            </a:r>
            <a:r>
              <a:rPr lang="ru-RU" b="1" baseline="-25000" dirty="0" smtClean="0">
                <a:sym typeface="Symbol"/>
              </a:rPr>
              <a:t>эфф</a:t>
            </a:r>
            <a:r>
              <a:rPr lang="ru-RU" b="1" dirty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/4</a:t>
            </a:r>
            <a:r>
              <a:rPr lang="ru-RU" b="1" dirty="0" smtClean="0">
                <a:sym typeface="Symbol"/>
              </a:rPr>
              <a:t> = </a:t>
            </a:r>
            <a:r>
              <a:rPr lang="en-US" b="1" dirty="0" smtClean="0">
                <a:sym typeface="Symbol"/>
              </a:rPr>
              <a:t>(2d)</a:t>
            </a:r>
            <a:r>
              <a:rPr lang="ru-RU" b="1" baseline="30000" dirty="0" smtClean="0">
                <a:sym typeface="Symbol"/>
              </a:rPr>
              <a:t>2</a:t>
            </a:r>
            <a:r>
              <a:rPr lang="en-US" b="1" dirty="0" smtClean="0">
                <a:sym typeface="Symbol"/>
              </a:rPr>
              <a:t>/4</a:t>
            </a:r>
            <a:r>
              <a:rPr lang="ru-RU" b="1" dirty="0" smtClean="0">
                <a:sym typeface="Symbol"/>
              </a:rPr>
              <a:t> </a:t>
            </a:r>
            <a:r>
              <a:rPr lang="en-US" b="1" dirty="0" smtClean="0">
                <a:sym typeface="Symbol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d</a:t>
            </a:r>
            <a:r>
              <a:rPr lang="ru-RU" b="1" baseline="30000" dirty="0" smtClean="0">
                <a:solidFill>
                  <a:srgbClr val="FF0000"/>
                </a:solidFill>
                <a:sym typeface="Symbol"/>
              </a:rPr>
              <a:t>2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Объем цилиндра:</a:t>
            </a:r>
            <a:r>
              <a:rPr lang="en-US" dirty="0" smtClean="0"/>
              <a:t> V = </a:t>
            </a:r>
            <a:r>
              <a:rPr lang="en-US" b="1" dirty="0"/>
              <a:t>S</a:t>
            </a:r>
            <a:r>
              <a:rPr lang="ru-RU" b="1" baseline="-25000" dirty="0" err="1"/>
              <a:t>эфф</a:t>
            </a:r>
            <a:r>
              <a:rPr lang="en-US" b="1" dirty="0"/>
              <a:t> </a:t>
            </a:r>
            <a:r>
              <a:rPr lang="en-US" b="1" dirty="0" smtClean="0"/>
              <a:t>U =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d</a:t>
            </a:r>
            <a:r>
              <a:rPr lang="ru-RU" b="1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U [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en-US" b="1" baseline="30000" dirty="0" smtClean="0">
                <a:solidFill>
                  <a:srgbClr val="FF0000"/>
                </a:solidFill>
              </a:rPr>
              <a:t>3</a:t>
            </a:r>
            <a:r>
              <a:rPr lang="en-US" b="1" dirty="0" smtClean="0">
                <a:solidFill>
                  <a:srgbClr val="FF0000"/>
                </a:solidFill>
              </a:rPr>
              <a:t>/c]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30" y="3645024"/>
            <a:ext cx="3438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517232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Предельный случай столкновения     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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   с двумя молекулами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909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Параметры столкновения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Предположим, что в </a:t>
            </a:r>
            <a:r>
              <a:rPr lang="ru-RU" b="1" dirty="0">
                <a:solidFill>
                  <a:srgbClr val="FF0000"/>
                </a:solidFill>
              </a:rPr>
              <a:t>1 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цилиндра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содержится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n</a:t>
            </a:r>
            <a:r>
              <a:rPr lang="ru-RU" b="1" baseline="-25000" dirty="0"/>
              <a:t>В </a:t>
            </a:r>
            <a:r>
              <a:rPr lang="ru-RU" b="1" dirty="0"/>
              <a:t>молекул </a:t>
            </a:r>
            <a:r>
              <a:rPr lang="ru-RU" b="1" dirty="0" smtClean="0">
                <a:solidFill>
                  <a:srgbClr val="FF0000"/>
                </a:solidFill>
              </a:rPr>
              <a:t>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[</a:t>
            </a:r>
            <a:r>
              <a:rPr lang="ru-RU" b="1" dirty="0" smtClean="0">
                <a:solidFill>
                  <a:srgbClr val="7030A0"/>
                </a:solidFill>
              </a:rPr>
              <a:t>частиц</a:t>
            </a:r>
            <a:r>
              <a:rPr lang="en-US" b="1" dirty="0" smtClean="0">
                <a:solidFill>
                  <a:srgbClr val="7030A0"/>
                </a:solidFill>
              </a:rPr>
              <a:t>/</a:t>
            </a:r>
            <a:r>
              <a:rPr lang="ru-RU" b="1" dirty="0" smtClean="0">
                <a:solidFill>
                  <a:srgbClr val="7030A0"/>
                </a:solidFill>
              </a:rPr>
              <a:t>м</a:t>
            </a:r>
            <a:r>
              <a:rPr lang="en-US" b="1" baseline="30000" dirty="0">
                <a:solidFill>
                  <a:srgbClr val="7030A0"/>
                </a:solidFill>
              </a:rPr>
              <a:t>3</a:t>
            </a:r>
            <a:r>
              <a:rPr lang="en-US" b="1" dirty="0" smtClean="0">
                <a:solidFill>
                  <a:srgbClr val="7030A0"/>
                </a:solidFill>
              </a:rPr>
              <a:t>]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b="1" dirty="0" smtClean="0"/>
              <a:t>Общее </a:t>
            </a:r>
            <a:r>
              <a:rPr lang="ru-RU" b="1" dirty="0"/>
              <a:t>количество молекул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ru-RU" b="1" baseline="-25000" dirty="0">
                <a:solidFill>
                  <a:srgbClr val="FF0000"/>
                </a:solidFill>
              </a:rPr>
              <a:t>В</a:t>
            </a:r>
            <a:r>
              <a:rPr lang="ru-RU" b="1" baseline="-25000" dirty="0"/>
              <a:t> </a:t>
            </a:r>
            <a:r>
              <a:rPr lang="ru-RU" b="1" dirty="0" err="1"/>
              <a:t>в</a:t>
            </a:r>
            <a:r>
              <a:rPr lang="ru-RU" b="1" dirty="0"/>
              <a:t> объеме </a:t>
            </a:r>
            <a:r>
              <a:rPr lang="en-US" b="1" dirty="0"/>
              <a:t>V</a:t>
            </a:r>
            <a:r>
              <a:rPr lang="ru-RU" b="1" dirty="0"/>
              <a:t>: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en-US" b="1" dirty="0" smtClean="0"/>
              <a:t>V*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ru-RU" b="1" baseline="-25000" dirty="0">
                <a:solidFill>
                  <a:srgbClr val="FF0000"/>
                </a:solidFill>
              </a:rPr>
              <a:t>В</a:t>
            </a:r>
            <a:r>
              <a:rPr lang="en-US" b="1" dirty="0" smtClean="0"/>
              <a:t> =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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d</a:t>
            </a:r>
            <a:r>
              <a:rPr lang="ru-RU" b="1" baseline="30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ru-RU" b="1" baseline="-25000" dirty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=</a:t>
            </a:r>
            <a:r>
              <a:rPr lang="ru-RU" b="1" baseline="-25000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Z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ru-RU" b="1" baseline="-25000" dirty="0" smtClean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/>
              <a:t>что равно </a:t>
            </a:r>
            <a:r>
              <a:rPr lang="ru-RU" b="1" dirty="0">
                <a:solidFill>
                  <a:srgbClr val="FF0000"/>
                </a:solidFill>
              </a:rPr>
              <a:t>числу двойных столкновений </a:t>
            </a:r>
            <a:r>
              <a:rPr lang="ru-RU" b="1" dirty="0" smtClean="0">
                <a:solidFill>
                  <a:srgbClr val="FF0000"/>
                </a:solidFill>
              </a:rPr>
              <a:t>одной </a:t>
            </a:r>
            <a:r>
              <a:rPr lang="ru-RU" b="1" dirty="0" smtClean="0"/>
              <a:t>молекулы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ru-RU" b="1" dirty="0" smtClean="0"/>
              <a:t>со всеми </a:t>
            </a:r>
            <a:r>
              <a:rPr lang="ru-RU" b="1" dirty="0"/>
              <a:t>молекулами</a:t>
            </a:r>
            <a:r>
              <a:rPr lang="ru-RU" b="1" dirty="0">
                <a:solidFill>
                  <a:srgbClr val="FF0000"/>
                </a:solidFill>
              </a:rPr>
              <a:t> В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</a:p>
          <a:p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/>
              <a:t>Общее число столкновений между </a:t>
            </a:r>
            <a:r>
              <a:rPr lang="ru-RU" b="1" dirty="0" smtClean="0"/>
              <a:t>молекулами </a:t>
            </a:r>
            <a:r>
              <a:rPr lang="ru-RU" b="1" dirty="0"/>
              <a:t>А(</a:t>
            </a:r>
            <a:r>
              <a:rPr lang="en-US" b="1" dirty="0" err="1"/>
              <a:t>n</a:t>
            </a:r>
            <a:r>
              <a:rPr lang="en-US" b="1" baseline="-25000" dirty="0" err="1"/>
              <a:t>A</a:t>
            </a:r>
            <a:r>
              <a:rPr lang="en-US" b="1" dirty="0"/>
              <a:t>) </a:t>
            </a:r>
            <a:r>
              <a:rPr lang="ru-RU" b="1" dirty="0"/>
              <a:t>и В</a:t>
            </a:r>
            <a:r>
              <a:rPr lang="en-US" b="1" dirty="0"/>
              <a:t>(n</a:t>
            </a:r>
            <a:r>
              <a:rPr lang="ru-RU" b="1" baseline="-25000" dirty="0"/>
              <a:t>В</a:t>
            </a:r>
            <a:r>
              <a:rPr lang="en-US" b="1" dirty="0"/>
              <a:t>) </a:t>
            </a:r>
            <a:r>
              <a:rPr lang="ru-RU" b="1" dirty="0"/>
              <a:t>равно </a:t>
            </a:r>
            <a:r>
              <a:rPr lang="en-US" b="1" dirty="0"/>
              <a:t>: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       </a:t>
            </a:r>
            <a:r>
              <a:rPr lang="en-US" b="1" dirty="0" smtClean="0">
                <a:solidFill>
                  <a:srgbClr val="FF0000"/>
                </a:solidFill>
              </a:rPr>
              <a:t>Z</a:t>
            </a:r>
            <a:r>
              <a:rPr lang="en-US" b="1" baseline="-25000" dirty="0" smtClean="0">
                <a:solidFill>
                  <a:srgbClr val="FF0000"/>
                </a:solidFill>
              </a:rPr>
              <a:t>A</a:t>
            </a:r>
            <a:r>
              <a:rPr lang="ru-RU" b="1" baseline="-25000" dirty="0">
                <a:solidFill>
                  <a:srgbClr val="FF0000"/>
                </a:solidFill>
              </a:rPr>
              <a:t>В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</a:t>
            </a:r>
            <a:r>
              <a:rPr lang="en-US" b="1" baseline="-25000" dirty="0" err="1">
                <a:solidFill>
                  <a:srgbClr val="FF0000"/>
                </a:solidFill>
              </a:rPr>
              <a:t>A</a:t>
            </a:r>
            <a:r>
              <a:rPr lang="en-US" b="1" dirty="0" err="1">
                <a:solidFill>
                  <a:srgbClr val="FF0000"/>
                </a:solidFill>
              </a:rPr>
              <a:t>n</a:t>
            </a:r>
            <a:r>
              <a:rPr lang="ru-RU" b="1" baseline="-25000" dirty="0">
                <a:solidFill>
                  <a:srgbClr val="FF0000"/>
                </a:solidFill>
              </a:rPr>
              <a:t>В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d</a:t>
            </a:r>
            <a:r>
              <a:rPr lang="ru-RU" b="1" baseline="30000" dirty="0">
                <a:solidFill>
                  <a:srgbClr val="FF0000"/>
                </a:solidFill>
                <a:sym typeface="Symbol"/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U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[ </a:t>
            </a:r>
            <a:r>
              <a:rPr lang="ru-RU" b="1" dirty="0" smtClean="0">
                <a:solidFill>
                  <a:srgbClr val="FF0000"/>
                </a:solidFill>
              </a:rPr>
              <a:t>м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/c</a:t>
            </a:r>
            <a:r>
              <a:rPr lang="en-US" b="1" dirty="0" smtClean="0">
                <a:solidFill>
                  <a:srgbClr val="FF0000"/>
                </a:solidFill>
              </a:rPr>
              <a:t>]</a:t>
            </a:r>
            <a:endParaRPr lang="en-US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2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Расчет приведенной массы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507288" cy="48574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Z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A</a:t>
                </a:r>
                <a:r>
                  <a:rPr lang="ru-RU" b="1" baseline="-25000" dirty="0">
                    <a:solidFill>
                      <a:srgbClr val="FF0000"/>
                    </a:solidFill>
                  </a:rPr>
                  <a:t>В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=</a:t>
                </a:r>
                <a:r>
                  <a:rPr lang="en-US" b="1" dirty="0"/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</a:t>
                </a:r>
                <a:r>
                  <a:rPr lang="en-US" b="1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</a:t>
                </a:r>
                <a:r>
                  <a:rPr lang="ru-RU" b="1" baseline="-25000" dirty="0">
                    <a:solidFill>
                      <a:srgbClr val="FF0000"/>
                    </a:solidFill>
                  </a:rPr>
                  <a:t>В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d</a:t>
                </a:r>
                <a:r>
                  <a:rPr lang="ru-RU" b="1" baseline="30000" dirty="0">
                    <a:solidFill>
                      <a:srgbClr val="FF0000"/>
                    </a:solidFill>
                    <a:sym typeface="Symbol"/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U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=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</a:t>
                </a:r>
                <a:r>
                  <a:rPr lang="en-US" b="1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n</a:t>
                </a:r>
                <a:r>
                  <a:rPr lang="ru-RU" b="1" baseline="-25000" dirty="0">
                    <a:solidFill>
                      <a:srgbClr val="FF0000"/>
                    </a:solidFill>
                  </a:rPr>
                  <a:t>В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d</a:t>
                </a:r>
                <a:r>
                  <a:rPr lang="ru-RU" b="1" baseline="30000" dirty="0">
                    <a:solidFill>
                      <a:srgbClr val="FF0000"/>
                    </a:solidFill>
                    <a:sym typeface="Symbol"/>
                  </a:rPr>
                  <a:t>2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8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ru-RU" i="1" baseline="-25000">
                                <a:latin typeface="Cambria Math"/>
                              </a:rPr>
                              <m:t>б</m:t>
                            </m:r>
                            <m:r>
                              <a:rPr lang="ru-RU" i="1">
                                <a:latin typeface="Cambria Math"/>
                              </a:rPr>
                              <m:t>Т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</m:t>
                            </m:r>
                            <m:r>
                              <a:rPr lang="en-US" b="0" i="1" baseline="-25000" smtClean="0">
                                <a:latin typeface="Cambria Math"/>
                                <a:sym typeface="Symbol"/>
                              </a:rPr>
                              <m:t>𝐴𝐵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ru-RU" b="1" baseline="-25000" dirty="0">
                    <a:solidFill>
                      <a:srgbClr val="FF0000"/>
                    </a:solidFill>
                  </a:rPr>
                  <a:t>В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d</a:t>
                </a:r>
                <a:r>
                  <a:rPr lang="ru-RU" b="1" baseline="30000" dirty="0">
                    <a:solidFill>
                      <a:srgbClr val="FF0000"/>
                    </a:solidFill>
                    <a:sym typeface="Symbol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8</m:t>
                            </m:r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  <m:r>
                              <a:rPr lang="ru-RU" i="1">
                                <a:latin typeface="Cambria Math"/>
                              </a:rPr>
                              <m:t>Т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</m:t>
                            </m:r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𝑀𝐴𝐵</m:t>
                            </m:r>
                          </m:den>
                        </m:f>
                      </m:e>
                    </m:rad>
                  </m:oMath>
                </a14:m>
                <a:r>
                  <a:rPr lang="ru-RU" dirty="0" smtClean="0"/>
                  <a:t>  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Для разноименных частиц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sym typeface="Symbol"/>
                              </a:rPr>
                              <m:t>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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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;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endParaRPr lang="ru-RU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ru-RU" b="1" dirty="0"/>
                  <a:t>Для </a:t>
                </a:r>
                <a:r>
                  <a:rPr lang="ru-RU" b="1" dirty="0" smtClean="0"/>
                  <a:t>одноименных </a:t>
                </a:r>
                <a:r>
                  <a:rPr lang="ru-RU" b="1" dirty="0"/>
                  <a:t>частиц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Z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ru-RU" b="1" baseline="-25000" dirty="0">
                    <a:solidFill>
                      <a:srgbClr val="FF0000"/>
                    </a:solidFill>
                  </a:rPr>
                  <a:t>А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=</a:t>
                </a:r>
                <a:r>
                  <a:rPr lang="en-US" b="1" dirty="0"/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ru-RU" b="1" baseline="30000" dirty="0">
                    <a:solidFill>
                      <a:srgbClr val="FF000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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d</a:t>
                </a:r>
                <a:r>
                  <a:rPr lang="ru-RU" b="1" baseline="30000" dirty="0">
                    <a:solidFill>
                      <a:srgbClr val="FF0000"/>
                    </a:solidFill>
                    <a:sym typeface="Symbol"/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</a:rPr>
                  <a:t>U</a:t>
                </a:r>
                <a:endParaRPr lang="ru-RU" b="1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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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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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;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507288" cy="4857403"/>
              </a:xfrm>
              <a:blipFill rotWithShape="1">
                <a:blip r:embed="rId2"/>
                <a:stretch>
                  <a:fillRect l="-18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77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Выражение для скорости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4744"/>
                <a:ext cx="8229600" cy="532859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b="1" dirty="0" smtClean="0"/>
                  <a:t> </a:t>
                </a:r>
                <a:r>
                  <a:rPr lang="en-US" b="1" dirty="0" smtClean="0"/>
                  <a:t>Z*</a:t>
                </a:r>
                <a:r>
                  <a:rPr lang="en-US" b="1" baseline="-25000" dirty="0" smtClean="0"/>
                  <a:t>AB</a:t>
                </a:r>
                <a:r>
                  <a:rPr lang="ru-RU" b="1" baseline="-25000" dirty="0" smtClean="0"/>
                  <a:t> </a:t>
                </a:r>
                <a:r>
                  <a:rPr lang="ru-RU" b="1" dirty="0" smtClean="0"/>
                  <a:t>=</a:t>
                </a:r>
                <a:r>
                  <a:rPr lang="ru-RU" b="1" baseline="-25000" dirty="0" smtClean="0"/>
                  <a:t> </a:t>
                </a:r>
                <a:r>
                  <a:rPr lang="en-US" b="1" dirty="0" err="1" smtClean="0"/>
                  <a:t>n</a:t>
                </a:r>
                <a:r>
                  <a:rPr lang="en-US" b="1" baseline="-25000" dirty="0" err="1" smtClean="0"/>
                  <a:t>A</a:t>
                </a:r>
                <a:r>
                  <a:rPr lang="en-US" b="1" dirty="0" err="1" smtClean="0"/>
                  <a:t>n</a:t>
                </a:r>
                <a:r>
                  <a:rPr lang="ru-RU" b="1" baseline="-25000" dirty="0"/>
                  <a:t>В</a:t>
                </a:r>
                <a:r>
                  <a:rPr lang="en-US" b="1" dirty="0">
                    <a:sym typeface="Symbol"/>
                  </a:rPr>
                  <a:t>d</a:t>
                </a:r>
                <a:r>
                  <a:rPr lang="ru-RU" b="1" baseline="30000" dirty="0">
                    <a:sym typeface="Symbol"/>
                  </a:rPr>
                  <a:t>2</a:t>
                </a:r>
                <a:r>
                  <a:rPr lang="en-US" b="1" dirty="0" smtClean="0"/>
                  <a:t>U</a:t>
                </a:r>
                <a:r>
                  <a:rPr lang="ru-RU" b="1" dirty="0"/>
                  <a:t>=</a:t>
                </a:r>
                <a:r>
                  <a:rPr lang="ru-RU" b="1" baseline="-25000" dirty="0"/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ru-RU" b="1" dirty="0">
                    <a:solidFill>
                      <a:srgbClr val="FF0000"/>
                    </a:solidFill>
                  </a:rPr>
                  <a:t>*</a:t>
                </a:r>
                <a:r>
                  <a:rPr lang="en-US" b="1" dirty="0"/>
                  <a:t>n</a:t>
                </a:r>
                <a:r>
                  <a:rPr lang="ru-RU" b="1" baseline="-25000" dirty="0"/>
                  <a:t>В</a:t>
                </a:r>
                <a:r>
                  <a:rPr lang="en-US" b="1" dirty="0">
                    <a:sym typeface="Symbol"/>
                  </a:rPr>
                  <a:t>d</a:t>
                </a:r>
                <a:r>
                  <a:rPr lang="ru-RU" b="1" baseline="30000" dirty="0">
                    <a:sym typeface="Symbol"/>
                  </a:rPr>
                  <a:t>2</a:t>
                </a:r>
                <a:r>
                  <a:rPr lang="en-US" b="1" dirty="0" smtClean="0"/>
                  <a:t>U</a:t>
                </a:r>
                <a:r>
                  <a:rPr lang="ru-RU" b="1" dirty="0" smtClean="0"/>
                  <a:t> </a:t>
                </a:r>
                <a:endParaRPr lang="en-US" b="1" dirty="0" smtClean="0"/>
              </a:p>
              <a:p>
                <a:r>
                  <a:rPr lang="ru-RU" b="1" dirty="0" smtClean="0"/>
                  <a:t>Для столкновения необходимо, чтобы хотя бы одна частица была активной (</a:t>
                </a:r>
                <a:r>
                  <a:rPr lang="en-US" b="1" dirty="0" err="1" smtClean="0">
                    <a:solidFill>
                      <a:srgbClr val="FF0000"/>
                    </a:solidFill>
                  </a:rPr>
                  <a:t>n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*</a:t>
                </a:r>
                <a:r>
                  <a:rPr lang="ru-RU" b="1" dirty="0" smtClean="0"/>
                  <a:t>).</a:t>
                </a:r>
              </a:p>
              <a:p>
                <a:r>
                  <a:rPr lang="ru-RU" b="1" dirty="0" smtClean="0"/>
                  <a:t>Закон распределения частиц по энергии Максвелла – Больцмана: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     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b="1" baseline="-25000" dirty="0" err="1" smtClean="0">
                    <a:solidFill>
                      <a:srgbClr val="FF0000"/>
                    </a:solidFill>
                  </a:rPr>
                  <a:t>A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*=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ru-RU" b="1" baseline="-25000" dirty="0" smtClean="0">
                    <a:solidFill>
                      <a:srgbClr val="FF0000"/>
                    </a:solidFill>
                  </a:rPr>
                  <a:t>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en-US" b="1" dirty="0" smtClean="0"/>
                  <a:t>   </a:t>
                </a:r>
                <a:r>
                  <a:rPr lang="ru-RU" b="1" dirty="0" smtClean="0"/>
                  <a:t>и окончательно:</a:t>
                </a:r>
              </a:p>
              <a:p>
                <a:pPr marL="0" indent="0">
                  <a:buNone/>
                </a:pPr>
                <a:r>
                  <a:rPr lang="ru-RU" b="1" dirty="0"/>
                  <a:t> </a:t>
                </a:r>
                <a:r>
                  <a:rPr lang="ru-RU" b="1" dirty="0" smtClean="0"/>
                  <a:t>   </a:t>
                </a:r>
                <a:r>
                  <a:rPr lang="en-US" b="1" dirty="0" smtClean="0"/>
                  <a:t>Z*</a:t>
                </a:r>
                <a:r>
                  <a:rPr lang="en-US" b="1" baseline="-25000" dirty="0" smtClean="0"/>
                  <a:t>AB</a:t>
                </a:r>
                <a:r>
                  <a:rPr lang="en-US" b="1" dirty="0" smtClean="0"/>
                  <a:t> </a:t>
                </a:r>
                <a:r>
                  <a:rPr lang="ru-RU" b="1" baseline="-25000" dirty="0" smtClean="0"/>
                  <a:t> </a:t>
                </a:r>
                <a:r>
                  <a:rPr lang="ru-RU" b="1" dirty="0"/>
                  <a:t>=</a:t>
                </a:r>
                <a:r>
                  <a:rPr lang="ru-RU" b="1" baseline="-25000" dirty="0"/>
                  <a:t> </a:t>
                </a:r>
                <a:r>
                  <a:rPr lang="en-US" b="1" dirty="0" err="1" smtClean="0"/>
                  <a:t>n</a:t>
                </a:r>
                <a:r>
                  <a:rPr lang="en-US" b="1" baseline="-25000" dirty="0" err="1" smtClean="0"/>
                  <a:t>A</a:t>
                </a:r>
                <a:r>
                  <a:rPr lang="en-US" b="1" dirty="0" err="1" smtClean="0"/>
                  <a:t>n</a:t>
                </a:r>
                <a:r>
                  <a:rPr lang="ru-RU" b="1" baseline="-25000" dirty="0"/>
                  <a:t>В</a:t>
                </a:r>
                <a:r>
                  <a:rPr lang="en-US" b="1" dirty="0">
                    <a:sym typeface="Symbol"/>
                  </a:rPr>
                  <a:t>d</a:t>
                </a:r>
                <a:r>
                  <a:rPr lang="ru-RU" b="1" baseline="30000" dirty="0">
                    <a:sym typeface="Symbol"/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i="1" baseline="-25000">
                                    <a:latin typeface="Cambria Math"/>
                                  </a:rPr>
                                  <m:t>б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Т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</m:t>
                                </m:r>
                                <m:r>
                                  <a:rPr lang="en-US" i="1" baseline="-25000">
                                    <a:latin typeface="Cambria Math"/>
                                    <a:sym typeface="Symbol"/>
                                  </a:rPr>
                                  <m:t>𝐴𝐵</m:t>
                                </m:r>
                              </m:den>
                            </m:f>
                          </m:e>
                        </m:rad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b="1" dirty="0" smtClean="0"/>
                  <a:t>=</a:t>
                </a:r>
                <a:r>
                  <a:rPr lang="en-US" b="1" dirty="0"/>
                  <a:t> </a:t>
                </a:r>
                <a:r>
                  <a:rPr lang="en-US" b="1" dirty="0" smtClean="0"/>
                  <a:t>Z</a:t>
                </a:r>
                <a:r>
                  <a:rPr lang="en-US" b="1" baseline="-25000" dirty="0" smtClean="0"/>
                  <a:t>AB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endParaRPr lang="ru-RU" b="1" dirty="0" smtClean="0"/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ru-RU" b="1" baseline="-25000" dirty="0" smtClean="0">
                    <a:solidFill>
                      <a:srgbClr val="FF0000"/>
                    </a:solidFill>
                  </a:rPr>
                  <a:t>А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FF0000"/>
                    </a:solidFill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b="1" dirty="0" err="1" smtClean="0"/>
                  <a:t>Z</a:t>
                </a:r>
                <a:r>
                  <a:rPr lang="en-US" b="1" dirty="0" smtClean="0"/>
                  <a:t>*</a:t>
                </a:r>
                <a:r>
                  <a:rPr lang="en-US" b="1" baseline="-25000" dirty="0" smtClean="0"/>
                  <a:t>AB 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b="1" dirty="0" err="1" smtClean="0"/>
                  <a:t>Z</a:t>
                </a:r>
                <a:r>
                  <a:rPr lang="en-US" b="1" baseline="-25000" dirty="0" err="1" smtClean="0"/>
                  <a:t>AB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en-US" b="1" dirty="0"/>
                  <a:t> n</a:t>
                </a:r>
                <a:r>
                  <a:rPr lang="en-US" b="1" baseline="-25000" dirty="0" err="1"/>
                  <a:t>A</a:t>
                </a:r>
                <a:r>
                  <a:rPr lang="en-US" b="1" dirty="0" err="1"/>
                  <a:t>n</a:t>
                </a:r>
                <a:r>
                  <a:rPr lang="ru-RU" b="1" baseline="-25000" dirty="0"/>
                  <a:t>В</a:t>
                </a:r>
                <a:endParaRPr lang="ru-RU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4744"/>
                <a:ext cx="8229600" cy="5328592"/>
              </a:xfrm>
              <a:blipFill rotWithShape="1">
                <a:blip r:embed="rId2"/>
                <a:stretch>
                  <a:fillRect l="-1704" t="-2632" r="-2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8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Для одноименных частиц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29600" cy="4886003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ru-RU" sz="5900" b="1" dirty="0" smtClean="0"/>
                  <a:t>Окончательно</a:t>
                </a:r>
                <a:r>
                  <a:rPr lang="en-US" sz="5900" b="1" dirty="0" smtClean="0"/>
                  <a:t> </a:t>
                </a:r>
                <a:r>
                  <a:rPr lang="ru-RU" sz="5900" b="1" dirty="0" smtClean="0"/>
                  <a:t>для разноименных молекул</a:t>
                </a:r>
              </a:p>
              <a:p>
                <a:pPr marL="0" indent="0">
                  <a:buNone/>
                </a:pPr>
                <a:r>
                  <a:rPr lang="ru-RU" sz="5900" b="1" dirty="0" smtClean="0"/>
                  <a:t>А + В </a:t>
                </a:r>
                <a:r>
                  <a:rPr lang="ru-RU" sz="5900" b="1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5900" b="1" dirty="0" smtClean="0">
                    <a:sym typeface="Wingdings" panose="05000000000000000000" pitchFamily="2" charset="2"/>
                  </a:rPr>
                  <a:t> </a:t>
                </a:r>
                <a:r>
                  <a:rPr lang="ru-RU" sz="5900" b="1" dirty="0" err="1" smtClean="0">
                    <a:sym typeface="Wingdings" panose="05000000000000000000" pitchFamily="2" charset="2"/>
                  </a:rPr>
                  <a:t>Пр</a:t>
                </a:r>
                <a:r>
                  <a:rPr lang="ru-RU" sz="5900" b="1" dirty="0" smtClean="0">
                    <a:sym typeface="Wingdings" panose="05000000000000000000" pitchFamily="2" charset="2"/>
                  </a:rPr>
                  <a:t> ;   </a:t>
                </a:r>
                <a:r>
                  <a:rPr lang="en-US" sz="5900" b="1" dirty="0" smtClean="0">
                    <a:solidFill>
                      <a:srgbClr val="7030A0"/>
                    </a:solidFill>
                  </a:rPr>
                  <a:t>W</a:t>
                </a:r>
                <a:r>
                  <a:rPr lang="ru-RU" sz="5900" b="1" baseline="-25000" dirty="0">
                    <a:solidFill>
                      <a:srgbClr val="7030A0"/>
                    </a:solidFill>
                  </a:rPr>
                  <a:t>А</a:t>
                </a:r>
                <a:r>
                  <a:rPr lang="en-US" sz="5900" b="1" dirty="0">
                    <a:solidFill>
                      <a:srgbClr val="7030A0"/>
                    </a:solidFill>
                  </a:rPr>
                  <a:t> </a:t>
                </a:r>
                <a:r>
                  <a:rPr lang="ru-RU" sz="5900" b="1" dirty="0">
                    <a:solidFill>
                      <a:srgbClr val="7030A0"/>
                    </a:solidFill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>
                            <a:solidFill>
                              <a:srgbClr val="7030A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5900" b="1" i="1">
                            <a:solidFill>
                              <a:srgbClr val="7030A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sSub>
                          <m:sSubPr>
                            <m:ctrlPr>
                              <a:rPr lang="en-US" sz="59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59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Symbol"/>
                              </a:rPr>
                              <m:t>𝒏</m:t>
                            </m:r>
                          </m:e>
                          <m:sub>
                            <m:r>
                              <a:rPr lang="en-US" sz="59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Symbol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sz="5900" b="1" i="1">
                            <a:solidFill>
                              <a:srgbClr val="7030A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r>
                          <a:rPr lang="en-US" sz="5900" b="1" i="1">
                            <a:solidFill>
                              <a:srgbClr val="7030A0"/>
                            </a:solidFill>
                            <a:latin typeface="Cambria Math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ru-RU" sz="5900" b="1" dirty="0" smtClean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= </a:t>
                </a:r>
                <a:r>
                  <a:rPr lang="en-US" sz="5900" b="1" dirty="0" smtClean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en-US" sz="5900" b="1" dirty="0">
                    <a:solidFill>
                      <a:srgbClr val="7030A0"/>
                    </a:solidFill>
                  </a:rPr>
                  <a:t> </a:t>
                </a:r>
                <a:r>
                  <a:rPr lang="en-US" sz="5900" b="1" dirty="0" err="1">
                    <a:solidFill>
                      <a:srgbClr val="7030A0"/>
                    </a:solidFill>
                  </a:rPr>
                  <a:t>n</a:t>
                </a:r>
                <a:r>
                  <a:rPr lang="en-US" sz="5900" b="1" baseline="-25000" dirty="0" err="1">
                    <a:solidFill>
                      <a:srgbClr val="7030A0"/>
                    </a:solidFill>
                  </a:rPr>
                  <a:t>A</a:t>
                </a:r>
                <a:r>
                  <a:rPr lang="en-US" sz="5900" b="1" dirty="0" err="1">
                    <a:solidFill>
                      <a:srgbClr val="7030A0"/>
                    </a:solidFill>
                  </a:rPr>
                  <a:t>n</a:t>
                </a:r>
                <a:r>
                  <a:rPr lang="ru-RU" sz="5900" b="1" baseline="-25000" dirty="0">
                    <a:solidFill>
                      <a:srgbClr val="7030A0"/>
                    </a:solidFill>
                  </a:rPr>
                  <a:t>В </a:t>
                </a:r>
                <a:endParaRPr lang="en-US" sz="59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ru-RU" sz="5900" b="1" dirty="0" smtClean="0">
                    <a:solidFill>
                      <a:srgbClr val="FF0000"/>
                    </a:solidFill>
                  </a:rPr>
                  <a:t>             </a:t>
                </a:r>
                <a:r>
                  <a:rPr lang="en-US" sz="5900" b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ru-RU" sz="5900" b="1" baseline="-25000" dirty="0">
                    <a:solidFill>
                      <a:srgbClr val="FF0000"/>
                    </a:solidFill>
                  </a:rPr>
                  <a:t>А</a:t>
                </a:r>
                <a:r>
                  <a:rPr lang="en-US" sz="5900" b="1" dirty="0">
                    <a:solidFill>
                      <a:srgbClr val="FF0000"/>
                    </a:solidFill>
                  </a:rPr>
                  <a:t> </a:t>
                </a:r>
                <a:r>
                  <a:rPr lang="ru-RU" sz="5900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sSub>
                          <m:sSubPr>
                            <m:ctrlPr>
                              <a:rPr lang="en-US" sz="5900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5900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𝒏</m:t>
                            </m:r>
                          </m:e>
                          <m:sub>
                            <m:r>
                              <a:rPr lang="en-US" sz="5900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ru-RU" sz="5900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sz="5900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5900" b="1" dirty="0" err="1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sz="5900" b="1" dirty="0" err="1"/>
                  <a:t>Z</a:t>
                </a:r>
                <a:r>
                  <a:rPr lang="en-US" sz="5900" b="1" dirty="0"/>
                  <a:t>*</a:t>
                </a:r>
                <a:r>
                  <a:rPr lang="en-US" sz="5900" b="1" baseline="-25000" dirty="0"/>
                  <a:t>AB </a:t>
                </a:r>
                <a:r>
                  <a:rPr lang="ru-RU" sz="5900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sz="5900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5900" b="1" dirty="0" err="1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sz="5900" b="1" dirty="0" err="1"/>
                  <a:t>Z</a:t>
                </a:r>
                <a:r>
                  <a:rPr lang="en-US" sz="5900" b="1" baseline="-25000" dirty="0" err="1"/>
                  <a:t>AB</a:t>
                </a:r>
                <a:r>
                  <a:rPr lang="en-US" sz="59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ru-RU" sz="5900" b="1" dirty="0"/>
                  <a:t> </a:t>
                </a:r>
                <a:r>
                  <a:rPr lang="en-US" sz="5900" b="1" dirty="0"/>
                  <a:t>n</a:t>
                </a:r>
                <a:r>
                  <a:rPr lang="en-US" sz="5900" b="1" baseline="-25000" dirty="0"/>
                  <a:t>A</a:t>
                </a:r>
                <a:r>
                  <a:rPr lang="en-US" sz="5900" b="1" dirty="0"/>
                  <a:t>n</a:t>
                </a:r>
                <a:r>
                  <a:rPr lang="ru-RU" sz="5900" b="1" baseline="-25000" dirty="0"/>
                  <a:t>В</a:t>
                </a:r>
                <a:r>
                  <a:rPr lang="ru-RU" sz="5900" b="1" dirty="0"/>
                  <a:t>  </a:t>
                </a:r>
                <a:endParaRPr lang="en-US" sz="5900" b="1" baseline="-25000" dirty="0" smtClean="0"/>
              </a:p>
              <a:p>
                <a:r>
                  <a:rPr lang="ru-RU" sz="5900" b="1" dirty="0"/>
                  <a:t>Для одноименных </a:t>
                </a:r>
                <a:r>
                  <a:rPr lang="ru-RU" sz="5900" b="1" dirty="0" smtClean="0"/>
                  <a:t>частиц </a:t>
                </a:r>
              </a:p>
              <a:p>
                <a:pPr marL="0" indent="0">
                  <a:buNone/>
                </a:pPr>
                <a:r>
                  <a:rPr lang="ru-RU" sz="5900" b="1" dirty="0"/>
                  <a:t> </a:t>
                </a:r>
                <a:r>
                  <a:rPr lang="ru-RU" sz="5900" b="1" dirty="0" smtClean="0"/>
                  <a:t>     А </a:t>
                </a:r>
                <a:r>
                  <a:rPr lang="ru-RU" sz="5900" b="1" dirty="0"/>
                  <a:t>+ А </a:t>
                </a:r>
                <a:r>
                  <a:rPr lang="ru-RU" sz="5900" b="1" dirty="0">
                    <a:sym typeface="Wingdings" panose="05000000000000000000" pitchFamily="2" charset="2"/>
                  </a:rPr>
                  <a:t></a:t>
                </a:r>
                <a:r>
                  <a:rPr lang="en-US" sz="5900" b="1" dirty="0">
                    <a:sym typeface="Wingdings" panose="05000000000000000000" pitchFamily="2" charset="2"/>
                  </a:rPr>
                  <a:t> </a:t>
                </a:r>
                <a:r>
                  <a:rPr lang="ru-RU" sz="5900" b="1" dirty="0" err="1">
                    <a:sym typeface="Wingdings" panose="05000000000000000000" pitchFamily="2" charset="2"/>
                  </a:rPr>
                  <a:t>Пр</a:t>
                </a:r>
                <a:r>
                  <a:rPr lang="en-US" sz="5900" b="1" dirty="0">
                    <a:sym typeface="Wingdings" panose="05000000000000000000" pitchFamily="2" charset="2"/>
                  </a:rPr>
                  <a:t> ;  </a:t>
                </a:r>
                <a:r>
                  <a:rPr lang="en-US" sz="5900" b="1" dirty="0" smtClean="0">
                    <a:solidFill>
                      <a:srgbClr val="7030A0"/>
                    </a:solidFill>
                  </a:rPr>
                  <a:t>W</a:t>
                </a:r>
                <a:r>
                  <a:rPr lang="ru-RU" sz="5900" b="1" baseline="-25000" dirty="0">
                    <a:solidFill>
                      <a:srgbClr val="7030A0"/>
                    </a:solidFill>
                  </a:rPr>
                  <a:t>А</a:t>
                </a:r>
                <a:r>
                  <a:rPr lang="en-US" sz="5900" b="1" dirty="0">
                    <a:solidFill>
                      <a:srgbClr val="7030A0"/>
                    </a:solidFill>
                  </a:rPr>
                  <a:t> </a:t>
                </a:r>
                <a:r>
                  <a:rPr lang="ru-RU" sz="5900" b="1" dirty="0">
                    <a:solidFill>
                      <a:srgbClr val="7030A0"/>
                    </a:solidFill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>
                            <a:solidFill>
                              <a:srgbClr val="7030A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5900" b="1" i="1">
                            <a:solidFill>
                              <a:srgbClr val="7030A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sSub>
                          <m:sSubPr>
                            <m:ctrlPr>
                              <a:rPr lang="en-US" sz="59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59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Symbol"/>
                              </a:rPr>
                              <m:t>𝒏</m:t>
                            </m:r>
                          </m:e>
                          <m:sub>
                            <m:r>
                              <a:rPr lang="en-US" sz="5900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Symbol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sz="5900" b="1" i="1">
                            <a:solidFill>
                              <a:srgbClr val="7030A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r>
                          <a:rPr lang="en-US" sz="5900" b="1" i="1">
                            <a:solidFill>
                              <a:srgbClr val="7030A0"/>
                            </a:solidFill>
                            <a:latin typeface="Cambria Math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ru-RU" sz="5900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= </a:t>
                </a:r>
                <a:r>
                  <a:rPr lang="en-US" sz="5900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en-US" sz="5900" b="1" dirty="0">
                    <a:solidFill>
                      <a:srgbClr val="7030A0"/>
                    </a:solidFill>
                  </a:rPr>
                  <a:t> n</a:t>
                </a:r>
                <a:r>
                  <a:rPr lang="en-US" sz="5900" b="1" baseline="30000" dirty="0">
                    <a:solidFill>
                      <a:srgbClr val="7030A0"/>
                    </a:solidFill>
                  </a:rPr>
                  <a:t>2</a:t>
                </a:r>
                <a:r>
                  <a:rPr lang="en-US" sz="5900" b="1" baseline="-25000" dirty="0">
                    <a:solidFill>
                      <a:srgbClr val="7030A0"/>
                    </a:solidFill>
                  </a:rPr>
                  <a:t>A  </a:t>
                </a:r>
                <a:endParaRPr lang="ru-RU" sz="5900" b="1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ru-RU" sz="5900" b="1" dirty="0"/>
                  <a:t> </a:t>
                </a:r>
                <a:r>
                  <a:rPr lang="ru-RU" sz="5900" b="1" dirty="0" smtClean="0"/>
                  <a:t>     </a:t>
                </a:r>
                <a:r>
                  <a:rPr lang="en-US" sz="5900" b="1" dirty="0" smtClean="0"/>
                  <a:t>Z*</a:t>
                </a:r>
                <a:r>
                  <a:rPr lang="en-US" sz="5900" b="1" baseline="-25000" dirty="0" smtClean="0"/>
                  <a:t>AA</a:t>
                </a:r>
                <a:r>
                  <a:rPr lang="ru-RU" sz="5900" b="1" baseline="-25000" dirty="0" smtClean="0"/>
                  <a:t> </a:t>
                </a:r>
                <a:r>
                  <a:rPr lang="ru-RU" sz="5900" b="1" dirty="0"/>
                  <a:t>=</a:t>
                </a:r>
                <a:r>
                  <a:rPr lang="ru-RU" sz="5900" b="1" baseline="-25000" dirty="0"/>
                  <a:t> </a:t>
                </a:r>
                <a:r>
                  <a:rPr lang="en-US" sz="5900" b="1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5900" b="1" baseline="-25000" dirty="0" err="1">
                    <a:solidFill>
                      <a:srgbClr val="FF0000"/>
                    </a:solidFill>
                  </a:rPr>
                  <a:t>A</a:t>
                </a:r>
                <a:r>
                  <a:rPr lang="ru-RU" sz="5900" b="1" dirty="0">
                    <a:solidFill>
                      <a:srgbClr val="FF0000"/>
                    </a:solidFill>
                  </a:rPr>
                  <a:t>*</a:t>
                </a:r>
                <a:r>
                  <a:rPr lang="en-US" sz="5900" b="1" dirty="0" err="1"/>
                  <a:t>n</a:t>
                </a:r>
                <a:r>
                  <a:rPr lang="en-US" sz="5900" b="1" baseline="-25000" dirty="0" err="1"/>
                  <a:t>A</a:t>
                </a:r>
                <a:r>
                  <a:rPr lang="en-US" sz="5900" b="1" dirty="0" err="1">
                    <a:sym typeface="Symbol"/>
                  </a:rPr>
                  <a:t>d</a:t>
                </a:r>
                <a:r>
                  <a:rPr lang="ru-RU" sz="5900" b="1" baseline="30000" dirty="0">
                    <a:sym typeface="Symbol"/>
                  </a:rPr>
                  <a:t>2</a:t>
                </a:r>
                <a:r>
                  <a:rPr lang="en-US" sz="5900" b="1" dirty="0"/>
                  <a:t>U = </a:t>
                </a:r>
              </a:p>
              <a:p>
                <a:pPr marL="0" indent="0">
                  <a:buNone/>
                </a:pPr>
                <a:r>
                  <a:rPr lang="en-US" sz="5900" b="1" dirty="0"/>
                  <a:t>    = </a:t>
                </a:r>
                <a:r>
                  <a:rPr lang="ru-RU" sz="5900" b="1" baseline="-25000" dirty="0"/>
                  <a:t> </a:t>
                </a:r>
                <a:r>
                  <a:rPr lang="en-US" sz="5900" b="1" dirty="0"/>
                  <a:t>n</a:t>
                </a:r>
                <a:r>
                  <a:rPr lang="en-US" sz="5900" b="1" baseline="30000" dirty="0"/>
                  <a:t>2</a:t>
                </a:r>
                <a:r>
                  <a:rPr lang="en-US" sz="5900" b="1" baseline="-25000" dirty="0"/>
                  <a:t>A</a:t>
                </a:r>
                <a:r>
                  <a:rPr lang="en-US" sz="5900" b="1" dirty="0">
                    <a:sym typeface="Symbol"/>
                  </a:rPr>
                  <a:t>d</a:t>
                </a:r>
                <a:r>
                  <a:rPr lang="ru-RU" sz="5900" b="1" baseline="30000" dirty="0">
                    <a:sym typeface="Symbol"/>
                  </a:rPr>
                  <a:t>2</a:t>
                </a:r>
                <a:r>
                  <a:rPr lang="en-US" sz="5900" b="1" dirty="0"/>
                  <a:t> U</a:t>
                </a:r>
                <a:r>
                  <a:rPr lang="en-US" sz="59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  <m:r>
                      <a:rPr lang="en-US" sz="5900" b="1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5900" b="1" dirty="0"/>
                  <a:t> =</a:t>
                </a:r>
                <a:r>
                  <a:rPr lang="ru-RU" sz="5900" b="1" dirty="0"/>
                  <a:t> </a:t>
                </a:r>
                <a:r>
                  <a:rPr lang="en-US" sz="5900" b="1" dirty="0"/>
                  <a:t>Z</a:t>
                </a:r>
                <a:r>
                  <a:rPr lang="en-US" sz="5900" b="1" baseline="-25000" dirty="0"/>
                  <a:t>AA</a:t>
                </a:r>
                <a:r>
                  <a:rPr lang="ru-RU" sz="5900" b="1" baseline="-25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59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59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𝑬𝒂</m:t>
                            </m:r>
                          </m:num>
                          <m:den>
                            <m:r>
                              <a:rPr lang="en-US" sz="59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𝑹𝑻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5900" b="1" dirty="0"/>
                  <a:t>    </a:t>
                </a:r>
                <a:endParaRPr lang="en-US" sz="5900" b="1" dirty="0" smtClean="0"/>
              </a:p>
              <a:p>
                <a:pPr marL="0" indent="0">
                  <a:buNone/>
                </a:pPr>
                <a:r>
                  <a:rPr lang="en-US" sz="5900" b="1" dirty="0" smtClean="0"/>
                  <a:t> </a:t>
                </a:r>
                <a:r>
                  <a:rPr lang="ru-RU" sz="5900" b="1" dirty="0" smtClean="0"/>
                  <a:t>             </a:t>
                </a:r>
                <a:r>
                  <a:rPr lang="en-US" sz="5900" b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ru-RU" sz="5900" b="1" baseline="-25000" dirty="0">
                    <a:solidFill>
                      <a:srgbClr val="FF0000"/>
                    </a:solidFill>
                  </a:rPr>
                  <a:t>А</a:t>
                </a:r>
                <a:r>
                  <a:rPr lang="en-US" sz="5900" b="1" dirty="0">
                    <a:solidFill>
                      <a:srgbClr val="FF0000"/>
                    </a:solidFill>
                  </a:rPr>
                  <a:t> </a:t>
                </a:r>
                <a:r>
                  <a:rPr lang="ru-RU" sz="5900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sSub>
                          <m:sSubPr>
                            <m:ctrlPr>
                              <a:rPr lang="en-US" sz="5900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sz="5900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𝒏</m:t>
                            </m:r>
                          </m:e>
                          <m:sub>
                            <m:r>
                              <a:rPr lang="en-US" sz="5900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ru-RU" sz="5900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sz="5900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5900" b="1" dirty="0" err="1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sz="5900" b="1" dirty="0" err="1"/>
                  <a:t>Z</a:t>
                </a:r>
                <a:r>
                  <a:rPr lang="en-US" sz="5900" b="1" dirty="0"/>
                  <a:t>*</a:t>
                </a:r>
                <a:r>
                  <a:rPr lang="en-US" sz="5900" b="1" baseline="-25000" dirty="0"/>
                  <a:t>AA </a:t>
                </a:r>
                <a:r>
                  <a:rPr lang="ru-RU" sz="5900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sz="5900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5900" b="1" dirty="0" err="1" smtClean="0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sz="5900" b="1" dirty="0" err="1" smtClean="0"/>
                  <a:t>Z</a:t>
                </a:r>
                <a:r>
                  <a:rPr lang="en-US" sz="5900" b="1" baseline="-25000" dirty="0" err="1" smtClean="0"/>
                  <a:t>AA</a:t>
                </a:r>
                <a:r>
                  <a:rPr lang="en-US" sz="5900" b="1" dirty="0" smtClean="0"/>
                  <a:t>/2</a:t>
                </a:r>
                <a:r>
                  <a:rPr lang="en-US" sz="5900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59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59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en-US" sz="5900" b="1" dirty="0"/>
                  <a:t> n</a:t>
                </a:r>
                <a:r>
                  <a:rPr lang="en-US" sz="5900" b="1" baseline="30000" dirty="0"/>
                  <a:t>2</a:t>
                </a:r>
                <a:r>
                  <a:rPr lang="en-US" sz="5900" b="1" baseline="-25000" dirty="0"/>
                  <a:t>A   </a:t>
                </a:r>
                <a:r>
                  <a:rPr lang="ru-RU" sz="5900" b="1" baseline="-25000" dirty="0"/>
                  <a:t> </a:t>
                </a:r>
                <a:endParaRPr lang="en-US" sz="5900" b="1" baseline="-25000" dirty="0" smtClean="0"/>
              </a:p>
              <a:p>
                <a:pPr marL="0" indent="0">
                  <a:buNone/>
                </a:pPr>
                <a:endParaRPr lang="ru-RU" sz="5900" b="1" baseline="-25000" dirty="0" smtClean="0"/>
              </a:p>
              <a:p>
                <a:pPr marL="0" indent="0">
                  <a:buNone/>
                </a:pPr>
                <a:r>
                  <a:rPr lang="ru-RU" sz="5900" b="1" dirty="0" smtClean="0"/>
                  <a:t>Множитель ½</a:t>
                </a:r>
                <a:r>
                  <a:rPr lang="en-US" sz="5900" b="1" dirty="0" smtClean="0"/>
                  <a:t> </a:t>
                </a:r>
                <a:r>
                  <a:rPr lang="ru-RU" sz="5900" b="1" dirty="0" smtClean="0"/>
                  <a:t>введен для того, чтобы не учитывать соударений одинаковых молекул 2 раза</a:t>
                </a:r>
                <a:endParaRPr lang="ru-RU" sz="5900" b="1" baseline="-25000" dirty="0" smtClean="0"/>
              </a:p>
              <a:p>
                <a:pPr marL="0" indent="0">
                  <a:buNone/>
                </a:pPr>
                <a:endParaRPr lang="ru-RU" sz="5900" b="1" baseline="-250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29600" cy="4886003"/>
              </a:xfrm>
              <a:blipFill rotWithShape="1">
                <a:blip r:embed="rId2"/>
                <a:stretch>
                  <a:fillRect l="-1185" t="-2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41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Эффективный диаметр столкновения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7133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ru-RU" b="1" dirty="0" smtClean="0"/>
                  <a:t>При подсчете числа столкновений нужно учитывать эффективный диаметр молекул </a:t>
                </a:r>
              </a:p>
              <a:p>
                <a:pPr marL="0" indent="0">
                  <a:buNone/>
                </a:pPr>
                <a:r>
                  <a:rPr lang="ru-RU" b="1" dirty="0"/>
                  <a:t> </a:t>
                </a:r>
                <a:r>
                  <a:rPr lang="ru-RU" b="1" dirty="0" smtClean="0"/>
                  <a:t>   </a:t>
                </a:r>
                <a:r>
                  <a:rPr lang="en-US" b="1" dirty="0" smtClean="0"/>
                  <a:t>                           </a:t>
                </a:r>
                <a:r>
                  <a:rPr lang="ru-RU" b="1" dirty="0" smtClean="0"/>
                  <a:t> </a:t>
                </a:r>
                <a:r>
                  <a:rPr lang="ru-RU" b="1" dirty="0" smtClean="0">
                    <a:solidFill>
                      <a:srgbClr val="FF0000"/>
                    </a:solidFill>
                    <a:sym typeface="Symbol"/>
                  </a:rPr>
                  <a:t>  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d , </a:t>
                </a:r>
                <a:r>
                  <a:rPr lang="ru-RU" b="1" dirty="0" smtClean="0">
                    <a:sym typeface="Symbol"/>
                  </a:rPr>
                  <a:t>которые</a:t>
                </a:r>
                <a:r>
                  <a:rPr lang="ru-RU" b="1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ru-RU" b="1" dirty="0" smtClean="0">
                    <a:sym typeface="Symbol"/>
                  </a:rPr>
                  <a:t>определяются по экспериментальным данным </a:t>
                </a:r>
                <a:r>
                  <a:rPr lang="ru-RU" b="1" dirty="0" smtClean="0">
                    <a:solidFill>
                      <a:srgbClr val="FF0000"/>
                    </a:solidFill>
                    <a:sym typeface="Symbol"/>
                  </a:rPr>
                  <a:t>по вязкости или диффузии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Z*</a:t>
                </a:r>
                <a:r>
                  <a:rPr lang="en-US" b="1" baseline="-25000" dirty="0" smtClean="0"/>
                  <a:t>AB</a:t>
                </a:r>
                <a:r>
                  <a:rPr lang="en-US" b="1" dirty="0" smtClean="0"/>
                  <a:t> </a:t>
                </a:r>
                <a:r>
                  <a:rPr lang="ru-RU" b="1" baseline="-25000" dirty="0" smtClean="0"/>
                  <a:t> </a:t>
                </a:r>
                <a:r>
                  <a:rPr lang="ru-RU" b="1" dirty="0"/>
                  <a:t>=</a:t>
                </a:r>
                <a:r>
                  <a:rPr lang="ru-RU" b="1" baseline="-25000" dirty="0"/>
                  <a:t> </a:t>
                </a:r>
                <a:r>
                  <a:rPr lang="en-US" b="1" dirty="0" err="1"/>
                  <a:t>n</a:t>
                </a:r>
                <a:r>
                  <a:rPr lang="en-US" b="1" baseline="-25000" dirty="0" err="1"/>
                  <a:t>A</a:t>
                </a:r>
                <a:r>
                  <a:rPr lang="en-US" b="1" dirty="0" err="1"/>
                  <a:t>n</a:t>
                </a:r>
                <a:r>
                  <a:rPr lang="ru-RU" b="1" baseline="-25000" dirty="0"/>
                  <a:t>В</a:t>
                </a:r>
                <a:r>
                  <a:rPr lang="en-US" b="1" dirty="0" smtClean="0">
                    <a:sym typeface="Symbol"/>
                  </a:rPr>
                  <a:t>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ru-RU" b="1" dirty="0" smtClean="0">
                    <a:solidFill>
                      <a:srgbClr val="FF0000"/>
                    </a:solidFill>
                    <a:sym typeface="Symbol"/>
                  </a:rPr>
                  <a:t></a:t>
                </a:r>
                <a:r>
                  <a:rPr lang="ru-RU" b="1" baseline="-25000" dirty="0" smtClean="0">
                    <a:solidFill>
                      <a:srgbClr val="FF0000"/>
                    </a:solidFill>
                    <a:sym typeface="Symbol"/>
                  </a:rPr>
                  <a:t>А</a:t>
                </a:r>
                <a:r>
                  <a:rPr lang="ru-RU" b="1" dirty="0" smtClean="0">
                    <a:solidFill>
                      <a:srgbClr val="FF0000"/>
                    </a:solidFill>
                    <a:sym typeface="Symbol"/>
                  </a:rPr>
                  <a:t></a:t>
                </a:r>
                <a:r>
                  <a:rPr lang="ru-RU" b="1" baseline="-25000" dirty="0" smtClean="0">
                    <a:solidFill>
                      <a:srgbClr val="FF0000"/>
                    </a:solidFill>
                    <a:sym typeface="Symbol"/>
                  </a:rPr>
                  <a:t>В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ru-RU" i="1" baseline="-25000">
                                    <a:latin typeface="Cambria Math"/>
                                  </a:rPr>
                                  <m:t>б</m:t>
                                </m:r>
                                <m:r>
                                  <a:rPr lang="ru-RU" i="1">
                                    <a:latin typeface="Cambria Math"/>
                                  </a:rPr>
                                  <m:t>Т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  <a:sym typeface="Symbol"/>
                                  </a:rPr>
                                  <m:t></m:t>
                                </m:r>
                                <m:r>
                                  <a:rPr lang="en-US" i="1" baseline="-25000">
                                    <a:latin typeface="Cambria Math"/>
                                    <a:sym typeface="Symbol"/>
                                  </a:rPr>
                                  <m:t>𝐴𝐵</m:t>
                                </m:r>
                              </m:den>
                            </m:f>
                          </m:e>
                        </m:rad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   Z*</a:t>
                </a:r>
                <a:r>
                  <a:rPr lang="en-US" b="1" baseline="-25000" dirty="0" smtClean="0"/>
                  <a:t>AA</a:t>
                </a:r>
                <a:r>
                  <a:rPr lang="ru-RU" b="1" baseline="-25000" dirty="0" smtClean="0"/>
                  <a:t> </a:t>
                </a:r>
                <a:r>
                  <a:rPr lang="ru-RU" b="1" dirty="0"/>
                  <a:t>=</a:t>
                </a:r>
                <a:r>
                  <a:rPr lang="ru-RU" b="1" baseline="-25000" dirty="0"/>
                  <a:t> </a:t>
                </a:r>
                <a:r>
                  <a:rPr lang="en-US" b="1" dirty="0" smtClean="0"/>
                  <a:t> </a:t>
                </a:r>
                <a:r>
                  <a:rPr lang="ru-RU" b="1" baseline="-25000" dirty="0" smtClean="0"/>
                  <a:t> </a:t>
                </a:r>
                <a:r>
                  <a:rPr lang="en-US" b="1" dirty="0"/>
                  <a:t>n</a:t>
                </a:r>
                <a:r>
                  <a:rPr lang="en-US" b="1" baseline="30000" dirty="0"/>
                  <a:t>2</a:t>
                </a:r>
                <a:r>
                  <a:rPr lang="en-US" b="1" baseline="-25000" dirty="0"/>
                  <a:t>A</a:t>
                </a:r>
                <a:r>
                  <a:rPr lang="en-US" b="1" dirty="0" smtClean="0">
                    <a:sym typeface="Symbol"/>
                  </a:rPr>
                  <a:t>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ru-RU" b="1" dirty="0" smtClean="0">
                    <a:solidFill>
                      <a:srgbClr val="FF0000"/>
                    </a:solidFill>
                    <a:sym typeface="Symbol"/>
                  </a:rPr>
                  <a:t></a:t>
                </a:r>
                <a:r>
                  <a:rPr lang="ru-RU" b="1" baseline="-25000" dirty="0" smtClean="0">
                    <a:solidFill>
                      <a:srgbClr val="FF0000"/>
                    </a:solidFill>
                    <a:sym typeface="Symbol"/>
                  </a:rPr>
                  <a:t>А</a:t>
                </a:r>
                <a:r>
                  <a:rPr lang="ru-RU" b="1" baseline="30000" dirty="0" smtClean="0">
                    <a:sym typeface="Symbol"/>
                  </a:rPr>
                  <a:t>2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8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ru-RU" i="1" baseline="-25000">
                                <a:latin typeface="Cambria Math"/>
                              </a:rPr>
                              <m:t>б</m:t>
                            </m:r>
                            <m:r>
                              <a:rPr lang="ru-RU" i="1">
                                <a:latin typeface="Cambria Math"/>
                              </a:rPr>
                              <m:t>Т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  <a:sym typeface="Symbol"/>
                              </a:rPr>
                              <m:t></m:t>
                            </m:r>
                            <m:r>
                              <a:rPr lang="en-US" i="1" baseline="-25000">
                                <a:latin typeface="Cambria Math"/>
                                <a:sym typeface="Symbol"/>
                              </a:rPr>
                              <m:t>𝐴</m:t>
                            </m:r>
                            <m:r>
                              <a:rPr lang="en-US" b="0" i="1" baseline="-25000" smtClean="0">
                                <a:latin typeface="Cambria Math"/>
                                <a:sym typeface="Symbol"/>
                              </a:rPr>
                              <m:t>𝐴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713387"/>
              </a:xfrm>
              <a:blipFill rotWithShape="1">
                <a:blip r:embed="rId2"/>
                <a:stretch>
                  <a:fillRect l="-1852" t="-2717" r="-18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3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Анализ уравнения для скорости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b="1" dirty="0"/>
                  <a:t>А + В </a:t>
                </a:r>
                <a:r>
                  <a:rPr lang="ru-RU" b="1" dirty="0">
                    <a:sym typeface="Wingdings" panose="05000000000000000000" pitchFamily="2" charset="2"/>
                  </a:rPr>
                  <a:t></a:t>
                </a:r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  <a:r>
                  <a:rPr lang="ru-RU" b="1" dirty="0" err="1">
                    <a:sym typeface="Wingdings" panose="05000000000000000000" pitchFamily="2" charset="2"/>
                  </a:rPr>
                  <a:t>Пр</a:t>
                </a:r>
                <a:r>
                  <a:rPr lang="ru-RU" b="1" dirty="0">
                    <a:sym typeface="Wingdings" panose="05000000000000000000" pitchFamily="2" charset="2"/>
                  </a:rPr>
                  <a:t> </a:t>
                </a:r>
                <a:r>
                  <a:rPr lang="en-US" b="1" dirty="0" smtClean="0">
                    <a:sym typeface="Wingdings" panose="05000000000000000000" pitchFamily="2" charset="2"/>
                  </a:rPr>
                  <a:t> - </a:t>
                </a:r>
                <a:r>
                  <a:rPr lang="ru-RU" b="1" dirty="0" smtClean="0">
                    <a:sym typeface="Wingdings" panose="05000000000000000000" pitchFamily="2" charset="2"/>
                  </a:rPr>
                  <a:t>Бимолекулярная реакция </a:t>
                </a:r>
              </a:p>
              <a:p>
                <a:pPr marL="0" indent="0">
                  <a:buNone/>
                </a:pPr>
                <a:r>
                  <a:rPr lang="ru-RU" b="1" dirty="0" smtClean="0">
                    <a:sym typeface="Wingdings" panose="05000000000000000000" pitchFamily="2" charset="2"/>
                  </a:rPr>
                  <a:t>  </a:t>
                </a:r>
                <a:r>
                  <a:rPr lang="en-US" b="1" dirty="0">
                    <a:solidFill>
                      <a:srgbClr val="7030A0"/>
                    </a:solidFill>
                  </a:rPr>
                  <a:t>W</a:t>
                </a:r>
                <a:r>
                  <a:rPr lang="ru-RU" b="1" baseline="-25000" dirty="0">
                    <a:solidFill>
                      <a:srgbClr val="7030A0"/>
                    </a:solidFill>
                  </a:rPr>
                  <a:t>А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ru-RU" b="1" dirty="0">
                    <a:solidFill>
                      <a:srgbClr val="7030A0"/>
                    </a:solidFill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Symbol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  <a:sym typeface="Symbol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 = </a:t>
                </a:r>
                <a:r>
                  <a:rPr lang="en-US" b="1" dirty="0">
                    <a:solidFill>
                      <a:srgbClr val="7030A0"/>
                    </a:solidFill>
                    <a:sym typeface="Wingdings" panose="05000000000000000000" pitchFamily="2" charset="2"/>
                  </a:rPr>
                  <a:t>k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n</a:t>
                </a:r>
                <a:r>
                  <a:rPr lang="en-US" b="1" baseline="-25000" dirty="0" err="1">
                    <a:solidFill>
                      <a:srgbClr val="7030A0"/>
                    </a:solidFill>
                  </a:rPr>
                  <a:t>A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n</a:t>
                </a:r>
                <a:r>
                  <a:rPr lang="ru-RU" b="1" baseline="-25000" dirty="0">
                    <a:solidFill>
                      <a:srgbClr val="7030A0"/>
                    </a:solidFill>
                  </a:rPr>
                  <a:t>В </a:t>
                </a:r>
                <a:r>
                  <a:rPr lang="ru-RU" b="1" dirty="0" smtClean="0">
                    <a:solidFill>
                      <a:srgbClr val="7030A0"/>
                    </a:solidFill>
                  </a:rPr>
                  <a:t>;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r>
                  <a:rPr lang="ru-RU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k = A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>
                    <a:solidFill>
                      <a:srgbClr val="FF0000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W</a:t>
                </a:r>
                <a:r>
                  <a:rPr lang="ru-RU" b="1" baseline="-25000" dirty="0">
                    <a:solidFill>
                      <a:srgbClr val="FF0000"/>
                    </a:solidFill>
                  </a:rPr>
                  <a:t>А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b="1" dirty="0" err="1"/>
                  <a:t>Z</a:t>
                </a:r>
                <a:r>
                  <a:rPr lang="en-US" b="1" dirty="0"/>
                  <a:t>*</a:t>
                </a:r>
                <a:r>
                  <a:rPr lang="en-US" b="1" baseline="-25000" dirty="0"/>
                  <a:t>AB 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b="1" dirty="0" err="1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b="1" dirty="0" err="1"/>
                  <a:t>Z</a:t>
                </a:r>
                <a:r>
                  <a:rPr lang="en-US" b="1" baseline="-25000" dirty="0" err="1"/>
                  <a:t>AB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ru-RU" b="1" dirty="0"/>
                  <a:t> </a:t>
                </a:r>
                <a:r>
                  <a:rPr lang="en-US" b="1" dirty="0"/>
                  <a:t>n</a:t>
                </a:r>
                <a:r>
                  <a:rPr lang="en-US" b="1" baseline="-25000" dirty="0"/>
                  <a:t>A</a:t>
                </a:r>
                <a:r>
                  <a:rPr lang="en-US" b="1" dirty="0"/>
                  <a:t>n</a:t>
                </a:r>
                <a:r>
                  <a:rPr lang="ru-RU" b="1" baseline="-25000" dirty="0"/>
                  <a:t>В</a:t>
                </a:r>
                <a:r>
                  <a:rPr lang="ru-RU" b="1" dirty="0"/>
                  <a:t> 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r>
                  <a:rPr lang="ru-RU" dirty="0" smtClean="0"/>
                  <a:t>1</a:t>
                </a:r>
                <a:r>
                  <a:rPr lang="ru-RU" b="1" dirty="0" smtClean="0"/>
                  <a:t>. Для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бимолекулярной </a:t>
                </a:r>
                <a:r>
                  <a:rPr lang="ru-RU" b="1" dirty="0" smtClean="0"/>
                  <a:t>реакции получили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уравнение скорости 2- порядка</a:t>
                </a:r>
                <a:r>
                  <a:rPr lang="ru-RU" b="1" dirty="0" smtClean="0"/>
                  <a:t>. Таким образом, порядок реакции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n) </a:t>
                </a:r>
                <a:r>
                  <a:rPr lang="ru-RU" b="1" dirty="0" smtClean="0"/>
                  <a:t>это </a:t>
                </a:r>
                <a:r>
                  <a:rPr lang="ru-RU" b="1" dirty="0" err="1" smtClean="0">
                    <a:solidFill>
                      <a:srgbClr val="FF0000"/>
                    </a:solidFill>
                  </a:rPr>
                  <a:t>количест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-во молекул</a:t>
                </a:r>
                <a:r>
                  <a:rPr lang="ru-RU" b="1" dirty="0" smtClean="0"/>
                  <a:t> одновременно участвующих в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элементарном акте реакции</a:t>
                </a:r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3100" b="-1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43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Анализ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2.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k</a:t>
                </a:r>
                <a:r>
                  <a:rPr lang="ru-RU" b="1" baseline="-25000" dirty="0" err="1" smtClean="0">
                    <a:solidFill>
                      <a:srgbClr val="7030A0"/>
                    </a:solidFill>
                  </a:rPr>
                  <a:t>эксп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= A</a:t>
                </a:r>
                <a:r>
                  <a:rPr lang="ru-RU" b="1" baseline="-25000" dirty="0" err="1" smtClean="0">
                    <a:solidFill>
                      <a:srgbClr val="7030A0"/>
                    </a:solidFill>
                  </a:rPr>
                  <a:t>эксп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ru-RU" dirty="0" smtClean="0"/>
                  <a:t>  </a:t>
                </a:r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 </a:t>
                </a:r>
                <a:r>
                  <a:rPr lang="ru-RU" b="1" dirty="0" smtClean="0">
                    <a:solidFill>
                      <a:srgbClr val="7030A0"/>
                    </a:solidFill>
                  </a:rPr>
                  <a:t>по теории ТАС 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k</a:t>
                </a:r>
                <a:r>
                  <a:rPr lang="ru-RU" b="1" baseline="-25000" dirty="0" err="1" smtClean="0">
                    <a:solidFill>
                      <a:srgbClr val="7030A0"/>
                    </a:solidFill>
                  </a:rPr>
                  <a:t>эксп</a:t>
                </a:r>
                <a:r>
                  <a:rPr lang="ru-RU" b="1" baseline="-25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7030A0"/>
                    </a:solidFill>
                  </a:rPr>
                  <a:t>=</a:t>
                </a:r>
                <a:r>
                  <a:rPr lang="ru-RU" b="1" baseline="-25000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Z</a:t>
                </a:r>
                <a:r>
                  <a:rPr lang="en-US" b="1" baseline="-25000" dirty="0" err="1" smtClean="0">
                    <a:solidFill>
                      <a:schemeClr val="tx1"/>
                    </a:solidFill>
                  </a:rPr>
                  <a:t>AB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>k</a:t>
                </a:r>
                <a:r>
                  <a:rPr lang="ru-RU" b="1" baseline="-25000" dirty="0" err="1">
                    <a:solidFill>
                      <a:srgbClr val="7030A0"/>
                    </a:solidFill>
                  </a:rPr>
                  <a:t>эксп</a:t>
                </a:r>
                <a:r>
                  <a:rPr lang="ru-RU" b="1" baseline="-25000" dirty="0">
                    <a:solidFill>
                      <a:srgbClr val="7030A0"/>
                    </a:solidFill>
                  </a:rPr>
                  <a:t> </a:t>
                </a:r>
                <a:r>
                  <a:rPr lang="ru-RU" b="1" dirty="0">
                    <a:solidFill>
                      <a:srgbClr val="7030A0"/>
                    </a:solidFill>
                  </a:rPr>
                  <a:t>=</a:t>
                </a:r>
                <a:r>
                  <a:rPr lang="en-US" dirty="0" smtClean="0"/>
                  <a:t> </a:t>
                </a:r>
                <a:r>
                  <a:rPr lang="en-US" b="1" dirty="0" err="1" smtClean="0">
                    <a:solidFill>
                      <a:srgbClr val="FF0000"/>
                    </a:solidFill>
                    <a:sym typeface="Symbol"/>
                  </a:rPr>
                  <a:t>p</a:t>
                </a:r>
                <a:r>
                  <a:rPr lang="en-US" b="1" dirty="0" err="1" smtClean="0">
                    <a:solidFill>
                      <a:srgbClr val="7030A0"/>
                    </a:solidFill>
                  </a:rPr>
                  <a:t>k</a:t>
                </a:r>
                <a:r>
                  <a:rPr lang="ru-RU" b="1" baseline="-25000" dirty="0" err="1" smtClean="0">
                    <a:solidFill>
                      <a:srgbClr val="7030A0"/>
                    </a:solidFill>
                  </a:rPr>
                  <a:t>теор</a:t>
                </a:r>
                <a:r>
                  <a:rPr lang="ru-RU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    </a:t>
                </a:r>
                <a:r>
                  <a:rPr lang="ru-RU" dirty="0" smtClean="0"/>
                  <a:t>; </a:t>
                </a:r>
                <a:r>
                  <a:rPr lang="en-US" b="1" dirty="0">
                    <a:solidFill>
                      <a:srgbClr val="7030A0"/>
                    </a:solidFill>
                  </a:rPr>
                  <a:t>k</a:t>
                </a:r>
                <a:r>
                  <a:rPr lang="ru-RU" b="1" baseline="-25000" dirty="0" err="1">
                    <a:solidFill>
                      <a:srgbClr val="7030A0"/>
                    </a:solidFill>
                  </a:rPr>
                  <a:t>теор</a:t>
                </a:r>
                <a:r>
                  <a:rPr lang="ru-RU" b="1" dirty="0">
                    <a:solidFill>
                      <a:srgbClr val="7030A0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7030A0"/>
                    </a:solidFill>
                  </a:rPr>
                  <a:t>=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b="1" dirty="0" smtClean="0"/>
                  <a:t>Z</a:t>
                </a:r>
                <a:r>
                  <a:rPr lang="en-US" b="1" baseline="-25000" dirty="0" smtClean="0"/>
                  <a:t>AB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en-US" dirty="0" smtClean="0"/>
                  <a:t>   </a:t>
                </a:r>
                <a:r>
                  <a:rPr lang="ru-RU" dirty="0" smtClean="0"/>
                  <a:t>, отсюда</a:t>
                </a:r>
              </a:p>
              <a:p>
                <a:pPr marL="0" indent="0">
                  <a:buNone/>
                </a:pPr>
                <a:endParaRPr lang="ru-RU" dirty="0" smtClean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/>
                  <a:t>Ф</a:t>
                </a:r>
                <a:r>
                  <a:rPr lang="ru-RU" b="1" dirty="0" smtClean="0"/>
                  <a:t>изический смысл </a:t>
                </a:r>
                <a:r>
                  <a:rPr lang="ru-RU" b="1" dirty="0" err="1" smtClean="0"/>
                  <a:t>предэкпоненциального</a:t>
                </a:r>
                <a:r>
                  <a:rPr lang="ru-RU" b="1" dirty="0" smtClean="0"/>
                  <a:t> множителя - </a:t>
                </a:r>
                <a:r>
                  <a:rPr lang="en-US" b="1" dirty="0" smtClean="0"/>
                  <a:t> </a:t>
                </a:r>
                <a:r>
                  <a:rPr lang="ru-RU" b="1" dirty="0" smtClean="0"/>
                  <a:t>это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общее количество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c</a:t>
                </a:r>
                <a:r>
                  <a:rPr lang="ru-RU" b="1" dirty="0" err="1" smtClean="0">
                    <a:solidFill>
                      <a:srgbClr val="FF0000"/>
                    </a:solidFill>
                  </a:rPr>
                  <a:t>оударений</a:t>
                </a:r>
                <a:r>
                  <a:rPr lang="ru-RU" b="1" dirty="0" smtClean="0"/>
                  <a:t> между всеми молекулами</a:t>
                </a:r>
                <a:r>
                  <a:rPr lang="en-US" b="1" dirty="0" smtClean="0"/>
                  <a:t> </a:t>
                </a:r>
                <a:r>
                  <a:rPr lang="ru-RU" b="1" dirty="0" smtClean="0"/>
                  <a:t> при концентрации реагентов равной единице</a:t>
                </a:r>
                <a:r>
                  <a:rPr lang="en-US" b="1" dirty="0" smtClean="0"/>
                  <a:t>   </a:t>
                </a:r>
              </a:p>
              <a:p>
                <a:pPr marL="0" indent="0">
                  <a:buNone/>
                </a:pPr>
                <a:r>
                  <a:rPr lang="ru-RU" dirty="0"/>
                  <a:t> 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l="-1852" t="-2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5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Анализ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eriod" startAt="3"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k</a:t>
                </a:r>
                <a:r>
                  <a:rPr lang="ru-RU" b="1" baseline="-25000" dirty="0" err="1">
                    <a:solidFill>
                      <a:srgbClr val="7030A0"/>
                    </a:solidFill>
                  </a:rPr>
                  <a:t>эксп</a:t>
                </a:r>
                <a:r>
                  <a:rPr lang="en-US" b="1" dirty="0">
                    <a:solidFill>
                      <a:srgbClr val="7030A0"/>
                    </a:solidFill>
                  </a:rPr>
                  <a:t> = A</a:t>
                </a:r>
                <a:r>
                  <a:rPr lang="ru-RU" b="1" baseline="-25000" dirty="0" err="1">
                    <a:solidFill>
                      <a:srgbClr val="7030A0"/>
                    </a:solidFill>
                  </a:rPr>
                  <a:t>эксп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b="1" baseline="-25000" dirty="0">
                            <a:solidFill>
                              <a:srgbClr val="FF000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ru-RU" b="1" dirty="0">
                            <a:solidFill>
                              <a:srgbClr val="FF0000"/>
                            </a:solidFill>
                          </a:rPr>
                          <m:t>∗= 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ru-RU" b="1" baseline="-25000" dirty="0">
                            <a:solidFill>
                              <a:srgbClr val="FF0000"/>
                            </a:solidFill>
                          </a:rPr>
                          <m:t>А</m:t>
                        </m:r>
                        <m:sSup>
                          <m:sSup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𝑬𝒂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/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𝑹𝑻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;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en-US" dirty="0" smtClean="0"/>
                  <a:t> 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>
                        <a:solidFill>
                          <a:schemeClr val="tx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en-US" b="1" baseline="-25000" dirty="0" smtClean="0">
                        <a:solidFill>
                          <a:schemeClr val="tx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ru-RU" b="1" dirty="0" smtClean="0">
                        <a:solidFill>
                          <a:schemeClr val="tx1"/>
                        </a:solidFill>
                      </a:rPr>
                      <m:t>∗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chemeClr val="tx1"/>
                        </a:solidFill>
                      </a:rPr>
                      <m:t>/</m:t>
                    </m:r>
                    <m:r>
                      <m:rPr>
                        <m:nor/>
                      </m:rPr>
                      <a:rPr lang="ru-RU" b="1" dirty="0" smtClean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1" dirty="0" smtClean="0">
                        <a:solidFill>
                          <a:schemeClr val="tx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ru-RU" b="1" baseline="-25000" dirty="0" smtClean="0">
                        <a:solidFill>
                          <a:schemeClr val="tx1"/>
                        </a:solidFill>
                      </a:rPr>
                      <m:t>А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:r>
                  <a:rPr lang="en-US" b="1" dirty="0" smtClean="0"/>
                  <a:t>     </a:t>
                </a:r>
                <a:r>
                  <a:rPr lang="ru-RU" b="1" dirty="0" smtClean="0"/>
                  <a:t>Влияние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температуры на константу скорости</a:t>
                </a:r>
                <a:r>
                  <a:rPr lang="ru-RU" b="1" dirty="0" smtClean="0"/>
                  <a:t> определяется влиянием температуры на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распределение частиц по энергии</a:t>
                </a:r>
                <a:r>
                  <a:rPr lang="ru-RU" b="1" dirty="0" smtClean="0"/>
                  <a:t> по закону Максвелла - Больцмана</a:t>
                </a:r>
                <a:endParaRPr lang="ru-RU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926" t="-14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91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Теория активных столкновений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400" b="1" dirty="0" smtClean="0"/>
              <a:t>Основой </a:t>
            </a:r>
            <a:r>
              <a:rPr lang="ru-RU" sz="3400" b="1" dirty="0"/>
              <a:t>т</a:t>
            </a:r>
            <a:r>
              <a:rPr lang="ru-RU" sz="3400" b="1" dirty="0" smtClean="0"/>
              <a:t>еории активных столкновений (</a:t>
            </a:r>
            <a:r>
              <a:rPr lang="ru-RU" sz="3400" b="1" dirty="0" err="1" smtClean="0"/>
              <a:t>соуда</a:t>
            </a:r>
            <a:r>
              <a:rPr lang="ru-RU" sz="3400" b="1" dirty="0" smtClean="0"/>
              <a:t>-рений)</a:t>
            </a:r>
            <a:r>
              <a:rPr lang="en-US" sz="3400" b="1" dirty="0" smtClean="0"/>
              <a:t> [</a:t>
            </a:r>
            <a:r>
              <a:rPr lang="ru-RU" sz="3400" b="1" dirty="0" smtClean="0"/>
              <a:t>ТАС</a:t>
            </a:r>
            <a:r>
              <a:rPr lang="en-US" sz="3400" b="1" dirty="0" smtClean="0"/>
              <a:t>] </a:t>
            </a:r>
            <a:r>
              <a:rPr lang="ru-RU" sz="3400" b="1" dirty="0" smtClean="0"/>
              <a:t>является </a:t>
            </a:r>
            <a:r>
              <a:rPr lang="ru-RU" sz="3400" b="1" dirty="0" smtClean="0">
                <a:solidFill>
                  <a:srgbClr val="FF0000"/>
                </a:solidFill>
              </a:rPr>
              <a:t>кинетической теории газов:</a:t>
            </a:r>
          </a:p>
          <a:p>
            <a:pPr marL="0" indent="0">
              <a:buNone/>
            </a:pPr>
            <a:r>
              <a:rPr lang="ru-RU" sz="3400" b="1" dirty="0" smtClean="0"/>
              <a:t>- </a:t>
            </a:r>
            <a:r>
              <a:rPr lang="ru-RU" sz="3400" b="1" dirty="0" smtClean="0">
                <a:solidFill>
                  <a:srgbClr val="FF0000"/>
                </a:solidFill>
              </a:rPr>
              <a:t>Газ </a:t>
            </a:r>
            <a:r>
              <a:rPr lang="ru-RU" sz="3400" b="1" dirty="0">
                <a:solidFill>
                  <a:srgbClr val="FF0000"/>
                </a:solidFill>
              </a:rPr>
              <a:t>состоит из множества частиц </a:t>
            </a:r>
            <a:r>
              <a:rPr lang="ru-RU" sz="3400" b="1" dirty="0"/>
              <a:t>(молекул) с массой </a:t>
            </a:r>
            <a:r>
              <a:rPr lang="ru-RU" sz="3400" b="1" i="1" dirty="0"/>
              <a:t>m, </a:t>
            </a:r>
            <a:r>
              <a:rPr lang="ru-RU" sz="3400" b="1" dirty="0"/>
              <a:t>находящихся</a:t>
            </a:r>
            <a:r>
              <a:rPr lang="ru-RU" sz="3400" b="1" i="1" dirty="0"/>
              <a:t> </a:t>
            </a:r>
            <a:r>
              <a:rPr lang="ru-RU" sz="3400" b="1" dirty="0"/>
              <a:t>в непрерывном </a:t>
            </a:r>
            <a:r>
              <a:rPr lang="ru-RU" sz="3400" b="1" dirty="0">
                <a:solidFill>
                  <a:srgbClr val="FF0000"/>
                </a:solidFill>
              </a:rPr>
              <a:t>беспорядочном </a:t>
            </a:r>
            <a:r>
              <a:rPr lang="ru-RU" sz="3400" b="1" dirty="0" smtClean="0">
                <a:solidFill>
                  <a:srgbClr val="FF0000"/>
                </a:solidFill>
              </a:rPr>
              <a:t>движении. </a:t>
            </a:r>
            <a:r>
              <a:rPr lang="ru-RU" sz="3400" b="1" dirty="0" smtClean="0"/>
              <a:t>Частицы </a:t>
            </a:r>
            <a:r>
              <a:rPr lang="ru-RU" sz="3400" b="1" dirty="0"/>
              <a:t>(</a:t>
            </a:r>
            <a:r>
              <a:rPr lang="ru-RU" sz="3400" b="1" dirty="0" smtClean="0"/>
              <a:t>молекулы</a:t>
            </a:r>
            <a:r>
              <a:rPr lang="ru-RU" sz="3400" b="1" dirty="0"/>
              <a:t>) имеют малые размеры (диаметры) по сравнению со средним расстоянием между ними. </a:t>
            </a:r>
            <a:endParaRPr lang="ru-RU" sz="3400" b="1" dirty="0" smtClean="0"/>
          </a:p>
          <a:p>
            <a:pPr lvl="0" fontAlgn="base">
              <a:buFontTx/>
              <a:buChar char="-"/>
            </a:pPr>
            <a:r>
              <a:rPr lang="ru-RU" sz="3400" b="1" dirty="0" smtClean="0"/>
              <a:t>Молекулы </a:t>
            </a:r>
            <a:r>
              <a:rPr lang="ru-RU" sz="3400" b="1" dirty="0"/>
              <a:t>являются </a:t>
            </a:r>
            <a:r>
              <a:rPr lang="ru-RU" sz="3400" b="1" dirty="0">
                <a:solidFill>
                  <a:srgbClr val="FF0000"/>
                </a:solidFill>
              </a:rPr>
              <a:t>бесструктурными частицами. </a:t>
            </a:r>
            <a:endParaRPr lang="en-US" sz="3400" b="1" dirty="0" smtClean="0">
              <a:solidFill>
                <a:srgbClr val="FF0000"/>
              </a:solidFill>
            </a:endParaRPr>
          </a:p>
          <a:p>
            <a:pPr fontAlgn="base">
              <a:buFontTx/>
              <a:buChar char="-"/>
            </a:pPr>
            <a:r>
              <a:rPr lang="ru-RU" sz="3400" b="1" dirty="0"/>
              <a:t>Т</a:t>
            </a:r>
            <a:r>
              <a:rPr lang="ru-RU" sz="3400" b="1" dirty="0" smtClean="0"/>
              <a:t>раектории </a:t>
            </a:r>
            <a:r>
              <a:rPr lang="ru-RU" sz="3400" b="1" dirty="0"/>
              <a:t>между двумя столкновениями представляют прямые линии. </a:t>
            </a:r>
          </a:p>
          <a:p>
            <a:pPr lvl="0" fontAlgn="base">
              <a:buFontTx/>
              <a:buChar char="-"/>
            </a:pPr>
            <a:endParaRPr lang="ru-RU" sz="3300" b="1" dirty="0">
              <a:solidFill>
                <a:srgbClr val="FF0000"/>
              </a:solidFill>
            </a:endParaRPr>
          </a:p>
          <a:p>
            <a:pPr lvl="0" fontAlgn="base"/>
            <a:endParaRPr lang="ru-RU" dirty="0"/>
          </a:p>
          <a:p>
            <a:pPr marL="0" indent="0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7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реакций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</a:t>
            </a:r>
            <a:r>
              <a:rPr lang="ru-RU" b="1" dirty="0" err="1" smtClean="0">
                <a:solidFill>
                  <a:srgbClr val="FF0000"/>
                </a:solidFill>
              </a:rPr>
              <a:t>А</a:t>
            </a:r>
            <a:r>
              <a:rPr lang="ru-RU" b="1" baseline="-25000" dirty="0" err="1" smtClean="0">
                <a:solidFill>
                  <a:srgbClr val="FF0000"/>
                </a:solidFill>
              </a:rPr>
              <a:t>теор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</a:rPr>
              <a:t>Z</a:t>
            </a:r>
            <a:r>
              <a:rPr lang="en-US" b="1" baseline="-25000" dirty="0">
                <a:solidFill>
                  <a:srgbClr val="FF0000"/>
                </a:solidFill>
              </a:rPr>
              <a:t>AB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и  </a:t>
            </a:r>
            <a:r>
              <a:rPr lang="ru-RU" b="1" dirty="0">
                <a:solidFill>
                  <a:srgbClr val="7030A0"/>
                </a:solidFill>
              </a:rPr>
              <a:t>р =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A</a:t>
            </a:r>
            <a:r>
              <a:rPr lang="ru-RU" b="1" baseline="-25000" dirty="0" err="1">
                <a:solidFill>
                  <a:srgbClr val="7030A0"/>
                </a:solidFill>
              </a:rPr>
              <a:t>эксп</a:t>
            </a:r>
            <a:r>
              <a:rPr lang="en-US" b="1" dirty="0">
                <a:solidFill>
                  <a:srgbClr val="7030A0"/>
                </a:solidFill>
              </a:rPr>
              <a:t> /</a:t>
            </a:r>
            <a:r>
              <a:rPr lang="ru-RU" b="1" dirty="0" err="1">
                <a:solidFill>
                  <a:srgbClr val="7030A0"/>
                </a:solidFill>
              </a:rPr>
              <a:t>А</a:t>
            </a:r>
            <a:r>
              <a:rPr lang="ru-RU" b="1" baseline="-25000" dirty="0" err="1">
                <a:solidFill>
                  <a:srgbClr val="7030A0"/>
                </a:solidFill>
              </a:rPr>
              <a:t>теор</a:t>
            </a:r>
            <a:r>
              <a:rPr lang="en-US" b="1" baseline="-25000" dirty="0">
                <a:solidFill>
                  <a:srgbClr val="7030A0"/>
                </a:solidFill>
              </a:rPr>
              <a:t>   </a:t>
            </a:r>
          </a:p>
          <a:p>
            <a:pPr marL="0" indent="0">
              <a:buNone/>
            </a:pPr>
            <a:r>
              <a:rPr lang="ru-RU" b="1" dirty="0" smtClean="0"/>
              <a:t>    Для </a:t>
            </a:r>
            <a:r>
              <a:rPr lang="ru-RU" b="1" dirty="0"/>
              <a:t>мономолекулярных реакций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ru-RU" b="1" dirty="0">
                <a:solidFill>
                  <a:srgbClr val="FF0000"/>
                </a:solidFill>
              </a:rPr>
              <a:t> ≈ 10</a:t>
            </a:r>
            <a:r>
              <a:rPr lang="ru-RU" b="1" baseline="30000" dirty="0">
                <a:solidFill>
                  <a:srgbClr val="FF0000"/>
                </a:solidFill>
              </a:rPr>
              <a:t>5</a:t>
            </a:r>
            <a:r>
              <a:rPr lang="ru-RU" b="1" dirty="0"/>
              <a:t>; для бимолекулярных </a:t>
            </a:r>
            <a:r>
              <a:rPr lang="ru-RU" dirty="0"/>
              <a:t>-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ru-RU" b="1" dirty="0">
                <a:solidFill>
                  <a:srgbClr val="FF0000"/>
                </a:solidFill>
              </a:rPr>
              <a:t> ≈ 10</a:t>
            </a:r>
            <a:r>
              <a:rPr lang="ru-RU" b="1" baseline="30000" dirty="0">
                <a:solidFill>
                  <a:srgbClr val="FF0000"/>
                </a:solidFill>
              </a:rPr>
              <a:t>-3</a:t>
            </a:r>
            <a:r>
              <a:rPr lang="ru-RU" b="1" dirty="0">
                <a:solidFill>
                  <a:srgbClr val="FF0000"/>
                </a:solidFill>
              </a:rPr>
              <a:t> – 10</a:t>
            </a:r>
            <a:r>
              <a:rPr lang="ru-RU" b="1" baseline="30000" dirty="0">
                <a:solidFill>
                  <a:srgbClr val="FF0000"/>
                </a:solidFill>
              </a:rPr>
              <a:t>-6</a:t>
            </a:r>
            <a:r>
              <a:rPr lang="ru-RU" dirty="0"/>
              <a:t>.</a:t>
            </a:r>
          </a:p>
          <a:p>
            <a:r>
              <a:rPr lang="ru-RU" b="1" dirty="0" smtClean="0"/>
              <a:t>По величине стерического фактора реакции можно разделить на три типа:</a:t>
            </a:r>
          </a:p>
          <a:p>
            <a:pPr>
              <a:buFontTx/>
              <a:buChar char="-"/>
            </a:pPr>
            <a:r>
              <a:rPr lang="ru-RU" b="1" dirty="0" smtClean="0"/>
              <a:t>Нормальные  </a:t>
            </a:r>
            <a:r>
              <a:rPr lang="ru-RU" b="1" dirty="0">
                <a:solidFill>
                  <a:srgbClr val="7030A0"/>
                </a:solidFill>
              </a:rPr>
              <a:t>р = </a:t>
            </a:r>
            <a:r>
              <a:rPr lang="en-US" b="1" dirty="0">
                <a:solidFill>
                  <a:srgbClr val="7030A0"/>
                </a:solidFill>
              </a:rPr>
              <a:t>A</a:t>
            </a:r>
            <a:r>
              <a:rPr lang="ru-RU" b="1" baseline="-25000" dirty="0" err="1">
                <a:solidFill>
                  <a:srgbClr val="7030A0"/>
                </a:solidFill>
              </a:rPr>
              <a:t>эксп</a:t>
            </a:r>
            <a:r>
              <a:rPr lang="en-US" b="1" dirty="0">
                <a:solidFill>
                  <a:srgbClr val="7030A0"/>
                </a:solidFill>
              </a:rPr>
              <a:t> /</a:t>
            </a:r>
            <a:r>
              <a:rPr lang="ru-RU" b="1" dirty="0" err="1">
                <a:solidFill>
                  <a:srgbClr val="7030A0"/>
                </a:solidFill>
              </a:rPr>
              <a:t>А</a:t>
            </a:r>
            <a:r>
              <a:rPr lang="ru-RU" b="1" baseline="-25000" dirty="0" err="1">
                <a:solidFill>
                  <a:srgbClr val="7030A0"/>
                </a:solidFill>
              </a:rPr>
              <a:t>теор</a:t>
            </a:r>
            <a:r>
              <a:rPr lang="en-US" b="1" baseline="-25000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 1</a:t>
            </a:r>
            <a:r>
              <a:rPr lang="ru-RU" b="1" dirty="0" smtClean="0">
                <a:sym typeface="Symbol"/>
              </a:rPr>
              <a:t> </a:t>
            </a:r>
          </a:p>
          <a:p>
            <a:pPr>
              <a:buFontTx/>
              <a:buChar char="-"/>
            </a:pPr>
            <a:r>
              <a:rPr lang="ru-RU" b="1" dirty="0" smtClean="0">
                <a:sym typeface="Symbol"/>
              </a:rPr>
              <a:t>Медленные </a:t>
            </a:r>
            <a:r>
              <a:rPr lang="ru-RU" b="1" dirty="0">
                <a:solidFill>
                  <a:srgbClr val="7030A0"/>
                </a:solidFill>
              </a:rPr>
              <a:t>р = </a:t>
            </a:r>
            <a:r>
              <a:rPr lang="en-US" b="1" dirty="0">
                <a:solidFill>
                  <a:srgbClr val="7030A0"/>
                </a:solidFill>
              </a:rPr>
              <a:t>A</a:t>
            </a:r>
            <a:r>
              <a:rPr lang="ru-RU" b="1" baseline="-25000" dirty="0" err="1">
                <a:solidFill>
                  <a:srgbClr val="7030A0"/>
                </a:solidFill>
              </a:rPr>
              <a:t>эксп</a:t>
            </a:r>
            <a:r>
              <a:rPr lang="en-US" b="1" dirty="0">
                <a:solidFill>
                  <a:srgbClr val="7030A0"/>
                </a:solidFill>
              </a:rPr>
              <a:t> /</a:t>
            </a:r>
            <a:r>
              <a:rPr lang="ru-RU" b="1" dirty="0" err="1">
                <a:solidFill>
                  <a:srgbClr val="7030A0"/>
                </a:solidFill>
              </a:rPr>
              <a:t>А</a:t>
            </a:r>
            <a:r>
              <a:rPr lang="ru-RU" b="1" baseline="-25000" dirty="0" err="1">
                <a:solidFill>
                  <a:srgbClr val="7030A0"/>
                </a:solidFill>
              </a:rPr>
              <a:t>теор</a:t>
            </a:r>
            <a:r>
              <a:rPr lang="en-US" b="1" baseline="-25000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ym typeface="Symbo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&lt;&lt;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ru-RU" b="1" dirty="0">
                <a:solidFill>
                  <a:srgbClr val="FF0000"/>
                </a:solidFill>
                <a:sym typeface="Symbol"/>
              </a:rPr>
              <a:t>1</a:t>
            </a:r>
            <a:r>
              <a:rPr lang="ru-RU" b="1" dirty="0">
                <a:sym typeface="Symbol"/>
              </a:rPr>
              <a:t> </a:t>
            </a:r>
            <a:endParaRPr lang="en-US" b="1" dirty="0" smtClean="0">
              <a:sym typeface="Symbol"/>
            </a:endParaRPr>
          </a:p>
          <a:p>
            <a:pPr>
              <a:buFontTx/>
              <a:buChar char="-"/>
            </a:pPr>
            <a:r>
              <a:rPr lang="ru-RU" b="1" dirty="0" smtClean="0">
                <a:sym typeface="Symbol"/>
              </a:rPr>
              <a:t>Быстрые </a:t>
            </a:r>
            <a:r>
              <a:rPr lang="ru-RU" b="1" dirty="0">
                <a:solidFill>
                  <a:srgbClr val="7030A0"/>
                </a:solidFill>
              </a:rPr>
              <a:t>р </a:t>
            </a:r>
            <a:r>
              <a:rPr lang="en-US" dirty="0" smtClean="0">
                <a:sym typeface="Symbol"/>
              </a:rPr>
              <a:t>&gt;&gt;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3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ru-RU" b="1" baseline="-25000" dirty="0">
                    <a:solidFill>
                      <a:srgbClr val="FF0000"/>
                    </a:solidFill>
                  </a:rPr>
                  <a:t>А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en-US" b="1" baseline="-25000" dirty="0" smtClean="0"/>
                  <a:t> 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k</a:t>
                </a:r>
                <a:r>
                  <a:rPr lang="ru-RU" b="1" baseline="-25000" dirty="0" err="1" smtClean="0">
                    <a:solidFill>
                      <a:srgbClr val="7030A0"/>
                    </a:solidFill>
                  </a:rPr>
                  <a:t>теор</a:t>
                </a:r>
                <a:r>
                  <a:rPr lang="en-US" b="1" dirty="0" err="1" smtClean="0"/>
                  <a:t>n</a:t>
                </a:r>
                <a:r>
                  <a:rPr lang="en-US" b="1" baseline="-25000" dirty="0" err="1" smtClean="0"/>
                  <a:t>A</a:t>
                </a:r>
                <a:r>
                  <a:rPr lang="en-US" b="1" dirty="0" err="1" smtClean="0"/>
                  <a:t>n</a:t>
                </a:r>
                <a:r>
                  <a:rPr lang="ru-RU" b="1" baseline="-25000" dirty="0" smtClean="0"/>
                  <a:t>В</a:t>
                </a:r>
                <a:r>
                  <a:rPr lang="en-US" b="1" baseline="-25000" dirty="0" smtClean="0"/>
                  <a:t> </a:t>
                </a:r>
                <a:r>
                  <a:rPr lang="en-US" b="1" dirty="0" smtClean="0"/>
                  <a:t>;</a:t>
                </a:r>
                <a:r>
                  <a:rPr lang="en-US" b="1" baseline="-25000" dirty="0" smtClean="0"/>
                  <a:t> </a:t>
                </a:r>
                <a:r>
                  <a:rPr lang="ru-RU" b="1" dirty="0"/>
                  <a:t>Размерность</a:t>
                </a:r>
                <a:r>
                  <a:rPr lang="ru-RU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baseline="-25000" dirty="0"/>
                  <a:t>     </a:t>
                </a:r>
                <a:r>
                  <a:rPr lang="en-US" b="1" dirty="0"/>
                  <a:t>n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Частиц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𝑴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]</a:t>
                </a:r>
                <a:endParaRPr lang="ru-RU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k</a:t>
                </a:r>
                <a:r>
                  <a:rPr lang="ru-RU" b="1" baseline="-25000" dirty="0" err="1">
                    <a:solidFill>
                      <a:srgbClr val="7030A0"/>
                    </a:solidFill>
                  </a:rPr>
                  <a:t>теор</a:t>
                </a:r>
                <a:r>
                  <a:rPr lang="ru-RU" b="1" dirty="0">
                    <a:solidFill>
                      <a:srgbClr val="7030A0"/>
                    </a:solidFill>
                  </a:rPr>
                  <a:t> </a:t>
                </a:r>
                <a:r>
                  <a:rPr lang="ru-RU" dirty="0" smtClean="0"/>
                  <a:t>= </a:t>
                </a:r>
                <a:r>
                  <a:rPr lang="en-US" b="1" dirty="0">
                    <a:sym typeface="Symbol"/>
                  </a:rPr>
                  <a:t>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 </a:t>
                </a:r>
                <a:r>
                  <a:rPr lang="ru-RU" b="1" baseline="-25000" dirty="0">
                    <a:solidFill>
                      <a:srgbClr val="FF0000"/>
                    </a:solidFill>
                    <a:sym typeface="Symbol"/>
                  </a:rPr>
                  <a:t>А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</a:t>
                </a:r>
                <a:r>
                  <a:rPr lang="ru-RU" b="1" baseline="-25000" dirty="0">
                    <a:solidFill>
                      <a:srgbClr val="FF0000"/>
                    </a:solidFill>
                    <a:sym typeface="Symbol"/>
                  </a:rPr>
                  <a:t>В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𝑼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b="1" dirty="0"/>
                  <a:t>;</a:t>
                </a:r>
                <a:endParaRPr lang="en-US" dirty="0" smtClean="0"/>
              </a:p>
              <a:p>
                <a:r>
                  <a:rPr lang="en-US" b="1" dirty="0" smtClean="0">
                    <a:solidFill>
                      <a:srgbClr val="7030A0"/>
                    </a:solidFill>
                  </a:rPr>
                  <a:t>A</a:t>
                </a:r>
                <a:r>
                  <a:rPr lang="ru-RU" b="1" baseline="-25000" dirty="0" err="1" smtClean="0">
                    <a:solidFill>
                      <a:srgbClr val="7030A0"/>
                    </a:solidFill>
                  </a:rPr>
                  <a:t>теор</a:t>
                </a:r>
                <a:r>
                  <a:rPr lang="ru-RU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b="1" dirty="0">
                    <a:solidFill>
                      <a:srgbClr val="7030A0"/>
                    </a:solidFill>
                  </a:rPr>
                  <a:t>=</a:t>
                </a:r>
                <a:r>
                  <a:rPr lang="en-US" b="1" dirty="0">
                    <a:sym typeface="Symbol"/>
                  </a:rPr>
                  <a:t> 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 </a:t>
                </a:r>
                <a:r>
                  <a:rPr lang="ru-RU" b="1" baseline="-25000" dirty="0">
                    <a:solidFill>
                      <a:srgbClr val="FF0000"/>
                    </a:solidFill>
                    <a:sym typeface="Symbol"/>
                  </a:rPr>
                  <a:t>А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</a:t>
                </a:r>
                <a:r>
                  <a:rPr lang="ru-RU" b="1" baseline="-25000" dirty="0">
                    <a:solidFill>
                      <a:srgbClr val="FF0000"/>
                    </a:solidFill>
                    <a:sym typeface="Symbol"/>
                  </a:rPr>
                  <a:t>В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𝑼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b="1" dirty="0" smtClean="0"/>
                  <a:t> </a:t>
                </a:r>
                <a:r>
                  <a:rPr lang="ru-RU" b="1" dirty="0"/>
                  <a:t>В</a:t>
                </a:r>
                <a:r>
                  <a:rPr lang="ru-RU" b="1" dirty="0" smtClean="0"/>
                  <a:t> размерности</a:t>
                </a:r>
                <a:r>
                  <a:rPr lang="ru-RU" dirty="0" smtClean="0"/>
                  <a:t> </a:t>
                </a:r>
                <a:r>
                  <a:rPr lang="ru-RU" b="1" dirty="0" smtClean="0"/>
                  <a:t>С </a:t>
                </a:r>
                <a:r>
                  <a:rPr lang="en-US" b="1" dirty="0"/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 smtClean="0">
                            <a:latin typeface="Cambria Math"/>
                          </a:rPr>
                          <m:t>моль</m:t>
                        </m:r>
                      </m:num>
                      <m:den>
                        <m:r>
                          <a:rPr lang="ru-RU" b="1" i="1" smtClean="0">
                            <a:latin typeface="Cambria Math"/>
                          </a:rPr>
                          <m:t>л</m:t>
                        </m:r>
                      </m:den>
                    </m:f>
                  </m:oMath>
                </a14:m>
                <a:r>
                  <a:rPr lang="en-US" b="1" dirty="0"/>
                  <a:t>]</a:t>
                </a:r>
                <a:r>
                  <a:rPr lang="ru-RU" b="1" dirty="0" smtClean="0"/>
                  <a:t> </a:t>
                </a:r>
                <a:r>
                  <a:rPr lang="en-US" b="1" dirty="0"/>
                  <a:t>= n 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Частиц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𝑴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/>
                  <a:t>]</a:t>
                </a:r>
                <a:r>
                  <a:rPr lang="en-US" b="1" dirty="0" smtClean="0"/>
                  <a:t>/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ru-RU" b="1" dirty="0" smtClean="0"/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ru-RU" b="1" baseline="-25000" dirty="0">
                    <a:solidFill>
                      <a:srgbClr val="FF0000"/>
                    </a:solidFill>
                  </a:rPr>
                  <a:t>А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ru-RU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С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  <a:sym typeface="Symbol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𝒅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</m:t>
                        </m:r>
                      </m:den>
                    </m:f>
                  </m:oMath>
                </a14:m>
                <a:r>
                  <a:rPr lang="en-US" b="1" baseline="-25000" dirty="0"/>
                  <a:t> 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=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k</a:t>
                </a:r>
                <a:r>
                  <a:rPr lang="ru-RU" b="1" baseline="-25000" dirty="0" err="1" smtClean="0">
                    <a:solidFill>
                      <a:srgbClr val="7030A0"/>
                    </a:solidFill>
                  </a:rPr>
                  <a:t>теор</a:t>
                </a:r>
                <a:r>
                  <a:rPr lang="ru-RU" b="1" dirty="0" err="1" smtClean="0"/>
                  <a:t>С</a:t>
                </a:r>
                <a:r>
                  <a:rPr lang="en-US" b="1" baseline="-25000" dirty="0" smtClean="0"/>
                  <a:t>A</a:t>
                </a:r>
                <a:r>
                  <a:rPr lang="ru-RU" b="1" dirty="0" smtClean="0"/>
                  <a:t>С</a:t>
                </a:r>
                <a:r>
                  <a:rPr lang="ru-RU" b="1" baseline="-25000" dirty="0" smtClean="0"/>
                  <a:t>В</a:t>
                </a:r>
                <a:r>
                  <a:rPr lang="en-US" b="1" baseline="-25000" dirty="0" smtClean="0"/>
                  <a:t> </a:t>
                </a:r>
                <a:r>
                  <a:rPr lang="en-US" b="1" dirty="0"/>
                  <a:t>;</a:t>
                </a:r>
                <a:r>
                  <a:rPr lang="en-US" b="1" baseline="-25000" dirty="0"/>
                  <a:t>  </a:t>
                </a:r>
                <a:endParaRPr lang="ru-RU" b="1" baseline="-25000" dirty="0" smtClean="0"/>
              </a:p>
              <a:p>
                <a:pPr marL="0" indent="0">
                  <a:buNone/>
                </a:pPr>
                <a:r>
                  <a:rPr lang="ru-RU" b="1" dirty="0"/>
                  <a:t> </a:t>
                </a:r>
                <a:r>
                  <a:rPr lang="ru-RU" b="1" dirty="0" smtClean="0"/>
                  <a:t>Для практических расчетов :</a:t>
                </a:r>
                <a:r>
                  <a:rPr lang="en-US" b="1" dirty="0" smtClean="0"/>
                  <a:t>   </a:t>
                </a:r>
                <a:endParaRPr lang="ru-RU" b="1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k</a:t>
                </a:r>
                <a:r>
                  <a:rPr lang="ru-RU" b="1" baseline="-25000" dirty="0" err="1">
                    <a:solidFill>
                      <a:srgbClr val="7030A0"/>
                    </a:solidFill>
                  </a:rPr>
                  <a:t>теор</a:t>
                </a:r>
                <a:r>
                  <a:rPr lang="ru-RU" b="1" dirty="0">
                    <a:solidFill>
                      <a:srgbClr val="7030A0"/>
                    </a:solidFill>
                  </a:rPr>
                  <a:t> </a:t>
                </a:r>
                <a:r>
                  <a:rPr lang="ru-RU" dirty="0"/>
                  <a:t>= </a:t>
                </a:r>
                <a:r>
                  <a:rPr lang="en-US" b="1" dirty="0">
                    <a:sym typeface="Symbol"/>
                  </a:rPr>
                  <a:t>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 </a:t>
                </a:r>
                <a:r>
                  <a:rPr lang="ru-RU" b="1" baseline="-25000" dirty="0">
                    <a:solidFill>
                      <a:srgbClr val="FF0000"/>
                    </a:solidFill>
                    <a:sym typeface="Symbol"/>
                  </a:rPr>
                  <a:t>А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</a:t>
                </a:r>
                <a:r>
                  <a:rPr lang="ru-RU" b="1" baseline="-25000" dirty="0">
                    <a:solidFill>
                      <a:srgbClr val="FF0000"/>
                    </a:solidFill>
                    <a:sym typeface="Symbol"/>
                  </a:rPr>
                  <a:t>В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𝑼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</m:oMath>
                </a14:m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𝑬𝒂</m:t>
                        </m:r>
                        <m:r>
                          <a:rPr lang="en-US" b="1" i="1"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;</a:t>
                </a:r>
                <a:endParaRPr lang="en-US" dirty="0"/>
              </a:p>
              <a:p>
                <a:r>
                  <a:rPr lang="en-US" b="1" dirty="0">
                    <a:solidFill>
                      <a:srgbClr val="7030A0"/>
                    </a:solidFill>
                  </a:rPr>
                  <a:t>A</a:t>
                </a:r>
                <a:r>
                  <a:rPr lang="ru-RU" b="1" baseline="-25000" dirty="0" err="1">
                    <a:solidFill>
                      <a:srgbClr val="7030A0"/>
                    </a:solidFill>
                  </a:rPr>
                  <a:t>теор</a:t>
                </a:r>
                <a:r>
                  <a:rPr lang="ru-RU" b="1" dirty="0">
                    <a:solidFill>
                      <a:srgbClr val="7030A0"/>
                    </a:solidFill>
                  </a:rPr>
                  <a:t> =</a:t>
                </a:r>
                <a:r>
                  <a:rPr lang="en-US" b="1" dirty="0">
                    <a:sym typeface="Symbol"/>
                  </a:rPr>
                  <a:t> 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 </a:t>
                </a:r>
                <a:r>
                  <a:rPr lang="ru-RU" b="1" baseline="-25000" dirty="0">
                    <a:solidFill>
                      <a:srgbClr val="FF0000"/>
                    </a:solidFill>
                    <a:sym typeface="Symbol"/>
                  </a:rPr>
                  <a:t>А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</a:t>
                </a:r>
                <a:r>
                  <a:rPr lang="ru-RU" b="1" baseline="-25000" dirty="0">
                    <a:solidFill>
                      <a:srgbClr val="FF0000"/>
                    </a:solidFill>
                    <a:sym typeface="Symbol"/>
                  </a:rPr>
                  <a:t>В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𝑼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/>
                  <a:t>A</a:t>
                </a:r>
                <a:r>
                  <a:rPr lang="ru-RU" b="1" dirty="0" smtClean="0"/>
                  <a:t> </a:t>
                </a:r>
                <a:r>
                  <a:rPr lang="en-US" b="1" dirty="0"/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latin typeface="Cambria Math"/>
                          </a:rPr>
                          <m:t>л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моль</m:t>
                        </m:r>
                        <m:r>
                          <a:rPr lang="ru-RU" b="1" i="1" smtClean="0">
                            <a:latin typeface="Cambria Math"/>
                          </a:rPr>
                          <m:t>∗с</m:t>
                        </m:r>
                      </m:den>
                    </m:f>
                  </m:oMath>
                </a14:m>
                <a:r>
                  <a:rPr lang="en-US" b="1" dirty="0" smtClean="0"/>
                  <a:t>]</a:t>
                </a:r>
                <a:r>
                  <a:rPr lang="ru-RU" b="1" dirty="0" smtClean="0"/>
                  <a:t>  </a:t>
                </a:r>
                <a:r>
                  <a:rPr lang="en-US" b="1" dirty="0" smtClean="0"/>
                  <a:t>(n =2) ; </a:t>
                </a:r>
                <a:r>
                  <a:rPr lang="en-US" b="1" dirty="0"/>
                  <a:t>A</a:t>
                </a:r>
                <a:r>
                  <a:rPr lang="ru-RU" b="1" dirty="0"/>
                  <a:t> </a:t>
                </a:r>
                <a:r>
                  <a:rPr lang="en-US" b="1" dirty="0"/>
                  <a:t>[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ru-RU" b="1" i="1">
                            <a:latin typeface="Cambria Math"/>
                          </a:rPr>
                          <m:t>с</m:t>
                        </m:r>
                      </m:den>
                    </m:f>
                  </m:oMath>
                </a14:m>
                <a:r>
                  <a:rPr lang="en-US" b="1" dirty="0"/>
                  <a:t>]</a:t>
                </a:r>
                <a:r>
                  <a:rPr lang="ru-RU" b="1" dirty="0"/>
                  <a:t>  </a:t>
                </a:r>
                <a:r>
                  <a:rPr lang="en-US" b="1" dirty="0"/>
                  <a:t>(n </a:t>
                </a:r>
                <a:r>
                  <a:rPr lang="en-US" b="1" dirty="0" smtClean="0"/>
                  <a:t>=1)</a:t>
                </a:r>
                <a:endParaRPr lang="en-US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664"/>
                <a:ext cx="8229600" cy="5721499"/>
              </a:xfrm>
              <a:blipFill rotWithShape="1">
                <a:blip r:embed="rId2"/>
                <a:stretch>
                  <a:fillRect l="-1481" t="-2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62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экзаменационной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Рассчитать теоретическое значение </a:t>
            </a:r>
            <a:r>
              <a:rPr lang="ru-RU" dirty="0" err="1"/>
              <a:t>предэкспонента</a:t>
            </a:r>
            <a:r>
              <a:rPr lang="ru-RU" dirty="0"/>
              <a:t> уравнения Аррениуса и константы скорости при 500 К для реакции </a:t>
            </a:r>
          </a:p>
          <a:p>
            <a:pPr marL="0" indent="0">
              <a:buNone/>
            </a:pPr>
            <a:r>
              <a:rPr lang="en-US" b="1" dirty="0" smtClean="0"/>
              <a:t>                     </a:t>
            </a:r>
            <a:r>
              <a:rPr lang="ru-RU" b="1" dirty="0" smtClean="0"/>
              <a:t>Н </a:t>
            </a:r>
            <a:r>
              <a:rPr lang="ru-RU" b="1" dirty="0"/>
              <a:t>+ С</a:t>
            </a:r>
            <a:r>
              <a:rPr lang="ru-RU" b="1" baseline="-25000" dirty="0"/>
              <a:t>2</a:t>
            </a:r>
            <a:r>
              <a:rPr lang="ru-RU" b="1" dirty="0"/>
              <a:t>Н</a:t>
            </a:r>
            <a:r>
              <a:rPr lang="ru-RU" b="1" baseline="-25000" dirty="0"/>
              <a:t>6 </a:t>
            </a:r>
            <a:r>
              <a:rPr lang="ru-RU" b="1" dirty="0"/>
              <a:t>= Н</a:t>
            </a:r>
            <a:r>
              <a:rPr lang="ru-RU" b="1" baseline="-25000" dirty="0"/>
              <a:t>2</a:t>
            </a:r>
            <a:r>
              <a:rPr lang="ru-RU" b="1" dirty="0"/>
              <a:t> + С</a:t>
            </a:r>
            <a:r>
              <a:rPr lang="ru-RU" b="1" baseline="-25000" dirty="0"/>
              <a:t>2</a:t>
            </a:r>
            <a:r>
              <a:rPr lang="ru-RU" b="1" dirty="0"/>
              <a:t>Н</a:t>
            </a:r>
            <a:r>
              <a:rPr lang="ru-RU" b="1" baseline="-25000" dirty="0"/>
              <a:t>5</a:t>
            </a:r>
            <a:r>
              <a:rPr lang="ru-RU" b="1" dirty="0"/>
              <a:t>, </a:t>
            </a:r>
            <a:endParaRPr lang="ru-RU" dirty="0"/>
          </a:p>
          <a:p>
            <a:r>
              <a:rPr lang="ru-RU" dirty="0"/>
              <a:t>если</a:t>
            </a:r>
            <a:r>
              <a:rPr lang="ru-RU" b="1" dirty="0"/>
              <a:t> </a:t>
            </a:r>
            <a:r>
              <a:rPr lang="ru-RU" dirty="0"/>
              <a:t>принять, что средний газокинетический диаметр молекул реагентов равен </a:t>
            </a:r>
            <a:r>
              <a:rPr lang="ru-RU" b="1" dirty="0">
                <a:sym typeface="Symbol"/>
              </a:rPr>
              <a:t></a:t>
            </a:r>
            <a:r>
              <a:rPr lang="ru-RU" b="1" dirty="0"/>
              <a:t>=3,5 </a:t>
            </a:r>
            <a:r>
              <a:rPr lang="ru-RU" b="1" dirty="0" smtClean="0"/>
              <a:t>Å</a:t>
            </a:r>
            <a:r>
              <a:rPr lang="ru-RU" dirty="0" smtClean="0"/>
              <a:t>. </a:t>
            </a:r>
            <a:r>
              <a:rPr lang="ru-RU" dirty="0"/>
              <a:t>Сравнить теоретическое значение </a:t>
            </a:r>
            <a:r>
              <a:rPr lang="ru-RU" dirty="0" err="1"/>
              <a:t>предэкспонента</a:t>
            </a:r>
            <a:r>
              <a:rPr lang="ru-RU" dirty="0"/>
              <a:t> с его экспериментальной величиной </a:t>
            </a:r>
            <a:r>
              <a:rPr lang="ru-RU" b="1" dirty="0"/>
              <a:t>А = 2,3</a:t>
            </a:r>
            <a:r>
              <a:rPr lang="ru-RU" b="1" dirty="0">
                <a:sym typeface="Symbol"/>
              </a:rPr>
              <a:t></a:t>
            </a:r>
            <a:r>
              <a:rPr lang="ru-RU" b="1" dirty="0"/>
              <a:t>10</a:t>
            </a:r>
            <a:r>
              <a:rPr lang="ru-RU" b="1" baseline="30000" dirty="0"/>
              <a:t>9</a:t>
            </a:r>
            <a:r>
              <a:rPr lang="ru-RU" baseline="30000" dirty="0"/>
              <a:t> </a:t>
            </a:r>
            <a:r>
              <a:rPr lang="ru-RU" dirty="0"/>
              <a:t>л/(</a:t>
            </a:r>
            <a:r>
              <a:rPr lang="ru-RU" dirty="0" err="1"/>
              <a:t>моль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с</a:t>
            </a:r>
            <a:r>
              <a:rPr lang="ru-RU" dirty="0"/>
              <a:t>) и вычислить значение стерического множителя.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2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345638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Решаем задачу в системе СИ</a:t>
            </a:r>
          </a:p>
          <a:p>
            <a:pPr marL="0" indent="0">
              <a:buNone/>
            </a:pPr>
            <a:r>
              <a:rPr lang="ru-RU" b="1" dirty="0" smtClean="0">
                <a:sym typeface="Symbol"/>
              </a:rPr>
              <a:t>   </a:t>
            </a:r>
            <a:r>
              <a:rPr lang="ru-RU" dirty="0" smtClean="0">
                <a:sym typeface="Symbol"/>
              </a:rPr>
              <a:t></a:t>
            </a:r>
            <a:r>
              <a:rPr lang="ru-RU" dirty="0"/>
              <a:t>=3,5 Å = 3,5*10</a:t>
            </a:r>
            <a:r>
              <a:rPr lang="ru-RU" baseline="30000" dirty="0"/>
              <a:t>-8</a:t>
            </a:r>
            <a:r>
              <a:rPr lang="ru-RU" dirty="0"/>
              <a:t> см = </a:t>
            </a:r>
            <a:r>
              <a:rPr lang="ru-RU" u="sng" dirty="0"/>
              <a:t>3,5*10</a:t>
            </a:r>
            <a:r>
              <a:rPr lang="ru-RU" u="sng" baseline="30000" dirty="0"/>
              <a:t>-10</a:t>
            </a:r>
            <a:r>
              <a:rPr lang="ru-RU" u="sng" dirty="0"/>
              <a:t> </a:t>
            </a:r>
            <a:r>
              <a:rPr lang="ru-RU" u="sng" dirty="0" smtClean="0"/>
              <a:t>м</a:t>
            </a:r>
          </a:p>
          <a:p>
            <a:pPr lvl="0" fontAlgn="base"/>
            <a:r>
              <a:rPr lang="ru-RU" u="sng" dirty="0"/>
              <a:t>Приведенная молярная масса </a:t>
            </a:r>
            <a:r>
              <a:rPr lang="ru-RU" u="sng" dirty="0" smtClean="0"/>
              <a:t>реагентов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1/M</a:t>
            </a:r>
            <a:r>
              <a:rPr lang="ru-RU" baseline="-25000" dirty="0" smtClean="0"/>
              <a:t>АВ </a:t>
            </a:r>
            <a:r>
              <a:rPr lang="ru-RU" dirty="0"/>
              <a:t>= 1/</a:t>
            </a:r>
            <a:r>
              <a:rPr lang="en-US" dirty="0" smtClean="0"/>
              <a:t>M</a:t>
            </a:r>
            <a:r>
              <a:rPr lang="en-US" baseline="-25000" dirty="0"/>
              <a:t>H</a:t>
            </a:r>
            <a:r>
              <a:rPr lang="ru-RU" dirty="0" smtClean="0"/>
              <a:t> </a:t>
            </a:r>
            <a:r>
              <a:rPr lang="ru-RU" dirty="0"/>
              <a:t>+1/</a:t>
            </a:r>
            <a:r>
              <a:rPr lang="en-US" dirty="0" smtClean="0"/>
              <a:t>M</a:t>
            </a:r>
            <a:r>
              <a:rPr lang="en-US" baseline="-25000" dirty="0" smtClean="0"/>
              <a:t>C2H6</a:t>
            </a:r>
            <a:r>
              <a:rPr lang="ru-RU" dirty="0" smtClean="0"/>
              <a:t>;   M</a:t>
            </a:r>
            <a:r>
              <a:rPr lang="ru-RU" baseline="-25000" dirty="0" smtClean="0"/>
              <a:t>АВ </a:t>
            </a:r>
            <a:r>
              <a:rPr lang="ru-RU" dirty="0"/>
              <a:t>= </a:t>
            </a:r>
            <a:r>
              <a:rPr lang="en-US" dirty="0" smtClean="0"/>
              <a:t>M</a:t>
            </a:r>
            <a:r>
              <a:rPr lang="en-US" baseline="-25000" dirty="0"/>
              <a:t>H</a:t>
            </a:r>
            <a:r>
              <a:rPr lang="en-US" dirty="0" smtClean="0"/>
              <a:t> M</a:t>
            </a:r>
            <a:r>
              <a:rPr lang="en-US" baseline="-25000" dirty="0"/>
              <a:t>C2H6</a:t>
            </a:r>
            <a:r>
              <a:rPr lang="ru-RU" dirty="0" smtClean="0"/>
              <a:t>/( </a:t>
            </a:r>
            <a:r>
              <a:rPr lang="en-US" dirty="0" smtClean="0"/>
              <a:t>M</a:t>
            </a:r>
            <a:r>
              <a:rPr lang="en-US" baseline="-25000" dirty="0"/>
              <a:t>H</a:t>
            </a:r>
            <a:r>
              <a:rPr lang="ru-RU" dirty="0" smtClean="0"/>
              <a:t> </a:t>
            </a:r>
            <a:r>
              <a:rPr lang="ru-RU" dirty="0"/>
              <a:t>+</a:t>
            </a:r>
            <a:r>
              <a:rPr lang="en-US" dirty="0" smtClean="0"/>
              <a:t>M</a:t>
            </a:r>
            <a:r>
              <a:rPr lang="en-US" baseline="-25000" dirty="0"/>
              <a:t>C2H6</a:t>
            </a:r>
            <a:r>
              <a:rPr lang="ru-RU" dirty="0" smtClean="0"/>
              <a:t>)        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dirty="0"/>
              <a:t>M</a:t>
            </a:r>
            <a:r>
              <a:rPr lang="ru-RU" baseline="-25000" dirty="0"/>
              <a:t>АВ </a:t>
            </a:r>
            <a:r>
              <a:rPr lang="ru-RU" dirty="0"/>
              <a:t>= 1</a:t>
            </a:r>
            <a:r>
              <a:rPr lang="ru-RU" dirty="0">
                <a:sym typeface="Symbol"/>
              </a:rPr>
              <a:t></a:t>
            </a:r>
            <a:r>
              <a:rPr lang="ru-RU" dirty="0"/>
              <a:t>30/(1+ 30) = 0,968 г/моль =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= 0,968</a:t>
            </a:r>
            <a:r>
              <a:rPr lang="ru-RU" dirty="0">
                <a:sym typeface="Symbol"/>
              </a:rPr>
              <a:t></a:t>
            </a:r>
            <a:r>
              <a:rPr lang="ru-RU" dirty="0"/>
              <a:t>10</a:t>
            </a:r>
            <a:r>
              <a:rPr lang="ru-RU" baseline="30000" dirty="0"/>
              <a:t>-3</a:t>
            </a:r>
            <a:r>
              <a:rPr lang="ru-RU" dirty="0"/>
              <a:t> </a:t>
            </a:r>
            <a:r>
              <a:rPr lang="ru-RU" dirty="0" smtClean="0"/>
              <a:t>кг/моль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u="sng" dirty="0"/>
              <a:t>Среднеарифметическая скорость частиц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317642"/>
              </p:ext>
            </p:extLst>
          </p:nvPr>
        </p:nvGraphicFramePr>
        <p:xfrm>
          <a:off x="611560" y="4365104"/>
          <a:ext cx="76581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Формула" r:id="rId3" imgW="3263760" imgH="266400" progId="Equation.3">
                  <p:embed/>
                </p:oleObj>
              </mc:Choice>
              <mc:Fallback>
                <p:oleObj name="Формула" r:id="rId3" imgW="3263760" imgH="266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365104"/>
                        <a:ext cx="7658100" cy="617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27916"/>
              </p:ext>
            </p:extLst>
          </p:nvPr>
        </p:nvGraphicFramePr>
        <p:xfrm>
          <a:off x="2419761" y="3717032"/>
          <a:ext cx="278430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Формула" r:id="rId5" imgW="1104900" imgH="254000" progId="Equation.3">
                  <p:embed/>
                </p:oleObj>
              </mc:Choice>
              <mc:Fallback>
                <p:oleObj name="Формула" r:id="rId5" imgW="11049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761" y="3717032"/>
                        <a:ext cx="2784309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95537" y="508518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</a:t>
            </a:r>
            <a:r>
              <a:rPr lang="ru-RU" sz="2400" b="1" baseline="-25000" dirty="0"/>
              <a:t>ТЕОР </a:t>
            </a:r>
            <a:r>
              <a:rPr lang="ru-RU" sz="2400" dirty="0"/>
              <a:t>= </a:t>
            </a:r>
            <a:r>
              <a:rPr lang="ru-RU" sz="2400" b="1" dirty="0">
                <a:sym typeface="Symbol"/>
              </a:rPr>
              <a:t></a:t>
            </a:r>
            <a:r>
              <a:rPr lang="ru-RU" sz="2400" b="1" dirty="0"/>
              <a:t> </a:t>
            </a:r>
            <a:r>
              <a:rPr lang="ru-RU" sz="2400" b="1" dirty="0">
                <a:sym typeface="Symbol"/>
              </a:rPr>
              <a:t></a:t>
            </a:r>
            <a:r>
              <a:rPr lang="ru-RU" sz="2400" b="1" baseline="-25000" dirty="0"/>
              <a:t>АB</a:t>
            </a:r>
            <a:r>
              <a:rPr lang="ru-RU" sz="2400" b="1" baseline="30000" dirty="0"/>
              <a:t> 2</a:t>
            </a:r>
            <a:r>
              <a:rPr lang="ru-RU" sz="2400" b="1" dirty="0"/>
              <a:t>u</a:t>
            </a:r>
            <a:r>
              <a:rPr lang="ru-RU" sz="2400" b="1" baseline="-25000" dirty="0"/>
              <a:t>АB </a:t>
            </a:r>
            <a:r>
              <a:rPr lang="ru-RU" sz="2400" b="1" dirty="0"/>
              <a:t>N</a:t>
            </a:r>
            <a:r>
              <a:rPr lang="ru-RU" sz="2400" b="1" baseline="-25000" dirty="0"/>
              <a:t>A </a:t>
            </a:r>
            <a:r>
              <a:rPr lang="ru-RU" sz="2400" dirty="0"/>
              <a:t>10</a:t>
            </a:r>
            <a:r>
              <a:rPr lang="ru-RU" sz="2400" b="1" baseline="30000" dirty="0"/>
              <a:t>3</a:t>
            </a:r>
            <a:r>
              <a:rPr lang="ru-RU" sz="2400" b="1" dirty="0"/>
              <a:t>  </a:t>
            </a:r>
            <a:r>
              <a:rPr lang="ru-RU" sz="2400" b="1" baseline="-25000" dirty="0"/>
              <a:t> </a:t>
            </a:r>
            <a:endParaRPr lang="ru-RU" sz="2400" b="1" baseline="-25000" dirty="0" smtClean="0"/>
          </a:p>
          <a:p>
            <a:r>
              <a:rPr lang="ru-RU" sz="2400" b="1" dirty="0" smtClean="0"/>
              <a:t>= </a:t>
            </a:r>
            <a:r>
              <a:rPr lang="ru-RU" sz="2400" dirty="0"/>
              <a:t>3,14</a:t>
            </a:r>
            <a:r>
              <a:rPr lang="ru-RU" sz="2400" dirty="0">
                <a:sym typeface="Symbol"/>
              </a:rPr>
              <a:t></a:t>
            </a:r>
            <a:r>
              <a:rPr lang="ru-RU" sz="2400" dirty="0"/>
              <a:t>(3,5</a:t>
            </a:r>
            <a:r>
              <a:rPr lang="ru-RU" sz="2400" dirty="0">
                <a:sym typeface="Symbol"/>
              </a:rPr>
              <a:t></a:t>
            </a:r>
            <a:r>
              <a:rPr lang="ru-RU" sz="2400" dirty="0"/>
              <a:t>10</a:t>
            </a:r>
            <a:r>
              <a:rPr lang="ru-RU" sz="2400" baseline="30000" dirty="0"/>
              <a:t>-10</a:t>
            </a:r>
            <a:r>
              <a:rPr lang="ru-RU" sz="2400" dirty="0"/>
              <a:t>)</a:t>
            </a:r>
            <a:r>
              <a:rPr lang="ru-RU" sz="2400" baseline="30000" dirty="0"/>
              <a:t>2 </a:t>
            </a:r>
            <a:r>
              <a:rPr lang="ru-RU" sz="2400" dirty="0"/>
              <a:t>м</a:t>
            </a:r>
            <a:r>
              <a:rPr lang="ru-RU" sz="2400" baseline="30000" dirty="0"/>
              <a:t>2</a:t>
            </a:r>
            <a:r>
              <a:rPr lang="ru-RU" sz="2400" dirty="0"/>
              <a:t> </a:t>
            </a:r>
            <a:r>
              <a:rPr lang="ru-RU" sz="2400" dirty="0">
                <a:sym typeface="Symbol"/>
              </a:rPr>
              <a:t></a:t>
            </a:r>
            <a:r>
              <a:rPr lang="ru-RU" sz="2400" dirty="0"/>
              <a:t> 3307 м/с </a:t>
            </a:r>
            <a:r>
              <a:rPr lang="ru-RU" sz="2400" dirty="0">
                <a:sym typeface="Symbol"/>
              </a:rPr>
              <a:t></a:t>
            </a:r>
            <a:r>
              <a:rPr lang="ru-RU" sz="2400" dirty="0"/>
              <a:t> 6,02</a:t>
            </a:r>
            <a:r>
              <a:rPr lang="ru-RU" sz="2400" dirty="0">
                <a:sym typeface="Symbol"/>
              </a:rPr>
              <a:t></a:t>
            </a:r>
            <a:r>
              <a:rPr lang="ru-RU" sz="2400" dirty="0"/>
              <a:t>10</a:t>
            </a:r>
            <a:r>
              <a:rPr lang="ru-RU" sz="2400" baseline="30000" dirty="0"/>
              <a:t>23</a:t>
            </a:r>
            <a:r>
              <a:rPr lang="ru-RU" sz="2400" dirty="0"/>
              <a:t> моль</a:t>
            </a:r>
            <a:r>
              <a:rPr lang="ru-RU" sz="2400" baseline="30000" dirty="0"/>
              <a:t>-1</a:t>
            </a:r>
            <a:r>
              <a:rPr lang="ru-RU" sz="2400" dirty="0"/>
              <a:t> 10</a:t>
            </a:r>
            <a:r>
              <a:rPr lang="ru-RU" sz="2400" b="1" baseline="30000" dirty="0"/>
              <a:t>3 </a:t>
            </a:r>
            <a:r>
              <a:rPr lang="ru-RU" sz="2400" dirty="0"/>
              <a:t>= </a:t>
            </a:r>
          </a:p>
          <a:p>
            <a:r>
              <a:rPr lang="ru-RU" sz="2400" dirty="0"/>
              <a:t>             =  7,66</a:t>
            </a:r>
            <a:r>
              <a:rPr lang="ru-RU" sz="2400" dirty="0">
                <a:sym typeface="Symbol"/>
              </a:rPr>
              <a:t></a:t>
            </a:r>
            <a:r>
              <a:rPr lang="ru-RU" sz="2400" dirty="0"/>
              <a:t>10</a:t>
            </a:r>
            <a:r>
              <a:rPr lang="ru-RU" sz="2400" baseline="30000" dirty="0"/>
              <a:t>11</a:t>
            </a:r>
            <a:r>
              <a:rPr lang="ru-RU" sz="2400" dirty="0"/>
              <a:t> м</a:t>
            </a:r>
            <a:r>
              <a:rPr lang="ru-RU" sz="2400" baseline="30000" dirty="0"/>
              <a:t>3</a:t>
            </a:r>
            <a:r>
              <a:rPr lang="ru-RU" sz="2400" dirty="0"/>
              <a:t>/(</a:t>
            </a:r>
            <a:r>
              <a:rPr lang="ru-RU" sz="2400" dirty="0" err="1"/>
              <a:t>кмоль</a:t>
            </a:r>
            <a:r>
              <a:rPr lang="ru-RU" sz="2400" dirty="0" err="1">
                <a:sym typeface="Symbol"/>
              </a:rPr>
              <a:t></a:t>
            </a:r>
            <a:r>
              <a:rPr lang="ru-RU" sz="2400" dirty="0" err="1"/>
              <a:t>с</a:t>
            </a:r>
            <a:r>
              <a:rPr lang="ru-RU" sz="2400" dirty="0"/>
              <a:t>) = 7,66</a:t>
            </a:r>
            <a:r>
              <a:rPr lang="ru-RU" sz="2400" dirty="0">
                <a:sym typeface="Symbol"/>
              </a:rPr>
              <a:t></a:t>
            </a:r>
            <a:r>
              <a:rPr lang="ru-RU" sz="2400" dirty="0"/>
              <a:t>10</a:t>
            </a:r>
            <a:r>
              <a:rPr lang="ru-RU" sz="2400" baseline="30000" dirty="0"/>
              <a:t>11</a:t>
            </a:r>
            <a:r>
              <a:rPr lang="ru-RU" sz="2400" dirty="0"/>
              <a:t> л/(</a:t>
            </a:r>
            <a:r>
              <a:rPr lang="ru-RU" sz="2400" dirty="0" err="1"/>
              <a:t>моль</a:t>
            </a:r>
            <a:r>
              <a:rPr lang="ru-RU" sz="2400" dirty="0" err="1">
                <a:sym typeface="Symbol"/>
              </a:rPr>
              <a:t></a:t>
            </a:r>
            <a:r>
              <a:rPr lang="ru-RU" sz="2400" dirty="0" err="1"/>
              <a:t>с</a:t>
            </a:r>
            <a:r>
              <a:rPr lang="ru-RU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07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ru-RU" b="1" dirty="0"/>
              <a:t>А</a:t>
            </a:r>
            <a:r>
              <a:rPr lang="ru-RU" b="1" baseline="-25000" dirty="0"/>
              <a:t>ТЕОР </a:t>
            </a:r>
            <a:r>
              <a:rPr lang="ru-RU" dirty="0"/>
              <a:t>= </a:t>
            </a:r>
            <a:r>
              <a:rPr lang="ru-RU" b="1" dirty="0">
                <a:sym typeface="Symbol"/>
              </a:rPr>
              <a:t></a:t>
            </a:r>
            <a:r>
              <a:rPr lang="ru-RU" b="1" dirty="0"/>
              <a:t> </a:t>
            </a:r>
            <a:r>
              <a:rPr lang="ru-RU" b="1" dirty="0">
                <a:sym typeface="Symbol"/>
              </a:rPr>
              <a:t></a:t>
            </a:r>
            <a:r>
              <a:rPr lang="ru-RU" b="1" baseline="-25000" dirty="0"/>
              <a:t>АB</a:t>
            </a:r>
            <a:r>
              <a:rPr lang="ru-RU" b="1" baseline="30000" dirty="0"/>
              <a:t> 2</a:t>
            </a:r>
            <a:r>
              <a:rPr lang="ru-RU" b="1" dirty="0"/>
              <a:t>u</a:t>
            </a:r>
            <a:r>
              <a:rPr lang="ru-RU" b="1" baseline="-25000" dirty="0"/>
              <a:t>АB </a:t>
            </a:r>
            <a:r>
              <a:rPr lang="ru-RU" b="1" dirty="0"/>
              <a:t>N</a:t>
            </a:r>
            <a:r>
              <a:rPr lang="ru-RU" b="1" baseline="-25000" dirty="0"/>
              <a:t>A </a:t>
            </a:r>
            <a:r>
              <a:rPr lang="ru-RU" dirty="0"/>
              <a:t>10</a:t>
            </a:r>
            <a:r>
              <a:rPr lang="ru-RU" b="1" baseline="30000" dirty="0"/>
              <a:t>3</a:t>
            </a:r>
            <a:r>
              <a:rPr lang="ru-RU" b="1" dirty="0"/>
              <a:t>  </a:t>
            </a:r>
            <a:r>
              <a:rPr lang="ru-RU" b="1" baseline="-25000" dirty="0"/>
              <a:t> </a:t>
            </a:r>
          </a:p>
          <a:p>
            <a:r>
              <a:rPr lang="ru-RU" b="1" dirty="0"/>
              <a:t>= </a:t>
            </a:r>
            <a:r>
              <a:rPr lang="ru-RU" dirty="0"/>
              <a:t>3,14</a:t>
            </a:r>
            <a:r>
              <a:rPr lang="ru-RU" dirty="0">
                <a:sym typeface="Symbol"/>
              </a:rPr>
              <a:t></a:t>
            </a:r>
            <a:r>
              <a:rPr lang="ru-RU" dirty="0"/>
              <a:t>(3,5</a:t>
            </a:r>
            <a:r>
              <a:rPr lang="ru-RU" dirty="0">
                <a:sym typeface="Symbol"/>
              </a:rPr>
              <a:t></a:t>
            </a:r>
            <a:r>
              <a:rPr lang="ru-RU" dirty="0"/>
              <a:t>10</a:t>
            </a:r>
            <a:r>
              <a:rPr lang="ru-RU" baseline="30000" dirty="0"/>
              <a:t>-10</a:t>
            </a:r>
            <a:r>
              <a:rPr lang="ru-RU" dirty="0"/>
              <a:t>)</a:t>
            </a:r>
            <a:r>
              <a:rPr lang="ru-RU" baseline="30000" dirty="0"/>
              <a:t>2 </a:t>
            </a:r>
            <a:r>
              <a:rPr lang="ru-RU" dirty="0"/>
              <a:t>м</a:t>
            </a:r>
            <a:r>
              <a:rPr lang="ru-RU" baseline="30000" dirty="0"/>
              <a:t>2</a:t>
            </a:r>
            <a:r>
              <a:rPr lang="ru-RU" dirty="0"/>
              <a:t> </a:t>
            </a:r>
            <a:r>
              <a:rPr lang="ru-RU" dirty="0">
                <a:sym typeface="Symbol"/>
              </a:rPr>
              <a:t></a:t>
            </a:r>
            <a:r>
              <a:rPr lang="ru-RU" dirty="0"/>
              <a:t> 3307 м/с </a:t>
            </a:r>
            <a:r>
              <a:rPr lang="ru-RU" dirty="0">
                <a:sym typeface="Symbol"/>
              </a:rPr>
              <a:t>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6,02</a:t>
            </a:r>
            <a:r>
              <a:rPr lang="ru-RU" b="1" dirty="0">
                <a:solidFill>
                  <a:srgbClr val="FF0000"/>
                </a:solidFill>
                <a:sym typeface="Symbol"/>
              </a:rPr>
              <a:t></a:t>
            </a:r>
            <a:r>
              <a:rPr lang="ru-RU" b="1" dirty="0">
                <a:solidFill>
                  <a:srgbClr val="FF0000"/>
                </a:solidFill>
              </a:rPr>
              <a:t>10</a:t>
            </a:r>
            <a:r>
              <a:rPr lang="ru-RU" b="1" baseline="30000" dirty="0">
                <a:solidFill>
                  <a:srgbClr val="FF0000"/>
                </a:solidFill>
              </a:rPr>
              <a:t>23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*10</a:t>
            </a:r>
            <a:r>
              <a:rPr lang="ru-RU" b="1" baseline="30000" dirty="0" smtClean="0">
                <a:solidFill>
                  <a:srgbClr val="FF0000"/>
                </a:solidFill>
              </a:rPr>
              <a:t>3</a:t>
            </a:r>
            <a:r>
              <a:rPr lang="ru-RU" b="1" baseline="30000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кмоль</a:t>
            </a:r>
            <a:r>
              <a:rPr lang="ru-RU" b="1" baseline="30000" dirty="0">
                <a:solidFill>
                  <a:srgbClr val="FF0000"/>
                </a:solidFill>
              </a:rPr>
              <a:t>-1</a:t>
            </a:r>
            <a:r>
              <a:rPr lang="en-US" b="1" baseline="30000" dirty="0" smtClean="0"/>
              <a:t> </a:t>
            </a:r>
            <a:r>
              <a:rPr lang="ru-RU" dirty="0" smtClean="0"/>
              <a:t>=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=7,66</a:t>
            </a:r>
            <a:r>
              <a:rPr lang="ru-RU" dirty="0">
                <a:sym typeface="Symbol"/>
              </a:rPr>
              <a:t></a:t>
            </a:r>
            <a:r>
              <a:rPr lang="ru-RU" dirty="0"/>
              <a:t>10</a:t>
            </a:r>
            <a:r>
              <a:rPr lang="ru-RU" baseline="30000" dirty="0"/>
              <a:t>11</a:t>
            </a:r>
            <a:r>
              <a:rPr lang="ru-RU" dirty="0"/>
              <a:t> м</a:t>
            </a:r>
            <a:r>
              <a:rPr lang="ru-RU" baseline="30000" dirty="0"/>
              <a:t>3</a:t>
            </a:r>
            <a:r>
              <a:rPr lang="ru-RU" dirty="0"/>
              <a:t>/(</a:t>
            </a:r>
            <a:r>
              <a:rPr lang="ru-RU" dirty="0" err="1"/>
              <a:t>кмоль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с</a:t>
            </a:r>
            <a:r>
              <a:rPr lang="ru-RU" dirty="0"/>
              <a:t>) = 7,66</a:t>
            </a:r>
            <a:r>
              <a:rPr lang="ru-RU" dirty="0">
                <a:sym typeface="Symbol"/>
              </a:rPr>
              <a:t></a:t>
            </a:r>
            <a:r>
              <a:rPr lang="ru-RU" dirty="0"/>
              <a:t>10</a:t>
            </a:r>
            <a:r>
              <a:rPr lang="ru-RU" baseline="30000" dirty="0"/>
              <a:t>11</a:t>
            </a:r>
            <a:r>
              <a:rPr lang="ru-RU" dirty="0"/>
              <a:t> л/(</a:t>
            </a:r>
            <a:r>
              <a:rPr lang="ru-RU" dirty="0" err="1"/>
              <a:t>моль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с</a:t>
            </a:r>
            <a:r>
              <a:rPr lang="ru-RU" dirty="0"/>
              <a:t>).</a:t>
            </a:r>
          </a:p>
          <a:p>
            <a:r>
              <a:rPr lang="ru-RU" b="1" dirty="0" err="1" smtClean="0"/>
              <a:t>А</a:t>
            </a:r>
            <a:r>
              <a:rPr lang="ru-RU" b="1" baseline="-25000" dirty="0" err="1" smtClean="0"/>
              <a:t>эксп</a:t>
            </a:r>
            <a:r>
              <a:rPr lang="ru-RU" b="1" dirty="0" smtClean="0"/>
              <a:t> </a:t>
            </a:r>
            <a:r>
              <a:rPr lang="ru-RU" b="1" dirty="0"/>
              <a:t>= 2,3</a:t>
            </a:r>
            <a:r>
              <a:rPr lang="ru-RU" b="1" dirty="0">
                <a:sym typeface="Symbol"/>
              </a:rPr>
              <a:t></a:t>
            </a:r>
            <a:r>
              <a:rPr lang="ru-RU" b="1" dirty="0"/>
              <a:t>10</a:t>
            </a:r>
            <a:r>
              <a:rPr lang="ru-RU" b="1" baseline="30000" dirty="0"/>
              <a:t>9</a:t>
            </a:r>
            <a:r>
              <a:rPr lang="ru-RU" baseline="30000" dirty="0"/>
              <a:t> </a:t>
            </a:r>
            <a:r>
              <a:rPr lang="ru-RU" dirty="0"/>
              <a:t>л/(</a:t>
            </a:r>
            <a:r>
              <a:rPr lang="ru-RU" dirty="0" err="1"/>
              <a:t>моль</a:t>
            </a:r>
            <a:r>
              <a:rPr lang="ru-RU" dirty="0" err="1">
                <a:sym typeface="Symbol"/>
              </a:rPr>
              <a:t></a:t>
            </a:r>
            <a:r>
              <a:rPr lang="ru-RU" dirty="0" err="1"/>
              <a:t>с</a:t>
            </a:r>
            <a:r>
              <a:rPr lang="ru-RU" dirty="0" smtClean="0"/>
              <a:t>)  </a:t>
            </a:r>
          </a:p>
          <a:p>
            <a:r>
              <a:rPr lang="ru-RU" b="1" dirty="0" err="1" smtClean="0"/>
              <a:t>А</a:t>
            </a:r>
            <a:r>
              <a:rPr lang="ru-RU" b="1" baseline="-25000" dirty="0" err="1" smtClean="0"/>
              <a:t>теор</a:t>
            </a:r>
            <a:r>
              <a:rPr lang="ru-RU" b="1" dirty="0" smtClean="0"/>
              <a:t>  = 7,66</a:t>
            </a:r>
            <a:r>
              <a:rPr lang="ru-RU" b="1" dirty="0">
                <a:sym typeface="Symbol"/>
              </a:rPr>
              <a:t></a:t>
            </a:r>
            <a:r>
              <a:rPr lang="ru-RU" b="1" dirty="0"/>
              <a:t>10</a:t>
            </a:r>
            <a:r>
              <a:rPr lang="ru-RU" b="1" baseline="30000" dirty="0"/>
              <a:t>11</a:t>
            </a:r>
            <a:r>
              <a:rPr lang="ru-RU" b="1" dirty="0"/>
              <a:t> л/(</a:t>
            </a:r>
            <a:r>
              <a:rPr lang="ru-RU" b="1" dirty="0" err="1"/>
              <a:t>моль</a:t>
            </a:r>
            <a:r>
              <a:rPr lang="ru-RU" b="1" dirty="0" err="1">
                <a:sym typeface="Symbol"/>
              </a:rPr>
              <a:t></a:t>
            </a:r>
            <a:r>
              <a:rPr lang="ru-RU" b="1" dirty="0" err="1"/>
              <a:t>с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р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ru-RU" b="1" dirty="0" err="1"/>
              <a:t>А</a:t>
            </a:r>
            <a:r>
              <a:rPr lang="ru-RU" b="1" baseline="-25000" dirty="0" err="1"/>
              <a:t>эксп</a:t>
            </a:r>
            <a:r>
              <a:rPr lang="ru-RU" b="1" baseline="-25000" dirty="0"/>
              <a:t> </a:t>
            </a:r>
            <a:r>
              <a:rPr lang="ru-RU" b="1" dirty="0"/>
              <a:t>/ </a:t>
            </a:r>
            <a:r>
              <a:rPr lang="en-US" b="1" dirty="0"/>
              <a:t>A</a:t>
            </a:r>
            <a:r>
              <a:rPr lang="ru-RU" b="1" baseline="-25000" dirty="0"/>
              <a:t>ТЕОР</a:t>
            </a:r>
            <a:r>
              <a:rPr lang="ru-RU" dirty="0"/>
              <a:t>  = 2,29</a:t>
            </a:r>
            <a:r>
              <a:rPr lang="ru-RU" dirty="0">
                <a:sym typeface="Symbol"/>
              </a:rPr>
              <a:t></a:t>
            </a:r>
            <a:r>
              <a:rPr lang="ru-RU" dirty="0"/>
              <a:t>10</a:t>
            </a:r>
            <a:r>
              <a:rPr lang="ru-RU" baseline="30000" dirty="0"/>
              <a:t>9</a:t>
            </a:r>
            <a:r>
              <a:rPr lang="ru-RU" dirty="0"/>
              <a:t>/7,66</a:t>
            </a:r>
            <a:r>
              <a:rPr lang="ru-RU" dirty="0">
                <a:sym typeface="Symbol"/>
              </a:rPr>
              <a:t></a:t>
            </a:r>
            <a:r>
              <a:rPr lang="ru-RU" dirty="0"/>
              <a:t>10</a:t>
            </a:r>
            <a:r>
              <a:rPr lang="ru-RU" baseline="30000" dirty="0"/>
              <a:t>11</a:t>
            </a:r>
            <a:r>
              <a:rPr lang="ru-RU" dirty="0"/>
              <a:t> = 3,0</a:t>
            </a:r>
            <a:r>
              <a:rPr lang="ru-RU" dirty="0">
                <a:sym typeface="Symbol"/>
              </a:rPr>
              <a:t></a:t>
            </a:r>
            <a:r>
              <a:rPr lang="ru-RU" dirty="0"/>
              <a:t>10</a:t>
            </a:r>
            <a:r>
              <a:rPr lang="ru-RU" baseline="30000" dirty="0"/>
              <a:t>-3</a:t>
            </a:r>
            <a:r>
              <a:rPr lang="ru-RU" dirty="0"/>
              <a:t> </a:t>
            </a:r>
          </a:p>
          <a:p>
            <a:r>
              <a:rPr lang="en-US" b="1" dirty="0" smtClean="0"/>
              <a:t>       </a:t>
            </a:r>
            <a:r>
              <a:rPr lang="ru-RU" b="1" dirty="0" smtClean="0"/>
              <a:t>р</a:t>
            </a:r>
            <a:r>
              <a:rPr lang="ru-RU" dirty="0" smtClean="0"/>
              <a:t> </a:t>
            </a:r>
            <a:r>
              <a:rPr lang="en-US" dirty="0" smtClean="0"/>
              <a:t>&lt;&lt; 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106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Недостатки и достоинство ТАС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Метод активных столкновений не объясняет влияния на скорость реакции растворителя, давления, добавок инертных газов и других факторов. </a:t>
            </a:r>
          </a:p>
          <a:p>
            <a:r>
              <a:rPr lang="ru-RU" b="1" dirty="0"/>
              <a:t>ТАС даёт разумное обоснование </a:t>
            </a:r>
            <a:r>
              <a:rPr lang="ru-RU" b="1" dirty="0" err="1">
                <a:solidFill>
                  <a:srgbClr val="FF0000"/>
                </a:solidFill>
              </a:rPr>
              <a:t>Еа</a:t>
            </a:r>
            <a:r>
              <a:rPr lang="ru-RU" b="1" dirty="0">
                <a:solidFill>
                  <a:srgbClr val="FF0000"/>
                </a:solidFill>
              </a:rPr>
              <a:t> и k = f(T)</a:t>
            </a:r>
            <a:r>
              <a:rPr lang="ru-RU" b="1" dirty="0"/>
              <a:t>, позволяет рассчитать </a:t>
            </a:r>
            <a:r>
              <a:rPr lang="ru-RU" b="1" dirty="0" err="1"/>
              <a:t>предэкспоненциальные</a:t>
            </a:r>
            <a:r>
              <a:rPr lang="ru-RU" b="1" dirty="0"/>
              <a:t> множители, но не даёт возможности теоретического расчёта энергии активации </a:t>
            </a:r>
            <a:r>
              <a:rPr lang="ru-RU" b="1" dirty="0" err="1">
                <a:solidFill>
                  <a:srgbClr val="FF0000"/>
                </a:solidFill>
              </a:rPr>
              <a:t>Еа</a:t>
            </a:r>
            <a:r>
              <a:rPr lang="ru-RU" b="1" dirty="0"/>
              <a:t> и стерического </a:t>
            </a:r>
            <a:r>
              <a:rPr lang="ru-RU" b="1" dirty="0" smtClean="0"/>
              <a:t>множителя </a:t>
            </a:r>
            <a:r>
              <a:rPr lang="ru-RU" b="1" dirty="0" smtClean="0">
                <a:solidFill>
                  <a:srgbClr val="FF0000"/>
                </a:solidFill>
              </a:rPr>
              <a:t>р ( не учитывает </a:t>
            </a:r>
            <a:r>
              <a:rPr lang="ru-RU" b="1" dirty="0" err="1" smtClean="0">
                <a:solidFill>
                  <a:srgbClr val="FF0000"/>
                </a:solidFill>
              </a:rPr>
              <a:t>энтропийный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smtClean="0">
                <a:solidFill>
                  <a:srgbClr val="FF0000"/>
                </a:solidFill>
              </a:rPr>
              <a:t>фактор реакции)</a:t>
            </a:r>
            <a:r>
              <a:rPr lang="ru-RU" b="1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60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Предсказательная сила ТАС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b="1" dirty="0" smtClean="0"/>
              <a:t>Мономолекулярные реакции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Реагирующая частица А </a:t>
            </a:r>
            <a:r>
              <a:rPr lang="ru-RU" b="1" dirty="0" smtClean="0"/>
              <a:t>не может </a:t>
            </a:r>
            <a:r>
              <a:rPr lang="ru-RU" b="1" dirty="0" err="1" smtClean="0"/>
              <a:t>претер</a:t>
            </a:r>
            <a:r>
              <a:rPr lang="ru-RU" b="1" dirty="0" smtClean="0"/>
              <a:t>-певать </a:t>
            </a:r>
            <a:r>
              <a:rPr lang="ru-RU" b="1" dirty="0" smtClean="0">
                <a:solidFill>
                  <a:srgbClr val="FF0000"/>
                </a:solidFill>
              </a:rPr>
              <a:t>мономолекулярное превращение</a:t>
            </a:r>
            <a:r>
              <a:rPr lang="ru-RU" b="1" dirty="0" smtClean="0"/>
              <a:t> до тех пор, пока она не приобретет путем столкновения </a:t>
            </a:r>
            <a:r>
              <a:rPr lang="ru-RU" b="1" dirty="0" smtClean="0">
                <a:solidFill>
                  <a:srgbClr val="FF0000"/>
                </a:solidFill>
              </a:rPr>
              <a:t>избыток энергии</a:t>
            </a:r>
            <a:r>
              <a:rPr lang="ru-RU" b="1" dirty="0" smtClean="0"/>
              <a:t>, достаточный для ее возбуждения :  </a:t>
            </a:r>
          </a:p>
          <a:p>
            <a:pPr marL="0" indent="0">
              <a:buNone/>
            </a:pPr>
            <a:r>
              <a:rPr lang="ru-RU" b="1" dirty="0" smtClean="0"/>
              <a:t>          А   </a:t>
            </a:r>
            <a:r>
              <a:rPr lang="ru-RU" b="1" dirty="0" smtClean="0">
                <a:sym typeface="Symbol"/>
              </a:rPr>
              <a:t></a:t>
            </a:r>
            <a:r>
              <a:rPr lang="ru-RU" b="1" dirty="0" smtClean="0"/>
              <a:t>    </a:t>
            </a:r>
            <a:r>
              <a:rPr lang="ru-RU" b="1" dirty="0" err="1" smtClean="0"/>
              <a:t>Пр</a:t>
            </a:r>
            <a:r>
              <a:rPr lang="ru-RU" b="1" dirty="0" smtClean="0"/>
              <a:t>                надо </a:t>
            </a:r>
            <a:r>
              <a:rPr lang="ru-RU" b="1" dirty="0" smtClean="0">
                <a:solidFill>
                  <a:srgbClr val="FF0000"/>
                </a:solidFill>
              </a:rPr>
              <a:t>А* </a:t>
            </a:r>
            <a:r>
              <a:rPr lang="ru-RU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ru-RU" b="1" dirty="0" err="1" smtClean="0">
                <a:sym typeface="Wingdings" panose="05000000000000000000" pitchFamily="2" charset="2"/>
              </a:rPr>
              <a:t>Пр</a:t>
            </a:r>
            <a:r>
              <a:rPr lang="ru-RU" b="1" dirty="0" smtClean="0">
                <a:sym typeface="Wingdings" panose="05000000000000000000" pitchFamily="2" charset="2"/>
              </a:rPr>
              <a:t>  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487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Примеры мономолекулярной реакции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N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5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N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4</a:t>
            </a:r>
            <a:r>
              <a:rPr lang="en-US" b="1" dirty="0" smtClean="0"/>
              <a:t> + 1/2O</a:t>
            </a:r>
            <a:r>
              <a:rPr lang="en-US" b="1" baseline="-25000" dirty="0" smtClean="0"/>
              <a:t>2</a:t>
            </a:r>
            <a:r>
              <a:rPr lang="en-US" b="1" dirty="0" smtClean="0"/>
              <a:t>  </a:t>
            </a:r>
            <a:r>
              <a:rPr lang="ru-RU" b="1" dirty="0" smtClean="0"/>
              <a:t>  </a:t>
            </a:r>
            <a:r>
              <a:rPr lang="en-US" b="1" dirty="0" err="1" smtClean="0"/>
              <a:t>Ea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103,5</a:t>
            </a:r>
            <a:r>
              <a:rPr lang="ru-RU" b="1" dirty="0" smtClean="0"/>
              <a:t> </a:t>
            </a:r>
            <a:r>
              <a:rPr lang="ru-RU" b="1" dirty="0"/>
              <a:t>кДж</a:t>
            </a:r>
            <a:r>
              <a:rPr lang="en-US" b="1" dirty="0"/>
              <a:t>/</a:t>
            </a:r>
            <a:r>
              <a:rPr lang="ru-RU" b="1" dirty="0"/>
              <a:t>моль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</a:t>
            </a:r>
            <a:r>
              <a:rPr lang="en-US" b="1" dirty="0" smtClean="0"/>
              <a:t> </a:t>
            </a:r>
            <a:r>
              <a:rPr lang="ru-RU" b="1" dirty="0" smtClean="0"/>
              <a:t>  </a:t>
            </a:r>
            <a:r>
              <a:rPr lang="en-US" b="1" dirty="0" smtClean="0"/>
              <a:t>A </a:t>
            </a:r>
            <a:r>
              <a:rPr lang="en-US" b="1" dirty="0"/>
              <a:t>= </a:t>
            </a:r>
            <a:r>
              <a:rPr lang="en-US" b="1" dirty="0" smtClean="0"/>
              <a:t>4,6*10</a:t>
            </a:r>
            <a:r>
              <a:rPr lang="en-US" b="1" baseline="30000" dirty="0" smtClean="0"/>
              <a:t>13 </a:t>
            </a:r>
            <a:r>
              <a:rPr lang="ru-RU" b="1" dirty="0"/>
              <a:t>с</a:t>
            </a:r>
            <a:r>
              <a:rPr lang="ru-RU" b="1" baseline="30000" dirty="0"/>
              <a:t>-1</a:t>
            </a:r>
            <a:endParaRPr lang="en-US" b="1" baseline="30000" dirty="0"/>
          </a:p>
          <a:p>
            <a:pPr marL="0" indent="0">
              <a:buNone/>
            </a:pPr>
            <a:endParaRPr lang="en-US" b="1" baseline="30000" dirty="0"/>
          </a:p>
          <a:p>
            <a:pPr marL="0" indent="0">
              <a:buNone/>
            </a:pPr>
            <a:r>
              <a:rPr lang="en-US" b="1" dirty="0" smtClean="0"/>
              <a:t>N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4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anose="05000000000000000000" pitchFamily="2" charset="2"/>
              </a:rPr>
              <a:t>2</a:t>
            </a:r>
            <a:r>
              <a:rPr lang="en-US" b="1" dirty="0" smtClean="0"/>
              <a:t> NO</a:t>
            </a:r>
            <a:r>
              <a:rPr lang="en-US" b="1" baseline="-25000" dirty="0" smtClean="0"/>
              <a:t>2</a:t>
            </a:r>
            <a:r>
              <a:rPr lang="en-US" b="1" dirty="0" smtClean="0"/>
              <a:t>   </a:t>
            </a:r>
            <a:r>
              <a:rPr lang="en-US" b="1" dirty="0" err="1"/>
              <a:t>Ea</a:t>
            </a:r>
            <a:r>
              <a:rPr lang="en-US" b="1" dirty="0"/>
              <a:t> = </a:t>
            </a:r>
            <a:r>
              <a:rPr lang="en-US" b="1" dirty="0" smtClean="0"/>
              <a:t>54,4 </a:t>
            </a:r>
            <a:r>
              <a:rPr lang="ru-RU" b="1" dirty="0" smtClean="0"/>
              <a:t>кДж</a:t>
            </a:r>
            <a:r>
              <a:rPr lang="en-US" b="1" dirty="0" smtClean="0"/>
              <a:t>/</a:t>
            </a:r>
            <a:r>
              <a:rPr lang="ru-RU" b="1" dirty="0" smtClean="0"/>
              <a:t>моль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</a:t>
            </a:r>
            <a:r>
              <a:rPr lang="en-US" b="1" dirty="0" smtClean="0"/>
              <a:t> </a:t>
            </a:r>
            <a:r>
              <a:rPr lang="en-US" b="1" dirty="0"/>
              <a:t>A = </a:t>
            </a:r>
            <a:r>
              <a:rPr lang="en-US" b="1" dirty="0" smtClean="0"/>
              <a:t>1,6*10</a:t>
            </a:r>
            <a:r>
              <a:rPr lang="en-US" b="1" baseline="30000" dirty="0" smtClean="0"/>
              <a:t>16</a:t>
            </a:r>
            <a:r>
              <a:rPr lang="ru-RU" b="1" baseline="30000" dirty="0" smtClean="0"/>
              <a:t> </a:t>
            </a:r>
            <a:r>
              <a:rPr lang="ru-RU" b="1" dirty="0"/>
              <a:t>с</a:t>
            </a:r>
            <a:r>
              <a:rPr lang="ru-RU" b="1" baseline="30000" dirty="0"/>
              <a:t>-1</a:t>
            </a:r>
            <a:endParaRPr lang="en-US" b="1" baseline="30000" dirty="0"/>
          </a:p>
          <a:p>
            <a:pPr marL="0" indent="0">
              <a:buNone/>
            </a:pPr>
            <a:endParaRPr lang="en-US" b="1" baseline="30000" dirty="0"/>
          </a:p>
          <a:p>
            <a:pPr marL="0" indent="0">
              <a:buNone/>
            </a:pPr>
            <a:r>
              <a:rPr lang="ru-RU" b="1" dirty="0" smtClean="0"/>
              <a:t>С</a:t>
            </a:r>
            <a:r>
              <a:rPr lang="ru-RU" b="1" baseline="-25000" dirty="0" smtClean="0"/>
              <a:t>2</a:t>
            </a:r>
            <a:r>
              <a:rPr lang="ru-RU" b="1" dirty="0" smtClean="0"/>
              <a:t>Н</a:t>
            </a:r>
            <a:r>
              <a:rPr lang="ru-RU" b="1" baseline="-25000" dirty="0" smtClean="0"/>
              <a:t>5</a:t>
            </a:r>
            <a:r>
              <a:rPr lang="en-US" b="1" dirty="0" smtClean="0"/>
              <a:t>Br </a:t>
            </a:r>
            <a:r>
              <a:rPr lang="en-US" b="1" dirty="0"/>
              <a:t>→ C</a:t>
            </a:r>
            <a:r>
              <a:rPr lang="en-US" b="1" baseline="-25000" dirty="0"/>
              <a:t>2</a:t>
            </a:r>
            <a:r>
              <a:rPr lang="en-US" b="1" dirty="0"/>
              <a:t>H</a:t>
            </a:r>
            <a:r>
              <a:rPr lang="en-US" b="1" baseline="-25000" dirty="0"/>
              <a:t>4</a:t>
            </a:r>
            <a:r>
              <a:rPr lang="en-US" b="1" dirty="0"/>
              <a:t> + </a:t>
            </a:r>
            <a:r>
              <a:rPr lang="en-US" b="1" dirty="0" err="1" smtClean="0"/>
              <a:t>HBr</a:t>
            </a:r>
            <a:r>
              <a:rPr lang="ru-RU" b="1" dirty="0"/>
              <a:t>  </a:t>
            </a:r>
            <a:r>
              <a:rPr lang="ru-RU" b="1" dirty="0" smtClean="0"/>
              <a:t> </a:t>
            </a:r>
            <a:r>
              <a:rPr lang="en-US" b="1" dirty="0" err="1" smtClean="0"/>
              <a:t>Ea</a:t>
            </a:r>
            <a:r>
              <a:rPr lang="en-US" b="1" dirty="0" smtClean="0"/>
              <a:t> = 218,0</a:t>
            </a:r>
            <a:r>
              <a:rPr lang="ru-RU" b="1" dirty="0" smtClean="0"/>
              <a:t> </a:t>
            </a:r>
            <a:r>
              <a:rPr lang="ru-RU" b="1" dirty="0"/>
              <a:t>кДж</a:t>
            </a:r>
            <a:r>
              <a:rPr lang="en-US" b="1" dirty="0"/>
              <a:t>/</a:t>
            </a:r>
            <a:r>
              <a:rPr lang="ru-RU" b="1" dirty="0"/>
              <a:t>моль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        </a:t>
            </a:r>
            <a:r>
              <a:rPr lang="en-US" b="1" dirty="0" smtClean="0"/>
              <a:t> A = 7,2*10</a:t>
            </a:r>
            <a:r>
              <a:rPr lang="en-US" b="1" baseline="30000" dirty="0" smtClean="0"/>
              <a:t>12</a:t>
            </a:r>
            <a:r>
              <a:rPr lang="ru-RU" b="1" baseline="30000" dirty="0" smtClean="0"/>
              <a:t> </a:t>
            </a:r>
            <a:r>
              <a:rPr lang="ru-RU" b="1" dirty="0" smtClean="0"/>
              <a:t>с</a:t>
            </a:r>
            <a:r>
              <a:rPr lang="ru-RU" b="1" baseline="30000" dirty="0" smtClean="0"/>
              <a:t>-1</a:t>
            </a:r>
            <a:endParaRPr lang="en-US" b="1" baseline="300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Кинетические особенности мономолекулярной реакции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1. </a:t>
            </a:r>
            <a:r>
              <a:rPr lang="ru-RU" b="1" dirty="0" smtClean="0"/>
              <a:t>Каков </a:t>
            </a:r>
            <a:r>
              <a:rPr lang="ru-RU" b="1" dirty="0"/>
              <a:t>механизм активации молекул при </a:t>
            </a:r>
            <a:r>
              <a:rPr lang="ru-RU" b="1" dirty="0">
                <a:solidFill>
                  <a:srgbClr val="FF0000"/>
                </a:solidFill>
              </a:rPr>
              <a:t>мономолекулярном превращении</a:t>
            </a:r>
            <a:r>
              <a:rPr lang="ru-RU" b="1" dirty="0"/>
              <a:t>?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ru-RU" b="1" dirty="0" smtClean="0"/>
              <a:t>Переход </a:t>
            </a:r>
            <a:r>
              <a:rPr lang="ru-RU" b="1" dirty="0"/>
              <a:t>кинетики </a:t>
            </a:r>
            <a:r>
              <a:rPr lang="ru-RU" b="1" dirty="0">
                <a:solidFill>
                  <a:srgbClr val="FF0000"/>
                </a:solidFill>
              </a:rPr>
              <a:t>первого порядка </a:t>
            </a:r>
            <a:r>
              <a:rPr lang="ru-RU" b="1" dirty="0"/>
              <a:t>в кинетику </a:t>
            </a:r>
            <a:r>
              <a:rPr lang="ru-RU" b="1" dirty="0">
                <a:solidFill>
                  <a:srgbClr val="7030A0"/>
                </a:solidFill>
              </a:rPr>
              <a:t>второго порядка </a:t>
            </a:r>
            <a:r>
              <a:rPr lang="ru-RU" b="1" dirty="0"/>
              <a:t>при низких давлениях</a:t>
            </a:r>
            <a:r>
              <a:rPr lang="ru-RU" b="1" dirty="0" smtClean="0"/>
              <a:t>?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3</a:t>
            </a:r>
            <a:r>
              <a:rPr lang="ru-RU" b="1" dirty="0"/>
              <a:t>. </a:t>
            </a:r>
            <a:r>
              <a:rPr lang="ru-RU" b="1" dirty="0" smtClean="0"/>
              <a:t>Чрезвычайно </a:t>
            </a:r>
            <a:r>
              <a:rPr lang="ru-RU" b="1" dirty="0"/>
              <a:t>большие для некоторых реакций (вплоть до 10</a:t>
            </a:r>
            <a:r>
              <a:rPr lang="ru-RU" b="1" baseline="30000" dirty="0"/>
              <a:t>21</a:t>
            </a:r>
            <a:r>
              <a:rPr lang="ru-RU" b="1" dirty="0"/>
              <a:t>) значения </a:t>
            </a:r>
            <a:r>
              <a:rPr lang="ru-RU" b="1" dirty="0" err="1">
                <a:solidFill>
                  <a:srgbClr val="7030A0"/>
                </a:solidFill>
              </a:rPr>
              <a:t>предэкспоненциальных</a:t>
            </a:r>
            <a:r>
              <a:rPr lang="ru-RU" b="1" dirty="0">
                <a:solidFill>
                  <a:srgbClr val="7030A0"/>
                </a:solidFill>
              </a:rPr>
              <a:t> множителей</a:t>
            </a:r>
            <a:r>
              <a:rPr lang="ru-RU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39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Теория </a:t>
            </a:r>
            <a:r>
              <a:rPr lang="ru-RU" b="1" dirty="0" err="1" smtClean="0"/>
              <a:t>Линдемана</a:t>
            </a:r>
            <a:r>
              <a:rPr lang="en-US" b="1" dirty="0" smtClean="0"/>
              <a:t> 1922 </a:t>
            </a:r>
            <a:r>
              <a:rPr lang="ru-RU" b="1" dirty="0" smtClean="0"/>
              <a:t>г.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  </a:t>
                </a:r>
                <a:r>
                  <a:rPr lang="en-US" b="1" dirty="0" smtClean="0"/>
                  <a:t>A  +A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b="1" dirty="0" smtClean="0"/>
                  <a:t>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A*</a:t>
                </a:r>
                <a:r>
                  <a:rPr lang="en-US" b="1" dirty="0" smtClean="0"/>
                  <a:t>  +  A  (r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 , r</a:t>
                </a:r>
                <a:r>
                  <a:rPr lang="en-US" b="1" baseline="-25000" dirty="0" smtClean="0"/>
                  <a:t>-1</a:t>
                </a:r>
                <a:r>
                  <a:rPr lang="en-US" b="1" dirty="0" smtClean="0"/>
                  <a:t>) 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  </a:t>
                </a:r>
                <a:r>
                  <a:rPr lang="en-US" b="1" dirty="0">
                    <a:solidFill>
                      <a:srgbClr val="FF0000"/>
                    </a:solidFill>
                  </a:rPr>
                  <a:t>A*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r>
                  <a:rPr lang="en-US" b="1" dirty="0" smtClean="0"/>
                  <a:t>  (r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/>
                  <a:t>)  </a:t>
                </a:r>
                <a:r>
                  <a:rPr lang="ru-RU" b="1" dirty="0" smtClean="0"/>
                  <a:t> где </a:t>
                </a:r>
                <a:r>
                  <a:rPr lang="en-US" b="1" dirty="0">
                    <a:solidFill>
                      <a:srgbClr val="FF0000"/>
                    </a:solidFill>
                  </a:rPr>
                  <a:t>A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*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b="1" dirty="0" smtClean="0"/>
                  <a:t>- активная частица.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Схема эквивалентна:</a:t>
                </a:r>
              </a:p>
              <a:p>
                <a:pPr marL="0" indent="0">
                  <a:buNone/>
                </a:pPr>
                <a:r>
                  <a:rPr lang="ru-RU" b="1" dirty="0" smtClean="0"/>
                  <a:t>  </a:t>
                </a:r>
                <a:r>
                  <a:rPr lang="en-US" b="1" dirty="0" smtClean="0"/>
                  <a:t>A  +</a:t>
                </a:r>
                <a:r>
                  <a:rPr lang="ru-RU" b="1" dirty="0" smtClean="0"/>
                  <a:t> </a:t>
                </a:r>
                <a:r>
                  <a:rPr lang="en-US" b="1" dirty="0" smtClean="0"/>
                  <a:t>A</a:t>
                </a:r>
                <a:r>
                  <a:rPr lang="ru-RU" b="1" dirty="0" smtClean="0"/>
                  <a:t> 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A*</a:t>
                </a:r>
                <a:r>
                  <a:rPr lang="en-US" b="1" dirty="0"/>
                  <a:t>  +  A  </a:t>
                </a:r>
                <a:r>
                  <a:rPr lang="ru-RU" b="1" dirty="0" smtClean="0"/>
                  <a:t>; </a:t>
                </a:r>
                <a:r>
                  <a:rPr lang="en-US" b="1" dirty="0" smtClean="0"/>
                  <a:t>r</a:t>
                </a:r>
                <a:r>
                  <a:rPr lang="en-US" b="1" baseline="-25000" dirty="0" smtClean="0"/>
                  <a:t>1</a:t>
                </a:r>
                <a:r>
                  <a:rPr lang="ru-RU" b="1" baseline="-25000" dirty="0" smtClean="0"/>
                  <a:t> </a:t>
                </a:r>
                <a:r>
                  <a:rPr lang="ru-RU" b="1" dirty="0" smtClean="0"/>
                  <a:t>= 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1</a:t>
                </a:r>
                <a:r>
                  <a:rPr lang="en-US" b="1" dirty="0" smtClean="0"/>
                  <a:t>C</a:t>
                </a:r>
                <a:r>
                  <a:rPr lang="en-US" b="1" baseline="30000" dirty="0" smtClean="0"/>
                  <a:t>2</a:t>
                </a:r>
                <a:r>
                  <a:rPr lang="en-US" b="1" baseline="-25000" dirty="0" smtClean="0"/>
                  <a:t>A</a:t>
                </a:r>
                <a:r>
                  <a:rPr lang="en-US" b="1" dirty="0" smtClean="0"/>
                  <a:t>  </a:t>
                </a:r>
                <a:endParaRPr lang="ru-RU" b="1" dirty="0" smtClean="0"/>
              </a:p>
              <a:p>
                <a:pPr marL="0" indent="0">
                  <a:buNone/>
                </a:pPr>
                <a:r>
                  <a:rPr lang="ru-RU" b="1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A*</a:t>
                </a:r>
                <a:r>
                  <a:rPr lang="en-US" b="1" dirty="0"/>
                  <a:t>  +  </a:t>
                </a:r>
                <a:r>
                  <a:rPr lang="en-US" b="1" dirty="0" smtClean="0"/>
                  <a:t>A</a:t>
                </a:r>
                <a:r>
                  <a:rPr lang="ru-RU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ru-RU" b="1" dirty="0" smtClean="0"/>
                  <a:t> </a:t>
                </a:r>
                <a:r>
                  <a:rPr lang="en-US" b="1" dirty="0"/>
                  <a:t>A  </a:t>
                </a:r>
                <a:r>
                  <a:rPr lang="en-US" b="1" dirty="0" smtClean="0"/>
                  <a:t>+</a:t>
                </a:r>
                <a:r>
                  <a:rPr lang="ru-RU" b="1" dirty="0" smtClean="0"/>
                  <a:t> </a:t>
                </a:r>
                <a:r>
                  <a:rPr lang="en-US" b="1" dirty="0" smtClean="0"/>
                  <a:t>A ;     r</a:t>
                </a:r>
                <a:r>
                  <a:rPr lang="en-US" b="1" baseline="-25000" dirty="0" smtClean="0"/>
                  <a:t>-1</a:t>
                </a:r>
                <a:r>
                  <a:rPr lang="ru-RU" b="1" dirty="0"/>
                  <a:t> = 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-1</a:t>
                </a:r>
                <a:r>
                  <a:rPr lang="en-US" b="1" dirty="0" smtClean="0"/>
                  <a:t>C</a:t>
                </a:r>
                <a:r>
                  <a:rPr lang="en-US" b="1" baseline="-25000" dirty="0" smtClean="0"/>
                  <a:t>A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A*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/>
                  <a:t>  </a:t>
                </a:r>
                <a:r>
                  <a:rPr lang="en-US" b="1" dirty="0">
                    <a:solidFill>
                      <a:srgbClr val="FF0000"/>
                    </a:solidFill>
                  </a:rPr>
                  <a:t>A*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𝑩</m:t>
                    </m:r>
                  </m:oMath>
                </a14:m>
                <a:r>
                  <a:rPr lang="en-US" b="1" dirty="0"/>
                  <a:t>  </a:t>
                </a:r>
                <a:r>
                  <a:rPr lang="en-US" b="1" dirty="0" smtClean="0"/>
                  <a:t>  ; r</a:t>
                </a:r>
                <a:r>
                  <a:rPr lang="en-US" b="1" baseline="-25000" dirty="0" smtClean="0"/>
                  <a:t>2</a:t>
                </a:r>
                <a:r>
                  <a:rPr lang="ru-RU" b="1" dirty="0" smtClean="0"/>
                  <a:t> </a:t>
                </a:r>
                <a:r>
                  <a:rPr lang="ru-RU" b="1" dirty="0"/>
                  <a:t>= 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A*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;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= </a:t>
                </a:r>
                <a:r>
                  <a:rPr lang="en-US" b="1" dirty="0" smtClean="0"/>
                  <a:t>r</a:t>
                </a:r>
                <a:r>
                  <a:rPr lang="en-US" b="1" baseline="-25000" dirty="0" smtClean="0"/>
                  <a:t>2 </a:t>
                </a:r>
                <a:r>
                  <a:rPr lang="en-US" b="1" dirty="0" smtClean="0"/>
                  <a:t>=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?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 smtClean="0"/>
                  <a:t>Применим метод МКСК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A*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= 0= </a:t>
                </a:r>
                <a:r>
                  <a:rPr lang="en-US" b="1" dirty="0" smtClean="0"/>
                  <a:t>r</a:t>
                </a:r>
                <a:r>
                  <a:rPr lang="en-US" b="1" baseline="-25000" dirty="0" smtClean="0"/>
                  <a:t>1 </a:t>
                </a:r>
                <a:r>
                  <a:rPr lang="en-US" b="1" dirty="0" smtClean="0"/>
                  <a:t>- r</a:t>
                </a:r>
                <a:r>
                  <a:rPr lang="en-US" b="1" baseline="-25000" dirty="0" smtClean="0"/>
                  <a:t>-1 </a:t>
                </a:r>
                <a:r>
                  <a:rPr lang="en-US" b="1" dirty="0" smtClean="0"/>
                  <a:t>-</a:t>
                </a:r>
                <a:r>
                  <a:rPr lang="en-US" b="1" baseline="-25000" dirty="0" smtClean="0"/>
                  <a:t> </a:t>
                </a:r>
                <a:r>
                  <a:rPr lang="en-US" b="1" dirty="0" smtClean="0"/>
                  <a:t>r</a:t>
                </a:r>
                <a:r>
                  <a:rPr lang="en-US" b="1" baseline="-25000" dirty="0" smtClean="0"/>
                  <a:t>2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2"/>
                <a:stretch>
                  <a:fillRect l="-1852" t="-1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7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Кинетическая теория </a:t>
            </a:r>
            <a:r>
              <a:rPr lang="ru-RU" b="1" dirty="0">
                <a:solidFill>
                  <a:srgbClr val="FF0000"/>
                </a:solidFill>
              </a:rPr>
              <a:t>газов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Соударения </a:t>
            </a:r>
            <a:r>
              <a:rPr lang="ru-RU" dirty="0"/>
              <a:t>между </a:t>
            </a:r>
            <a:r>
              <a:rPr lang="ru-RU" dirty="0" smtClean="0"/>
              <a:t>частицами </a:t>
            </a:r>
            <a:r>
              <a:rPr lang="ru-RU" b="1" i="1" dirty="0">
                <a:solidFill>
                  <a:srgbClr val="FF0000"/>
                </a:solidFill>
              </a:rPr>
              <a:t>абсолютно упругие</a:t>
            </a:r>
            <a:r>
              <a:rPr lang="ru-RU" dirty="0"/>
              <a:t>, т. е. </a:t>
            </a:r>
            <a:r>
              <a:rPr lang="ru-RU" b="1" dirty="0"/>
              <a:t>общая поступательная </a:t>
            </a:r>
            <a:r>
              <a:rPr lang="ru-RU" b="1" dirty="0">
                <a:solidFill>
                  <a:srgbClr val="FF0000"/>
                </a:solidFill>
              </a:rPr>
              <a:t>кинетическая энергия </a:t>
            </a:r>
            <a:r>
              <a:rPr lang="ru-RU" b="1" dirty="0"/>
              <a:t>сталкивающейся пары </a:t>
            </a:r>
            <a:r>
              <a:rPr lang="ru-RU" b="1" dirty="0">
                <a:solidFill>
                  <a:srgbClr val="FF0000"/>
                </a:solidFill>
              </a:rPr>
              <a:t>одинакова</a:t>
            </a:r>
            <a:r>
              <a:rPr lang="ru-RU" b="1" dirty="0"/>
              <a:t> до и после столкновения: энергия ни одной из сталкивающихся частиц (молекул) не переходит во вращательную, колебательную или другие виды энергии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17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</a:t>
            </a:r>
            <a:r>
              <a:rPr lang="en-US" b="1" baseline="-25000" dirty="0"/>
              <a:t>1</a:t>
            </a:r>
            <a:r>
              <a:rPr lang="en-US" b="1" dirty="0"/>
              <a:t>C</a:t>
            </a:r>
            <a:r>
              <a:rPr lang="en-US" b="1" baseline="30000" dirty="0"/>
              <a:t>2</a:t>
            </a:r>
            <a:r>
              <a:rPr lang="en-US" b="1" baseline="-25000" dirty="0"/>
              <a:t>A </a:t>
            </a:r>
            <a:r>
              <a:rPr lang="en-US" b="1" dirty="0"/>
              <a:t>- k</a:t>
            </a:r>
            <a:r>
              <a:rPr lang="en-US" b="1" baseline="-25000" dirty="0"/>
              <a:t>-1</a:t>
            </a:r>
            <a:r>
              <a:rPr lang="en-US" b="1" dirty="0"/>
              <a:t>C</a:t>
            </a:r>
            <a:r>
              <a:rPr lang="en-US" b="1" baseline="-25000" dirty="0"/>
              <a:t>A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baseline="-25000" dirty="0">
                <a:solidFill>
                  <a:srgbClr val="FF0000"/>
                </a:solidFill>
              </a:rPr>
              <a:t>A*</a:t>
            </a:r>
            <a:r>
              <a:rPr lang="en-US" b="1" baseline="-25000" dirty="0"/>
              <a:t> </a:t>
            </a:r>
            <a:r>
              <a:rPr lang="en-US" b="1" dirty="0"/>
              <a:t>-</a:t>
            </a:r>
            <a:r>
              <a:rPr lang="en-US" b="1" baseline="-25000" dirty="0"/>
              <a:t> </a:t>
            </a:r>
            <a:r>
              <a:rPr lang="en-US" b="1" dirty="0"/>
              <a:t>k</a:t>
            </a:r>
            <a:r>
              <a:rPr lang="en-US" b="1" baseline="-25000" dirty="0"/>
              <a:t>2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baseline="-25000" dirty="0">
                <a:solidFill>
                  <a:srgbClr val="FF0000"/>
                </a:solidFill>
              </a:rPr>
              <a:t>A* </a:t>
            </a:r>
            <a:r>
              <a:rPr lang="en-US" b="1" dirty="0">
                <a:solidFill>
                  <a:srgbClr val="FF0000"/>
                </a:solidFill>
              </a:rPr>
              <a:t>= 0 ;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baseline="-25000" dirty="0">
                <a:solidFill>
                  <a:srgbClr val="FF0000"/>
                </a:solidFill>
              </a:rPr>
              <a:t>A*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b="1" baseline="-25000" dirty="0">
                <a:solidFill>
                  <a:srgbClr val="FF0000"/>
                </a:solidFill>
              </a:rPr>
              <a:t> </a:t>
            </a:r>
            <a:r>
              <a:rPr lang="en-US" b="1" dirty="0"/>
              <a:t>k</a:t>
            </a:r>
            <a:r>
              <a:rPr lang="en-US" b="1" baseline="-25000" dirty="0"/>
              <a:t>1</a:t>
            </a:r>
            <a:r>
              <a:rPr lang="en-US" b="1" dirty="0"/>
              <a:t>C</a:t>
            </a:r>
            <a:r>
              <a:rPr lang="en-US" b="1" baseline="30000" dirty="0"/>
              <a:t>2</a:t>
            </a:r>
            <a:r>
              <a:rPr lang="en-US" b="1" baseline="-25000" dirty="0"/>
              <a:t>A</a:t>
            </a:r>
            <a:r>
              <a:rPr lang="en-US" b="1" dirty="0"/>
              <a:t>/(k</a:t>
            </a:r>
            <a:r>
              <a:rPr lang="en-US" b="1" baseline="-25000" dirty="0"/>
              <a:t>-1</a:t>
            </a:r>
            <a:r>
              <a:rPr lang="en-US" b="1" dirty="0"/>
              <a:t>C</a:t>
            </a:r>
            <a:r>
              <a:rPr lang="en-US" b="1" baseline="-25000" dirty="0"/>
              <a:t>A</a:t>
            </a:r>
            <a:r>
              <a:rPr lang="en-US" b="1" dirty="0"/>
              <a:t>+k</a:t>
            </a:r>
            <a:r>
              <a:rPr lang="en-US" b="1" baseline="-25000" dirty="0"/>
              <a:t>2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r>
              <a:rPr lang="ru-RU" b="1" dirty="0" smtClean="0"/>
              <a:t>Подставим выражение для 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baseline="-25000" dirty="0">
                <a:solidFill>
                  <a:srgbClr val="FF0000"/>
                </a:solidFill>
              </a:rPr>
              <a:t>A</a:t>
            </a:r>
            <a:r>
              <a:rPr lang="en-US" b="1" baseline="-25000" dirty="0" smtClean="0">
                <a:solidFill>
                  <a:srgbClr val="FF0000"/>
                </a:solidFill>
              </a:rPr>
              <a:t>*</a:t>
            </a:r>
            <a:r>
              <a:rPr lang="ru-RU" b="1" baseline="-25000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в выражение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 </a:t>
            </a:r>
            <a:r>
              <a:rPr lang="ru-RU" b="1" dirty="0" smtClean="0"/>
              <a:t>                </a:t>
            </a:r>
            <a:r>
              <a:rPr lang="en-US" b="1" baseline="-25000" dirty="0" smtClean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baseline="-25000" dirty="0">
                <a:solidFill>
                  <a:srgbClr val="FF0000"/>
                </a:solidFill>
              </a:rPr>
              <a:t>B</a:t>
            </a:r>
            <a:r>
              <a:rPr lang="en-US" b="1" dirty="0">
                <a:solidFill>
                  <a:srgbClr val="FF0000"/>
                </a:solidFill>
              </a:rPr>
              <a:t> = </a:t>
            </a:r>
            <a:r>
              <a:rPr lang="en-US" b="1" dirty="0"/>
              <a:t>r</a:t>
            </a:r>
            <a:r>
              <a:rPr lang="en-US" b="1" baseline="-25000" dirty="0"/>
              <a:t>2 </a:t>
            </a:r>
            <a:r>
              <a:rPr lang="en-US" b="1" dirty="0" smtClean="0"/>
              <a:t>=</a:t>
            </a:r>
            <a:r>
              <a:rPr lang="en-US" b="1" dirty="0"/>
              <a:t>k</a:t>
            </a:r>
            <a:r>
              <a:rPr lang="en-US" b="1" baseline="-25000" dirty="0"/>
              <a:t>2</a:t>
            </a:r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baseline="-25000" dirty="0">
                <a:solidFill>
                  <a:srgbClr val="FF0000"/>
                </a:solidFill>
              </a:rPr>
              <a:t>A* </a:t>
            </a: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Получим:</a:t>
            </a:r>
            <a:endParaRPr lang="en-US" b="1" dirty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</a:t>
            </a:r>
            <a:r>
              <a:rPr lang="en-US" sz="4000" b="1" dirty="0" smtClean="0"/>
              <a:t>W</a:t>
            </a:r>
            <a:r>
              <a:rPr lang="en-US" sz="4000" b="1" baseline="-25000" dirty="0" smtClean="0"/>
              <a:t>B</a:t>
            </a:r>
            <a:r>
              <a:rPr lang="en-US" sz="4000" b="1" dirty="0" smtClean="0"/>
              <a:t> </a:t>
            </a:r>
            <a:r>
              <a:rPr lang="en-US" sz="4000" b="1" dirty="0"/>
              <a:t>=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/>
              <a:t>r</a:t>
            </a:r>
            <a:r>
              <a:rPr lang="en-US" sz="4000" b="1" baseline="-25000" dirty="0"/>
              <a:t>2 </a:t>
            </a:r>
            <a:r>
              <a:rPr lang="en-US" sz="4000" b="1" dirty="0"/>
              <a:t>= k</a:t>
            </a:r>
            <a:r>
              <a:rPr lang="en-US" sz="4000" b="1" baseline="-25000" dirty="0"/>
              <a:t>2</a:t>
            </a:r>
            <a:r>
              <a:rPr lang="en-US" sz="4000" b="1" dirty="0">
                <a:solidFill>
                  <a:srgbClr val="FF0000"/>
                </a:solidFill>
              </a:rPr>
              <a:t>C</a:t>
            </a:r>
            <a:r>
              <a:rPr lang="en-US" sz="4000" b="1" baseline="-25000" dirty="0">
                <a:solidFill>
                  <a:srgbClr val="FF0000"/>
                </a:solidFill>
              </a:rPr>
              <a:t>A*</a:t>
            </a:r>
            <a:r>
              <a:rPr lang="ru-RU" sz="4000" b="1" baseline="-25000" dirty="0">
                <a:solidFill>
                  <a:srgbClr val="FF0000"/>
                </a:solidFill>
              </a:rPr>
              <a:t> </a:t>
            </a:r>
            <a:r>
              <a:rPr lang="en-US" sz="4000" b="1" dirty="0"/>
              <a:t>=</a:t>
            </a:r>
            <a:r>
              <a:rPr lang="ru-RU" sz="4000" b="1" dirty="0"/>
              <a:t> </a:t>
            </a:r>
            <a:r>
              <a:rPr lang="en-US" sz="4000" b="1" dirty="0"/>
              <a:t>k</a:t>
            </a:r>
            <a:r>
              <a:rPr lang="en-US" sz="4000" b="1" baseline="-25000" dirty="0"/>
              <a:t>1</a:t>
            </a:r>
            <a:r>
              <a:rPr lang="en-US" sz="4000" b="1" dirty="0"/>
              <a:t>k</a:t>
            </a:r>
            <a:r>
              <a:rPr lang="en-US" sz="4000" b="1" baseline="-25000" dirty="0"/>
              <a:t>2</a:t>
            </a:r>
            <a:r>
              <a:rPr lang="en-US" sz="4000" b="1" dirty="0"/>
              <a:t>C</a:t>
            </a:r>
            <a:r>
              <a:rPr lang="en-US" sz="4000" b="1" baseline="30000" dirty="0"/>
              <a:t>2</a:t>
            </a:r>
            <a:r>
              <a:rPr lang="en-US" sz="4000" b="1" baseline="-25000" dirty="0"/>
              <a:t>A</a:t>
            </a:r>
            <a:r>
              <a:rPr lang="en-US" sz="4000" b="1" dirty="0"/>
              <a:t>/(k</a:t>
            </a:r>
            <a:r>
              <a:rPr lang="en-US" sz="4000" b="1" baseline="-25000" dirty="0"/>
              <a:t>-1</a:t>
            </a:r>
            <a:r>
              <a:rPr lang="en-US" sz="4000" b="1" dirty="0"/>
              <a:t>C</a:t>
            </a:r>
            <a:r>
              <a:rPr lang="en-US" sz="4000" b="1" baseline="-25000" dirty="0"/>
              <a:t>A</a:t>
            </a:r>
            <a:r>
              <a:rPr lang="en-US" sz="4000" b="1" dirty="0"/>
              <a:t>+k</a:t>
            </a:r>
            <a:r>
              <a:rPr lang="en-US" sz="4000" b="1" baseline="-25000" dirty="0"/>
              <a:t>2</a:t>
            </a:r>
            <a:r>
              <a:rPr lang="en-US" sz="4000" b="1" dirty="0"/>
              <a:t>)</a:t>
            </a:r>
            <a:r>
              <a:rPr lang="ru-RU" sz="4000" b="1" dirty="0"/>
              <a:t> 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40680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Анализ уравнения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fontScale="40000" lnSpcReduction="20000"/>
          </a:bodyPr>
          <a:lstStyle/>
          <a:p>
            <a:r>
              <a:rPr lang="ru-RU" sz="7000" b="1" dirty="0" smtClean="0"/>
              <a:t>        </a:t>
            </a:r>
            <a:r>
              <a:rPr lang="en-US" sz="7000" b="1" dirty="0" smtClean="0"/>
              <a:t>W</a:t>
            </a:r>
            <a:r>
              <a:rPr lang="en-US" sz="7000" b="1" baseline="-25000" dirty="0" smtClean="0"/>
              <a:t>B</a:t>
            </a:r>
            <a:r>
              <a:rPr lang="en-US" sz="7000" b="1" dirty="0" smtClean="0"/>
              <a:t> </a:t>
            </a:r>
            <a:r>
              <a:rPr lang="en-US" sz="7000" b="1" dirty="0"/>
              <a:t>=</a:t>
            </a:r>
            <a:r>
              <a:rPr lang="en-US" sz="7000" b="1" dirty="0">
                <a:solidFill>
                  <a:srgbClr val="FF0000"/>
                </a:solidFill>
              </a:rPr>
              <a:t> </a:t>
            </a:r>
            <a:r>
              <a:rPr lang="en-US" sz="7000" b="1" dirty="0"/>
              <a:t>r</a:t>
            </a:r>
            <a:r>
              <a:rPr lang="en-US" sz="7000" b="1" baseline="-25000" dirty="0"/>
              <a:t>2 </a:t>
            </a:r>
            <a:r>
              <a:rPr lang="en-US" sz="7000" b="1" dirty="0" smtClean="0"/>
              <a:t>=</a:t>
            </a:r>
            <a:r>
              <a:rPr lang="en-US" sz="7000" b="1" dirty="0"/>
              <a:t> k</a:t>
            </a:r>
            <a:r>
              <a:rPr lang="en-US" sz="7000" b="1" baseline="-25000" dirty="0"/>
              <a:t>2</a:t>
            </a:r>
            <a:r>
              <a:rPr lang="en-US" sz="7000" b="1" dirty="0">
                <a:solidFill>
                  <a:srgbClr val="FF0000"/>
                </a:solidFill>
              </a:rPr>
              <a:t>C</a:t>
            </a:r>
            <a:r>
              <a:rPr lang="en-US" sz="7000" b="1" baseline="-25000" dirty="0">
                <a:solidFill>
                  <a:srgbClr val="FF0000"/>
                </a:solidFill>
              </a:rPr>
              <a:t>A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*</a:t>
            </a:r>
            <a:r>
              <a:rPr lang="ru-RU" sz="7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7000" b="1" dirty="0" smtClean="0"/>
              <a:t>=</a:t>
            </a:r>
            <a:r>
              <a:rPr lang="ru-RU" sz="7000" b="1" dirty="0" smtClean="0"/>
              <a:t> </a:t>
            </a:r>
            <a:r>
              <a:rPr lang="en-US" sz="7000" b="1" dirty="0" smtClean="0"/>
              <a:t>k</a:t>
            </a:r>
            <a:r>
              <a:rPr lang="en-US" sz="7000" b="1" baseline="-25000" dirty="0" smtClean="0"/>
              <a:t>1</a:t>
            </a:r>
            <a:r>
              <a:rPr lang="en-US" sz="7000" b="1" dirty="0"/>
              <a:t>k</a:t>
            </a:r>
            <a:r>
              <a:rPr lang="en-US" sz="7000" b="1" baseline="-25000" dirty="0"/>
              <a:t>2</a:t>
            </a:r>
            <a:r>
              <a:rPr lang="en-US" sz="7000" b="1" dirty="0" smtClean="0"/>
              <a:t>C</a:t>
            </a:r>
            <a:r>
              <a:rPr lang="en-US" sz="7000" b="1" baseline="30000" dirty="0" smtClean="0"/>
              <a:t>2</a:t>
            </a:r>
            <a:r>
              <a:rPr lang="en-US" sz="7000" b="1" baseline="-25000" dirty="0" smtClean="0"/>
              <a:t>A</a:t>
            </a:r>
            <a:r>
              <a:rPr lang="en-US" sz="7000" b="1" dirty="0"/>
              <a:t>/(k</a:t>
            </a:r>
            <a:r>
              <a:rPr lang="en-US" sz="7000" b="1" baseline="-25000" dirty="0"/>
              <a:t>-1</a:t>
            </a:r>
            <a:r>
              <a:rPr lang="en-US" sz="7000" b="1" dirty="0"/>
              <a:t>C</a:t>
            </a:r>
            <a:r>
              <a:rPr lang="en-US" sz="7000" b="1" baseline="-25000" dirty="0"/>
              <a:t>A</a:t>
            </a:r>
            <a:r>
              <a:rPr lang="en-US" sz="7000" b="1" dirty="0"/>
              <a:t>+k</a:t>
            </a:r>
            <a:r>
              <a:rPr lang="en-US" sz="7000" b="1" baseline="-25000" dirty="0"/>
              <a:t>2</a:t>
            </a:r>
            <a:r>
              <a:rPr lang="en-US" sz="7000" b="1" dirty="0" smtClean="0"/>
              <a:t>)</a:t>
            </a:r>
            <a:r>
              <a:rPr lang="ru-RU" sz="7000" b="1" dirty="0" smtClean="0"/>
              <a:t> </a:t>
            </a:r>
          </a:p>
          <a:p>
            <a:pPr marL="0" indent="0">
              <a:buNone/>
            </a:pPr>
            <a:r>
              <a:rPr lang="ru-RU" sz="7000" b="1" dirty="0"/>
              <a:t> </a:t>
            </a:r>
            <a:r>
              <a:rPr lang="ru-RU" sz="7000" b="1" dirty="0" smtClean="0"/>
              <a:t>1 случай - высокое давление </a:t>
            </a:r>
            <a:r>
              <a:rPr lang="en-US" sz="7000" b="1" dirty="0" smtClean="0">
                <a:solidFill>
                  <a:srgbClr val="FF0000"/>
                </a:solidFill>
              </a:rPr>
              <a:t>k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-1</a:t>
            </a:r>
            <a:r>
              <a:rPr lang="en-US" sz="7000" b="1" dirty="0" smtClean="0">
                <a:solidFill>
                  <a:srgbClr val="FF0000"/>
                </a:solidFill>
              </a:rPr>
              <a:t>C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7000" b="1" dirty="0" smtClean="0">
                <a:solidFill>
                  <a:srgbClr val="FF0000"/>
                </a:solidFill>
              </a:rPr>
              <a:t>&gt;&gt; k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7000" b="1" dirty="0" smtClean="0">
                <a:solidFill>
                  <a:srgbClr val="FF0000"/>
                </a:solidFill>
              </a:rPr>
              <a:t>  </a:t>
            </a:r>
            <a:r>
              <a:rPr lang="ru-RU" sz="7000" b="1" dirty="0" smtClean="0"/>
              <a:t>Слагаемым</a:t>
            </a:r>
            <a:r>
              <a:rPr lang="ru-RU" sz="7000" b="1" dirty="0" smtClean="0">
                <a:solidFill>
                  <a:srgbClr val="FF0000"/>
                </a:solidFill>
              </a:rPr>
              <a:t> </a:t>
            </a:r>
            <a:r>
              <a:rPr lang="en-US" sz="7000" b="1" dirty="0" smtClean="0">
                <a:solidFill>
                  <a:srgbClr val="FF0000"/>
                </a:solidFill>
              </a:rPr>
              <a:t>k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2</a:t>
            </a:r>
            <a:r>
              <a:rPr lang="ru-RU" sz="7000" b="1" baseline="-25000" dirty="0" smtClean="0">
                <a:solidFill>
                  <a:srgbClr val="FF0000"/>
                </a:solidFill>
              </a:rPr>
              <a:t> </a:t>
            </a:r>
            <a:r>
              <a:rPr lang="ru-RU" sz="7000" b="1" dirty="0" smtClean="0"/>
              <a:t>можно</a:t>
            </a:r>
            <a:r>
              <a:rPr lang="ru-RU" sz="7000" b="1" dirty="0" smtClean="0">
                <a:solidFill>
                  <a:srgbClr val="FF0000"/>
                </a:solidFill>
              </a:rPr>
              <a:t> пренебречь</a:t>
            </a:r>
          </a:p>
          <a:p>
            <a:pPr marL="0" indent="0">
              <a:buNone/>
            </a:pPr>
            <a:r>
              <a:rPr lang="ru-RU" sz="7000" b="1" dirty="0">
                <a:solidFill>
                  <a:srgbClr val="FF0000"/>
                </a:solidFill>
              </a:rPr>
              <a:t> </a:t>
            </a:r>
            <a:r>
              <a:rPr lang="ru-RU" sz="7000" b="1" dirty="0" smtClean="0">
                <a:solidFill>
                  <a:srgbClr val="FF0000"/>
                </a:solidFill>
              </a:rPr>
              <a:t>   </a:t>
            </a:r>
            <a:r>
              <a:rPr lang="en-US" sz="7000" b="1" dirty="0" smtClean="0">
                <a:solidFill>
                  <a:srgbClr val="FF0000"/>
                </a:solidFill>
              </a:rPr>
              <a:t>W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B</a:t>
            </a:r>
            <a:r>
              <a:rPr lang="ru-RU" sz="7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7000" b="1" dirty="0"/>
              <a:t>=</a:t>
            </a:r>
            <a:r>
              <a:rPr lang="ru-RU" sz="7000" b="1" dirty="0"/>
              <a:t> </a:t>
            </a:r>
            <a:r>
              <a:rPr lang="en-US" sz="7000" b="1" dirty="0" smtClean="0"/>
              <a:t>k</a:t>
            </a:r>
            <a:r>
              <a:rPr lang="en-US" sz="7000" b="1" baseline="-25000" dirty="0" smtClean="0"/>
              <a:t>1</a:t>
            </a:r>
            <a:r>
              <a:rPr lang="en-US" sz="7000" b="1" dirty="0" smtClean="0"/>
              <a:t>k</a:t>
            </a:r>
            <a:r>
              <a:rPr lang="en-US" sz="7000" b="1" baseline="-25000" dirty="0" smtClean="0"/>
              <a:t>2</a:t>
            </a:r>
            <a:r>
              <a:rPr lang="en-US" sz="7000" b="1" dirty="0" smtClean="0"/>
              <a:t>C</a:t>
            </a:r>
            <a:r>
              <a:rPr lang="en-US" sz="7000" b="1" baseline="30000" dirty="0" smtClean="0"/>
              <a:t>2</a:t>
            </a:r>
            <a:r>
              <a:rPr lang="en-US" sz="7000" b="1" baseline="-25000" dirty="0" smtClean="0"/>
              <a:t>A</a:t>
            </a:r>
            <a:r>
              <a:rPr lang="en-US" sz="7000" b="1" dirty="0" smtClean="0"/>
              <a:t>/k</a:t>
            </a:r>
            <a:r>
              <a:rPr lang="en-US" sz="7000" b="1" baseline="-25000" dirty="0" smtClean="0"/>
              <a:t>-1</a:t>
            </a:r>
            <a:r>
              <a:rPr lang="en-US" sz="7000" b="1" dirty="0" smtClean="0"/>
              <a:t>C</a:t>
            </a:r>
            <a:r>
              <a:rPr lang="en-US" sz="7000" b="1" baseline="-25000" dirty="0" smtClean="0"/>
              <a:t>A</a:t>
            </a:r>
            <a:r>
              <a:rPr lang="ru-RU" sz="7000" b="1" dirty="0" smtClean="0"/>
              <a:t> = </a:t>
            </a:r>
            <a:r>
              <a:rPr lang="en-US" sz="7000" b="1" dirty="0" smtClean="0"/>
              <a:t>k</a:t>
            </a:r>
            <a:r>
              <a:rPr lang="en-US" sz="7000" b="1" baseline="-25000" dirty="0" smtClean="0"/>
              <a:t>1</a:t>
            </a:r>
            <a:r>
              <a:rPr lang="en-US" sz="7000" b="1" dirty="0" smtClean="0"/>
              <a:t>k</a:t>
            </a:r>
            <a:r>
              <a:rPr lang="en-US" sz="7000" b="1" baseline="-25000" dirty="0" smtClean="0"/>
              <a:t>2</a:t>
            </a:r>
            <a:r>
              <a:rPr lang="en-US" sz="7000" b="1" dirty="0" smtClean="0"/>
              <a:t>C</a:t>
            </a:r>
            <a:r>
              <a:rPr lang="en-US" sz="7000" b="1" baseline="-25000" dirty="0" smtClean="0"/>
              <a:t>A</a:t>
            </a:r>
            <a:r>
              <a:rPr lang="en-US" sz="7000" b="1" dirty="0" smtClean="0"/>
              <a:t>/k</a:t>
            </a:r>
            <a:r>
              <a:rPr lang="en-US" sz="7000" b="1" baseline="-25000" dirty="0" smtClean="0"/>
              <a:t>-1</a:t>
            </a:r>
            <a:r>
              <a:rPr lang="ru-RU" sz="7000" b="1" dirty="0"/>
              <a:t> =</a:t>
            </a:r>
            <a:r>
              <a:rPr lang="ru-RU" sz="7000" b="1" baseline="-25000" dirty="0" smtClean="0"/>
              <a:t> </a:t>
            </a:r>
            <a:r>
              <a:rPr lang="en-US" sz="7000" b="1" dirty="0" smtClean="0">
                <a:solidFill>
                  <a:srgbClr val="FF0000"/>
                </a:solidFill>
              </a:rPr>
              <a:t>k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7000" b="1" dirty="0" smtClean="0">
                <a:solidFill>
                  <a:srgbClr val="FF0000"/>
                </a:solidFill>
              </a:rPr>
              <a:t>K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7000" b="1" dirty="0" smtClean="0">
                <a:solidFill>
                  <a:srgbClr val="FF0000"/>
                </a:solidFill>
              </a:rPr>
              <a:t>C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A </a:t>
            </a:r>
          </a:p>
          <a:p>
            <a:pPr marL="0" indent="0">
              <a:buNone/>
            </a:pPr>
            <a:r>
              <a:rPr lang="ru-RU" sz="7000" b="1" dirty="0" smtClean="0"/>
              <a:t>Порядок по </a:t>
            </a:r>
            <a:r>
              <a:rPr lang="en-US" sz="7000" b="1" dirty="0" smtClean="0">
                <a:solidFill>
                  <a:srgbClr val="FF0000"/>
                </a:solidFill>
              </a:rPr>
              <a:t>C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A</a:t>
            </a:r>
            <a:r>
              <a:rPr lang="ru-RU" sz="7000" b="1" baseline="-25000" dirty="0" smtClean="0">
                <a:solidFill>
                  <a:srgbClr val="FF0000"/>
                </a:solidFill>
              </a:rPr>
              <a:t> </a:t>
            </a:r>
            <a:r>
              <a:rPr lang="ru-RU" sz="7000" b="1" dirty="0" smtClean="0"/>
              <a:t>равен единице: </a:t>
            </a:r>
            <a:r>
              <a:rPr lang="en-US" sz="7000" b="1" dirty="0" err="1" smtClean="0">
                <a:solidFill>
                  <a:srgbClr val="FF0000"/>
                </a:solidFill>
              </a:rPr>
              <a:t>n</a:t>
            </a:r>
            <a:r>
              <a:rPr lang="en-US" sz="7000" b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sz="7000" b="1" dirty="0" smtClean="0">
                <a:solidFill>
                  <a:srgbClr val="FF0000"/>
                </a:solidFill>
              </a:rPr>
              <a:t> =1, </a:t>
            </a:r>
            <a:r>
              <a:rPr lang="ru-RU" sz="7000" b="1" dirty="0" smtClean="0"/>
              <a:t>лимитирующая стадия вторая </a:t>
            </a:r>
            <a:r>
              <a:rPr lang="ru-RU" sz="7000" b="1" dirty="0" smtClean="0">
                <a:solidFill>
                  <a:srgbClr val="FF0000"/>
                </a:solidFill>
              </a:rPr>
              <a:t>(</a:t>
            </a:r>
            <a:r>
              <a:rPr lang="en-US" sz="7000" b="1" dirty="0" smtClean="0">
                <a:solidFill>
                  <a:srgbClr val="FF0000"/>
                </a:solidFill>
              </a:rPr>
              <a:t>k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2</a:t>
            </a:r>
            <a:r>
              <a:rPr lang="ru-RU" sz="7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7000" b="1" dirty="0"/>
              <a:t>)</a:t>
            </a:r>
            <a:r>
              <a:rPr lang="ru-RU" sz="7000" b="1" baseline="-250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7000" b="1" baseline="-25000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7000" b="1" baseline="-25000" dirty="0" smtClean="0">
                <a:solidFill>
                  <a:srgbClr val="FF0000"/>
                </a:solidFill>
              </a:rPr>
              <a:t> </a:t>
            </a:r>
            <a:r>
              <a:rPr lang="ru-RU" sz="7000" b="1" dirty="0" smtClean="0"/>
              <a:t>2 </a:t>
            </a:r>
            <a:r>
              <a:rPr lang="ru-RU" sz="7000" b="1" dirty="0"/>
              <a:t>случай - </a:t>
            </a:r>
            <a:r>
              <a:rPr lang="ru-RU" sz="7000" b="1" dirty="0" smtClean="0"/>
              <a:t>низкое </a:t>
            </a:r>
            <a:r>
              <a:rPr lang="ru-RU" sz="7000" b="1" dirty="0"/>
              <a:t>давление </a:t>
            </a:r>
            <a:r>
              <a:rPr lang="en-US" sz="7000" b="1" dirty="0" smtClean="0">
                <a:solidFill>
                  <a:srgbClr val="FF0000"/>
                </a:solidFill>
              </a:rPr>
              <a:t>k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-1</a:t>
            </a:r>
            <a:r>
              <a:rPr lang="en-US" sz="7000" b="1" dirty="0" smtClean="0">
                <a:solidFill>
                  <a:srgbClr val="FF0000"/>
                </a:solidFill>
              </a:rPr>
              <a:t>C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A</a:t>
            </a:r>
            <a:r>
              <a:rPr lang="en-US" sz="7000" b="1" dirty="0" smtClean="0">
                <a:solidFill>
                  <a:srgbClr val="FF0000"/>
                </a:solidFill>
              </a:rPr>
              <a:t>&lt;&lt; </a:t>
            </a:r>
            <a:r>
              <a:rPr lang="en-US" sz="7000" b="1" dirty="0">
                <a:solidFill>
                  <a:srgbClr val="FF0000"/>
                </a:solidFill>
              </a:rPr>
              <a:t>k</a:t>
            </a:r>
            <a:r>
              <a:rPr lang="en-US" sz="7000" b="1" baseline="-25000" dirty="0">
                <a:solidFill>
                  <a:srgbClr val="FF0000"/>
                </a:solidFill>
              </a:rPr>
              <a:t>2</a:t>
            </a:r>
          </a:p>
          <a:p>
            <a:pPr marL="0" indent="0">
              <a:buNone/>
            </a:pPr>
            <a:r>
              <a:rPr lang="en-US" sz="7000" b="1" dirty="0">
                <a:solidFill>
                  <a:srgbClr val="FF0000"/>
                </a:solidFill>
              </a:rPr>
              <a:t>  </a:t>
            </a:r>
            <a:r>
              <a:rPr lang="ru-RU" sz="7000" b="1" dirty="0"/>
              <a:t>Слагаемым</a:t>
            </a:r>
            <a:r>
              <a:rPr lang="ru-RU" sz="7000" b="1" dirty="0">
                <a:solidFill>
                  <a:srgbClr val="FF0000"/>
                </a:solidFill>
              </a:rPr>
              <a:t> </a:t>
            </a:r>
            <a:r>
              <a:rPr lang="en-US" sz="7000" b="1" dirty="0" smtClean="0">
                <a:solidFill>
                  <a:srgbClr val="FF0000"/>
                </a:solidFill>
              </a:rPr>
              <a:t>k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-1</a:t>
            </a:r>
            <a:r>
              <a:rPr lang="en-US" sz="7000" b="1" dirty="0" smtClean="0">
                <a:solidFill>
                  <a:srgbClr val="FF0000"/>
                </a:solidFill>
              </a:rPr>
              <a:t>C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A </a:t>
            </a:r>
            <a:r>
              <a:rPr lang="ru-RU" sz="7000" b="1" baseline="-25000" dirty="0" smtClean="0">
                <a:solidFill>
                  <a:srgbClr val="FF0000"/>
                </a:solidFill>
              </a:rPr>
              <a:t> </a:t>
            </a:r>
            <a:r>
              <a:rPr lang="ru-RU" sz="7000" b="1" dirty="0"/>
              <a:t>можно</a:t>
            </a:r>
            <a:r>
              <a:rPr lang="ru-RU" sz="7000" b="1" dirty="0">
                <a:solidFill>
                  <a:srgbClr val="FF0000"/>
                </a:solidFill>
              </a:rPr>
              <a:t> пренебречь</a:t>
            </a:r>
          </a:p>
          <a:p>
            <a:pPr marL="0" indent="0">
              <a:buNone/>
            </a:pPr>
            <a:r>
              <a:rPr lang="ru-RU" sz="7000" b="1" dirty="0">
                <a:solidFill>
                  <a:srgbClr val="FF0000"/>
                </a:solidFill>
              </a:rPr>
              <a:t>    </a:t>
            </a:r>
            <a:r>
              <a:rPr lang="en-US" sz="7000" b="1" dirty="0">
                <a:solidFill>
                  <a:srgbClr val="FF0000"/>
                </a:solidFill>
              </a:rPr>
              <a:t>W</a:t>
            </a:r>
            <a:r>
              <a:rPr lang="en-US" sz="7000" b="1" baseline="-25000" dirty="0">
                <a:solidFill>
                  <a:srgbClr val="FF0000"/>
                </a:solidFill>
              </a:rPr>
              <a:t>B</a:t>
            </a:r>
            <a:r>
              <a:rPr lang="ru-RU" sz="7000" b="1" baseline="-25000" dirty="0">
                <a:solidFill>
                  <a:srgbClr val="FF0000"/>
                </a:solidFill>
              </a:rPr>
              <a:t> </a:t>
            </a:r>
            <a:r>
              <a:rPr lang="en-US" sz="7000" b="1" dirty="0"/>
              <a:t>=</a:t>
            </a:r>
            <a:r>
              <a:rPr lang="ru-RU" sz="7000" b="1" dirty="0"/>
              <a:t> </a:t>
            </a:r>
            <a:r>
              <a:rPr lang="en-US" sz="7000" b="1" dirty="0" smtClean="0"/>
              <a:t>k</a:t>
            </a:r>
            <a:r>
              <a:rPr lang="en-US" sz="7000" b="1" baseline="-25000" dirty="0" smtClean="0"/>
              <a:t>1</a:t>
            </a:r>
            <a:r>
              <a:rPr lang="en-US" sz="7000" b="1" dirty="0" smtClean="0"/>
              <a:t>k</a:t>
            </a:r>
            <a:r>
              <a:rPr lang="en-US" sz="7000" b="1" baseline="-25000" dirty="0" smtClean="0"/>
              <a:t>2</a:t>
            </a:r>
            <a:r>
              <a:rPr lang="en-US" sz="7000" b="1" dirty="0" smtClean="0"/>
              <a:t>C</a:t>
            </a:r>
            <a:r>
              <a:rPr lang="en-US" sz="7000" b="1" baseline="30000" dirty="0" smtClean="0"/>
              <a:t>2</a:t>
            </a:r>
            <a:r>
              <a:rPr lang="en-US" sz="7000" b="1" baseline="-25000" dirty="0" smtClean="0"/>
              <a:t>A</a:t>
            </a:r>
            <a:r>
              <a:rPr lang="en-US" sz="7000" b="1" dirty="0" smtClean="0"/>
              <a:t>/</a:t>
            </a:r>
            <a:r>
              <a:rPr lang="en-US" sz="7000" b="1" dirty="0" smtClean="0">
                <a:solidFill>
                  <a:srgbClr val="FF0000"/>
                </a:solidFill>
              </a:rPr>
              <a:t>k</a:t>
            </a:r>
            <a:r>
              <a:rPr lang="en-US" sz="7000" b="1" baseline="-25000" dirty="0" smtClean="0">
                <a:solidFill>
                  <a:srgbClr val="FF0000"/>
                </a:solidFill>
              </a:rPr>
              <a:t>2</a:t>
            </a:r>
            <a:r>
              <a:rPr lang="ru-RU" sz="7000" b="1" dirty="0" smtClean="0"/>
              <a:t> </a:t>
            </a:r>
            <a:r>
              <a:rPr lang="ru-RU" sz="7000" b="1" dirty="0"/>
              <a:t>= </a:t>
            </a:r>
            <a:r>
              <a:rPr lang="en-US" sz="7000" b="1" dirty="0" smtClean="0"/>
              <a:t>k</a:t>
            </a:r>
            <a:r>
              <a:rPr lang="en-US" sz="7000" b="1" baseline="-25000" dirty="0" smtClean="0"/>
              <a:t>1</a:t>
            </a:r>
            <a:r>
              <a:rPr lang="en-US" sz="7000" b="1" dirty="0" smtClean="0"/>
              <a:t>C</a:t>
            </a:r>
            <a:r>
              <a:rPr lang="en-US" sz="7000" b="1" baseline="30000" dirty="0" smtClean="0"/>
              <a:t>2</a:t>
            </a:r>
            <a:r>
              <a:rPr lang="en-US" sz="7000" b="1" baseline="-25000" dirty="0" smtClean="0"/>
              <a:t>A   ;</a:t>
            </a:r>
            <a:r>
              <a:rPr lang="en-US" sz="7000" b="1" dirty="0" smtClean="0"/>
              <a:t> </a:t>
            </a:r>
            <a:r>
              <a:rPr lang="ru-RU" sz="7000" b="1" dirty="0"/>
              <a:t>Порядок по </a:t>
            </a:r>
            <a:r>
              <a:rPr lang="en-US" sz="7000" b="1" dirty="0">
                <a:solidFill>
                  <a:srgbClr val="FF0000"/>
                </a:solidFill>
              </a:rPr>
              <a:t>C</a:t>
            </a:r>
            <a:r>
              <a:rPr lang="en-US" sz="7000" b="1" baseline="-25000" dirty="0">
                <a:solidFill>
                  <a:srgbClr val="FF0000"/>
                </a:solidFill>
              </a:rPr>
              <a:t>A</a:t>
            </a:r>
            <a:r>
              <a:rPr lang="ru-RU" sz="7000" b="1" baseline="-25000" dirty="0">
                <a:solidFill>
                  <a:srgbClr val="FF0000"/>
                </a:solidFill>
              </a:rPr>
              <a:t> </a:t>
            </a:r>
            <a:r>
              <a:rPr lang="ru-RU" sz="7000" b="1" dirty="0"/>
              <a:t>равен </a:t>
            </a:r>
            <a:r>
              <a:rPr lang="ru-RU" sz="7000" b="1" dirty="0" smtClean="0"/>
              <a:t>двум: </a:t>
            </a:r>
            <a:r>
              <a:rPr lang="en-US" sz="7000" b="1" dirty="0" err="1">
                <a:solidFill>
                  <a:srgbClr val="FF0000"/>
                </a:solidFill>
              </a:rPr>
              <a:t>n</a:t>
            </a:r>
            <a:r>
              <a:rPr lang="en-US" sz="7000" b="1" baseline="-25000" dirty="0" err="1">
                <a:solidFill>
                  <a:srgbClr val="FF0000"/>
                </a:solidFill>
              </a:rPr>
              <a:t>A</a:t>
            </a:r>
            <a:r>
              <a:rPr lang="en-US" sz="7000" b="1" dirty="0">
                <a:solidFill>
                  <a:srgbClr val="FF0000"/>
                </a:solidFill>
              </a:rPr>
              <a:t> </a:t>
            </a:r>
            <a:r>
              <a:rPr lang="en-US" sz="7000" b="1" dirty="0" smtClean="0">
                <a:solidFill>
                  <a:srgbClr val="FF0000"/>
                </a:solidFill>
              </a:rPr>
              <a:t>=</a:t>
            </a:r>
            <a:r>
              <a:rPr lang="ru-RU" sz="7000" b="1" dirty="0" smtClean="0">
                <a:solidFill>
                  <a:srgbClr val="FF0000"/>
                </a:solidFill>
              </a:rPr>
              <a:t>2</a:t>
            </a:r>
            <a:r>
              <a:rPr lang="en-US" sz="7000" b="1" dirty="0" smtClean="0">
                <a:solidFill>
                  <a:srgbClr val="FF0000"/>
                </a:solidFill>
              </a:rPr>
              <a:t>, </a:t>
            </a:r>
            <a:r>
              <a:rPr lang="ru-RU" sz="7000" b="1" dirty="0" smtClean="0">
                <a:solidFill>
                  <a:srgbClr val="FF0000"/>
                </a:solidFill>
              </a:rPr>
              <a:t>  </a:t>
            </a:r>
            <a:r>
              <a:rPr lang="ru-RU" sz="7000" b="1" dirty="0" smtClean="0"/>
              <a:t>лимитирующая </a:t>
            </a:r>
            <a:r>
              <a:rPr lang="ru-RU" sz="7000" b="1" dirty="0"/>
              <a:t>стадия </a:t>
            </a:r>
            <a:r>
              <a:rPr lang="ru-RU" sz="7000" b="1" dirty="0" smtClean="0"/>
              <a:t>первая  </a:t>
            </a:r>
            <a:r>
              <a:rPr lang="ru-RU" sz="7000" b="1" dirty="0">
                <a:solidFill>
                  <a:srgbClr val="FF0000"/>
                </a:solidFill>
              </a:rPr>
              <a:t>(</a:t>
            </a:r>
            <a:r>
              <a:rPr lang="en-US" sz="7000" b="1" dirty="0" smtClean="0">
                <a:solidFill>
                  <a:srgbClr val="FF0000"/>
                </a:solidFill>
              </a:rPr>
              <a:t>k</a:t>
            </a:r>
            <a:r>
              <a:rPr lang="ru-RU" sz="7000" b="1" baseline="-25000" dirty="0" smtClean="0">
                <a:solidFill>
                  <a:srgbClr val="FF0000"/>
                </a:solidFill>
              </a:rPr>
              <a:t>1 </a:t>
            </a:r>
            <a:r>
              <a:rPr lang="en-US" sz="7000" b="1" dirty="0"/>
              <a:t>)</a:t>
            </a:r>
            <a:r>
              <a:rPr lang="ru-RU" sz="7000" b="1" baseline="-25000" dirty="0">
                <a:solidFill>
                  <a:srgbClr val="FF0000"/>
                </a:solidFill>
              </a:rPr>
              <a:t>    </a:t>
            </a:r>
          </a:p>
          <a:p>
            <a:pPr marL="0" indent="0">
              <a:buNone/>
            </a:pPr>
            <a:endParaRPr lang="en-US" b="1" baseline="-25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Тримолекулярные реакции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2NO  +Br</a:t>
            </a:r>
            <a:r>
              <a:rPr lang="en-US" b="1" baseline="-25000" dirty="0" smtClean="0">
                <a:solidFill>
                  <a:srgbClr val="FF0000"/>
                </a:solidFill>
              </a:rPr>
              <a:t>2 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2NOBr</a:t>
            </a:r>
            <a:r>
              <a:rPr lang="en-US" dirty="0" smtClean="0">
                <a:sym typeface="Wingdings" panose="05000000000000000000" pitchFamily="2" charset="2"/>
              </a:rPr>
              <a:t>   </a:t>
            </a:r>
            <a:r>
              <a:rPr lang="en-US" b="1" dirty="0" err="1"/>
              <a:t>Ea</a:t>
            </a:r>
            <a:r>
              <a:rPr lang="en-US" b="1" dirty="0"/>
              <a:t> = </a:t>
            </a:r>
            <a:r>
              <a:rPr lang="en-US" b="1" dirty="0" smtClean="0"/>
              <a:t>5,45</a:t>
            </a:r>
            <a:r>
              <a:rPr lang="ru-RU" b="1" dirty="0" smtClean="0"/>
              <a:t> </a:t>
            </a:r>
            <a:r>
              <a:rPr lang="ru-RU" b="1" dirty="0"/>
              <a:t>кДж</a:t>
            </a:r>
            <a:r>
              <a:rPr lang="en-US" b="1" dirty="0"/>
              <a:t>/</a:t>
            </a:r>
            <a:r>
              <a:rPr lang="ru-RU" b="1" dirty="0"/>
              <a:t>моль</a:t>
            </a:r>
          </a:p>
          <a:p>
            <a:pPr marL="0" indent="0">
              <a:buNone/>
            </a:pPr>
            <a:r>
              <a:rPr lang="ru-RU" b="1" dirty="0"/>
              <a:t>                                 </a:t>
            </a:r>
            <a:r>
              <a:rPr lang="ru-RU" b="1" dirty="0" smtClean="0"/>
              <a:t> </a:t>
            </a:r>
            <a:r>
              <a:rPr lang="en-US" b="1" dirty="0"/>
              <a:t>A = </a:t>
            </a:r>
            <a:r>
              <a:rPr lang="en-US" b="1" dirty="0" smtClean="0"/>
              <a:t>2,7*10</a:t>
            </a:r>
            <a:r>
              <a:rPr lang="en-US" b="1" baseline="30000" dirty="0" smtClean="0"/>
              <a:t>13 </a:t>
            </a:r>
            <a:r>
              <a:rPr lang="ru-RU" b="1" dirty="0" smtClean="0"/>
              <a:t>л</a:t>
            </a:r>
            <a:r>
              <a:rPr lang="en-US" b="1" dirty="0" smtClean="0"/>
              <a:t>/</a:t>
            </a:r>
            <a:r>
              <a:rPr lang="ru-RU" b="1" dirty="0"/>
              <a:t>моль </a:t>
            </a:r>
            <a:r>
              <a:rPr lang="ru-RU" b="1" dirty="0" smtClean="0"/>
              <a:t>с</a:t>
            </a:r>
            <a:r>
              <a:rPr lang="ru-RU" b="1" baseline="30000" dirty="0" smtClean="0"/>
              <a:t>-1</a:t>
            </a: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2NO  +Cl</a:t>
            </a:r>
            <a:r>
              <a:rPr lang="en-US" b="1" baseline="-25000" dirty="0" smtClean="0">
                <a:solidFill>
                  <a:srgbClr val="FF0000"/>
                </a:solidFill>
              </a:rPr>
              <a:t>2 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2NOCl  </a:t>
            </a:r>
            <a:r>
              <a:rPr lang="en-US" b="1" dirty="0" err="1"/>
              <a:t>Ea</a:t>
            </a:r>
            <a:r>
              <a:rPr lang="en-US" b="1" dirty="0"/>
              <a:t> = </a:t>
            </a:r>
            <a:r>
              <a:rPr lang="en-US" b="1" dirty="0" smtClean="0"/>
              <a:t>15,5</a:t>
            </a:r>
            <a:r>
              <a:rPr lang="ru-RU" b="1" dirty="0" smtClean="0"/>
              <a:t> </a:t>
            </a:r>
            <a:r>
              <a:rPr lang="ru-RU" b="1" dirty="0"/>
              <a:t>кДж</a:t>
            </a:r>
            <a:r>
              <a:rPr lang="en-US" b="1" dirty="0"/>
              <a:t>/</a:t>
            </a:r>
            <a:r>
              <a:rPr lang="ru-RU" b="1" dirty="0"/>
              <a:t>моль</a:t>
            </a:r>
          </a:p>
          <a:p>
            <a:pPr marL="0" indent="0">
              <a:buNone/>
            </a:pPr>
            <a:r>
              <a:rPr lang="ru-RU" b="1" dirty="0"/>
              <a:t>                                 </a:t>
            </a:r>
            <a:r>
              <a:rPr lang="ru-RU" b="1" dirty="0" smtClean="0"/>
              <a:t> </a:t>
            </a:r>
            <a:r>
              <a:rPr lang="en-US" b="1" dirty="0"/>
              <a:t>A = </a:t>
            </a:r>
            <a:r>
              <a:rPr lang="en-US" b="1" dirty="0" smtClean="0"/>
              <a:t>4,6*10</a:t>
            </a:r>
            <a:r>
              <a:rPr lang="en-US" b="1" baseline="30000" dirty="0" smtClean="0"/>
              <a:t>12 </a:t>
            </a:r>
            <a:r>
              <a:rPr lang="ru-RU" b="1" dirty="0"/>
              <a:t>л</a:t>
            </a:r>
            <a:r>
              <a:rPr lang="en-US" b="1" dirty="0"/>
              <a:t>/</a:t>
            </a:r>
            <a:r>
              <a:rPr lang="ru-RU" b="1" dirty="0"/>
              <a:t>моль </a:t>
            </a:r>
            <a:r>
              <a:rPr lang="ru-RU" b="1" dirty="0" smtClean="0"/>
              <a:t>с</a:t>
            </a:r>
            <a:r>
              <a:rPr lang="ru-RU" b="1" baseline="30000" dirty="0" smtClean="0"/>
              <a:t>-1 </a:t>
            </a:r>
          </a:p>
          <a:p>
            <a:pPr marL="0" indent="0">
              <a:buNone/>
            </a:pPr>
            <a:r>
              <a:rPr lang="ru-RU" b="1" baseline="30000" dirty="0"/>
              <a:t> </a:t>
            </a:r>
            <a:r>
              <a:rPr lang="ru-RU" b="1" baseline="30000" dirty="0" smtClean="0"/>
              <a:t> 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Cl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+ CH</a:t>
            </a:r>
            <a:r>
              <a:rPr lang="en-US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4 </a:t>
            </a:r>
            <a:r>
              <a:rPr lang="en-US" b="1" dirty="0" smtClean="0">
                <a:solidFill>
                  <a:srgbClr val="FF0000"/>
                </a:solidFill>
              </a:rPr>
              <a:t>+M</a:t>
            </a:r>
            <a:r>
              <a:rPr lang="en-US" b="1" baseline="-25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HCl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+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CH</a:t>
            </a:r>
            <a:r>
              <a:rPr lang="en-US" b="1" baseline="30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b="1" baseline="30000" dirty="0">
                <a:solidFill>
                  <a:srgbClr val="FF0000"/>
                </a:solidFill>
                <a:sym typeface="Symbol"/>
              </a:rPr>
              <a:t> </a:t>
            </a:r>
            <a:r>
              <a:rPr lang="en-US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+M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b="1" dirty="0" err="1" smtClean="0"/>
              <a:t>Ea</a:t>
            </a:r>
            <a:r>
              <a:rPr lang="en-US" b="1" dirty="0" smtClean="0"/>
              <a:t> </a:t>
            </a:r>
            <a:r>
              <a:rPr lang="en-US" b="1" dirty="0"/>
              <a:t>= </a:t>
            </a:r>
            <a:r>
              <a:rPr lang="en-US" b="1" dirty="0" smtClean="0"/>
              <a:t>1</a:t>
            </a:r>
            <a:r>
              <a:rPr lang="ru-RU" b="1" dirty="0" smtClean="0"/>
              <a:t>6</a:t>
            </a:r>
            <a:r>
              <a:rPr lang="en-US" b="1" dirty="0" smtClean="0"/>
              <a:t>,</a:t>
            </a:r>
            <a:r>
              <a:rPr lang="ru-RU" b="1" dirty="0" smtClean="0"/>
              <a:t>3 </a:t>
            </a:r>
            <a:r>
              <a:rPr lang="ru-RU" b="1" dirty="0"/>
              <a:t>кДж</a:t>
            </a:r>
            <a:r>
              <a:rPr lang="en-US" b="1" dirty="0"/>
              <a:t>/</a:t>
            </a:r>
            <a:r>
              <a:rPr lang="ru-RU" b="1" dirty="0" smtClean="0"/>
              <a:t>моль</a:t>
            </a:r>
            <a:r>
              <a:rPr lang="en-US" b="1" dirty="0" smtClean="0"/>
              <a:t>; </a:t>
            </a:r>
            <a:r>
              <a:rPr lang="ru-RU" b="1" dirty="0" smtClean="0"/>
              <a:t> </a:t>
            </a:r>
            <a:r>
              <a:rPr lang="en-US" b="1" dirty="0"/>
              <a:t>A = </a:t>
            </a:r>
            <a:r>
              <a:rPr lang="en-US" b="1" dirty="0" smtClean="0"/>
              <a:t>4,6*10</a:t>
            </a:r>
            <a:r>
              <a:rPr lang="en-US" b="1" baseline="30000" dirty="0" smtClean="0"/>
              <a:t>16 </a:t>
            </a:r>
            <a:r>
              <a:rPr lang="ru-RU" b="1" dirty="0"/>
              <a:t>л</a:t>
            </a:r>
            <a:r>
              <a:rPr lang="en-US" b="1" dirty="0"/>
              <a:t>/</a:t>
            </a:r>
            <a:r>
              <a:rPr lang="ru-RU" b="1" dirty="0"/>
              <a:t>моль с</a:t>
            </a:r>
            <a:r>
              <a:rPr lang="ru-RU" b="1" baseline="30000" dirty="0"/>
              <a:t>-1</a:t>
            </a:r>
            <a:r>
              <a:rPr lang="en-US" baseline="-25000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5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 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baseline="-25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5</a:t>
            </a:r>
            <a:r>
              <a:rPr lang="en-US" b="1" baseline="3000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</a:t>
            </a:r>
            <a:r>
              <a:rPr lang="en-US" b="1" dirty="0" smtClean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baseline="-25000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4</a:t>
            </a:r>
            <a:r>
              <a:rPr lang="en-US" b="1" dirty="0" smtClean="0">
                <a:solidFill>
                  <a:srgbClr val="FF0000"/>
                </a:solidFill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</a:rPr>
              <a:t>10</a:t>
            </a:r>
            <a:r>
              <a:rPr lang="en-US" b="1" dirty="0">
                <a:solidFill>
                  <a:srgbClr val="FF0000"/>
                </a:solidFill>
              </a:rPr>
              <a:t> +</a:t>
            </a:r>
            <a:r>
              <a:rPr lang="en-US" b="1" dirty="0" smtClean="0">
                <a:solidFill>
                  <a:srgbClr val="FF0000"/>
                </a:solidFill>
              </a:rPr>
              <a:t>M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err="1"/>
              <a:t>Ea</a:t>
            </a:r>
            <a:r>
              <a:rPr lang="en-US" b="1" dirty="0"/>
              <a:t> = </a:t>
            </a:r>
            <a:r>
              <a:rPr lang="en-US" b="1" dirty="0" smtClean="0"/>
              <a:t>8,4</a:t>
            </a:r>
            <a:r>
              <a:rPr lang="ru-RU" b="1" dirty="0" smtClean="0"/>
              <a:t> </a:t>
            </a:r>
            <a:r>
              <a:rPr lang="ru-RU" b="1" dirty="0"/>
              <a:t>кДж</a:t>
            </a:r>
            <a:r>
              <a:rPr lang="en-US" b="1" dirty="0"/>
              <a:t>/</a:t>
            </a:r>
            <a:r>
              <a:rPr lang="ru-RU" b="1" dirty="0"/>
              <a:t>моль</a:t>
            </a:r>
            <a:r>
              <a:rPr lang="en-US" b="1" dirty="0"/>
              <a:t>; </a:t>
            </a:r>
            <a:r>
              <a:rPr lang="ru-RU" b="1" dirty="0"/>
              <a:t> </a:t>
            </a:r>
            <a:r>
              <a:rPr lang="en-US" b="1" dirty="0"/>
              <a:t>A = </a:t>
            </a:r>
            <a:r>
              <a:rPr lang="en-US" b="1" dirty="0" smtClean="0"/>
              <a:t>1,12*10</a:t>
            </a:r>
            <a:r>
              <a:rPr lang="en-US" b="1" baseline="30000" dirty="0" smtClean="0"/>
              <a:t>7 </a:t>
            </a:r>
            <a:r>
              <a:rPr lang="ru-RU" b="1" dirty="0"/>
              <a:t>л</a:t>
            </a:r>
            <a:r>
              <a:rPr lang="en-US" b="1" dirty="0"/>
              <a:t>/</a:t>
            </a:r>
            <a:r>
              <a:rPr lang="ru-RU" b="1" dirty="0"/>
              <a:t>моль с</a:t>
            </a:r>
            <a:r>
              <a:rPr lang="ru-RU" b="1" baseline="30000" dirty="0"/>
              <a:t>-1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6442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Кинетические особенности тримолекулярной реакции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значительной части реакций это экзотермические реакции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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 &lt; 0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   </a:t>
            </a:r>
          </a:p>
          <a:p>
            <a:r>
              <a:rPr lang="ru-RU" b="1" dirty="0" smtClean="0">
                <a:sym typeface="Symbol"/>
              </a:rPr>
              <a:t>Наблюдается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 обратная температурная зависимость для константы скорости.</a:t>
            </a:r>
            <a:endParaRPr lang="en-US" b="1" dirty="0" smtClean="0">
              <a:solidFill>
                <a:srgbClr val="FF0000"/>
              </a:solidFill>
              <a:sym typeface="Symbol"/>
            </a:endParaRPr>
          </a:p>
          <a:p>
            <a:r>
              <a:rPr lang="ru-RU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k 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W) </a:t>
            </a:r>
            <a:r>
              <a:rPr lang="ru-RU" b="1" dirty="0" smtClean="0">
                <a:sym typeface="Symbol"/>
              </a:rPr>
              <a:t>уменьшается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 с ростом температуры.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09120"/>
            <a:ext cx="2000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0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Кинетическое уравнение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+ B + C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ru-RU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Пр</a:t>
            </a:r>
            <a:r>
              <a:rPr lang="ru-RU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;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 =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kC</a:t>
            </a:r>
            <a:r>
              <a:rPr lang="en-US" b="1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b="1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b="1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- </a:t>
            </a:r>
            <a:r>
              <a:rPr lang="ru-RU" b="1" dirty="0" smtClean="0">
                <a:sym typeface="Wingdings" panose="05000000000000000000" pitchFamily="2" charset="2"/>
              </a:rPr>
              <a:t>то что хочется</a:t>
            </a:r>
            <a:endParaRPr lang="en-US" b="1" baseline="-25000" dirty="0" smtClean="0">
              <a:sym typeface="Wingdings" panose="05000000000000000000" pitchFamily="2" charset="2"/>
            </a:endParaRPr>
          </a:p>
          <a:p>
            <a:r>
              <a:rPr lang="ru-RU" b="1" dirty="0" smtClean="0">
                <a:sym typeface="Wingdings" panose="05000000000000000000" pitchFamily="2" charset="2"/>
              </a:rPr>
              <a:t>Предложен механизм </a:t>
            </a:r>
            <a:r>
              <a:rPr lang="ru-RU" b="1" dirty="0" err="1" smtClean="0">
                <a:sym typeface="Wingdings" panose="05000000000000000000" pitchFamily="2" charset="2"/>
              </a:rPr>
              <a:t>Траутца</a:t>
            </a:r>
            <a:r>
              <a:rPr lang="ru-RU" b="1" dirty="0" smtClean="0">
                <a:sym typeface="Wingdings" panose="05000000000000000000" pitchFamily="2" charset="2"/>
              </a:rPr>
              <a:t>: 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b="1" dirty="0" smtClean="0">
                <a:sym typeface="Wingdings" panose="05000000000000000000" pitchFamily="2" charset="2"/>
              </a:rPr>
              <a:t>   </a:t>
            </a:r>
            <a:r>
              <a:rPr lang="ru-RU" b="1" dirty="0" smtClean="0">
                <a:sym typeface="Wingdings" panose="05000000000000000000" pitchFamily="2" charset="2"/>
              </a:rPr>
              <a:t>          </a:t>
            </a:r>
            <a:r>
              <a:rPr lang="en-US" b="1" dirty="0" smtClean="0">
                <a:sym typeface="Wingdings" panose="05000000000000000000" pitchFamily="2" charset="2"/>
              </a:rPr>
              <a:t> k</a:t>
            </a:r>
            <a:r>
              <a:rPr lang="en-US" b="1" baseline="-25000" dirty="0" smtClean="0">
                <a:sym typeface="Wingdings" panose="05000000000000000000" pitchFamily="2" charset="2"/>
              </a:rPr>
              <a:t>1</a:t>
            </a:r>
            <a:r>
              <a:rPr lang="ru-RU" b="1" baseline="-25000" dirty="0" smtClean="0">
                <a:sym typeface="Wingdings" panose="05000000000000000000" pitchFamily="2" charset="2"/>
              </a:rPr>
              <a:t>                    </a:t>
            </a:r>
            <a:r>
              <a:rPr lang="ru-RU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Применим </a:t>
            </a:r>
            <a:r>
              <a:rPr lang="ru-RU" b="1" dirty="0">
                <a:solidFill>
                  <a:srgbClr val="7030A0"/>
                </a:solidFill>
                <a:sym typeface="Wingdings" panose="05000000000000000000" pitchFamily="2" charset="2"/>
              </a:rPr>
              <a:t>метод МКРК</a:t>
            </a:r>
            <a:endParaRPr lang="ru-RU" b="1" baseline="-25000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ru-RU" b="1" baseline="-25000" dirty="0">
                <a:sym typeface="Wingdings" panose="05000000000000000000" pitchFamily="2" charset="2"/>
              </a:rPr>
              <a:t> </a:t>
            </a:r>
            <a:r>
              <a:rPr lang="ru-RU" b="1" baseline="-25000" dirty="0" smtClean="0">
                <a:sym typeface="Wingdings" panose="05000000000000000000" pitchFamily="2" charset="2"/>
              </a:rPr>
              <a:t> </a:t>
            </a:r>
            <a:r>
              <a:rPr lang="en-US" b="1" dirty="0" smtClean="0"/>
              <a:t>A </a:t>
            </a:r>
            <a:r>
              <a:rPr lang="en-US" b="1" dirty="0"/>
              <a:t>+ B </a:t>
            </a:r>
            <a:r>
              <a:rPr lang="ru-RU" b="1" dirty="0" smtClean="0"/>
              <a:t>  </a:t>
            </a:r>
            <a:r>
              <a:rPr lang="en-US" b="1" dirty="0" smtClean="0"/>
              <a:t> </a:t>
            </a:r>
            <a:r>
              <a:rPr lang="ru-RU" b="1" dirty="0" smtClean="0"/>
              <a:t>=  </a:t>
            </a:r>
            <a:r>
              <a:rPr lang="en-US" b="1" dirty="0" smtClean="0"/>
              <a:t>  </a:t>
            </a:r>
            <a:r>
              <a:rPr lang="ru-RU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AB</a:t>
            </a:r>
            <a:r>
              <a:rPr lang="en-US" b="1" dirty="0" smtClean="0">
                <a:sym typeface="Wingdings" panose="05000000000000000000" pitchFamily="2" charset="2"/>
              </a:rPr>
              <a:t> ;  K</a:t>
            </a:r>
            <a:r>
              <a:rPr lang="en-US" b="1" baseline="-25000" dirty="0" smtClean="0">
                <a:sym typeface="Wingdings" panose="05000000000000000000" pitchFamily="2" charset="2"/>
              </a:rPr>
              <a:t>1</a:t>
            </a:r>
            <a:r>
              <a:rPr lang="en-US" b="1" dirty="0" smtClean="0">
                <a:sym typeface="Wingdings" panose="05000000000000000000" pitchFamily="2" charset="2"/>
              </a:rPr>
              <a:t> =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AB</a:t>
            </a:r>
            <a:r>
              <a:rPr lang="en-US" b="1" dirty="0" smtClean="0"/>
              <a:t>/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ym typeface="Wingdings" panose="05000000000000000000" pitchFamily="2" charset="2"/>
              </a:rPr>
              <a:t>A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ym typeface="Wingdings" panose="05000000000000000000" pitchFamily="2" charset="2"/>
              </a:rPr>
              <a:t>B </a:t>
            </a:r>
            <a:r>
              <a:rPr lang="en-US" b="1" dirty="0" smtClean="0">
                <a:sym typeface="Wingdings" panose="05000000000000000000" pitchFamily="2" charset="2"/>
              </a:rPr>
              <a:t>; 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AB </a:t>
            </a:r>
            <a:r>
              <a:rPr lang="en-US" b="1" dirty="0" smtClean="0"/>
              <a:t>=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K</a:t>
            </a:r>
            <a:r>
              <a:rPr lang="en-US" b="1" baseline="-25000" dirty="0" smtClean="0">
                <a:sym typeface="Wingdings" panose="05000000000000000000" pitchFamily="2" charset="2"/>
              </a:rPr>
              <a:t>1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ym typeface="Wingdings" panose="05000000000000000000" pitchFamily="2" charset="2"/>
              </a:rPr>
              <a:t>A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ym typeface="Wingdings" panose="05000000000000000000" pitchFamily="2" charset="2"/>
              </a:rPr>
              <a:t>B</a:t>
            </a:r>
            <a:endParaRPr lang="en-US" b="1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             k</a:t>
            </a:r>
            <a:r>
              <a:rPr lang="en-US" b="1" baseline="-25000" dirty="0" smtClean="0">
                <a:sym typeface="Wingdings" panose="05000000000000000000" pitchFamily="2" charset="2"/>
              </a:rPr>
              <a:t>-1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                         </a:t>
            </a:r>
            <a:endParaRPr lang="en-US" b="1" dirty="0" smtClean="0">
              <a:solidFill>
                <a:srgbClr val="7030A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             k</a:t>
            </a:r>
            <a:r>
              <a:rPr lang="en-US" b="1" baseline="-25000" dirty="0" smtClean="0">
                <a:sym typeface="Wingdings" panose="05000000000000000000" pitchFamily="2" charset="2"/>
              </a:rPr>
              <a:t>2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b="1" baseline="-25000" dirty="0" smtClean="0"/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AB</a:t>
            </a:r>
            <a:r>
              <a:rPr lang="en-US" b="1" dirty="0" smtClean="0">
                <a:sym typeface="Wingdings" panose="05000000000000000000" pitchFamily="2" charset="2"/>
              </a:rPr>
              <a:t> + C </a:t>
            </a: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ru-RU" b="1" dirty="0" err="1">
                <a:sym typeface="Wingdings" panose="05000000000000000000" pitchFamily="2" charset="2"/>
              </a:rPr>
              <a:t>Пр</a:t>
            </a:r>
            <a:r>
              <a:rPr lang="ru-RU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ru-RU" b="1" smtClean="0">
                <a:sym typeface="Wingdings" panose="05000000000000000000" pitchFamily="2" charset="2"/>
              </a:rPr>
              <a:t>      </a:t>
            </a:r>
            <a:r>
              <a:rPr lang="en-US" b="1" smtClean="0"/>
              <a:t>r</a:t>
            </a:r>
            <a:r>
              <a:rPr lang="en-US" b="1" baseline="-25000" smtClean="0"/>
              <a:t>2</a:t>
            </a:r>
            <a:r>
              <a:rPr lang="ru-RU" b="1" dirty="0" smtClean="0"/>
              <a:t> </a:t>
            </a:r>
            <a:r>
              <a:rPr lang="ru-RU" b="1" dirty="0"/>
              <a:t>= </a:t>
            </a:r>
            <a:r>
              <a:rPr lang="en-US" b="1" dirty="0" smtClean="0"/>
              <a:t>k</a:t>
            </a:r>
            <a:r>
              <a:rPr lang="en-US" b="1" baseline="-25000" dirty="0" smtClean="0"/>
              <a:t>2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AB</a:t>
            </a:r>
            <a:r>
              <a:rPr lang="en-US" b="1" dirty="0" smtClean="0"/>
              <a:t>C</a:t>
            </a:r>
            <a:r>
              <a:rPr lang="en-US" b="1" baseline="-25000" dirty="0" smtClean="0"/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>;</a:t>
            </a:r>
            <a:r>
              <a:rPr lang="en-US" b="1" baseline="-25000" dirty="0">
                <a:solidFill>
                  <a:srgbClr val="FF0000"/>
                </a:solidFill>
              </a:rPr>
              <a:t>  </a:t>
            </a:r>
            <a:r>
              <a:rPr lang="en-US" b="1" baseline="-25000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ru-RU" b="1" baseline="-25000" dirty="0" err="1" smtClean="0">
                <a:solidFill>
                  <a:srgbClr val="FF0000"/>
                </a:solidFill>
              </a:rPr>
              <a:t>Пр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/>
              <a:t>r</a:t>
            </a:r>
            <a:r>
              <a:rPr lang="en-US" b="1" baseline="-25000" dirty="0"/>
              <a:t>2 </a:t>
            </a:r>
            <a:r>
              <a:rPr lang="en-US" b="1" dirty="0"/>
              <a:t>=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/>
              <a:t>W</a:t>
            </a:r>
            <a:r>
              <a:rPr lang="ru-RU" b="1" baseline="-25000" dirty="0" err="1"/>
              <a:t>Пр</a:t>
            </a:r>
            <a:r>
              <a:rPr lang="en-US" b="1" dirty="0"/>
              <a:t> = r</a:t>
            </a:r>
            <a:r>
              <a:rPr lang="en-US" b="1" baseline="-25000" dirty="0"/>
              <a:t>2 </a:t>
            </a:r>
            <a:r>
              <a:rPr lang="en-US" b="1" dirty="0"/>
              <a:t>=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k</a:t>
            </a:r>
            <a:r>
              <a:rPr lang="en-US" b="1" baseline="-25000" dirty="0" smtClean="0"/>
              <a:t>2</a:t>
            </a: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AB</a:t>
            </a:r>
            <a:r>
              <a:rPr lang="en-US" b="1" dirty="0" smtClean="0"/>
              <a:t>C</a:t>
            </a:r>
            <a:r>
              <a:rPr lang="en-US" b="1" baseline="-25000" dirty="0" smtClean="0"/>
              <a:t>C 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k</a:t>
            </a:r>
            <a:r>
              <a:rPr lang="en-US" b="1" baseline="-25000" dirty="0" smtClean="0"/>
              <a:t>2</a:t>
            </a:r>
            <a:r>
              <a:rPr lang="en-US" b="1" dirty="0" smtClean="0">
                <a:sym typeface="Wingdings" panose="05000000000000000000" pitchFamily="2" charset="2"/>
              </a:rPr>
              <a:t>K</a:t>
            </a:r>
            <a:r>
              <a:rPr lang="en-US" b="1" baseline="-25000" dirty="0" smtClean="0">
                <a:sym typeface="Wingdings" panose="05000000000000000000" pitchFamily="2" charset="2"/>
              </a:rPr>
              <a:t>1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ym typeface="Wingdings" panose="05000000000000000000" pitchFamily="2" charset="2"/>
              </a:rPr>
              <a:t>A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ym typeface="Wingdings" panose="05000000000000000000" pitchFamily="2" charset="2"/>
              </a:rPr>
              <a:t>B </a:t>
            </a:r>
            <a:r>
              <a:rPr lang="en-US" b="1" dirty="0"/>
              <a:t>=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k</a:t>
            </a:r>
            <a:r>
              <a:rPr lang="ru-RU" b="1" baseline="-25000" dirty="0" smtClean="0"/>
              <a:t>набл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ym typeface="Wingdings" panose="05000000000000000000" pitchFamily="2" charset="2"/>
              </a:rPr>
              <a:t>A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ym typeface="Wingdings" panose="05000000000000000000" pitchFamily="2" charset="2"/>
              </a:rPr>
              <a:t>B</a:t>
            </a:r>
            <a:r>
              <a:rPr lang="en-US" b="1" dirty="0" smtClean="0"/>
              <a:t>C</a:t>
            </a:r>
            <a:r>
              <a:rPr lang="en-US" b="1" baseline="-25000" dirty="0" smtClean="0"/>
              <a:t>C</a:t>
            </a:r>
            <a:r>
              <a:rPr lang="ru-RU" b="1" baseline="-25000" dirty="0" smtClean="0"/>
              <a:t>  </a:t>
            </a:r>
          </a:p>
          <a:p>
            <a:pPr marL="0" indent="0">
              <a:buNone/>
            </a:pPr>
            <a:r>
              <a:rPr lang="ru-RU" b="1" dirty="0" smtClean="0"/>
              <a:t>  </a:t>
            </a:r>
            <a:r>
              <a:rPr lang="en-US" b="1" dirty="0" smtClean="0"/>
              <a:t>W</a:t>
            </a:r>
            <a:r>
              <a:rPr lang="ru-RU" b="1" baseline="-25000" dirty="0" err="1"/>
              <a:t>Пр</a:t>
            </a:r>
            <a:r>
              <a:rPr lang="en-US" b="1" dirty="0"/>
              <a:t> </a:t>
            </a:r>
            <a:r>
              <a:rPr lang="en-US" b="1" dirty="0" smtClean="0"/>
              <a:t>=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k</a:t>
            </a:r>
            <a:r>
              <a:rPr lang="ru-RU" b="1" baseline="-25000" dirty="0">
                <a:solidFill>
                  <a:srgbClr val="C00000"/>
                </a:solidFill>
              </a:rPr>
              <a:t>набл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ym typeface="Wingdings" panose="05000000000000000000" pitchFamily="2" charset="2"/>
              </a:rPr>
              <a:t>A</a:t>
            </a:r>
            <a:r>
              <a:rPr lang="en-US" b="1" dirty="0" smtClean="0">
                <a:sym typeface="Wingdings" panose="05000000000000000000" pitchFamily="2" charset="2"/>
              </a:rPr>
              <a:t>C</a:t>
            </a:r>
            <a:r>
              <a:rPr lang="en-US" b="1" baseline="-25000" dirty="0" smtClean="0">
                <a:sym typeface="Wingdings" panose="05000000000000000000" pitchFamily="2" charset="2"/>
              </a:rPr>
              <a:t>B</a:t>
            </a:r>
            <a:r>
              <a:rPr lang="en-US" b="1" dirty="0" smtClean="0"/>
              <a:t>C</a:t>
            </a:r>
            <a:r>
              <a:rPr lang="en-US" b="1" baseline="-25000" dirty="0" smtClean="0"/>
              <a:t>C</a:t>
            </a:r>
            <a:r>
              <a:rPr lang="ru-RU" b="1" baseline="-25000" dirty="0"/>
              <a:t> </a:t>
            </a:r>
            <a:r>
              <a:rPr lang="ru-RU" b="1" dirty="0" smtClean="0"/>
              <a:t>,  </a:t>
            </a:r>
            <a:r>
              <a:rPr lang="en-US" b="1" dirty="0" smtClean="0">
                <a:solidFill>
                  <a:srgbClr val="C00000"/>
                </a:solidFill>
              </a:rPr>
              <a:t>k</a:t>
            </a:r>
            <a:r>
              <a:rPr lang="ru-RU" b="1" baseline="-25000" dirty="0" smtClean="0">
                <a:solidFill>
                  <a:srgbClr val="C00000"/>
                </a:solidFill>
              </a:rPr>
              <a:t>набл</a:t>
            </a:r>
            <a:r>
              <a:rPr lang="ru-RU" b="1" baseline="-25000" dirty="0" smtClean="0"/>
              <a:t> </a:t>
            </a:r>
            <a:r>
              <a:rPr lang="en-US" b="1" dirty="0"/>
              <a:t>=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/>
              <a:t>k</a:t>
            </a:r>
            <a:r>
              <a:rPr lang="en-US" b="1" baseline="-25000" dirty="0"/>
              <a:t>2</a:t>
            </a:r>
            <a:r>
              <a:rPr lang="en-US" b="1" dirty="0">
                <a:sym typeface="Wingdings" panose="05000000000000000000" pitchFamily="2" charset="2"/>
              </a:rPr>
              <a:t>K</a:t>
            </a:r>
            <a:r>
              <a:rPr lang="en-US" b="1" baseline="-25000" dirty="0">
                <a:sym typeface="Wingdings" panose="05000000000000000000" pitchFamily="2" charset="2"/>
              </a:rPr>
              <a:t>1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ru-RU" b="1" baseline="-25000" dirty="0"/>
          </a:p>
        </p:txBody>
      </p:sp>
    </p:spTree>
    <p:extLst>
      <p:ext uri="{BB962C8B-B14F-4D97-AF65-F5344CB8AC3E}">
        <p14:creationId xmlns:p14="http://schemas.microsoft.com/office/powerpoint/2010/main" val="355146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  k</a:t>
                </a:r>
                <a:r>
                  <a:rPr lang="ru-RU" b="1" baseline="-25000" dirty="0">
                    <a:solidFill>
                      <a:srgbClr val="C00000"/>
                    </a:solidFill>
                  </a:rPr>
                  <a:t>набл</a:t>
                </a:r>
                <a:r>
                  <a:rPr lang="ru-RU" b="1" baseline="-25000" dirty="0"/>
                  <a:t> </a:t>
                </a:r>
                <a:r>
                  <a:rPr lang="en-US" b="1" dirty="0"/>
                  <a:t>=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/>
                  <a:t>k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>
                    <a:sym typeface="Wingdings" panose="05000000000000000000" pitchFamily="2" charset="2"/>
                  </a:rPr>
                  <a:t>K</a:t>
                </a:r>
                <a:r>
                  <a:rPr lang="en-US" b="1" baseline="-25000" dirty="0" smtClean="0">
                    <a:sym typeface="Wingdings" panose="05000000000000000000" pitchFamily="2" charset="2"/>
                  </a:rPr>
                  <a:t>1 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  </a:t>
                </a:r>
                <a:r>
                  <a:rPr lang="en-US" b="1" baseline="-25000" dirty="0" smtClean="0">
                    <a:sym typeface="Wingdings" panose="05000000000000000000" pitchFamily="2" charset="2"/>
                  </a:rPr>
                  <a:t> </a:t>
                </a:r>
                <a:r>
                  <a:rPr lang="en-US" b="1" dirty="0" err="1" smtClean="0">
                    <a:sym typeface="Wingdings" panose="05000000000000000000" pitchFamily="2" charset="2"/>
                  </a:rPr>
                  <a:t>ln</a:t>
                </a:r>
                <a:r>
                  <a:rPr lang="en-US" b="1" baseline="-25000" dirty="0" smtClean="0">
                    <a:sym typeface="Wingdings" panose="05000000000000000000" pitchFamily="2" charset="2"/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k</a:t>
                </a:r>
                <a:r>
                  <a:rPr lang="ru-RU" b="1" baseline="-25000" dirty="0">
                    <a:solidFill>
                      <a:srgbClr val="C00000"/>
                    </a:solidFill>
                  </a:rPr>
                  <a:t>набл</a:t>
                </a:r>
                <a:r>
                  <a:rPr lang="ru-RU" b="1" baseline="-25000" dirty="0"/>
                  <a:t> </a:t>
                </a:r>
                <a:r>
                  <a:rPr lang="en-US" b="1" dirty="0"/>
                  <a:t>=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/>
                  <a:t>lnk</a:t>
                </a:r>
                <a:r>
                  <a:rPr lang="en-US" b="1" baseline="-25000" dirty="0" smtClean="0"/>
                  <a:t>2 </a:t>
                </a:r>
                <a:r>
                  <a:rPr lang="en-US" b="1" dirty="0" smtClean="0"/>
                  <a:t>+  ln</a:t>
                </a:r>
                <a:r>
                  <a:rPr lang="en-US" b="1" dirty="0" smtClean="0">
                    <a:sym typeface="Wingdings" panose="05000000000000000000" pitchFamily="2" charset="2"/>
                  </a:rPr>
                  <a:t>K</a:t>
                </a:r>
                <a:r>
                  <a:rPr lang="en-US" b="1" baseline="-25000" dirty="0" smtClean="0">
                    <a:sym typeface="Wingdings" panose="05000000000000000000" pitchFamily="2" charset="2"/>
                  </a:rPr>
                  <a:t>1 </a:t>
                </a:r>
                <a:r>
                  <a:rPr lang="en-US" b="1" dirty="0" smtClean="0">
                    <a:sym typeface="Wingdings" panose="05000000000000000000" pitchFamily="2" charset="2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b="1" dirty="0">
                    <a:sym typeface="Wingdings" panose="05000000000000000000" pitchFamily="2" charset="2"/>
                  </a:rPr>
                  <a:t> </a:t>
                </a:r>
                <a:r>
                  <a:rPr lang="ru-RU" b="1" dirty="0" smtClean="0">
                    <a:sym typeface="Wingdings" panose="05000000000000000000" pitchFamily="2" charset="2"/>
                  </a:rPr>
                  <a:t>В </a:t>
                </a:r>
                <a:r>
                  <a:rPr lang="ru-RU" b="1" dirty="0" err="1" smtClean="0">
                    <a:sym typeface="Wingdings" panose="05000000000000000000" pitchFamily="2" charset="2"/>
                  </a:rPr>
                  <a:t>диффенциальной</a:t>
                </a:r>
                <a:r>
                  <a:rPr lang="ru-RU" b="1" dirty="0" smtClean="0">
                    <a:sym typeface="Wingdings" panose="05000000000000000000" pitchFamily="2" charset="2"/>
                  </a:rPr>
                  <a:t> форме : </a:t>
                </a:r>
              </a:p>
              <a:p>
                <a:pPr marL="0" indent="0">
                  <a:buNone/>
                </a:pPr>
                <a:r>
                  <a:rPr lang="ru-RU" b="1" dirty="0">
                    <a:sym typeface="Wingdings" panose="05000000000000000000" pitchFamily="2" charset="2"/>
                  </a:rPr>
                  <a:t> </a:t>
                </a:r>
                <a:r>
                  <a:rPr lang="ru-RU" b="1" dirty="0" smtClean="0">
                    <a:sym typeface="Wingdings" panose="05000000000000000000" pitchFamily="2" charset="2"/>
                  </a:rPr>
                  <a:t>             </a:t>
                </a:r>
                <a:r>
                  <a:rPr lang="en-US" b="1" dirty="0" err="1"/>
                  <a:t>dlnk</a:t>
                </a:r>
                <a:r>
                  <a:rPr lang="en-US" b="1" dirty="0">
                    <a:sym typeface="Wingdings" panose="05000000000000000000" pitchFamily="2" charset="2"/>
                  </a:rPr>
                  <a:t>/</a:t>
                </a:r>
                <a:r>
                  <a:rPr lang="en-US" b="1" dirty="0" err="1">
                    <a:sym typeface="Wingdings" panose="05000000000000000000" pitchFamily="2" charset="2"/>
                  </a:rPr>
                  <a:t>dT</a:t>
                </a:r>
                <a:r>
                  <a:rPr lang="ru-RU" b="1" dirty="0">
                    <a:sym typeface="Wingdings" panose="05000000000000000000" pitchFamily="2" charset="2"/>
                  </a:rPr>
                  <a:t> = </a:t>
                </a:r>
                <a:r>
                  <a:rPr lang="en-US" b="1" dirty="0" err="1">
                    <a:sym typeface="Wingdings" panose="05000000000000000000" pitchFamily="2" charset="2"/>
                  </a:rPr>
                  <a:t>Ea</a:t>
                </a:r>
                <a:r>
                  <a:rPr lang="en-US" b="1" baseline="-25000" dirty="0">
                    <a:sym typeface="Symbol"/>
                  </a:rPr>
                  <a:t> </a:t>
                </a:r>
                <a:r>
                  <a:rPr lang="en-US" b="1" dirty="0" smtClean="0">
                    <a:sym typeface="Wingdings" panose="05000000000000000000" pitchFamily="2" charset="2"/>
                  </a:rPr>
                  <a:t>/</a:t>
                </a:r>
                <a:r>
                  <a:rPr lang="en-US" b="1" dirty="0">
                    <a:sym typeface="Wingdings" panose="05000000000000000000" pitchFamily="2" charset="2"/>
                  </a:rPr>
                  <a:t>RT</a:t>
                </a:r>
                <a:r>
                  <a:rPr lang="en-US" b="1" baseline="30000" dirty="0">
                    <a:sym typeface="Wingdings" panose="05000000000000000000" pitchFamily="2" charset="2"/>
                  </a:rPr>
                  <a:t>2</a:t>
                </a:r>
                <a:endParaRPr lang="ru-RU" b="1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sym typeface="Wingdings" panose="05000000000000000000" pitchFamily="2" charset="2"/>
                  </a:rPr>
                  <a:t> </a:t>
                </a:r>
                <a:r>
                  <a:rPr lang="en-US" b="1" dirty="0" err="1" smtClean="0">
                    <a:sym typeface="Wingdings" panose="05000000000000000000" pitchFamily="2" charset="2"/>
                  </a:rPr>
                  <a:t>dln</a:t>
                </a:r>
                <a:r>
                  <a:rPr lang="en-US" b="1" baseline="-25000" dirty="0" smtClean="0">
                    <a:sym typeface="Wingdings" panose="05000000000000000000" pitchFamily="2" charset="2"/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</a:rPr>
                  <a:t>k</a:t>
                </a:r>
                <a:r>
                  <a:rPr lang="ru-RU" b="1" baseline="-25000" dirty="0" smtClean="0">
                    <a:solidFill>
                      <a:srgbClr val="C00000"/>
                    </a:solidFill>
                  </a:rPr>
                  <a:t>набл</a:t>
                </a:r>
                <a:r>
                  <a:rPr lang="en-US" b="1" dirty="0" smtClean="0">
                    <a:sym typeface="Wingdings" panose="05000000000000000000" pitchFamily="2" charset="2"/>
                  </a:rPr>
                  <a:t>/</a:t>
                </a:r>
                <a:r>
                  <a:rPr lang="en-US" b="1" dirty="0" err="1" smtClean="0">
                    <a:sym typeface="Wingdings" panose="05000000000000000000" pitchFamily="2" charset="2"/>
                  </a:rPr>
                  <a:t>dT</a:t>
                </a:r>
                <a:r>
                  <a:rPr lang="ru-RU" b="1" baseline="-25000" dirty="0" smtClean="0"/>
                  <a:t> </a:t>
                </a:r>
                <a:r>
                  <a:rPr lang="en-US" b="1" dirty="0"/>
                  <a:t>=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/>
                  <a:t>dlnk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>
                    <a:sym typeface="Wingdings" panose="05000000000000000000" pitchFamily="2" charset="2"/>
                  </a:rPr>
                  <a:t>/</a:t>
                </a:r>
                <a:r>
                  <a:rPr lang="en-US" b="1" dirty="0" err="1" smtClean="0">
                    <a:sym typeface="Wingdings" panose="05000000000000000000" pitchFamily="2" charset="2"/>
                  </a:rPr>
                  <a:t>dT</a:t>
                </a:r>
                <a:r>
                  <a:rPr lang="en-US" b="1" baseline="-25000" dirty="0" smtClean="0"/>
                  <a:t> </a:t>
                </a:r>
                <a:r>
                  <a:rPr lang="en-US" b="1" dirty="0"/>
                  <a:t>+  </a:t>
                </a:r>
                <a:r>
                  <a:rPr lang="en-US" b="1" dirty="0" smtClean="0"/>
                  <a:t>dln</a:t>
                </a:r>
                <a:r>
                  <a:rPr lang="en-US" b="1" dirty="0" smtClean="0">
                    <a:sym typeface="Wingdings" panose="05000000000000000000" pitchFamily="2" charset="2"/>
                  </a:rPr>
                  <a:t>K</a:t>
                </a:r>
                <a:r>
                  <a:rPr lang="en-US" b="1" baseline="-25000" dirty="0" smtClean="0">
                    <a:sym typeface="Wingdings" panose="05000000000000000000" pitchFamily="2" charset="2"/>
                  </a:rPr>
                  <a:t>1</a:t>
                </a:r>
                <a:r>
                  <a:rPr lang="en-US" b="1" dirty="0" smtClean="0">
                    <a:sym typeface="Wingdings" panose="05000000000000000000" pitchFamily="2" charset="2"/>
                  </a:rPr>
                  <a:t>/</a:t>
                </a:r>
                <a:r>
                  <a:rPr lang="en-US" b="1" dirty="0" err="1" smtClean="0">
                    <a:sym typeface="Wingdings" panose="05000000000000000000" pitchFamily="2" charset="2"/>
                  </a:rPr>
                  <a:t>dT</a:t>
                </a:r>
                <a:r>
                  <a:rPr lang="en-US" b="1" dirty="0" smtClean="0">
                    <a:sym typeface="Wingdings" panose="05000000000000000000" pitchFamily="2" charset="2"/>
                  </a:rPr>
                  <a:t>   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ru-RU" b="1" baseline="30000" dirty="0" smtClean="0">
                    <a:sym typeface="Wingdings" panose="05000000000000000000" pitchFamily="2" charset="2"/>
                  </a:rPr>
                  <a:t>             </a:t>
                </a:r>
                <a:r>
                  <a:rPr lang="ru-RU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Уравнение Аррениуса</a:t>
                </a:r>
                <a:endParaRPr lang="en-US" b="1" dirty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514350" indent="-514350">
                  <a:buAutoNum type="arabicPeriod"/>
                </a:pPr>
                <a:r>
                  <a:rPr lang="en-US" b="1" dirty="0" smtClean="0">
                    <a:solidFill>
                      <a:srgbClr val="7030A0"/>
                    </a:solidFill>
                  </a:rPr>
                  <a:t>k</a:t>
                </a:r>
                <a:r>
                  <a:rPr lang="ru-RU" b="1" baseline="-25000" dirty="0" smtClean="0">
                    <a:solidFill>
                      <a:srgbClr val="7030A0"/>
                    </a:solidFill>
                  </a:rPr>
                  <a:t>2</a:t>
                </a:r>
                <a:r>
                  <a:rPr lang="ru-RU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b="1" dirty="0">
                    <a:solidFill>
                      <a:srgbClr val="7030A0"/>
                    </a:solidFill>
                  </a:rPr>
                  <a:t>=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𝑬𝒂</m:t>
                        </m:r>
                        <m:r>
                          <a:rPr lang="ru-RU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ru-RU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𝑹𝑻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;</a:t>
                </a:r>
                <a:r>
                  <a:rPr lang="ru-RU" dirty="0" smtClean="0"/>
                  <a:t> </a:t>
                </a:r>
                <a:r>
                  <a:rPr lang="en-US" b="1" dirty="0" smtClean="0"/>
                  <a:t>dlnk</a:t>
                </a:r>
                <a:r>
                  <a:rPr lang="en-US" b="1" baseline="-25000" dirty="0" smtClean="0"/>
                  <a:t>2</a:t>
                </a:r>
                <a:r>
                  <a:rPr lang="en-US" b="1" dirty="0" smtClean="0">
                    <a:sym typeface="Wingdings" panose="05000000000000000000" pitchFamily="2" charset="2"/>
                  </a:rPr>
                  <a:t>/dT = Ea,</a:t>
                </a:r>
                <a:r>
                  <a:rPr lang="en-US" b="1" baseline="-25000" dirty="0" smtClean="0">
                    <a:sym typeface="Wingdings" panose="05000000000000000000" pitchFamily="2" charset="2"/>
                  </a:rPr>
                  <a:t>2</a:t>
                </a:r>
                <a:r>
                  <a:rPr lang="en-US" b="1" dirty="0" smtClean="0">
                    <a:sym typeface="Wingdings" panose="05000000000000000000" pitchFamily="2" charset="2"/>
                  </a:rPr>
                  <a:t>/RT</a:t>
                </a:r>
                <a:r>
                  <a:rPr lang="en-US" b="1" baseline="30000" dirty="0" smtClean="0">
                    <a:sym typeface="Wingdings" panose="05000000000000000000" pitchFamily="2" charset="2"/>
                  </a:rPr>
                  <a:t>2 </a:t>
                </a:r>
                <a:endParaRPr lang="ru-RU" b="1" baseline="300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ru-RU" b="1" baseline="30000" dirty="0">
                    <a:sym typeface="Wingdings" panose="05000000000000000000" pitchFamily="2" charset="2"/>
                  </a:rPr>
                  <a:t> </a:t>
                </a:r>
                <a:r>
                  <a:rPr lang="ru-RU" b="1" dirty="0" smtClean="0">
                    <a:sym typeface="Wingdings" panose="05000000000000000000" pitchFamily="2" charset="2"/>
                  </a:rPr>
                  <a:t>         </a:t>
                </a:r>
                <a:r>
                  <a:rPr lang="ru-RU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Уравнение </a:t>
                </a:r>
                <a:r>
                  <a:rPr lang="ru-RU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Вант – Гоффа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endParaRPr lang="en-US" b="1" baseline="30000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b="1" dirty="0"/>
                  <a:t>2</a:t>
                </a:r>
                <a:r>
                  <a:rPr lang="ru-RU" b="1" dirty="0" smtClean="0"/>
                  <a:t>.</a:t>
                </a:r>
                <a:r>
                  <a:rPr lang="en-US" b="1" dirty="0" smtClean="0"/>
                  <a:t>dln</a:t>
                </a:r>
                <a:r>
                  <a:rPr lang="en-US" b="1" dirty="0" smtClean="0">
                    <a:sym typeface="Wingdings" panose="05000000000000000000" pitchFamily="2" charset="2"/>
                  </a:rPr>
                  <a:t>K</a:t>
                </a:r>
                <a:r>
                  <a:rPr lang="en-US" b="1" baseline="-25000" dirty="0" smtClean="0">
                    <a:sym typeface="Wingdings" panose="05000000000000000000" pitchFamily="2" charset="2"/>
                  </a:rPr>
                  <a:t>1</a:t>
                </a:r>
                <a:r>
                  <a:rPr lang="en-US" b="1" dirty="0" smtClean="0">
                    <a:sym typeface="Wingdings" panose="05000000000000000000" pitchFamily="2" charset="2"/>
                  </a:rPr>
                  <a:t>/</a:t>
                </a:r>
                <a:r>
                  <a:rPr lang="en-US" b="1" dirty="0" err="1" smtClean="0">
                    <a:sym typeface="Wingdings" panose="05000000000000000000" pitchFamily="2" charset="2"/>
                  </a:rPr>
                  <a:t>dT</a:t>
                </a:r>
                <a:r>
                  <a:rPr lang="en-US" b="1" dirty="0" smtClean="0">
                    <a:sym typeface="Wingdings" panose="05000000000000000000" pitchFamily="2" charset="2"/>
                  </a:rPr>
                  <a:t> =</a:t>
                </a:r>
                <a:r>
                  <a:rPr lang="en-US" b="1" dirty="0">
                    <a:sym typeface="Symbol"/>
                  </a:rPr>
                  <a:t> </a:t>
                </a:r>
                <a:r>
                  <a:rPr lang="en-US" b="1" baseline="-25000" dirty="0" smtClean="0">
                    <a:sym typeface="Symbol"/>
                  </a:rPr>
                  <a:t>r</a:t>
                </a:r>
                <a:r>
                  <a:rPr lang="en-US" b="1" dirty="0" smtClean="0">
                    <a:sym typeface="Symbol"/>
                  </a:rPr>
                  <a:t>H</a:t>
                </a:r>
                <a:r>
                  <a:rPr lang="en-US" b="1" baseline="30000" dirty="0" smtClean="0">
                    <a:sym typeface="Symbol"/>
                  </a:rPr>
                  <a:t>0</a:t>
                </a:r>
                <a:r>
                  <a:rPr lang="en-US" b="1" baseline="-25000" dirty="0" smtClean="0">
                    <a:sym typeface="Wingdings" panose="05000000000000000000" pitchFamily="2" charset="2"/>
                  </a:rPr>
                  <a:t>1</a:t>
                </a:r>
                <a:r>
                  <a:rPr lang="en-US" b="1" dirty="0" smtClean="0">
                    <a:sym typeface="Wingdings" panose="05000000000000000000" pitchFamily="2" charset="2"/>
                  </a:rPr>
                  <a:t>/RT</a:t>
                </a:r>
                <a:r>
                  <a:rPr lang="en-US" b="1" baseline="30000" dirty="0" smtClean="0">
                    <a:sym typeface="Wingdings" panose="05000000000000000000" pitchFamily="2" charset="2"/>
                  </a:rPr>
                  <a:t>2  </a:t>
                </a:r>
                <a:endParaRPr lang="en-US" b="1" dirty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ym typeface="Wingdings" panose="05000000000000000000" pitchFamily="2" charset="2"/>
                  </a:rPr>
                  <a:t>          </a:t>
                </a:r>
                <a:r>
                  <a:rPr lang="en-US" b="1" dirty="0" err="1" smtClean="0">
                    <a:sym typeface="Wingdings" panose="05000000000000000000" pitchFamily="2" charset="2"/>
                  </a:rPr>
                  <a:t>Ea</a:t>
                </a:r>
                <a:r>
                  <a:rPr lang="en-US" b="1" baseline="-25000" dirty="0">
                    <a:sym typeface="Symbol"/>
                  </a:rPr>
                  <a:t></a:t>
                </a:r>
                <a:r>
                  <a:rPr lang="en-US" b="1" dirty="0">
                    <a:sym typeface="Wingdings" panose="05000000000000000000" pitchFamily="2" charset="2"/>
                  </a:rPr>
                  <a:t>/</a:t>
                </a:r>
                <a:r>
                  <a:rPr lang="en-US" b="1" dirty="0" smtClean="0">
                    <a:sym typeface="Wingdings" panose="05000000000000000000" pitchFamily="2" charset="2"/>
                  </a:rPr>
                  <a:t>RT</a:t>
                </a:r>
                <a:r>
                  <a:rPr lang="en-US" b="1" baseline="30000" dirty="0" smtClean="0">
                    <a:sym typeface="Wingdings" panose="05000000000000000000" pitchFamily="2" charset="2"/>
                  </a:rPr>
                  <a:t>2 </a:t>
                </a:r>
                <a:r>
                  <a:rPr lang="en-US" b="1" dirty="0">
                    <a:sym typeface="Wingdings" panose="05000000000000000000" pitchFamily="2" charset="2"/>
                  </a:rPr>
                  <a:t>= Ea,</a:t>
                </a:r>
                <a:r>
                  <a:rPr lang="en-US" b="1" baseline="-25000" dirty="0">
                    <a:sym typeface="Wingdings" panose="05000000000000000000" pitchFamily="2" charset="2"/>
                  </a:rPr>
                  <a:t>2</a:t>
                </a:r>
                <a:r>
                  <a:rPr lang="en-US" b="1" dirty="0" smtClean="0">
                    <a:sym typeface="Wingdings" panose="05000000000000000000" pitchFamily="2" charset="2"/>
                  </a:rPr>
                  <a:t>/RT</a:t>
                </a:r>
                <a:r>
                  <a:rPr lang="en-US" b="1" baseline="30000" dirty="0" smtClean="0">
                    <a:sym typeface="Wingdings" panose="05000000000000000000" pitchFamily="2" charset="2"/>
                  </a:rPr>
                  <a:t>2 </a:t>
                </a:r>
                <a:r>
                  <a:rPr lang="en-US" b="1" dirty="0" smtClean="0"/>
                  <a:t>+ </a:t>
                </a:r>
                <a:r>
                  <a:rPr lang="en-US" b="1" dirty="0">
                    <a:sym typeface="Symbol"/>
                  </a:rPr>
                  <a:t></a:t>
                </a:r>
                <a:r>
                  <a:rPr lang="en-US" b="1" baseline="-25000" dirty="0">
                    <a:sym typeface="Symbol"/>
                  </a:rPr>
                  <a:t>r</a:t>
                </a:r>
                <a:r>
                  <a:rPr lang="en-US" b="1" dirty="0">
                    <a:sym typeface="Symbol"/>
                  </a:rPr>
                  <a:t>H</a:t>
                </a:r>
                <a:r>
                  <a:rPr lang="en-US" b="1" baseline="30000" dirty="0">
                    <a:sym typeface="Symbol"/>
                  </a:rPr>
                  <a:t>0</a:t>
                </a:r>
                <a:r>
                  <a:rPr lang="en-US" b="1" baseline="-25000" dirty="0">
                    <a:sym typeface="Wingdings" panose="05000000000000000000" pitchFamily="2" charset="2"/>
                  </a:rPr>
                  <a:t>1 </a:t>
                </a:r>
                <a:r>
                  <a:rPr lang="en-US" b="1" dirty="0" smtClean="0">
                    <a:sym typeface="Wingdings" panose="05000000000000000000" pitchFamily="2" charset="2"/>
                  </a:rPr>
                  <a:t>/RT</a:t>
                </a:r>
                <a:r>
                  <a:rPr lang="en-US" b="1" baseline="30000" dirty="0" smtClean="0">
                    <a:sym typeface="Wingdings" panose="05000000000000000000" pitchFamily="2" charset="2"/>
                  </a:rPr>
                  <a:t>2</a:t>
                </a:r>
                <a:endParaRPr lang="en-US" b="1" baseline="30000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b="1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b="1" dirty="0">
                  <a:sym typeface="Wingdings" panose="05000000000000000000" pitchFamily="2" charset="2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001419"/>
              </a:xfrm>
              <a:blipFill rotWithShape="1">
                <a:blip r:embed="rId2"/>
                <a:stretch>
                  <a:fillRect l="-1926" t="-2805" b="-9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0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       </a:t>
            </a:r>
            <a:r>
              <a:rPr lang="en-US" b="1" dirty="0" err="1" smtClean="0">
                <a:sym typeface="Wingdings" panose="05000000000000000000" pitchFamily="2" charset="2"/>
              </a:rPr>
              <a:t>Ea</a:t>
            </a:r>
            <a:r>
              <a:rPr lang="en-US" b="1" baseline="-25000" dirty="0">
                <a:sym typeface="Symbol"/>
              </a:rPr>
              <a:t></a:t>
            </a:r>
            <a:r>
              <a:rPr lang="en-US" b="1" dirty="0">
                <a:sym typeface="Wingdings" panose="05000000000000000000" pitchFamily="2" charset="2"/>
              </a:rPr>
              <a:t>/RT</a:t>
            </a:r>
            <a:r>
              <a:rPr lang="en-US" b="1" baseline="30000" dirty="0">
                <a:sym typeface="Wingdings" panose="05000000000000000000" pitchFamily="2" charset="2"/>
              </a:rPr>
              <a:t>2 </a:t>
            </a:r>
            <a:r>
              <a:rPr lang="en-US" b="1" dirty="0">
                <a:sym typeface="Wingdings" panose="05000000000000000000" pitchFamily="2" charset="2"/>
              </a:rPr>
              <a:t>= Ea,</a:t>
            </a:r>
            <a:r>
              <a:rPr lang="en-US" b="1" baseline="-25000" dirty="0">
                <a:sym typeface="Wingdings" panose="05000000000000000000" pitchFamily="2" charset="2"/>
              </a:rPr>
              <a:t>2</a:t>
            </a:r>
            <a:r>
              <a:rPr lang="en-US" b="1" dirty="0" smtClean="0">
                <a:sym typeface="Wingdings" panose="05000000000000000000" pitchFamily="2" charset="2"/>
              </a:rPr>
              <a:t>/RT</a:t>
            </a:r>
            <a:r>
              <a:rPr lang="en-US" b="1" baseline="30000" dirty="0" smtClean="0">
                <a:sym typeface="Wingdings" panose="05000000000000000000" pitchFamily="2" charset="2"/>
              </a:rPr>
              <a:t>2 </a:t>
            </a:r>
            <a:r>
              <a:rPr lang="en-US" b="1" dirty="0"/>
              <a:t>+ </a:t>
            </a:r>
            <a:r>
              <a:rPr lang="en-US" b="1" dirty="0">
                <a:sym typeface="Symbol"/>
              </a:rPr>
              <a:t></a:t>
            </a:r>
            <a:r>
              <a:rPr lang="en-US" b="1" baseline="-25000" dirty="0">
                <a:sym typeface="Symbol"/>
              </a:rPr>
              <a:t>r</a:t>
            </a:r>
            <a:r>
              <a:rPr lang="en-US" b="1" dirty="0">
                <a:sym typeface="Symbol"/>
              </a:rPr>
              <a:t>H</a:t>
            </a:r>
            <a:r>
              <a:rPr lang="en-US" b="1" baseline="30000" dirty="0">
                <a:sym typeface="Symbol"/>
              </a:rPr>
              <a:t>0</a:t>
            </a:r>
            <a:r>
              <a:rPr lang="en-US" b="1" baseline="-25000" dirty="0">
                <a:sym typeface="Wingdings" panose="05000000000000000000" pitchFamily="2" charset="2"/>
              </a:rPr>
              <a:t>1 </a:t>
            </a:r>
            <a:r>
              <a:rPr lang="en-US" b="1" dirty="0" smtClean="0">
                <a:sym typeface="Wingdings" panose="05000000000000000000" pitchFamily="2" charset="2"/>
              </a:rPr>
              <a:t>/</a:t>
            </a:r>
            <a:r>
              <a:rPr lang="en-US" b="1" dirty="0">
                <a:sym typeface="Wingdings" panose="05000000000000000000" pitchFamily="2" charset="2"/>
              </a:rPr>
              <a:t>RT</a:t>
            </a:r>
            <a:r>
              <a:rPr lang="en-US" b="1" baseline="30000" dirty="0">
                <a:sym typeface="Wingdings" panose="05000000000000000000" pitchFamily="2" charset="2"/>
              </a:rPr>
              <a:t>2</a:t>
            </a:r>
            <a:endParaRPr lang="en-US" b="1" baseline="30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           </a:t>
            </a:r>
            <a:r>
              <a:rPr lang="en-US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Ea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</a:t>
            </a:r>
            <a:r>
              <a:rPr 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= Ea,</a:t>
            </a:r>
            <a:r>
              <a:rPr lang="en-US" b="1" baseline="-25000" dirty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b="1" baseline="30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r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H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0</a:t>
            </a:r>
            <a:r>
              <a:rPr lang="en-US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  </a:t>
            </a:r>
            <a:endParaRPr lang="en-US" b="1" baseline="-25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b="1" dirty="0" smtClean="0"/>
              <a:t>Тримолекулярные </a:t>
            </a:r>
            <a:r>
              <a:rPr lang="ru-RU" b="1" dirty="0"/>
              <a:t>реакций </a:t>
            </a:r>
            <a:r>
              <a:rPr lang="ru-RU" b="1" dirty="0" smtClean="0"/>
              <a:t>чаще всего это </a:t>
            </a:r>
            <a:r>
              <a:rPr lang="ru-RU" b="1" dirty="0"/>
              <a:t>экзотермические реакции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  <a:sym typeface="Symbol"/>
              </a:rPr>
              <a:t></a:t>
            </a:r>
            <a:r>
              <a:rPr lang="en-US" b="1" baseline="-25000" dirty="0">
                <a:solidFill>
                  <a:srgbClr val="FF0000"/>
                </a:solidFill>
                <a:sym typeface="Symbol"/>
              </a:rPr>
              <a:t>r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H</a:t>
            </a:r>
            <a:r>
              <a:rPr lang="en-US" b="1" baseline="-25000" dirty="0">
                <a:solidFill>
                  <a:srgbClr val="FF0000"/>
                </a:solidFill>
                <a:sym typeface="Symbol"/>
              </a:rPr>
              <a:t>0</a:t>
            </a:r>
            <a:r>
              <a:rPr lang="en-US" b="1" dirty="0">
                <a:solidFill>
                  <a:srgbClr val="FF0000"/>
                </a:solidFill>
                <a:sym typeface="Symbol"/>
              </a:rPr>
              <a:t> &lt; 0</a:t>
            </a:r>
            <a:r>
              <a:rPr lang="ru-RU" b="1" dirty="0">
                <a:solidFill>
                  <a:srgbClr val="FF0000"/>
                </a:solidFill>
                <a:sym typeface="Symbol"/>
              </a:rPr>
              <a:t>   </a:t>
            </a:r>
          </a:p>
          <a:p>
            <a:pPr marL="0" indent="0">
              <a:buNone/>
            </a:pPr>
            <a:r>
              <a:rPr lang="ru-RU" b="1" dirty="0" smtClean="0">
                <a:sym typeface="Wingdings" panose="05000000000000000000" pitchFamily="2" charset="2"/>
              </a:rPr>
              <a:t>Следовательно : обратная температурная зависимость определяется </a:t>
            </a:r>
            <a:r>
              <a:rPr lang="ru-RU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уменьшением</a:t>
            </a:r>
            <a:r>
              <a:rPr lang="ru-RU" b="1" dirty="0" smtClean="0">
                <a:sym typeface="Wingdings" panose="05000000000000000000" pitchFamily="2" charset="2"/>
              </a:rPr>
              <a:t> </a:t>
            </a:r>
            <a:r>
              <a:rPr lang="ru-RU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константы</a:t>
            </a:r>
            <a:r>
              <a:rPr lang="ru-RU" b="1" dirty="0" smtClean="0">
                <a:sym typeface="Wingdings" panose="05000000000000000000" pitchFamily="2" charset="2"/>
              </a:rPr>
              <a:t> равновесия </a:t>
            </a:r>
            <a:r>
              <a:rPr lang="ru-RU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К</a:t>
            </a:r>
            <a:r>
              <a:rPr lang="ru-RU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1</a:t>
            </a:r>
            <a:r>
              <a:rPr lang="ru-RU" b="1" dirty="0" smtClean="0">
                <a:sym typeface="Wingdings" panose="05000000000000000000" pitchFamily="2" charset="2"/>
              </a:rPr>
              <a:t> с ростом </a:t>
            </a:r>
            <a:r>
              <a:rPr lang="ru-RU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температуры</a:t>
            </a:r>
            <a:r>
              <a:rPr lang="ru-RU" b="1" dirty="0" smtClean="0">
                <a:sym typeface="Wingdings" panose="05000000000000000000" pitchFamily="2" charset="2"/>
              </a:rPr>
              <a:t>.</a:t>
            </a:r>
            <a:endParaRPr lang="en-US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b="1" dirty="0">
              <a:sym typeface="Wingdings" panose="05000000000000000000" pitchFamily="2" charset="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1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реакции </a:t>
            </a:r>
            <a:r>
              <a:rPr lang="ru-RU" dirty="0" smtClean="0">
                <a:sym typeface="Symbol"/>
              </a:rPr>
              <a:t></a:t>
            </a:r>
            <a:r>
              <a:rPr lang="ru-RU" baseline="-25000" dirty="0" smtClean="0">
                <a:sym typeface="Symbol"/>
              </a:rPr>
              <a:t>А</a:t>
            </a:r>
            <a:r>
              <a:rPr lang="ru-RU" dirty="0" smtClean="0">
                <a:sym typeface="Symbol"/>
              </a:rPr>
              <a:t>А </a:t>
            </a:r>
            <a:r>
              <a:rPr lang="en-US" dirty="0" smtClean="0">
                <a:sym typeface="Wingdings" panose="05000000000000000000" pitchFamily="2" charset="2"/>
              </a:rPr>
              <a:t> D </a:t>
            </a:r>
            <a:r>
              <a:rPr lang="ru-RU" dirty="0" smtClean="0">
                <a:sym typeface="Wingdings" panose="05000000000000000000" pitchFamily="2" charset="2"/>
              </a:rPr>
              <a:t>получено следующее выражение для скорости реакции: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k = 10</a:t>
            </a:r>
            <a:r>
              <a:rPr lang="en-US" b="1" baseline="30000" dirty="0" smtClean="0">
                <a:solidFill>
                  <a:srgbClr val="FF0000"/>
                </a:solidFill>
              </a:rPr>
              <a:t>5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b="1" dirty="0" err="1" smtClean="0">
                <a:solidFill>
                  <a:srgbClr val="FF0000"/>
                </a:solidFill>
              </a:rPr>
              <a:t>exp</a:t>
            </a:r>
            <a:r>
              <a:rPr lang="en-US" b="1" dirty="0" smtClean="0">
                <a:solidFill>
                  <a:srgbClr val="FF0000"/>
                </a:solidFill>
              </a:rPr>
              <a:t>(-200437/RT)</a:t>
            </a:r>
            <a:r>
              <a:rPr lang="en-US" b="1" dirty="0" smtClean="0"/>
              <a:t>  </a:t>
            </a:r>
            <a:r>
              <a:rPr lang="en-US" dirty="0" smtClean="0"/>
              <a:t>c</a:t>
            </a:r>
            <a:r>
              <a:rPr lang="en-US" baseline="30000" dirty="0" smtClean="0"/>
              <a:t>-1 </a:t>
            </a:r>
            <a:r>
              <a:rPr lang="ru-RU" dirty="0" smtClean="0"/>
              <a:t>, где</a:t>
            </a:r>
          </a:p>
          <a:p>
            <a:pPr marL="0" indent="0">
              <a:buNone/>
            </a:pPr>
            <a:r>
              <a:rPr lang="ru-RU" baseline="30000" dirty="0"/>
              <a:t> </a:t>
            </a:r>
            <a:r>
              <a:rPr lang="en-US" baseline="30000" dirty="0" smtClean="0"/>
              <a:t> </a:t>
            </a:r>
            <a:r>
              <a:rPr lang="en-US" dirty="0" smtClean="0"/>
              <a:t>R = 8,314 </a:t>
            </a:r>
            <a:r>
              <a:rPr lang="ru-RU" dirty="0" smtClean="0"/>
              <a:t>Дж</a:t>
            </a:r>
            <a:r>
              <a:rPr lang="en-US" dirty="0" smtClean="0"/>
              <a:t>/</a:t>
            </a:r>
            <a:r>
              <a:rPr lang="ru-RU" dirty="0" smtClean="0"/>
              <a:t>моль*К </a:t>
            </a:r>
            <a:endParaRPr lang="ru-RU" baseline="30000" dirty="0"/>
          </a:p>
          <a:p>
            <a:pPr marL="0" indent="0">
              <a:buNone/>
            </a:pPr>
            <a:r>
              <a:rPr lang="ru-RU" dirty="0" smtClean="0"/>
              <a:t>Определите порядок реакции, энергию активации </a:t>
            </a:r>
            <a:r>
              <a:rPr lang="ru-RU" dirty="0" err="1" smtClean="0"/>
              <a:t>Еа</a:t>
            </a:r>
            <a:r>
              <a:rPr lang="ru-RU" dirty="0" smtClean="0"/>
              <a:t>, </a:t>
            </a:r>
            <a:r>
              <a:rPr lang="ru-RU" dirty="0" err="1" smtClean="0"/>
              <a:t>предэкспоненциальный</a:t>
            </a:r>
            <a:r>
              <a:rPr lang="ru-RU" dirty="0" smtClean="0"/>
              <a:t> множитель А и укажите к какому типу относится исследуемая реакции (</a:t>
            </a:r>
            <a:r>
              <a:rPr lang="ru-RU" b="1" dirty="0" smtClean="0"/>
              <a:t>быстрая или медленная)</a:t>
            </a:r>
            <a:endParaRPr lang="ru-RU" b="1" baseline="30000" dirty="0"/>
          </a:p>
        </p:txBody>
      </p:sp>
    </p:spTree>
    <p:extLst>
      <p:ext uri="{BB962C8B-B14F-4D97-AF65-F5344CB8AC3E}">
        <p14:creationId xmlns:p14="http://schemas.microsoft.com/office/powerpoint/2010/main" val="469097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Теория активированного комплекса (ТАК)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ТАК </a:t>
            </a:r>
            <a:r>
              <a:rPr lang="ru-RU" b="1" dirty="0" smtClean="0"/>
              <a:t>или теория </a:t>
            </a:r>
            <a:r>
              <a:rPr lang="ru-RU" b="1" dirty="0"/>
              <a:t>абсолютных скоростей реакций </a:t>
            </a:r>
            <a:r>
              <a:rPr lang="ru-RU" b="1" dirty="0" smtClean="0"/>
              <a:t>предложена в 1935 г. независимо </a:t>
            </a:r>
            <a:r>
              <a:rPr lang="ru-RU" b="1" dirty="0" smtClean="0">
                <a:solidFill>
                  <a:srgbClr val="FF0000"/>
                </a:solidFill>
              </a:rPr>
              <a:t>Г. </a:t>
            </a:r>
            <a:r>
              <a:rPr lang="ru-RU" b="1" dirty="0" err="1" smtClean="0">
                <a:solidFill>
                  <a:srgbClr val="FF0000"/>
                </a:solidFill>
              </a:rPr>
              <a:t>Эйрингом</a:t>
            </a:r>
            <a:r>
              <a:rPr lang="ru-RU" b="1" dirty="0" smtClean="0">
                <a:solidFill>
                  <a:srgbClr val="FF0000"/>
                </a:solidFill>
              </a:rPr>
              <a:t>, а также М. </a:t>
            </a:r>
            <a:r>
              <a:rPr lang="ru-RU" b="1" dirty="0" err="1" smtClean="0">
                <a:solidFill>
                  <a:srgbClr val="FF0000"/>
                </a:solidFill>
              </a:rPr>
              <a:t>Поляни</a:t>
            </a:r>
            <a:r>
              <a:rPr lang="ru-RU" b="1" dirty="0" smtClean="0">
                <a:solidFill>
                  <a:srgbClr val="FF0000"/>
                </a:solidFill>
              </a:rPr>
              <a:t> и М. Эвансом и </a:t>
            </a:r>
          </a:p>
          <a:p>
            <a:r>
              <a:rPr lang="ru-RU" b="1" dirty="0" smtClean="0"/>
              <a:t>оперирует основными понятиями </a:t>
            </a:r>
          </a:p>
          <a:p>
            <a:pPr>
              <a:buFontTx/>
              <a:buChar char="-"/>
            </a:pPr>
            <a:r>
              <a:rPr lang="ru-RU" b="1" dirty="0" smtClean="0"/>
              <a:t>Потенциальная кривая</a:t>
            </a:r>
          </a:p>
          <a:p>
            <a:pPr>
              <a:buFontTx/>
              <a:buChar char="-"/>
            </a:pPr>
            <a:r>
              <a:rPr lang="ru-RU" b="1" dirty="0" smtClean="0"/>
              <a:t>Поверхность потенциальной энергии</a:t>
            </a:r>
          </a:p>
          <a:p>
            <a:pPr>
              <a:buFontTx/>
              <a:buChar char="-"/>
            </a:pPr>
            <a:r>
              <a:rPr lang="ru-RU" b="1" dirty="0" smtClean="0"/>
              <a:t>Координата реакции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919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AB +C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+ BC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 smtClean="0"/>
              <a:t>Идея теории ТАК состоит в том, что в  химической реакции образование конечного состояния   </a:t>
            </a:r>
            <a:r>
              <a:rPr lang="en-US" sz="3000" b="1" dirty="0" smtClean="0">
                <a:solidFill>
                  <a:srgbClr val="FF0000"/>
                </a:solidFill>
              </a:rPr>
              <a:t>A + BC </a:t>
            </a:r>
            <a:r>
              <a:rPr lang="ru-RU" sz="3000" b="1" dirty="0" smtClean="0"/>
              <a:t>происходит при непрерывном изменении меж-атомных расстояний между атомами исходного состояния</a:t>
            </a:r>
            <a:r>
              <a:rPr lang="en-US" sz="3000" b="1" dirty="0" smtClean="0"/>
              <a:t> </a:t>
            </a:r>
            <a:r>
              <a:rPr lang="en-US" sz="3000" b="1" dirty="0" smtClean="0">
                <a:solidFill>
                  <a:srgbClr val="7030A0"/>
                </a:solidFill>
              </a:rPr>
              <a:t>AB +C</a:t>
            </a:r>
            <a:r>
              <a:rPr lang="ru-RU" sz="3000" b="1" dirty="0" smtClean="0"/>
              <a:t>. </a:t>
            </a:r>
          </a:p>
          <a:p>
            <a:pPr marL="0" indent="0">
              <a:buNone/>
            </a:pPr>
            <a:r>
              <a:rPr lang="ru-RU" sz="3000" b="1" dirty="0" smtClean="0"/>
              <a:t>Для каждой реакции существует критическая конфигурация </a:t>
            </a:r>
            <a:r>
              <a:rPr lang="en-US" sz="3000" b="1" dirty="0" smtClean="0">
                <a:solidFill>
                  <a:srgbClr val="00B050"/>
                </a:solidFill>
              </a:rPr>
              <a:t>A</a:t>
            </a:r>
            <a:r>
              <a:rPr lang="ru-RU" sz="3000" b="1" dirty="0" smtClean="0">
                <a:solidFill>
                  <a:srgbClr val="00B050"/>
                </a:solidFill>
              </a:rPr>
              <a:t>--</a:t>
            </a:r>
            <a:r>
              <a:rPr lang="en-US" sz="3000" b="1" dirty="0" smtClean="0">
                <a:solidFill>
                  <a:srgbClr val="00B050"/>
                </a:solidFill>
              </a:rPr>
              <a:t>B</a:t>
            </a:r>
            <a:r>
              <a:rPr lang="ru-RU" sz="3000" b="1" dirty="0" smtClean="0">
                <a:solidFill>
                  <a:srgbClr val="00B050"/>
                </a:solidFill>
              </a:rPr>
              <a:t>--</a:t>
            </a:r>
            <a:r>
              <a:rPr lang="en-US" sz="3000" b="1" dirty="0" smtClean="0">
                <a:solidFill>
                  <a:srgbClr val="00B050"/>
                </a:solidFill>
              </a:rPr>
              <a:t>C</a:t>
            </a:r>
            <a:r>
              <a:rPr lang="en-US" sz="3000" b="1" dirty="0" smtClean="0"/>
              <a:t> </a:t>
            </a:r>
            <a:r>
              <a:rPr lang="ru-RU" sz="3000" b="1" dirty="0" smtClean="0"/>
              <a:t>при достижении, которой существенно возрастает вероятность завершения реакции. Эта критическая конфигурация, соответствует </a:t>
            </a:r>
            <a:r>
              <a:rPr lang="ru-RU" sz="3000" b="1" dirty="0" smtClean="0">
                <a:solidFill>
                  <a:srgbClr val="FF0000"/>
                </a:solidFill>
              </a:rPr>
              <a:t>высшей точки наиболее выгодного пути на ППЭ</a:t>
            </a:r>
            <a:r>
              <a:rPr lang="ru-RU" sz="3000" b="1" dirty="0" smtClean="0"/>
              <a:t>, называется активированным комплексом (</a:t>
            </a:r>
            <a:r>
              <a:rPr lang="ru-RU" sz="3000" b="1" dirty="0" smtClean="0">
                <a:solidFill>
                  <a:srgbClr val="FF0000"/>
                </a:solidFill>
              </a:rPr>
              <a:t>АК</a:t>
            </a:r>
            <a:r>
              <a:rPr lang="ru-RU" sz="3000" b="1" dirty="0" smtClean="0"/>
              <a:t>) или </a:t>
            </a:r>
            <a:r>
              <a:rPr lang="ru-RU" sz="3000" b="1" dirty="0" smtClean="0">
                <a:solidFill>
                  <a:srgbClr val="FF0000"/>
                </a:solidFill>
              </a:rPr>
              <a:t>переходным состоянием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Кинетическая теория газов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74441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5301208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Уравнения, где константа скорости рассчитана через число двойных соударений, называют </a:t>
            </a:r>
            <a:r>
              <a:rPr lang="ru-RU" sz="2000" b="1" i="1" dirty="0"/>
              <a:t>уравнением </a:t>
            </a:r>
            <a:r>
              <a:rPr lang="ru-RU" sz="2000" b="1" i="1" dirty="0" err="1"/>
              <a:t>Траутца-Лъюиса</a:t>
            </a:r>
            <a:r>
              <a:rPr lang="ru-RU" sz="2000" b="1" i="1" dirty="0"/>
              <a:t>. </a:t>
            </a:r>
            <a:r>
              <a:rPr lang="ru-RU" sz="2000" b="1" dirty="0"/>
              <a:t>Оно применимо к бимолекулярным реакциям, как в растворе, так и в га­зовой фазе</a:t>
            </a:r>
          </a:p>
        </p:txBody>
      </p:sp>
    </p:spTree>
    <p:extLst>
      <p:ext uri="{BB962C8B-B14F-4D97-AF65-F5344CB8AC3E}">
        <p14:creationId xmlns:p14="http://schemas.microsoft.com/office/powerpoint/2010/main" val="2469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4638"/>
            <a:ext cx="835292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Поверхность потенциальной энергии</a:t>
            </a:r>
            <a:r>
              <a:rPr lang="en-US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ППЭ)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rgbClr val="FF0000"/>
                </a:solidFill>
              </a:rPr>
              <a:t>Поверхность потенциальной энергии </a:t>
            </a:r>
            <a:r>
              <a:rPr lang="ru-RU" altLang="ru-RU" sz="2800" b="1" dirty="0" smtClean="0"/>
              <a:t>системы представляет собой функцию ее 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полной энергии </a:t>
            </a:r>
            <a:r>
              <a:rPr lang="ru-RU" altLang="ru-RU" sz="2800" b="1" dirty="0" smtClean="0"/>
              <a:t>(за вычетом кинетической энергии ядер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) от координат q всех включенных в нее ядер</a:t>
            </a:r>
            <a:r>
              <a:rPr lang="ru-RU" altLang="ru-RU" sz="2800" b="1" dirty="0" smtClean="0"/>
              <a:t>. Если система состоит из N атомных ядер, число независимых координат (степеней свободы), полностью определяющих ППЭ, равно 3N–6 (для линейной системы 3N–5):</a:t>
            </a:r>
            <a:endParaRPr lang="en-US" altLang="ru-RU" sz="2800" b="1" dirty="0" smtClean="0"/>
          </a:p>
          <a:p>
            <a:pPr eaLnBrk="1" hangingPunct="1"/>
            <a:r>
              <a:rPr lang="en-US" altLang="ru-RU" sz="2800" b="1" dirty="0" smtClean="0"/>
              <a:t>E</a:t>
            </a:r>
            <a:r>
              <a:rPr lang="ru-RU" altLang="ru-RU" sz="2800" b="1" dirty="0" smtClean="0"/>
              <a:t>(</a:t>
            </a:r>
            <a:r>
              <a:rPr lang="en-US" altLang="ru-RU" sz="2800" b="1" dirty="0" smtClean="0"/>
              <a:t>q</a:t>
            </a:r>
            <a:r>
              <a:rPr lang="ru-RU" altLang="ru-RU" sz="2800" b="1" dirty="0" smtClean="0"/>
              <a:t>) = </a:t>
            </a:r>
            <a:r>
              <a:rPr lang="en-US" altLang="ru-RU" sz="2800" b="1" dirty="0" smtClean="0"/>
              <a:t>E</a:t>
            </a:r>
            <a:r>
              <a:rPr lang="ru-RU" altLang="ru-RU" sz="2800" b="1" dirty="0" smtClean="0"/>
              <a:t> (</a:t>
            </a:r>
            <a:r>
              <a:rPr lang="en-US" altLang="ru-RU" sz="2800" b="1" dirty="0" smtClean="0"/>
              <a:t>q</a:t>
            </a:r>
            <a:r>
              <a:rPr lang="ru-RU" altLang="ru-RU" sz="2800" b="1" baseline="-25000" dirty="0" smtClean="0"/>
              <a:t>1</a:t>
            </a:r>
            <a:r>
              <a:rPr lang="ru-RU" altLang="ru-RU" sz="2800" b="1" dirty="0" smtClean="0"/>
              <a:t>, </a:t>
            </a:r>
            <a:r>
              <a:rPr lang="en-US" altLang="ru-RU" sz="2800" b="1" dirty="0" smtClean="0"/>
              <a:t>q</a:t>
            </a:r>
            <a:r>
              <a:rPr lang="ru-RU" altLang="ru-RU" sz="2800" b="1" baseline="-25000" dirty="0" smtClean="0"/>
              <a:t>2</a:t>
            </a:r>
            <a:r>
              <a:rPr lang="ru-RU" altLang="ru-RU" sz="2800" b="1" dirty="0" smtClean="0"/>
              <a:t>, </a:t>
            </a:r>
            <a:r>
              <a:rPr lang="en-US" altLang="ru-RU" sz="2800" b="1" dirty="0" smtClean="0"/>
              <a:t>q</a:t>
            </a:r>
            <a:r>
              <a:rPr lang="ru-RU" altLang="ru-RU" sz="2800" b="1" baseline="-25000" dirty="0" smtClean="0"/>
              <a:t>3</a:t>
            </a:r>
            <a:r>
              <a:rPr lang="ru-RU" altLang="ru-RU" sz="2800" b="1" dirty="0" smtClean="0"/>
              <a:t>,..., </a:t>
            </a:r>
            <a:r>
              <a:rPr lang="en-US" altLang="ru-RU" sz="2800" b="1" dirty="0" smtClean="0"/>
              <a:t>q</a:t>
            </a:r>
            <a:r>
              <a:rPr lang="ru-RU" altLang="ru-RU" sz="2800" b="1" baseline="-25000" dirty="0" smtClean="0"/>
              <a:t>3</a:t>
            </a:r>
            <a:r>
              <a:rPr lang="en-US" altLang="ru-RU" sz="2800" b="1" baseline="-25000" dirty="0" smtClean="0"/>
              <a:t>N</a:t>
            </a:r>
            <a:r>
              <a:rPr lang="ru-RU" altLang="ru-RU" sz="2800" b="1" baseline="-25000" dirty="0" smtClean="0"/>
              <a:t>-6</a:t>
            </a:r>
            <a:r>
              <a:rPr lang="ru-RU" altLang="ru-RU" sz="2800" b="1" dirty="0" smtClean="0"/>
              <a:t>)</a:t>
            </a:r>
            <a:r>
              <a:rPr lang="ru-RU" altLang="ru-RU" sz="2800" dirty="0" smtClean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20710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Кривая потенциальной энергии и ППЭ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1656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Кривая зависимости электронной энергии от межъядерного расстояния называется потен-</a:t>
            </a:r>
            <a:r>
              <a:rPr lang="ru-RU" b="1" dirty="0" err="1" smtClean="0"/>
              <a:t>циальной</a:t>
            </a:r>
            <a:r>
              <a:rPr lang="ru-RU" b="1" dirty="0" smtClean="0"/>
              <a:t> кривой</a:t>
            </a:r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Система  А  -  В                  Система  А – В - 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5" y="2924944"/>
            <a:ext cx="3240359" cy="2895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24847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3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Impact" pitchFamily="34" charset="0"/>
              </a:rPr>
              <a:t>Классификация критических точек</a:t>
            </a:r>
          </a:p>
        </p:txBody>
      </p:sp>
      <p:grpSp>
        <p:nvGrpSpPr>
          <p:cNvPr id="43031" name="Group 23"/>
          <p:cNvGrpSpPr>
            <a:grpSpLocks/>
          </p:cNvGrpSpPr>
          <p:nvPr/>
        </p:nvGrpSpPr>
        <p:grpSpPr bwMode="auto">
          <a:xfrm>
            <a:off x="468313" y="2060575"/>
            <a:ext cx="8353425" cy="1317625"/>
            <a:chOff x="295" y="1298"/>
            <a:chExt cx="5262" cy="830"/>
          </a:xfrm>
        </p:grpSpPr>
        <p:graphicFrame>
          <p:nvGraphicFramePr>
            <p:cNvPr id="13323" name="Object 6"/>
            <p:cNvGraphicFramePr>
              <a:graphicFrameLocks noChangeAspect="1"/>
            </p:cNvGraphicFramePr>
            <p:nvPr/>
          </p:nvGraphicFramePr>
          <p:xfrm>
            <a:off x="4468" y="1298"/>
            <a:ext cx="1089" cy="8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5" name="Точечный рисунок" r:id="rId3" imgW="1362265" imgH="1038370" progId="Paint.Picture">
                    <p:embed/>
                  </p:oleObj>
                </mc:Choice>
                <mc:Fallback>
                  <p:oleObj name="Точечный рисунок" r:id="rId3" imgW="1362265" imgH="1038370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lum bright="-30000" contrast="4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8" y="1298"/>
                          <a:ext cx="1089" cy="8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4" name="Rectangle 11"/>
            <p:cNvSpPr>
              <a:spLocks noChangeArrowheads="1"/>
            </p:cNvSpPr>
            <p:nvPr/>
          </p:nvSpPr>
          <p:spPr bwMode="auto">
            <a:xfrm>
              <a:off x="295" y="1389"/>
              <a:ext cx="2816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ru-RU" altLang="ru-RU" sz="3200"/>
                <a:t> точка максимума </a:t>
              </a:r>
              <a:br>
                <a:rPr lang="ru-RU" altLang="ru-RU" sz="3200"/>
              </a:br>
              <a:r>
                <a:rPr lang="ru-RU" altLang="ru-RU" sz="3200"/>
                <a:t>d</a:t>
              </a:r>
              <a:r>
                <a:rPr lang="ru-RU" altLang="ru-RU" sz="3200" baseline="30000"/>
                <a:t>2</a:t>
              </a:r>
              <a:r>
                <a:rPr lang="ru-RU" altLang="ru-RU" sz="3200"/>
                <a:t>E/dq</a:t>
              </a:r>
              <a:r>
                <a:rPr lang="ru-RU" altLang="ru-RU" sz="3200" baseline="-25000"/>
                <a:t>1</a:t>
              </a:r>
              <a:r>
                <a:rPr lang="ru-RU" altLang="ru-RU" sz="3200" baseline="30000"/>
                <a:t>2</a:t>
              </a:r>
              <a:r>
                <a:rPr lang="ru-RU" altLang="ru-RU" sz="3200"/>
                <a:t>&lt;0, d</a:t>
              </a:r>
              <a:r>
                <a:rPr lang="ru-RU" altLang="ru-RU" sz="3200" baseline="30000"/>
                <a:t>2</a:t>
              </a:r>
              <a:r>
                <a:rPr lang="ru-RU" altLang="ru-RU" sz="3200"/>
                <a:t>E/dq</a:t>
              </a:r>
              <a:r>
                <a:rPr lang="ru-RU" altLang="ru-RU" sz="3200" baseline="-25000"/>
                <a:t>2</a:t>
              </a:r>
              <a:r>
                <a:rPr lang="ru-RU" altLang="ru-RU" sz="3200" baseline="30000"/>
                <a:t>2</a:t>
              </a:r>
              <a:r>
                <a:rPr lang="ru-RU" altLang="ru-RU" sz="3200"/>
                <a:t>&lt;0</a:t>
              </a:r>
              <a:r>
                <a:rPr lang="ru-RU" altLang="ru-RU"/>
                <a:t>; </a:t>
              </a:r>
            </a:p>
          </p:txBody>
        </p:sp>
      </p:grpSp>
      <p:grpSp>
        <p:nvGrpSpPr>
          <p:cNvPr id="43032" name="Group 24"/>
          <p:cNvGrpSpPr>
            <a:grpSpLocks/>
          </p:cNvGrpSpPr>
          <p:nvPr/>
        </p:nvGrpSpPr>
        <p:grpSpPr bwMode="auto">
          <a:xfrm>
            <a:off x="395288" y="3213101"/>
            <a:ext cx="7200900" cy="1690688"/>
            <a:chOff x="249" y="2024"/>
            <a:chExt cx="4536" cy="1065"/>
          </a:xfrm>
        </p:grpSpPr>
        <p:graphicFrame>
          <p:nvGraphicFramePr>
            <p:cNvPr id="1332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0296837"/>
                </p:ext>
              </p:extLst>
            </p:nvPr>
          </p:nvGraphicFramePr>
          <p:xfrm>
            <a:off x="3334" y="2160"/>
            <a:ext cx="1451" cy="9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" name="Точечный рисунок" r:id="rId5" imgW="1314286" imgH="857143" progId="Paint.Picture">
                    <p:embed/>
                  </p:oleObj>
                </mc:Choice>
                <mc:Fallback>
                  <p:oleObj name="Точечный рисунок" r:id="rId5" imgW="1314286" imgH="857143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-24000" contrast="42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4" y="2160"/>
                          <a:ext cx="1451" cy="9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2" name="Rectangle 12"/>
            <p:cNvSpPr>
              <a:spLocks noChangeArrowheads="1"/>
            </p:cNvSpPr>
            <p:nvPr/>
          </p:nvSpPr>
          <p:spPr bwMode="auto">
            <a:xfrm>
              <a:off x="249" y="2024"/>
              <a:ext cx="3016" cy="1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endParaRPr lang="ru-RU" altLang="ru-RU" sz="3200" dirty="0" smtClean="0"/>
            </a:p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ru-RU" altLang="ru-RU" sz="3200" b="1" dirty="0" err="1" smtClean="0">
                  <a:solidFill>
                    <a:srgbClr val="FF0000"/>
                  </a:solidFill>
                </a:rPr>
                <a:t>седловая</a:t>
              </a:r>
              <a:r>
                <a:rPr lang="ru-RU" altLang="ru-RU" sz="3200" b="1" dirty="0" smtClean="0">
                  <a:solidFill>
                    <a:srgbClr val="FF0000"/>
                  </a:solidFill>
                </a:rPr>
                <a:t> </a:t>
              </a:r>
              <a:r>
                <a:rPr lang="ru-RU" altLang="ru-RU" sz="3200" b="1" dirty="0">
                  <a:solidFill>
                    <a:srgbClr val="FF0000"/>
                  </a:solidFill>
                </a:rPr>
                <a:t>точка </a:t>
              </a:r>
              <a:br>
                <a:rPr lang="ru-RU" altLang="ru-RU" sz="3200" b="1" dirty="0">
                  <a:solidFill>
                    <a:srgbClr val="FF0000"/>
                  </a:solidFill>
                </a:rPr>
              </a:br>
              <a:r>
                <a:rPr lang="ru-RU" altLang="ru-RU" sz="3200" b="1" dirty="0">
                  <a:solidFill>
                    <a:srgbClr val="FF0000"/>
                  </a:solidFill>
                </a:rPr>
                <a:t>d</a:t>
              </a:r>
              <a:r>
                <a:rPr lang="ru-RU" altLang="ru-RU" sz="3200" b="1" baseline="30000" dirty="0">
                  <a:solidFill>
                    <a:srgbClr val="FF0000"/>
                  </a:solidFill>
                </a:rPr>
                <a:t>2</a:t>
              </a:r>
              <a:r>
                <a:rPr lang="ru-RU" altLang="ru-RU" sz="3200" b="1" dirty="0">
                  <a:solidFill>
                    <a:srgbClr val="FF0000"/>
                  </a:solidFill>
                </a:rPr>
                <a:t>E/dq</a:t>
              </a:r>
              <a:r>
                <a:rPr lang="ru-RU" altLang="ru-RU" sz="3200" b="1" baseline="-25000" dirty="0">
                  <a:solidFill>
                    <a:srgbClr val="FF0000"/>
                  </a:solidFill>
                </a:rPr>
                <a:t>1</a:t>
              </a:r>
              <a:r>
                <a:rPr lang="ru-RU" altLang="ru-RU" sz="3200" b="1" baseline="30000" dirty="0">
                  <a:solidFill>
                    <a:srgbClr val="FF0000"/>
                  </a:solidFill>
                </a:rPr>
                <a:t>2</a:t>
              </a:r>
              <a:r>
                <a:rPr lang="ru-RU" altLang="ru-RU" sz="3200" b="1" dirty="0">
                  <a:solidFill>
                    <a:srgbClr val="FF0000"/>
                  </a:solidFill>
                </a:rPr>
                <a:t>&lt;0, d</a:t>
              </a:r>
              <a:r>
                <a:rPr lang="ru-RU" altLang="ru-RU" sz="3200" b="1" baseline="30000" dirty="0">
                  <a:solidFill>
                    <a:srgbClr val="FF0000"/>
                  </a:solidFill>
                </a:rPr>
                <a:t>2</a:t>
              </a:r>
              <a:r>
                <a:rPr lang="ru-RU" altLang="ru-RU" sz="3200" b="1" dirty="0">
                  <a:solidFill>
                    <a:srgbClr val="FF0000"/>
                  </a:solidFill>
                </a:rPr>
                <a:t>E/dq</a:t>
              </a:r>
              <a:r>
                <a:rPr lang="ru-RU" altLang="ru-RU" sz="3200" b="1" baseline="-25000" dirty="0">
                  <a:solidFill>
                    <a:srgbClr val="FF0000"/>
                  </a:solidFill>
                </a:rPr>
                <a:t>2</a:t>
              </a:r>
              <a:r>
                <a:rPr lang="ru-RU" altLang="ru-RU" sz="3200" b="1" baseline="30000" dirty="0">
                  <a:solidFill>
                    <a:srgbClr val="FF0000"/>
                  </a:solidFill>
                </a:rPr>
                <a:t>2</a:t>
              </a:r>
              <a:r>
                <a:rPr lang="ru-RU" altLang="ru-RU" sz="3200" b="1" dirty="0">
                  <a:solidFill>
                    <a:srgbClr val="FF0000"/>
                  </a:solidFill>
                </a:rPr>
                <a:t>&gt;0; </a:t>
              </a:r>
            </a:p>
          </p:txBody>
        </p:sp>
      </p:grpSp>
      <p:grpSp>
        <p:nvGrpSpPr>
          <p:cNvPr id="43030" name="Group 22"/>
          <p:cNvGrpSpPr>
            <a:grpSpLocks/>
          </p:cNvGrpSpPr>
          <p:nvPr/>
        </p:nvGrpSpPr>
        <p:grpSpPr bwMode="auto">
          <a:xfrm>
            <a:off x="539750" y="1125538"/>
            <a:ext cx="6486525" cy="1511300"/>
            <a:chOff x="340" y="709"/>
            <a:chExt cx="4086" cy="952"/>
          </a:xfrm>
        </p:grpSpPr>
        <p:graphicFrame>
          <p:nvGraphicFramePr>
            <p:cNvPr id="13319" name="Object 4"/>
            <p:cNvGraphicFramePr>
              <a:graphicFrameLocks noChangeAspect="1"/>
            </p:cNvGraphicFramePr>
            <p:nvPr/>
          </p:nvGraphicFramePr>
          <p:xfrm>
            <a:off x="3529" y="709"/>
            <a:ext cx="897" cy="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7" name="Точечный рисунок" r:id="rId7" imgW="1085714" imgH="1152381" progId="Paint.Picture">
                    <p:embed/>
                  </p:oleObj>
                </mc:Choice>
                <mc:Fallback>
                  <p:oleObj name="Точечный рисунок" r:id="rId7" imgW="1085714" imgH="1152381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lum bright="-36000" contrast="6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9" y="709"/>
                          <a:ext cx="897" cy="9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0" name="Rectangle 16"/>
            <p:cNvSpPr>
              <a:spLocks noChangeArrowheads="1"/>
            </p:cNvSpPr>
            <p:nvPr/>
          </p:nvSpPr>
          <p:spPr bwMode="auto">
            <a:xfrm>
              <a:off x="340" y="799"/>
              <a:ext cx="287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ru-RU" altLang="ru-RU" sz="3200"/>
                <a:t> точка минимума </a:t>
              </a:r>
              <a:br>
                <a:rPr lang="ru-RU" altLang="ru-RU" sz="3200"/>
              </a:br>
              <a:r>
                <a:rPr lang="ru-RU" altLang="ru-RU" sz="3200"/>
                <a:t>d</a:t>
              </a:r>
              <a:r>
                <a:rPr lang="ru-RU" altLang="ru-RU" sz="3200" baseline="30000"/>
                <a:t>2</a:t>
              </a:r>
              <a:r>
                <a:rPr lang="ru-RU" altLang="ru-RU" sz="3200"/>
                <a:t>E/dq</a:t>
              </a:r>
              <a:r>
                <a:rPr lang="ru-RU" altLang="ru-RU" sz="3200" baseline="-25000"/>
                <a:t>1</a:t>
              </a:r>
              <a:r>
                <a:rPr lang="ru-RU" altLang="ru-RU" sz="3200" baseline="30000"/>
                <a:t>2</a:t>
              </a:r>
              <a:r>
                <a:rPr lang="ru-RU" altLang="ru-RU" sz="3200"/>
                <a:t>&gt;0, d</a:t>
              </a:r>
              <a:r>
                <a:rPr lang="ru-RU" altLang="ru-RU" sz="3200" baseline="30000"/>
                <a:t>2</a:t>
              </a:r>
              <a:r>
                <a:rPr lang="ru-RU" altLang="ru-RU" sz="3200"/>
                <a:t>E/dq</a:t>
              </a:r>
              <a:r>
                <a:rPr lang="ru-RU" altLang="ru-RU" sz="3200" baseline="-25000"/>
                <a:t>2</a:t>
              </a:r>
              <a:r>
                <a:rPr lang="ru-RU" altLang="ru-RU" sz="3200" baseline="30000"/>
                <a:t>2</a:t>
              </a:r>
              <a:r>
                <a:rPr lang="ru-RU" altLang="ru-RU" sz="3200"/>
                <a:t>&gt;0;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641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ППЭ для реакции изомеризации молекулы </a:t>
            </a:r>
            <a:r>
              <a:rPr lang="ru-RU" dirty="0" err="1" smtClean="0"/>
              <a:t>азациклобутадиена</a:t>
            </a:r>
            <a:r>
              <a:rPr lang="ru-RU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8136904" cy="32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0271" y="4823271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Расчет особых точек ППЭ </a:t>
            </a:r>
            <a:r>
              <a:rPr lang="ru-RU" sz="2400" dirty="0"/>
              <a:t>осуществляется в предположении о том, что реагентам, продуктам, пред- и </a:t>
            </a:r>
            <a:r>
              <a:rPr lang="ru-RU" sz="2400" dirty="0" err="1"/>
              <a:t>послереакционным</a:t>
            </a:r>
            <a:r>
              <a:rPr lang="ru-RU" sz="2400" dirty="0"/>
              <a:t> комплексам соответствуют локальные минимумы, а переходному состоянию - </a:t>
            </a:r>
            <a:r>
              <a:rPr lang="ru-RU" sz="2400" dirty="0" err="1"/>
              <a:t>седловая</a:t>
            </a:r>
            <a:r>
              <a:rPr lang="ru-RU" sz="2400" dirty="0"/>
              <a:t> точка ППЭ</a:t>
            </a:r>
          </a:p>
        </p:txBody>
      </p:sp>
    </p:spTree>
    <p:extLst>
      <p:ext uri="{BB962C8B-B14F-4D97-AF65-F5344CB8AC3E}">
        <p14:creationId xmlns:p14="http://schemas.microsoft.com/office/powerpoint/2010/main" val="4268363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Путь химической реакции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Неоднократные попытки разработать общий алгоритм </a:t>
            </a:r>
            <a:r>
              <a:rPr lang="ru-RU" sz="3200" dirty="0" smtClean="0"/>
              <a:t>для локализации </a:t>
            </a:r>
            <a:r>
              <a:rPr lang="ru-RU" sz="3200" dirty="0"/>
              <a:t> </a:t>
            </a:r>
            <a:r>
              <a:rPr lang="ru-RU" sz="3200" b="1" dirty="0">
                <a:solidFill>
                  <a:srgbClr val="FF0000"/>
                </a:solidFill>
              </a:rPr>
              <a:t>переходного состояния</a:t>
            </a:r>
            <a:r>
              <a:rPr lang="ru-RU" sz="3200" dirty="0"/>
              <a:t> привели к концепции </a:t>
            </a:r>
            <a:r>
              <a:rPr lang="ru-RU" sz="3200" b="1" dirty="0">
                <a:solidFill>
                  <a:srgbClr val="FF0000"/>
                </a:solidFill>
              </a:rPr>
              <a:t>пути химической реакции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Согласно классическому определению </a:t>
            </a:r>
            <a:r>
              <a:rPr lang="ru-RU" sz="3200" dirty="0" err="1"/>
              <a:t>Эйринга</a:t>
            </a:r>
            <a:r>
              <a:rPr lang="ru-RU" sz="3200" dirty="0"/>
              <a:t> и </a:t>
            </a:r>
            <a:r>
              <a:rPr lang="ru-RU" sz="3200" dirty="0" err="1"/>
              <a:t>Поляни</a:t>
            </a:r>
            <a:r>
              <a:rPr lang="ru-RU" sz="3200" dirty="0"/>
              <a:t> (1931 г.), путь химической реакции - это </a:t>
            </a:r>
            <a:r>
              <a:rPr lang="ru-RU" sz="3200" b="1" dirty="0">
                <a:solidFill>
                  <a:srgbClr val="FF0000"/>
                </a:solidFill>
              </a:rPr>
              <a:t>путь минимальной энергии реакции</a:t>
            </a:r>
            <a:r>
              <a:rPr lang="ru-RU" sz="3200" dirty="0"/>
              <a:t>, соединяющий соседние минимумы ППЭ через </a:t>
            </a:r>
            <a:r>
              <a:rPr lang="ru-RU" sz="3200" dirty="0" err="1"/>
              <a:t>седловую</a:t>
            </a:r>
            <a:r>
              <a:rPr lang="ru-RU" sz="3200" dirty="0"/>
              <a:t> точку переходного состояния. </a:t>
            </a:r>
          </a:p>
        </p:txBody>
      </p:sp>
    </p:spTree>
    <p:extLst>
      <p:ext uri="{BB962C8B-B14F-4D97-AF65-F5344CB8AC3E}">
        <p14:creationId xmlns:p14="http://schemas.microsoft.com/office/powerpoint/2010/main" val="1178476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Основные положения ТАК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АК следует рассматривать как обычную молекулу с обычными </a:t>
            </a:r>
            <a:r>
              <a:rPr lang="ru-RU" b="1" dirty="0" err="1" smtClean="0"/>
              <a:t>термодинамиче-скими</a:t>
            </a:r>
            <a:r>
              <a:rPr lang="ru-RU" b="1" dirty="0" smtClean="0"/>
              <a:t> свойствами при одном допущении: </a:t>
            </a:r>
            <a:r>
              <a:rPr lang="ru-RU" b="1" dirty="0" smtClean="0">
                <a:solidFill>
                  <a:srgbClr val="FF0000"/>
                </a:solidFill>
              </a:rPr>
              <a:t>движение вдоль координаты реакции приводит к его распаду  </a:t>
            </a:r>
            <a:r>
              <a:rPr lang="ru-RU" b="1" dirty="0" smtClean="0"/>
              <a:t>с определенной скоростью.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(q</a:t>
            </a:r>
            <a:r>
              <a:rPr lang="ru-RU" b="1" baseline="-25000" dirty="0" smtClean="0">
                <a:solidFill>
                  <a:srgbClr val="7030A0"/>
                </a:solidFill>
              </a:rPr>
              <a:t>пост</a:t>
            </a:r>
            <a:r>
              <a:rPr lang="ru-RU" b="1" dirty="0" smtClean="0">
                <a:solidFill>
                  <a:srgbClr val="7030A0"/>
                </a:solidFill>
              </a:rPr>
              <a:t> переходит в </a:t>
            </a:r>
            <a:r>
              <a:rPr lang="en-US" b="1" dirty="0" smtClean="0">
                <a:solidFill>
                  <a:srgbClr val="7030A0"/>
                </a:solidFill>
              </a:rPr>
              <a:t>q</a:t>
            </a:r>
            <a:r>
              <a:rPr lang="ru-RU" b="1" baseline="-25000" dirty="0" smtClean="0">
                <a:solidFill>
                  <a:srgbClr val="7030A0"/>
                </a:solidFill>
              </a:rPr>
              <a:t>кол</a:t>
            </a:r>
            <a:r>
              <a:rPr lang="ru-RU" b="1" dirty="0" smtClean="0">
                <a:solidFill>
                  <a:srgbClr val="7030A0"/>
                </a:solidFill>
              </a:rPr>
              <a:t>)</a:t>
            </a:r>
          </a:p>
          <a:p>
            <a:r>
              <a:rPr lang="ru-RU" b="1" dirty="0" smtClean="0"/>
              <a:t>Координата реакции – это энергетически самый выгодный путь реакции </a:t>
            </a:r>
            <a:r>
              <a:rPr lang="ru-RU" b="1" dirty="0" smtClean="0">
                <a:solidFill>
                  <a:srgbClr val="FF0000"/>
                </a:solidFill>
              </a:rPr>
              <a:t>с </a:t>
            </a:r>
            <a:r>
              <a:rPr lang="en-US" b="1" dirty="0" err="1" smtClean="0">
                <a:solidFill>
                  <a:srgbClr val="FF0000"/>
                </a:solidFill>
              </a:rPr>
              <a:t>E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min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в критической точке.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Поверхность потенциальной кривой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5326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H-H  + D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H --H-- </a:t>
            </a:r>
            <a:r>
              <a:rPr lang="en-US" dirty="0"/>
              <a:t>D </a:t>
            </a: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/>
              <a:t>H  </a:t>
            </a:r>
            <a:r>
              <a:rPr lang="en-US" dirty="0" smtClean="0"/>
              <a:t>+ H-D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2780" y="5574431"/>
            <a:ext cx="802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ym typeface="Symbol"/>
              </a:rPr>
              <a:t></a:t>
            </a:r>
            <a:r>
              <a:rPr lang="en-US" sz="2400" b="1" dirty="0" smtClean="0">
                <a:sym typeface="Symbol"/>
              </a:rPr>
              <a:t>H</a:t>
            </a:r>
            <a:r>
              <a:rPr lang="en-US" sz="2400" b="1" baseline="30000" dirty="0" smtClean="0">
                <a:sym typeface="Symbol"/>
              </a:rPr>
              <a:t>0</a:t>
            </a:r>
            <a:r>
              <a:rPr lang="en-US" sz="2400" b="1" dirty="0" smtClean="0">
                <a:sym typeface="Symbol"/>
              </a:rPr>
              <a:t> = E</a:t>
            </a:r>
            <a:r>
              <a:rPr lang="en-US" sz="2400" b="1" baseline="-25000" dirty="0" smtClean="0">
                <a:sym typeface="Symbol"/>
              </a:rPr>
              <a:t>0,1</a:t>
            </a:r>
            <a:r>
              <a:rPr lang="en-US" sz="2400" b="1" dirty="0" smtClean="0">
                <a:sym typeface="Symbol"/>
              </a:rPr>
              <a:t> – E</a:t>
            </a:r>
            <a:r>
              <a:rPr lang="en-US" sz="2400" b="1" baseline="-25000" dirty="0" smtClean="0">
                <a:sym typeface="Symbol"/>
              </a:rPr>
              <a:t>0,-1</a:t>
            </a:r>
            <a:r>
              <a:rPr lang="en-US" sz="2400" b="1" dirty="0" smtClean="0">
                <a:sym typeface="Symbol"/>
              </a:rPr>
              <a:t>                           </a:t>
            </a:r>
            <a:r>
              <a:rPr lang="ru-RU" sz="2400" b="1" dirty="0" smtClean="0"/>
              <a:t>Путь по координате реакции</a:t>
            </a:r>
            <a:endParaRPr lang="ru-RU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" y="1772816"/>
            <a:ext cx="44005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1805871"/>
            <a:ext cx="4066034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70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Выражение для скорости реакции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Для реакции: А  + В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ru-RU" b="1" dirty="0" err="1" smtClean="0">
                <a:sym typeface="Wingdings" panose="05000000000000000000" pitchFamily="2" charset="2"/>
              </a:rPr>
              <a:t>Пр</a:t>
            </a:r>
            <a:r>
              <a:rPr lang="ru-RU" b="1" dirty="0" smtClean="0">
                <a:sym typeface="Wingdings" panose="05000000000000000000" pitchFamily="2" charset="2"/>
              </a:rPr>
              <a:t> </a:t>
            </a:r>
            <a:endParaRPr lang="en-US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ru-RU" b="1" dirty="0" smtClean="0">
                <a:sym typeface="Wingdings" panose="05000000000000000000" pitchFamily="2" charset="2"/>
              </a:rPr>
              <a:t>              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W =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 </a:t>
            </a:r>
            <a:r>
              <a:rPr lang="en-US" b="1" baseline="-25000" dirty="0" smtClean="0">
                <a:solidFill>
                  <a:srgbClr val="FF0000"/>
                </a:solidFill>
                <a:sym typeface="Symbol"/>
              </a:rPr>
              <a:t>*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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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</a:t>
            </a:r>
            <a:r>
              <a:rPr lang="en-US" b="1" dirty="0" smtClean="0">
                <a:sym typeface="Symbol"/>
              </a:rPr>
              <a:t>,   </a:t>
            </a:r>
            <a:r>
              <a:rPr lang="ru-RU" b="1" dirty="0" smtClean="0">
                <a:sym typeface="Symbol"/>
              </a:rPr>
              <a:t>где </a:t>
            </a:r>
            <a:r>
              <a:rPr lang="en-US" b="1" dirty="0" smtClean="0">
                <a:sym typeface="Symbol"/>
              </a:rPr>
              <a:t> </a:t>
            </a:r>
            <a:endParaRPr lang="ru-RU" b="1" dirty="0" smtClean="0">
              <a:sym typeface="Symbol"/>
            </a:endParaRPr>
          </a:p>
          <a:p>
            <a:pPr marL="0" indent="0">
              <a:buNone/>
            </a:pPr>
            <a:r>
              <a:rPr lang="ru-RU" b="1" dirty="0">
                <a:sym typeface="Symbol"/>
              </a:rPr>
              <a:t> </a:t>
            </a:r>
            <a:r>
              <a:rPr lang="ru-RU" b="1" dirty="0" smtClean="0">
                <a:sym typeface="Symbo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</a:t>
            </a:r>
            <a:r>
              <a:rPr lang="en-US" b="1" baseline="30000" dirty="0" smtClean="0">
                <a:solidFill>
                  <a:srgbClr val="FF0000"/>
                </a:solidFill>
                <a:sym typeface="Symbol"/>
              </a:rPr>
              <a:t></a:t>
            </a:r>
            <a:r>
              <a:rPr lang="ru-RU" b="1" baseline="300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ru-RU" b="1" baseline="30000" dirty="0" smtClean="0">
                <a:sym typeface="Symbol"/>
              </a:rPr>
              <a:t> 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k</a:t>
            </a:r>
            <a:r>
              <a:rPr lang="ru-RU" b="1" baseline="-25000" dirty="0" smtClean="0">
                <a:solidFill>
                  <a:srgbClr val="FF0000"/>
                </a:solidFill>
                <a:sym typeface="Symbol"/>
              </a:rPr>
              <a:t>б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T/h</a:t>
            </a:r>
            <a:r>
              <a:rPr lang="en-US" b="1" dirty="0" smtClean="0">
                <a:sym typeface="Symbol"/>
              </a:rPr>
              <a:t> [c</a:t>
            </a:r>
            <a:r>
              <a:rPr lang="en-US" b="1" baseline="30000" dirty="0" smtClean="0">
                <a:sym typeface="Symbol"/>
              </a:rPr>
              <a:t>-1</a:t>
            </a:r>
            <a:r>
              <a:rPr lang="en-US" b="1" dirty="0" smtClean="0">
                <a:sym typeface="Symbol"/>
              </a:rPr>
              <a:t>]  </a:t>
            </a:r>
            <a:r>
              <a:rPr lang="ru-RU" b="1" dirty="0" smtClean="0">
                <a:sym typeface="Symbol"/>
              </a:rPr>
              <a:t>- частота распада АК</a:t>
            </a:r>
            <a:r>
              <a:rPr lang="en-US" b="1" dirty="0" smtClean="0">
                <a:sym typeface="Symbol"/>
              </a:rPr>
              <a:t>, </a:t>
            </a:r>
            <a:r>
              <a:rPr lang="ru-RU" b="1" dirty="0" err="1" smtClean="0">
                <a:sym typeface="Symbol"/>
              </a:rPr>
              <a:t>эффектив-ная</a:t>
            </a:r>
            <a:r>
              <a:rPr lang="ru-RU" b="1" dirty="0" smtClean="0">
                <a:sym typeface="Symbol"/>
              </a:rPr>
              <a:t> скорость перехода АК через энергетический барьер;</a:t>
            </a:r>
          </a:p>
          <a:p>
            <a:pPr marL="0" indent="0">
              <a:buNone/>
            </a:pPr>
            <a:r>
              <a:rPr lang="ru-RU" b="1" dirty="0">
                <a:sym typeface="Symbol"/>
              </a:rPr>
              <a:t> </a:t>
            </a:r>
            <a:r>
              <a:rPr lang="ru-RU" b="1" dirty="0" smtClean="0">
                <a:sym typeface="Symbol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</a:t>
            </a:r>
            <a:r>
              <a:rPr lang="ru-RU" b="1" smtClean="0">
                <a:sym typeface="Symbol"/>
              </a:rPr>
              <a:t>  </a:t>
            </a:r>
            <a:r>
              <a:rPr lang="ru-RU" b="1" dirty="0">
                <a:solidFill>
                  <a:srgbClr val="FF0000"/>
                </a:solidFill>
                <a:sym typeface="Symbol"/>
              </a:rPr>
              <a:t></a:t>
            </a:r>
            <a:r>
              <a:rPr lang="ru-RU" b="1" smtClean="0">
                <a:solidFill>
                  <a:srgbClr val="FF0000"/>
                </a:solidFill>
                <a:sym typeface="Symbol"/>
              </a:rPr>
              <a:t> 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1</a:t>
            </a:r>
            <a:r>
              <a:rPr lang="ru-RU" b="1" dirty="0" smtClean="0">
                <a:sym typeface="Symbol"/>
              </a:rPr>
              <a:t> -  </a:t>
            </a:r>
            <a:r>
              <a:rPr lang="ru-RU" b="1" dirty="0" err="1" smtClean="0">
                <a:sym typeface="Symbol"/>
              </a:rPr>
              <a:t>трансэмиссионный</a:t>
            </a:r>
            <a:r>
              <a:rPr lang="ru-RU" b="1" dirty="0" smtClean="0">
                <a:sym typeface="Symbol"/>
              </a:rPr>
              <a:t> коэффициент, показывает долю АК , переходящих в продукты              </a:t>
            </a:r>
            <a:endParaRPr lang="ru-RU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ru-RU" b="1" dirty="0" smtClean="0">
                <a:sym typeface="Wingdings" panose="05000000000000000000" pitchFamily="2" charset="2"/>
              </a:rPr>
              <a:t>    Механизм реакции: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ym typeface="Wingdings" panose="05000000000000000000" pitchFamily="2" charset="2"/>
              </a:rPr>
              <a:t> </a:t>
            </a:r>
            <a:r>
              <a:rPr lang="ru-RU" b="1" dirty="0" smtClean="0">
                <a:sym typeface="Wingdings" panose="05000000000000000000" pitchFamily="2" charset="2"/>
              </a:rPr>
              <a:t>                  </a:t>
            </a:r>
            <a:r>
              <a:rPr lang="en-US" b="1" dirty="0" smtClean="0">
                <a:sym typeface="Wingdings" panose="05000000000000000000" pitchFamily="2" charset="2"/>
              </a:rPr>
              <a:t>k</a:t>
            </a:r>
            <a:r>
              <a:rPr lang="en-US" b="1" baseline="-25000" dirty="0" smtClean="0">
                <a:sym typeface="Wingdings" panose="05000000000000000000" pitchFamily="2" charset="2"/>
              </a:rPr>
              <a:t>1</a:t>
            </a:r>
            <a:endParaRPr lang="ru-RU" b="1" baseline="-25000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ym typeface="Wingdings" panose="05000000000000000000" pitchFamily="2" charset="2"/>
              </a:rPr>
              <a:t> </a:t>
            </a:r>
            <a:r>
              <a:rPr lang="ru-RU" b="1" dirty="0" smtClean="0">
                <a:sym typeface="Wingdings" panose="05000000000000000000" pitchFamily="2" charset="2"/>
              </a:rPr>
              <a:t>    А + В   </a:t>
            </a:r>
            <a:r>
              <a:rPr lang="ru-RU" b="1" dirty="0" smtClean="0">
                <a:sym typeface="Symbol"/>
              </a:rPr>
              <a:t></a:t>
            </a:r>
            <a:r>
              <a:rPr lang="ru-RU" b="1" dirty="0" smtClean="0">
                <a:sym typeface="Wingdings" panose="05000000000000000000" pitchFamily="2" charset="2"/>
              </a:rPr>
              <a:t>   АВ</a:t>
            </a:r>
            <a:r>
              <a:rPr lang="ru-RU" b="1" dirty="0" smtClean="0">
                <a:sym typeface="Symbol"/>
              </a:rPr>
              <a:t></a:t>
            </a:r>
            <a:r>
              <a:rPr lang="en-US" b="1" dirty="0" smtClean="0">
                <a:sym typeface="Symbol"/>
              </a:rPr>
              <a:t>   </a:t>
            </a:r>
            <a:r>
              <a:rPr lang="ru-RU" b="1" dirty="0" smtClean="0">
                <a:sym typeface="Symbol"/>
              </a:rPr>
              <a:t>    Для получения конечного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b="1" dirty="0">
                <a:sym typeface="Symbol"/>
              </a:rPr>
              <a:t> </a:t>
            </a:r>
            <a:r>
              <a:rPr lang="ru-RU" b="1" dirty="0" smtClean="0">
                <a:sym typeface="Symbol"/>
              </a:rPr>
              <a:t>                  </a:t>
            </a:r>
            <a:r>
              <a:rPr lang="en-US" b="1" dirty="0" smtClean="0">
                <a:sym typeface="Symbol"/>
              </a:rPr>
              <a:t>k</a:t>
            </a:r>
            <a:r>
              <a:rPr lang="en-US" b="1" baseline="-25000" dirty="0" smtClean="0">
                <a:sym typeface="Symbol"/>
              </a:rPr>
              <a:t>-1 </a:t>
            </a:r>
            <a:r>
              <a:rPr lang="ru-RU" b="1" baseline="-25000" dirty="0" smtClean="0">
                <a:sym typeface="Symbol"/>
              </a:rPr>
              <a:t>                       </a:t>
            </a:r>
            <a:r>
              <a:rPr lang="ru-RU" b="1" dirty="0" smtClean="0">
                <a:sym typeface="Symbol"/>
              </a:rPr>
              <a:t>уравнения применим</a:t>
            </a:r>
            <a:endParaRPr lang="en-US" b="1" baseline="-25000" dirty="0" smtClean="0">
              <a:sym typeface="Symbol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b="1" baseline="-25000" dirty="0">
                <a:sym typeface="Symbol"/>
              </a:rPr>
              <a:t> </a:t>
            </a:r>
            <a:r>
              <a:rPr lang="en-US" b="1" baseline="-25000" dirty="0" smtClean="0">
                <a:sym typeface="Symbol"/>
              </a:rPr>
              <a:t>                              </a:t>
            </a:r>
            <a:endParaRPr lang="ru-RU" b="1" baseline="-25000" dirty="0" smtClean="0">
              <a:sym typeface="Symbol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ru-RU" b="1" baseline="-25000" dirty="0">
                <a:sym typeface="Symbol"/>
              </a:rPr>
              <a:t> </a:t>
            </a:r>
            <a:r>
              <a:rPr lang="ru-RU" b="1" baseline="-25000" dirty="0" smtClean="0">
                <a:sym typeface="Symbol"/>
              </a:rPr>
              <a:t>                         </a:t>
            </a:r>
            <a:r>
              <a:rPr lang="en-US" b="1" dirty="0" smtClean="0">
                <a:sym typeface="Wingdings" panose="05000000000000000000" pitchFamily="2" charset="2"/>
              </a:rPr>
              <a:t>k</a:t>
            </a:r>
            <a:r>
              <a:rPr lang="ru-RU" b="1" baseline="-25000" dirty="0" smtClean="0">
                <a:sym typeface="Wingdings" panose="05000000000000000000" pitchFamily="2" charset="2"/>
              </a:rPr>
              <a:t>2</a:t>
            </a:r>
            <a:r>
              <a:rPr lang="ru-RU" b="1" baseline="-25000" dirty="0" smtClean="0">
                <a:sym typeface="Symbol"/>
              </a:rPr>
              <a:t>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sym typeface="Symbol"/>
              </a:rPr>
              <a:t>МКРК</a:t>
            </a:r>
            <a:endParaRPr lang="en-US" b="1" baseline="-25000" dirty="0" smtClean="0">
              <a:solidFill>
                <a:srgbClr val="FF0000"/>
              </a:solidFill>
              <a:sym typeface="Symbol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en-US" b="1" baseline="-25000" dirty="0">
                <a:sym typeface="Symbol"/>
              </a:rPr>
              <a:t> </a:t>
            </a:r>
            <a:r>
              <a:rPr lang="en-US" b="1" baseline="-25000" dirty="0" smtClean="0">
                <a:sym typeface="Symbol"/>
              </a:rPr>
              <a:t>          </a:t>
            </a:r>
            <a:r>
              <a:rPr lang="ru-RU" b="1" dirty="0" smtClean="0">
                <a:sym typeface="Wingdings" panose="05000000000000000000" pitchFamily="2" charset="2"/>
              </a:rPr>
              <a:t>АВ</a:t>
            </a:r>
            <a:r>
              <a:rPr lang="ru-RU" b="1" baseline="30000" dirty="0" smtClean="0">
                <a:sym typeface="Symbol"/>
              </a:rPr>
              <a:t></a:t>
            </a:r>
            <a:r>
              <a:rPr lang="en-US" b="1" baseline="30000" dirty="0" smtClean="0">
                <a:sym typeface="Symbol"/>
              </a:rPr>
              <a:t>    </a:t>
            </a:r>
            <a:r>
              <a:rPr lang="en-US" b="1" dirty="0" smtClean="0">
                <a:sym typeface="Symbol"/>
              </a:rPr>
              <a:t>  </a:t>
            </a:r>
            <a:r>
              <a:rPr lang="ru-RU" b="1" dirty="0" err="1" smtClean="0">
                <a:sym typeface="Symbol"/>
              </a:rPr>
              <a:t>Пр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43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факторы протекания </a:t>
            </a:r>
            <a:r>
              <a:rPr lang="ru-RU" b="1" dirty="0" smtClean="0"/>
              <a:t>реакции в ТАК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Элементарный акт реакции происходит </a:t>
            </a:r>
            <a:r>
              <a:rPr lang="ru-RU" b="1" dirty="0" err="1" smtClean="0">
                <a:solidFill>
                  <a:srgbClr val="FF0000"/>
                </a:solidFill>
              </a:rPr>
              <a:t>адиабатически</a:t>
            </a:r>
            <a:r>
              <a:rPr lang="ru-RU" b="1" dirty="0" smtClean="0"/>
              <a:t>, т.е. ядра движутся независимо от движения электронов. </a:t>
            </a:r>
            <a:r>
              <a:rPr lang="ru-RU" b="1" dirty="0" smtClean="0">
                <a:solidFill>
                  <a:srgbClr val="FF0000"/>
                </a:solidFill>
              </a:rPr>
              <a:t>Потенциальная энергия </a:t>
            </a:r>
            <a:r>
              <a:rPr lang="en-US" b="1" dirty="0" smtClean="0">
                <a:solidFill>
                  <a:srgbClr val="FF0000"/>
                </a:solidFill>
              </a:rPr>
              <a:t>U </a:t>
            </a:r>
            <a:r>
              <a:rPr lang="ru-RU" b="1" dirty="0" smtClean="0"/>
              <a:t>при движении ядер </a:t>
            </a:r>
            <a:r>
              <a:rPr lang="ru-RU" b="1" dirty="0" smtClean="0">
                <a:solidFill>
                  <a:srgbClr val="FF0000"/>
                </a:solidFill>
              </a:rPr>
              <a:t>изменяется непрерывно </a:t>
            </a:r>
            <a:r>
              <a:rPr lang="ru-RU" b="1" dirty="0" smtClean="0"/>
              <a:t>и является функцией межъядерных расстояний</a:t>
            </a:r>
          </a:p>
          <a:p>
            <a:r>
              <a:rPr lang="ru-RU" b="1" dirty="0" smtClean="0"/>
              <a:t>Исходные вещества и активированный комплекс находится в </a:t>
            </a:r>
            <a:r>
              <a:rPr lang="ru-RU" b="1" dirty="0" smtClean="0">
                <a:solidFill>
                  <a:srgbClr val="FF0000"/>
                </a:solidFill>
              </a:rPr>
              <a:t>состоянии равновесия</a:t>
            </a:r>
          </a:p>
          <a:p>
            <a:r>
              <a:rPr lang="ru-RU" b="1" dirty="0" smtClean="0"/>
              <a:t>Протекание </a:t>
            </a:r>
            <a:r>
              <a:rPr lang="ru-RU" b="1" dirty="0" smtClean="0">
                <a:solidFill>
                  <a:srgbClr val="FF0000"/>
                </a:solidFill>
              </a:rPr>
              <a:t>реакции распада </a:t>
            </a:r>
            <a:r>
              <a:rPr lang="ru-RU" b="1" dirty="0" smtClean="0"/>
              <a:t>активирован</a:t>
            </a:r>
            <a:r>
              <a:rPr lang="en-US" b="1" dirty="0" smtClean="0"/>
              <a:t>-</a:t>
            </a:r>
            <a:r>
              <a:rPr lang="ru-RU" b="1" dirty="0" err="1" smtClean="0"/>
              <a:t>ного</a:t>
            </a:r>
            <a:r>
              <a:rPr lang="ru-RU" b="1" dirty="0" smtClean="0"/>
              <a:t> комплекса </a:t>
            </a:r>
            <a:r>
              <a:rPr lang="ru-RU" b="1" dirty="0" smtClean="0">
                <a:solidFill>
                  <a:srgbClr val="FF0000"/>
                </a:solidFill>
              </a:rPr>
              <a:t>не смещает </a:t>
            </a:r>
            <a:r>
              <a:rPr lang="ru-RU" b="1" dirty="0" smtClean="0"/>
              <a:t>равновесие в первой стадии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8538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Термодинамический подход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96752"/>
                <a:ext cx="82296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W = r2 = k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30000" dirty="0" smtClean="0">
                    <a:solidFill>
                      <a:srgbClr val="FF0000"/>
                    </a:solidFill>
                    <a:sym typeface="Symbol"/>
                  </a:rPr>
                  <a:t>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AB   </a:t>
                </a:r>
              </a:p>
              <a:p>
                <a:r>
                  <a:rPr lang="en-US" dirty="0" smtClean="0"/>
                  <a:t>K</a:t>
                </a:r>
                <a:r>
                  <a:rPr lang="en-US" baseline="30000" dirty="0">
                    <a:sym typeface="Symbol"/>
                  </a:rPr>
                  <a:t> </a:t>
                </a:r>
                <a:r>
                  <a:rPr lang="en-US" baseline="30000" dirty="0" smtClean="0">
                    <a:sym typeface="Symbol"/>
                  </a:rPr>
                  <a:t>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</a:t>
                </a:r>
                <a:r>
                  <a:rPr lang="en-US" dirty="0"/>
                  <a:t> </a:t>
                </a:r>
                <a:r>
                  <a:rPr lang="en-US" dirty="0" smtClean="0"/>
                  <a:t>C</a:t>
                </a:r>
                <a:r>
                  <a:rPr lang="en-US" baseline="30000" dirty="0">
                    <a:sym typeface="Symbol"/>
                  </a:rPr>
                  <a:t></a:t>
                </a:r>
                <a:r>
                  <a:rPr lang="en-US" baseline="-25000" dirty="0"/>
                  <a:t>AB</a:t>
                </a:r>
                <a:r>
                  <a:rPr lang="en-US" dirty="0" smtClean="0"/>
                  <a:t> /</a:t>
                </a:r>
                <a:r>
                  <a:rPr lang="en-US" dirty="0"/>
                  <a:t>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B 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/>
                  <a:t>C</a:t>
                </a:r>
                <a:r>
                  <a:rPr lang="en-US" baseline="30000" dirty="0">
                    <a:sym typeface="Symbol"/>
                  </a:rPr>
                  <a:t></a:t>
                </a:r>
                <a:r>
                  <a:rPr lang="en-US" baseline="-25000" dirty="0"/>
                  <a:t>AB</a:t>
                </a:r>
                <a:r>
                  <a:rPr lang="en-US" dirty="0"/>
                  <a:t> </a:t>
                </a:r>
                <a:r>
                  <a:rPr lang="en-US" dirty="0" smtClean="0"/>
                  <a:t> =</a:t>
                </a:r>
                <a:r>
                  <a:rPr lang="en-US" dirty="0"/>
                  <a:t> </a:t>
                </a:r>
                <a:r>
                  <a:rPr lang="en-US" dirty="0" smtClean="0"/>
                  <a:t>K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B   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W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b="1" dirty="0">
                    <a:solidFill>
                      <a:srgbClr val="FF0000"/>
                    </a:solidFill>
                  </a:rPr>
                  <a:t>k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30000" dirty="0">
                    <a:solidFill>
                      <a:srgbClr val="FF0000"/>
                    </a:solidFill>
                    <a:sym typeface="Symbol"/>
                  </a:rPr>
                  <a:t>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AB </a:t>
                </a:r>
                <a:r>
                  <a:rPr lang="en-US" b="1" dirty="0">
                    <a:solidFill>
                      <a:srgbClr val="FF0000"/>
                    </a:solidFill>
                  </a:rPr>
                  <a:t>=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b="1" baseline="30000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b="1" baseline="30000" dirty="0" smtClean="0">
                    <a:solidFill>
                      <a:srgbClr val="FF0000"/>
                    </a:solidFill>
                    <a:sym typeface="Symbol"/>
                  </a:rPr>
                  <a:t>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B</a:t>
                </a:r>
              </a:p>
              <a:p>
                <a:r>
                  <a:rPr lang="ru-RU" dirty="0" smtClean="0">
                    <a:sym typeface="Symbol"/>
                  </a:rPr>
                  <a:t>Из термодинамики </a:t>
                </a:r>
              </a:p>
              <a:p>
                <a:r>
                  <a:rPr lang="en-US" dirty="0" smtClean="0">
                    <a:sym typeface="Symbol"/>
                  </a:rPr>
                  <a:t>G</a:t>
                </a:r>
                <a:r>
                  <a:rPr lang="en-US" baseline="30000" dirty="0" smtClean="0">
                    <a:sym typeface="Symbol"/>
                  </a:rPr>
                  <a:t>0  </a:t>
                </a:r>
                <a:r>
                  <a:rPr lang="en-US" dirty="0" smtClean="0">
                    <a:sym typeface="Symbol"/>
                  </a:rPr>
                  <a:t>= H</a:t>
                </a:r>
                <a:r>
                  <a:rPr lang="en-US" baseline="30000" dirty="0" smtClean="0">
                    <a:sym typeface="Symbol"/>
                  </a:rPr>
                  <a:t>0</a:t>
                </a:r>
                <a:r>
                  <a:rPr lang="ru-RU" baseline="30000" dirty="0" smtClean="0">
                    <a:sym typeface="Symbol"/>
                  </a:rPr>
                  <a:t> </a:t>
                </a:r>
                <a:r>
                  <a:rPr lang="ru-RU" dirty="0" smtClean="0">
                    <a:sym typeface="Symbol"/>
                  </a:rPr>
                  <a:t>- Т</a:t>
                </a:r>
                <a:r>
                  <a:rPr lang="en-US" dirty="0" smtClean="0">
                    <a:sym typeface="Symbol"/>
                  </a:rPr>
                  <a:t>S</a:t>
                </a:r>
                <a:r>
                  <a:rPr lang="en-US" baseline="30000" dirty="0" smtClean="0">
                    <a:sym typeface="Symbol"/>
                  </a:rPr>
                  <a:t>0</a:t>
                </a:r>
                <a:r>
                  <a:rPr lang="ru-RU" baseline="30000" dirty="0" smtClean="0">
                    <a:sym typeface="Symbol"/>
                  </a:rPr>
                  <a:t> </a:t>
                </a:r>
                <a:r>
                  <a:rPr lang="en-US" baseline="30000" dirty="0" smtClean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= -</a:t>
                </a:r>
                <a:r>
                  <a:rPr lang="en-US" dirty="0" err="1" smtClean="0">
                    <a:sym typeface="Symbol"/>
                  </a:rPr>
                  <a:t>RTln</a:t>
                </a:r>
                <a:r>
                  <a:rPr lang="en-US" dirty="0" err="1" smtClean="0"/>
                  <a:t>K</a:t>
                </a:r>
                <a:r>
                  <a:rPr lang="en-US" baseline="30000" dirty="0" smtClean="0">
                    <a:sym typeface="Symbol"/>
                  </a:rPr>
                  <a:t> </a:t>
                </a:r>
                <a:r>
                  <a:rPr lang="en-US" baseline="-25000" dirty="0" smtClean="0"/>
                  <a:t>1  </a:t>
                </a:r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</a:p>
              <a:p>
                <a:pPr marL="0" indent="0">
                  <a:buNone/>
                </a:pPr>
                <a:endParaRPr lang="en-US" dirty="0" smtClean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  </a:t>
                </a:r>
                <a:r>
                  <a:rPr lang="en-US" b="1" dirty="0" smtClean="0">
                    <a:sym typeface="Wingdings" panose="05000000000000000000" pitchFamily="2" charset="2"/>
                  </a:rPr>
                  <a:t>K</a:t>
                </a:r>
                <a:r>
                  <a:rPr lang="en-US" b="1" baseline="-25000" dirty="0" smtClean="0">
                    <a:sym typeface="Wingdings" panose="05000000000000000000" pitchFamily="2" charset="2"/>
                  </a:rPr>
                  <a:t>1</a:t>
                </a:r>
                <a:r>
                  <a:rPr lang="en-US" b="1" dirty="0" smtClean="0">
                    <a:sym typeface="Wingdings" panose="05000000000000000000" pitchFamily="2" charset="2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b="1" i="0" baseline="30000" smtClean="0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Ho</m:t>
                        </m:r>
                        <m:r>
                          <a:rPr lang="en-US" b="1" i="1" baseline="30000" dirty="0" smtClean="0">
                            <a:latin typeface="Cambria Math"/>
                            <a:sym typeface="Symbol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latin typeface="Cambria Math"/>
                            <a:sym typeface="Symbo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 baseline="30000" dirty="0" smtClean="0"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sym typeface="Symbol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sym typeface="Symbol"/>
                          </a:rPr>
                          <m:t>/)</m:t>
                        </m:r>
                        <m:r>
                          <m:rPr>
                            <m:nor/>
                          </m:rPr>
                          <a:rPr lang="en-US" b="1" i="0" baseline="30000" dirty="0" smtClean="0">
                            <a:sym typeface="Symbol"/>
                          </a:rPr>
                          <m:t>RT</m:t>
                        </m:r>
                      </m:sup>
                    </m:sSup>
                  </m:oMath>
                </a14:m>
                <a:r>
                  <a:rPr lang="en-US" b="1" dirty="0" smtClean="0">
                    <a:sym typeface="Symbol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 baseline="30000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Ho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RT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0/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R</m:t>
                        </m:r>
                      </m:sup>
                    </m:sSup>
                  </m:oMath>
                </a14:m>
                <a:r>
                  <a:rPr lang="en-US" b="1" dirty="0">
                    <a:sym typeface="Symbol"/>
                  </a:rPr>
                  <a:t> </a:t>
                </a:r>
                <a:endParaRPr lang="en-US" b="1" dirty="0" smtClean="0">
                  <a:sym typeface="Symbol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/>
                  </a:rPr>
                  <a:t> </a:t>
                </a:r>
                <a:r>
                  <a:rPr lang="en-US" dirty="0" smtClean="0">
                    <a:sym typeface="Symbol"/>
                  </a:rPr>
                  <a:t>                       </a:t>
                </a:r>
                <a:r>
                  <a:rPr lang="ru-RU" dirty="0" smtClean="0">
                    <a:sym typeface="Symbol"/>
                  </a:rPr>
                  <a:t>В теории ТАК</a:t>
                </a:r>
                <a:endParaRPr lang="en-US" baseline="30000" dirty="0"/>
              </a:p>
              <a:p>
                <a:pPr marL="0" indent="0">
                  <a:buNone/>
                </a:pP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b="1" baseline="30000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b="1" baseline="30000" dirty="0">
                    <a:solidFill>
                      <a:srgbClr val="FF0000"/>
                    </a:solidFill>
                    <a:sym typeface="Symbol"/>
                  </a:rPr>
                  <a:t>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(−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sym typeface="Symbol"/>
                          </a:rPr>
                          <m:t></m:t>
                        </m:r>
                        <m:r>
                          <a:rPr lang="en-US" b="1" i="1" dirty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latin typeface="Cambria Math"/>
                            <a:sym typeface="Symbol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sym typeface="Symbol"/>
                          </a:rPr>
                          <m:t>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)/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RT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sym typeface="Symbol"/>
                          </a:rPr>
                          <m:t>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RT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rgbClr val="FF0000"/>
                            </a:solidFill>
                            <a:sym typeface="Symbol"/>
                          </a:rPr>
                          <m:t>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rgbClr val="FF0000"/>
                            </a:solidFill>
                            <a:sym typeface="Symbol"/>
                          </a:rPr>
                          <m:t>R</m:t>
                        </m:r>
                      </m:sup>
                    </m:sSup>
                  </m:oMath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96752"/>
                <a:ext cx="8229600" cy="4525963"/>
              </a:xfrm>
              <a:blipFill rotWithShape="1">
                <a:blip r:embed="rId2"/>
                <a:stretch>
                  <a:fillRect l="-1556" t="-34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6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положения ТАС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lvl="0" indent="0" fontAlgn="base">
              <a:buNone/>
            </a:pPr>
            <a:r>
              <a:rPr lang="ru-RU" dirty="0" smtClean="0"/>
              <a:t>  </a:t>
            </a:r>
            <a:r>
              <a:rPr lang="ru-RU" sz="3500" b="1" dirty="0" smtClean="0"/>
              <a:t>Теория ТАС применима  </a:t>
            </a:r>
            <a:r>
              <a:rPr lang="ru-RU" sz="3500" b="1" dirty="0"/>
              <a:t>к </a:t>
            </a:r>
            <a:r>
              <a:rPr lang="ru-RU" sz="3500" b="1" dirty="0">
                <a:solidFill>
                  <a:srgbClr val="FF0000"/>
                </a:solidFill>
              </a:rPr>
              <a:t>бимолекулярным реакциям второго порядка. </a:t>
            </a:r>
            <a:endParaRPr lang="ru-RU" sz="3500" b="1" dirty="0" smtClean="0">
              <a:solidFill>
                <a:srgbClr val="FF0000"/>
              </a:solidFill>
            </a:endParaRPr>
          </a:p>
          <a:p>
            <a:pPr lvl="0" fontAlgn="base"/>
            <a:r>
              <a:rPr lang="ru-RU" sz="3500" b="1" dirty="0"/>
              <a:t>Частицы (молекулы) имеют сферическую форму.</a:t>
            </a:r>
            <a:endParaRPr lang="ru-RU" sz="3500" b="1" dirty="0" smtClean="0">
              <a:solidFill>
                <a:srgbClr val="FF0000"/>
              </a:solidFill>
            </a:endParaRPr>
          </a:p>
          <a:p>
            <a:pPr lvl="0" fontAlgn="base"/>
            <a:r>
              <a:rPr lang="ru-RU" sz="3500" b="1" dirty="0" smtClean="0"/>
              <a:t>Акт </a:t>
            </a:r>
            <a:r>
              <a:rPr lang="ru-RU" sz="3500" b="1" dirty="0"/>
              <a:t>превращения реагентов в продукты совершается в момент столкновения активных молекул и протекает мгновенно. </a:t>
            </a:r>
          </a:p>
          <a:p>
            <a:pPr marL="0" indent="0">
              <a:buNone/>
            </a:pPr>
            <a:r>
              <a:rPr lang="ru-RU" sz="3500" b="1" dirty="0" smtClean="0"/>
              <a:t>      </a:t>
            </a:r>
            <a:r>
              <a:rPr lang="ru-RU" sz="3500" b="1" dirty="0" smtClean="0">
                <a:solidFill>
                  <a:srgbClr val="7030A0"/>
                </a:solidFill>
              </a:rPr>
              <a:t>В </a:t>
            </a:r>
            <a:r>
              <a:rPr lang="ru-RU" sz="3500" b="1" dirty="0">
                <a:solidFill>
                  <a:srgbClr val="7030A0"/>
                </a:solidFill>
              </a:rPr>
              <a:t>действительности химические реакции происходят путем постепенной перестройки молекул и перераспределения энергии между химическими связями. </a:t>
            </a:r>
          </a:p>
          <a:p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26867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Термодинамический подход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K</a:t>
                </a:r>
                <a:r>
                  <a:rPr lang="en-US" b="1" baseline="30000" dirty="0">
                    <a:solidFill>
                      <a:schemeClr val="tx1"/>
                    </a:solidFill>
                    <a:sym typeface="Symbol"/>
                  </a:rPr>
                  <a:t> </a:t>
                </a:r>
                <a:r>
                  <a:rPr lang="en-US" b="1" baseline="-25000" dirty="0" smtClean="0">
                    <a:solidFill>
                      <a:schemeClr val="tx1"/>
                    </a:solidFill>
                  </a:rPr>
                  <a:t>1</a:t>
                </a:r>
                <a:r>
                  <a:rPr lang="en-US" b="1" dirty="0" smtClean="0">
                    <a:solidFill>
                      <a:schemeClr val="tx1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sym typeface="Symbol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chemeClr val="tx1"/>
                            </a:solidFill>
                            <a:sym typeface="Symbol"/>
                          </a:rPr>
                          <m:t>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sym typeface="Symbol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sym typeface="Symbol"/>
                          </a:rPr>
                          <m:t>RT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sym typeface="Symbol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olidFill>
                              <a:schemeClr val="tx1"/>
                            </a:solidFill>
                            <a:sym typeface="Symbol"/>
                          </a:rPr>
                          <m:t>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sym typeface="Symbol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1" dirty="0">
                            <a:solidFill>
                              <a:schemeClr val="tx1"/>
                            </a:solidFill>
                            <a:sym typeface="Symbol"/>
                          </a:rPr>
                          <m:t>R</m:t>
                        </m:r>
                      </m:sup>
                    </m:sSup>
                  </m:oMath>
                </a14:m>
                <a:endParaRPr lang="ru-RU" b="1" dirty="0" smtClean="0">
                  <a:solidFill>
                    <a:schemeClr val="tx1"/>
                  </a:solidFill>
                  <a:sym typeface="Symbol"/>
                </a:endParaRPr>
              </a:p>
              <a:p>
                <a:r>
                  <a:rPr lang="en-US" sz="2800" b="1" dirty="0">
                    <a:solidFill>
                      <a:srgbClr val="FF0000"/>
                    </a:solidFill>
                  </a:rPr>
                  <a:t>W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28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800" b="1" baseline="30000" dirty="0">
                    <a:solidFill>
                      <a:srgbClr val="FF0000"/>
                    </a:solidFill>
                    <a:sym typeface="Symbol"/>
                  </a:rPr>
                  <a:t></a:t>
                </a:r>
                <a:r>
                  <a:rPr lang="en-US" sz="2800" b="1" baseline="-25000" dirty="0">
                    <a:solidFill>
                      <a:srgbClr val="FF0000"/>
                    </a:solidFill>
                  </a:rPr>
                  <a:t>AB </a:t>
                </a:r>
                <a:r>
                  <a:rPr lang="ru-RU" sz="2800" b="1" dirty="0" smtClean="0">
                    <a:solidFill>
                      <a:srgbClr val="FF0000"/>
                    </a:solidFill>
                  </a:rPr>
                  <a:t>=</a:t>
                </a:r>
                <a:r>
                  <a:rPr lang="ru-RU" sz="2800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2800" b="1" baseline="30000" dirty="0">
                    <a:solidFill>
                      <a:srgbClr val="FF0000"/>
                    </a:solidFill>
                    <a:sym typeface="Symbol"/>
                  </a:rPr>
                  <a:t></a:t>
                </a:r>
                <a:r>
                  <a:rPr lang="en-US" sz="2800" b="1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rgbClr val="FF0000"/>
                    </a:solidFill>
                  </a:rPr>
                  <a:t>A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C</a:t>
                </a:r>
                <a:r>
                  <a:rPr lang="en-US" sz="2800" b="1" baseline="-25000" dirty="0">
                    <a:solidFill>
                      <a:srgbClr val="FF0000"/>
                    </a:solidFill>
                  </a:rPr>
                  <a:t>B 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=</a:t>
                </a:r>
                <a:r>
                  <a:rPr lang="ru-RU" sz="2800" b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k</a:t>
                </a:r>
                <a:r>
                  <a:rPr lang="en-US" sz="2800" b="1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sz="2800" b="1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1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800" b="1" dirty="0"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2800" b="1" dirty="0">
                            <a:sym typeface="Symbol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sz="2800" b="1" baseline="30000" dirty="0">
                            <a:sym typeface="Symbol"/>
                          </a:rPr>
                          <m:t></m:t>
                        </m:r>
                        <m:r>
                          <m:rPr>
                            <m:nor/>
                          </m:rPr>
                          <a:rPr lang="en-US" sz="2800" b="1" dirty="0">
                            <a:sym typeface="Symbol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800" b="1" dirty="0">
                            <a:sym typeface="Symbol"/>
                          </a:rPr>
                          <m:t>RT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1" dirty="0"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sz="2800" b="1" dirty="0">
                            <a:sym typeface="Symbol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b="1" baseline="30000" dirty="0">
                            <a:sym typeface="Symbol"/>
                          </a:rPr>
                          <m:t></m:t>
                        </m:r>
                        <m:r>
                          <m:rPr>
                            <m:nor/>
                          </m:rPr>
                          <a:rPr lang="en-US" sz="2800" b="1" dirty="0">
                            <a:sym typeface="Symbol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800" b="1" dirty="0">
                            <a:sym typeface="Symbol"/>
                          </a:rPr>
                          <m:t>R</m:t>
                        </m:r>
                      </m:sup>
                    </m:sSup>
                    <m:r>
                      <a:rPr lang="en-US" sz="2800" b="1" i="1" dirty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C</a:t>
                </a:r>
                <a:r>
                  <a:rPr lang="en-US" sz="2800" b="1" baseline="-25000" dirty="0" smtClean="0">
                    <a:solidFill>
                      <a:srgbClr val="FF0000"/>
                    </a:solidFill>
                  </a:rPr>
                  <a:t>B </a:t>
                </a:r>
                <a:endParaRPr lang="en-US" sz="2800" b="1" baseline="-25000" dirty="0">
                  <a:solidFill>
                    <a:srgbClr val="FF0000"/>
                  </a:solidFill>
                </a:endParaRPr>
              </a:p>
              <a:p>
                <a:r>
                  <a:rPr lang="ru-RU" b="1" dirty="0" smtClean="0"/>
                  <a:t>Сравним с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= 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 </a:t>
                </a:r>
                <a:r>
                  <a:rPr lang="en-US" b="1" baseline="-25000" dirty="0">
                    <a:solidFill>
                      <a:srgbClr val="FF0000"/>
                    </a:solidFill>
                    <a:sym typeface="Symbol"/>
                  </a:rPr>
                  <a:t>*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</a:t>
                </a:r>
                <a:r>
                  <a:rPr lang="en-US" b="1" baseline="30000" dirty="0">
                    <a:solidFill>
                      <a:srgbClr val="FF0000"/>
                    </a:solidFill>
                    <a:sym typeface="Symbol"/>
                  </a:rPr>
                  <a:t> 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C</a:t>
                </a:r>
                <a:r>
                  <a:rPr lang="en-US" b="1" baseline="30000" dirty="0" smtClean="0">
                    <a:solidFill>
                      <a:srgbClr val="FF0000"/>
                    </a:solidFill>
                    <a:sym typeface="Symbol"/>
                  </a:rPr>
                  <a:t></a:t>
                </a:r>
                <a:r>
                  <a:rPr lang="ru-RU" b="1" baseline="30000" dirty="0" smtClean="0">
                    <a:solidFill>
                      <a:srgbClr val="FF0000"/>
                    </a:solidFill>
                    <a:sym typeface="Symbol"/>
                  </a:rPr>
                  <a:t> 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,  </a:t>
                </a:r>
                <a:r>
                  <a:rPr lang="ru-RU" b="1" dirty="0" smtClean="0">
                    <a:sym typeface="Symbol"/>
                  </a:rPr>
                  <a:t>отсюда</a:t>
                </a:r>
                <a:r>
                  <a:rPr lang="ru-RU" b="1" baseline="30000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</a:p>
              <a:p>
                <a:pPr marL="0" indent="0">
                  <a:buNone/>
                </a:pPr>
                <a:r>
                  <a:rPr lang="ru-RU" b="1" baseline="30000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ru-RU" b="1" baseline="30000" dirty="0" smtClean="0">
                    <a:solidFill>
                      <a:srgbClr val="FF0000"/>
                    </a:solidFill>
                    <a:sym typeface="Symbol"/>
                  </a:rPr>
                  <a:t>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= 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 </a:t>
                </a:r>
                <a:r>
                  <a:rPr lang="en-US" b="1" baseline="-25000" dirty="0">
                    <a:solidFill>
                      <a:srgbClr val="FF0000"/>
                    </a:solidFill>
                    <a:sym typeface="Symbol"/>
                  </a:rPr>
                  <a:t>*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</a:t>
                </a:r>
                <a:r>
                  <a:rPr lang="en-US" b="1" baseline="30000" dirty="0">
                    <a:solidFill>
                      <a:srgbClr val="FF0000"/>
                    </a:solidFill>
                    <a:sym typeface="Symbol"/>
                  </a:rPr>
                  <a:t></a:t>
                </a:r>
                <a:r>
                  <a:rPr lang="ru-RU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b="1" baseline="30000" dirty="0" smtClean="0">
                    <a:sym typeface="Symbol"/>
                  </a:rPr>
                  <a:t> </a:t>
                </a:r>
                <a:r>
                  <a:rPr lang="ru-RU" b="1" dirty="0">
                    <a:solidFill>
                      <a:srgbClr val="FF0000"/>
                    </a:solidFill>
                    <a:sym typeface="Symbol"/>
                  </a:rPr>
                  <a:t>= 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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k</a:t>
                </a:r>
                <a:r>
                  <a:rPr lang="ru-RU" b="1" baseline="-25000" dirty="0">
                    <a:solidFill>
                      <a:srgbClr val="FF0000"/>
                    </a:solidFill>
                    <a:sym typeface="Symbol"/>
                  </a:rPr>
                  <a:t>б</a:t>
                </a:r>
                <a:r>
                  <a:rPr lang="en-US" b="1" dirty="0">
                    <a:solidFill>
                      <a:srgbClr val="FF0000"/>
                    </a:solidFill>
                    <a:sym typeface="Symbol"/>
                  </a:rPr>
                  <a:t>T/h</a:t>
                </a:r>
                <a:r>
                  <a:rPr lang="en-US" b="1" dirty="0">
                    <a:sym typeface="Symbol"/>
                  </a:rPr>
                  <a:t> </a:t>
                </a:r>
                <a:r>
                  <a:rPr lang="ru-RU" b="1" dirty="0" smtClean="0">
                    <a:sym typeface="Symbol"/>
                  </a:rPr>
                  <a:t> и окончательно:</a:t>
                </a:r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 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b="1" dirty="0">
                    <a:solidFill>
                      <a:srgbClr val="FF0000"/>
                    </a:solidFill>
                  </a:rPr>
                  <a:t>=</a:t>
                </a:r>
                <a:r>
                  <a:rPr lang="ru-RU" b="1" baseline="-25000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  <a:sym typeface="Symbol"/>
                  </a:rPr>
                  <a:t></a:t>
                </a:r>
                <a:r>
                  <a:rPr lang="ru-RU" b="1" dirty="0" smtClean="0">
                    <a:sym typeface="Symbol"/>
                  </a:rPr>
                  <a:t>(</a:t>
                </a:r>
                <a:r>
                  <a:rPr lang="en-US" b="1" dirty="0" smtClean="0">
                    <a:sym typeface="Symbol"/>
                  </a:rPr>
                  <a:t>k</a:t>
                </a:r>
                <a:r>
                  <a:rPr lang="ru-RU" b="1" baseline="-25000" dirty="0">
                    <a:sym typeface="Symbol"/>
                  </a:rPr>
                  <a:t>б</a:t>
                </a:r>
                <a:r>
                  <a:rPr lang="en-US" b="1" dirty="0" smtClean="0">
                    <a:sym typeface="Symbol"/>
                  </a:rPr>
                  <a:t>T/h</a:t>
                </a:r>
                <a:r>
                  <a:rPr lang="ru-RU" b="1" dirty="0" smtClean="0">
                    <a:sym typeface="Symbol"/>
                  </a:rPr>
                  <a:t>)</a:t>
                </a:r>
                <a:r>
                  <a:rPr lang="en-US" b="1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 dirty="0"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dirty="0">
                            <a:sym typeface="Symbol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</m:t>
                        </m:r>
                        <m:r>
                          <m:rPr>
                            <m:nor/>
                          </m:rPr>
                          <a:rPr lang="en-US" b="1" dirty="0">
                            <a:sym typeface="Symbol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1" dirty="0">
                            <a:sym typeface="Symbol"/>
                          </a:rPr>
                          <m:t>R</m:t>
                        </m:r>
                      </m:sup>
                    </m:sSup>
                    <m:sSup>
                      <m:sSupPr>
                        <m:ctrlPr>
                          <a:rPr lang="en-US" b="1" i="1">
                            <a:latin typeface="Cambria Math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sym typeface="Wingdings" panose="05000000000000000000" pitchFamily="2" charset="2"/>
                          </a:rPr>
                          <m:t>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1" dirty="0">
                            <a:sym typeface="Symbol"/>
                          </a:rPr>
                          <m:t></m:t>
                        </m:r>
                        <m:r>
                          <m:rPr>
                            <m:nor/>
                          </m:rPr>
                          <a:rPr lang="en-US" b="1" dirty="0">
                            <a:sym typeface="Symbol"/>
                          </a:rPr>
                          <m:t>H</m:t>
                        </m:r>
                        <m:r>
                          <m:rPr>
                            <m:nor/>
                          </m:rPr>
                          <a:rPr lang="en-US" b="1" baseline="30000" dirty="0">
                            <a:sym typeface="Symbol"/>
                          </a:rPr>
                          <m:t></m:t>
                        </m:r>
                        <m:r>
                          <m:rPr>
                            <m:nor/>
                          </m:rPr>
                          <a:rPr lang="en-US" b="1" dirty="0">
                            <a:sym typeface="Symbol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b="1" dirty="0">
                            <a:sym typeface="Symbol"/>
                          </a:rPr>
                          <m:t>RT</m:t>
                        </m:r>
                      </m:sup>
                    </m:sSup>
                    <m:r>
                      <a:rPr lang="en-US" b="1" i="1" dirty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A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B </a:t>
                </a:r>
                <a:r>
                  <a:rPr lang="ru-RU" b="1" baseline="-25000" dirty="0" smtClean="0">
                    <a:solidFill>
                      <a:srgbClr val="FF0000"/>
                    </a:solidFill>
                  </a:rPr>
                  <a:t> </a:t>
                </a:r>
                <a:endParaRPr lang="ru-RU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      Для простой реакции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b="1" dirty="0" smtClean="0">
                    <a:solidFill>
                      <a:srgbClr val="FF0000"/>
                    </a:solidFill>
                  </a:rPr>
                  <a:t>    </a:t>
                </a:r>
                <a:r>
                  <a:rPr lang="ru-RU" b="1" dirty="0"/>
                  <a:t>А  + В </a:t>
                </a:r>
                <a:r>
                  <a:rPr lang="en-US" b="1" dirty="0">
                    <a:sym typeface="Wingdings" panose="05000000000000000000" pitchFamily="2" charset="2"/>
                  </a:rPr>
                  <a:t></a:t>
                </a:r>
                <a:r>
                  <a:rPr lang="ru-RU" b="1" dirty="0" err="1">
                    <a:sym typeface="Wingdings" panose="05000000000000000000" pitchFamily="2" charset="2"/>
                  </a:rPr>
                  <a:t>Пр</a:t>
                </a:r>
                <a:r>
                  <a:rPr lang="ru-RU" b="1" dirty="0">
                    <a:sym typeface="Wingdings" panose="05000000000000000000" pitchFamily="2" charset="2"/>
                  </a:rPr>
                  <a:t> </a:t>
                </a:r>
                <a:r>
                  <a:rPr lang="ru-RU" b="1" dirty="0" smtClean="0">
                    <a:sym typeface="Wingdings" panose="05000000000000000000" pitchFamily="2" charset="2"/>
                  </a:rPr>
                  <a:t>    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W </a:t>
                </a:r>
                <a:r>
                  <a:rPr lang="en-US" b="1" baseline="-25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b="1" dirty="0" smtClean="0"/>
                  <a:t>k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A</a:t>
                </a:r>
                <a:r>
                  <a:rPr lang="en-US" b="1" dirty="0">
                    <a:solidFill>
                      <a:srgbClr val="FF0000"/>
                    </a:solidFill>
                  </a:rPr>
                  <a:t>C</a:t>
                </a:r>
                <a:r>
                  <a:rPr lang="en-US" b="1" baseline="-25000" dirty="0">
                    <a:solidFill>
                      <a:srgbClr val="FF0000"/>
                    </a:solidFill>
                  </a:rPr>
                  <a:t>B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b="-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7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 кинетику , учи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56792"/>
            <a:ext cx="6553200" cy="470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65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факторы протекания реакции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700" b="1" dirty="0" smtClean="0"/>
              <a:t>1. </a:t>
            </a:r>
            <a:r>
              <a:rPr lang="ru-RU" sz="3700" b="1" dirty="0" smtClean="0">
                <a:solidFill>
                  <a:srgbClr val="FF0000"/>
                </a:solidFill>
              </a:rPr>
              <a:t>Молекулы </a:t>
            </a:r>
            <a:r>
              <a:rPr lang="ru-RU" sz="3700" b="1" dirty="0">
                <a:solidFill>
                  <a:srgbClr val="FF0000"/>
                </a:solidFill>
              </a:rPr>
              <a:t>должны столкнуться</a:t>
            </a:r>
            <a:r>
              <a:rPr lang="ru-RU" sz="3700" b="1" dirty="0"/>
              <a:t>. Это важное условие, однако его не достаточно, так как при столкновении не обязательно произойдёт </a:t>
            </a:r>
            <a:r>
              <a:rPr lang="ru-RU" sz="3700" b="1" dirty="0" smtClean="0"/>
              <a:t>реакция </a:t>
            </a:r>
            <a:r>
              <a:rPr lang="ru-RU" sz="3700" b="1" dirty="0" smtClean="0">
                <a:solidFill>
                  <a:srgbClr val="0070C0"/>
                </a:solidFill>
              </a:rPr>
              <a:t>(</a:t>
            </a:r>
            <a:r>
              <a:rPr lang="en-US" sz="3700" b="1" dirty="0" smtClean="0">
                <a:solidFill>
                  <a:srgbClr val="0070C0"/>
                </a:solidFill>
              </a:rPr>
              <a:t>Z</a:t>
            </a:r>
            <a:r>
              <a:rPr lang="en-US" sz="3700" b="1" baseline="30000" dirty="0" smtClean="0">
                <a:solidFill>
                  <a:srgbClr val="0070C0"/>
                </a:solidFill>
              </a:rPr>
              <a:t>0</a:t>
            </a:r>
            <a:r>
              <a:rPr lang="en-US" sz="3700" b="1" baseline="-25000" dirty="0" smtClean="0">
                <a:solidFill>
                  <a:srgbClr val="0070C0"/>
                </a:solidFill>
              </a:rPr>
              <a:t>Д</a:t>
            </a:r>
            <a:r>
              <a:rPr lang="ru-RU" sz="3700" b="1" baseline="-25000" dirty="0" smtClean="0">
                <a:solidFill>
                  <a:srgbClr val="0070C0"/>
                </a:solidFill>
              </a:rPr>
              <a:t>В</a:t>
            </a:r>
            <a:r>
              <a:rPr lang="ru-RU" sz="3700" b="1" dirty="0" smtClean="0">
                <a:solidFill>
                  <a:srgbClr val="0070C0"/>
                </a:solidFill>
              </a:rPr>
              <a:t>).</a:t>
            </a:r>
            <a:endParaRPr lang="ru-RU" sz="3700" b="1" baseline="-25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3700" b="1" dirty="0" smtClean="0"/>
              <a:t>2. Молекула </a:t>
            </a:r>
            <a:r>
              <a:rPr lang="ru-RU" sz="3700" b="1" dirty="0"/>
              <a:t>в ходе соударения с другой молекулой должна быть значительно </a:t>
            </a:r>
            <a:r>
              <a:rPr lang="ru-RU" sz="3700" b="1" dirty="0">
                <a:solidFill>
                  <a:srgbClr val="FF0000"/>
                </a:solidFill>
              </a:rPr>
              <a:t>деформирована</a:t>
            </a:r>
            <a:r>
              <a:rPr lang="ru-RU" sz="3700" b="1" dirty="0"/>
              <a:t>, чтобы соответствующие атомы могли </a:t>
            </a:r>
            <a:r>
              <a:rPr lang="ru-RU" sz="3700" b="1" dirty="0" smtClean="0"/>
              <a:t> </a:t>
            </a:r>
            <a:r>
              <a:rPr lang="ru-RU" sz="3700" b="1" dirty="0"/>
              <a:t>образуя </a:t>
            </a:r>
            <a:r>
              <a:rPr lang="ru-RU" sz="3700" b="1" dirty="0">
                <a:solidFill>
                  <a:srgbClr val="FF0000"/>
                </a:solidFill>
              </a:rPr>
              <a:t>новые связи, дать продукты. </a:t>
            </a:r>
            <a:r>
              <a:rPr lang="ru-RU" sz="3700" b="1" dirty="0"/>
              <a:t>Для такой деформации необходима затрата значительной энергии – </a:t>
            </a:r>
            <a:r>
              <a:rPr lang="ru-RU" sz="3700" b="1" i="1" dirty="0">
                <a:solidFill>
                  <a:srgbClr val="FF0000"/>
                </a:solidFill>
              </a:rPr>
              <a:t>энергии </a:t>
            </a:r>
            <a:r>
              <a:rPr lang="ru-RU" sz="3700" b="1" i="1" dirty="0" smtClean="0">
                <a:solidFill>
                  <a:srgbClr val="FF0000"/>
                </a:solidFill>
              </a:rPr>
              <a:t>активации</a:t>
            </a:r>
            <a:r>
              <a:rPr lang="en-US" sz="3700" b="1" i="1" dirty="0" smtClean="0">
                <a:solidFill>
                  <a:srgbClr val="FF0000"/>
                </a:solidFill>
              </a:rPr>
              <a:t> </a:t>
            </a:r>
            <a:r>
              <a:rPr lang="ru-RU" sz="3700" b="1" dirty="0">
                <a:solidFill>
                  <a:srgbClr val="0070C0"/>
                </a:solidFill>
              </a:rPr>
              <a:t>(</a:t>
            </a:r>
            <a:r>
              <a:rPr lang="en-US" sz="3700" b="1" dirty="0" err="1">
                <a:solidFill>
                  <a:srgbClr val="0070C0"/>
                </a:solidFill>
              </a:rPr>
              <a:t>Ea</a:t>
            </a:r>
            <a:r>
              <a:rPr lang="ru-RU" sz="3700" b="1" dirty="0">
                <a:solidFill>
                  <a:srgbClr val="0070C0"/>
                </a:solidFill>
              </a:rPr>
              <a:t>)</a:t>
            </a:r>
            <a:r>
              <a:rPr lang="ru-RU" sz="3700" b="1" dirty="0" smtClean="0"/>
              <a:t>, </a:t>
            </a:r>
            <a:r>
              <a:rPr lang="ru-RU" sz="3700" b="1" dirty="0"/>
              <a:t>которую </a:t>
            </a:r>
            <a:r>
              <a:rPr lang="ru-RU" sz="3700" b="1" dirty="0" smtClean="0"/>
              <a:t>ТАС </a:t>
            </a:r>
            <a:r>
              <a:rPr lang="ru-RU" sz="3700" b="1" dirty="0"/>
              <a:t>можно определить как минимально необходимую энергию, которой должна обладать молекула в момент </a:t>
            </a:r>
            <a:r>
              <a:rPr lang="ru-RU" sz="3700" b="1" dirty="0" smtClean="0"/>
              <a:t>столкновения</a:t>
            </a:r>
            <a:r>
              <a:rPr lang="en-US" sz="3700" b="1" dirty="0" smtClean="0"/>
              <a:t> </a:t>
            </a:r>
            <a:r>
              <a:rPr lang="ru-RU" sz="3700" b="1" dirty="0">
                <a:solidFill>
                  <a:srgbClr val="0070C0"/>
                </a:solidFill>
              </a:rPr>
              <a:t>(</a:t>
            </a:r>
            <a:r>
              <a:rPr lang="en-US" sz="3700" b="1" dirty="0" smtClean="0">
                <a:solidFill>
                  <a:srgbClr val="0070C0"/>
                </a:solidFill>
              </a:rPr>
              <a:t>Z</a:t>
            </a:r>
            <a:r>
              <a:rPr lang="en-US" sz="3700" b="1" baseline="30000" dirty="0" smtClean="0">
                <a:solidFill>
                  <a:srgbClr val="0070C0"/>
                </a:solidFill>
              </a:rPr>
              <a:t>*</a:t>
            </a:r>
            <a:r>
              <a:rPr lang="en-US" sz="3700" b="1" baseline="-25000" dirty="0" smtClean="0">
                <a:solidFill>
                  <a:srgbClr val="0070C0"/>
                </a:solidFill>
              </a:rPr>
              <a:t>Д</a:t>
            </a:r>
            <a:r>
              <a:rPr lang="ru-RU" sz="3700" b="1" baseline="-25000" dirty="0">
                <a:solidFill>
                  <a:srgbClr val="0070C0"/>
                </a:solidFill>
              </a:rPr>
              <a:t>В</a:t>
            </a:r>
            <a:r>
              <a:rPr lang="ru-RU" sz="3700" b="1" dirty="0" smtClean="0">
                <a:solidFill>
                  <a:srgbClr val="0070C0"/>
                </a:solidFill>
              </a:rPr>
              <a:t>)</a:t>
            </a:r>
            <a:r>
              <a:rPr lang="en-US" sz="3700" b="1" dirty="0">
                <a:solidFill>
                  <a:srgbClr val="0070C0"/>
                </a:solidFill>
              </a:rPr>
              <a:t>,</a:t>
            </a:r>
            <a:r>
              <a:rPr lang="ru-RU" sz="3700" b="1" dirty="0" smtClean="0"/>
              <a:t> </a:t>
            </a:r>
            <a:r>
              <a:rPr lang="ru-RU" sz="3700" b="1" dirty="0"/>
              <a:t>чтобы </a:t>
            </a:r>
            <a:r>
              <a:rPr lang="ru-RU" sz="3700" b="1" dirty="0" err="1" smtClean="0"/>
              <a:t>прореа-гировать</a:t>
            </a:r>
            <a:r>
              <a:rPr lang="ru-RU" sz="3700" b="1" dirty="0" smtClean="0">
                <a:solidFill>
                  <a:srgbClr val="0070C0"/>
                </a:solidFill>
              </a:rPr>
              <a:t>. </a:t>
            </a:r>
            <a:r>
              <a:rPr lang="ru-RU" sz="3700" b="1" dirty="0" smtClean="0"/>
              <a:t>Иными словами в реакции участвуют активные частицы, доля которых составляет </a:t>
            </a:r>
            <a:r>
              <a:rPr lang="ru-RU" sz="3700" b="1" dirty="0"/>
              <a:t>примерно от </a:t>
            </a:r>
            <a:r>
              <a:rPr lang="ru-RU" sz="3700" b="1" dirty="0">
                <a:solidFill>
                  <a:srgbClr val="FF0000"/>
                </a:solidFill>
              </a:rPr>
              <a:t>10</a:t>
            </a:r>
            <a:r>
              <a:rPr lang="ru-RU" sz="3700" b="1" baseline="30000" dirty="0">
                <a:solidFill>
                  <a:srgbClr val="FF0000"/>
                </a:solidFill>
              </a:rPr>
              <a:t>-20</a:t>
            </a:r>
            <a:r>
              <a:rPr lang="ru-RU" sz="3700" b="1" dirty="0">
                <a:solidFill>
                  <a:srgbClr val="FF0000"/>
                </a:solidFill>
              </a:rPr>
              <a:t> до 10</a:t>
            </a:r>
            <a:r>
              <a:rPr lang="ru-RU" sz="3700" b="1" baseline="30000" dirty="0">
                <a:solidFill>
                  <a:srgbClr val="FF0000"/>
                </a:solidFill>
              </a:rPr>
              <a:t>-10</a:t>
            </a:r>
            <a:r>
              <a:rPr lang="ru-RU" sz="3700" b="1" dirty="0" smtClean="0"/>
              <a:t>. Если меньше, то реакция не происходит.</a:t>
            </a:r>
            <a:endParaRPr lang="ru-RU" sz="3700" b="1" dirty="0"/>
          </a:p>
        </p:txBody>
      </p:sp>
    </p:spTree>
    <p:extLst>
      <p:ext uri="{BB962C8B-B14F-4D97-AF65-F5344CB8AC3E}">
        <p14:creationId xmlns:p14="http://schemas.microsoft.com/office/powerpoint/2010/main" val="38854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Сравнение скоростей реакций, рассчитанных по опытным данным, показывает, что в </a:t>
            </a:r>
            <a:r>
              <a:rPr lang="ru-RU" dirty="0" err="1" smtClean="0"/>
              <a:t>большин-стве</a:t>
            </a:r>
            <a:r>
              <a:rPr lang="ru-RU" dirty="0" smtClean="0"/>
              <a:t> </a:t>
            </a:r>
            <a:r>
              <a:rPr lang="ru-RU" dirty="0"/>
              <a:t>случаев скорость реакции </a:t>
            </a:r>
            <a:r>
              <a:rPr lang="en-US" dirty="0"/>
              <a:t>W</a:t>
            </a:r>
            <a:r>
              <a:rPr lang="en-US" baseline="-25000" dirty="0"/>
              <a:t>on</a:t>
            </a:r>
            <a:r>
              <a:rPr lang="ru-RU" dirty="0"/>
              <a:t> &lt; </a:t>
            </a:r>
            <a:r>
              <a:rPr lang="en-US" b="1" dirty="0">
                <a:solidFill>
                  <a:srgbClr val="0070C0"/>
                </a:solidFill>
              </a:rPr>
              <a:t>Z</a:t>
            </a:r>
            <a:r>
              <a:rPr lang="en-US" b="1" baseline="30000" dirty="0">
                <a:solidFill>
                  <a:srgbClr val="0070C0"/>
                </a:solidFill>
              </a:rPr>
              <a:t>*</a:t>
            </a:r>
            <a:r>
              <a:rPr lang="en-US" b="1" baseline="-25000" dirty="0">
                <a:solidFill>
                  <a:srgbClr val="0070C0"/>
                </a:solidFill>
              </a:rPr>
              <a:t>Д</a:t>
            </a:r>
            <a:r>
              <a:rPr lang="ru-RU" b="1" baseline="-25000" dirty="0">
                <a:solidFill>
                  <a:srgbClr val="0070C0"/>
                </a:solidFill>
              </a:rPr>
              <a:t>В 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Для согласования опытных и расчетных данных Дж. </a:t>
            </a:r>
            <a:r>
              <a:rPr lang="ru-RU" dirty="0" err="1"/>
              <a:t>Христиансен</a:t>
            </a:r>
            <a:r>
              <a:rPr lang="ru-RU" dirty="0"/>
              <a:t> (1924 г.) ввел попра­вочный множитель, названный стерическим фактором </a:t>
            </a:r>
            <a:r>
              <a:rPr lang="ru-RU" i="1" dirty="0"/>
              <a:t>Р.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Первоначально предполагали, что </a:t>
            </a:r>
            <a:r>
              <a:rPr lang="ru-RU" b="1" dirty="0">
                <a:solidFill>
                  <a:srgbClr val="FF0000"/>
                </a:solidFill>
              </a:rPr>
              <a:t>стерический фактор связан с не­обходимой ориентацией сталкивающихся молекул</a:t>
            </a:r>
            <a:r>
              <a:rPr lang="ru-RU" dirty="0"/>
              <a:t> и характеризирует  вероятность определенной геометрической конфигурации частиц при столкновении. В дальнейшем было установлено, что существует еще ряд причин, но которым </a:t>
            </a:r>
            <a:r>
              <a:rPr lang="en-US" dirty="0"/>
              <a:t>W</a:t>
            </a:r>
            <a:r>
              <a:rPr lang="en-US" baseline="-25000" dirty="0"/>
              <a:t>on</a:t>
            </a:r>
            <a:r>
              <a:rPr lang="ru-RU" dirty="0"/>
              <a:t> &lt; </a:t>
            </a:r>
            <a:r>
              <a:rPr lang="en-US" dirty="0"/>
              <a:t>Z</a:t>
            </a:r>
            <a:r>
              <a:rPr lang="ru-RU" baseline="-25000" dirty="0"/>
              <a:t>0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283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Основные факторы протекания реакции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3. Молекулы </a:t>
            </a:r>
            <a:r>
              <a:rPr lang="ru-RU" b="1" dirty="0"/>
              <a:t>должны быть </a:t>
            </a:r>
            <a:r>
              <a:rPr lang="ru-RU" b="1" dirty="0">
                <a:solidFill>
                  <a:srgbClr val="FF0000"/>
                </a:solidFill>
              </a:rPr>
              <a:t>правильно ориентированы </a:t>
            </a:r>
            <a:r>
              <a:rPr lang="ru-RU" b="1" dirty="0"/>
              <a:t>относительно друг </a:t>
            </a:r>
            <a:r>
              <a:rPr lang="ru-RU" b="1" dirty="0" smtClean="0"/>
              <a:t>друга.</a:t>
            </a:r>
            <a:r>
              <a:rPr lang="ru-RU" dirty="0" smtClean="0"/>
              <a:t> </a:t>
            </a:r>
            <a:r>
              <a:rPr lang="ru-RU" b="1" dirty="0" smtClean="0"/>
              <a:t>В </a:t>
            </a:r>
            <a:r>
              <a:rPr lang="ru-RU" b="1" dirty="0"/>
              <a:t>связи с этим в уравнение </a:t>
            </a:r>
            <a:r>
              <a:rPr lang="en-US" b="1" dirty="0"/>
              <a:t> </a:t>
            </a:r>
            <a:r>
              <a:rPr lang="ru-RU" b="1" dirty="0" smtClean="0"/>
              <a:t>скорости </a:t>
            </a:r>
            <a:r>
              <a:rPr lang="ru-RU" b="1" dirty="0"/>
              <a:t>вводится </a:t>
            </a:r>
            <a:r>
              <a:rPr lang="ru-RU" b="1" dirty="0" smtClean="0"/>
              <a:t>стерический множитель (</a:t>
            </a:r>
            <a:r>
              <a:rPr lang="ru-RU" b="1" dirty="0" smtClean="0">
                <a:solidFill>
                  <a:srgbClr val="0070C0"/>
                </a:solidFill>
              </a:rPr>
              <a:t>P)</a:t>
            </a:r>
            <a:r>
              <a:rPr lang="ru-RU" b="1" dirty="0" smtClean="0"/>
              <a:t>, </a:t>
            </a:r>
            <a:r>
              <a:rPr lang="ru-RU" b="1" dirty="0"/>
              <a:t>учитывающий отклонение теоретических расчетов от опытных данных. </a:t>
            </a:r>
          </a:p>
          <a:p>
            <a:pPr marL="0" indent="0" algn="ctr">
              <a:buNone/>
            </a:pPr>
            <a:r>
              <a:rPr lang="ru-RU" b="1" dirty="0" smtClean="0"/>
              <a:t>   Окончательно</a:t>
            </a:r>
            <a:endParaRPr lang="ru-RU" b="1" dirty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FF0000"/>
                </a:solidFill>
              </a:rPr>
              <a:t>W </a:t>
            </a:r>
            <a:r>
              <a:rPr lang="en-US" sz="4400" b="1" dirty="0" smtClean="0">
                <a:solidFill>
                  <a:srgbClr val="FF0000"/>
                </a:solidFill>
                <a:sym typeface="Symbol"/>
              </a:rPr>
              <a:t> </a:t>
            </a:r>
            <a:r>
              <a:rPr lang="en-US" sz="4400" b="1" dirty="0" err="1" smtClean="0">
                <a:solidFill>
                  <a:srgbClr val="FF0000"/>
                </a:solidFill>
                <a:sym typeface="Symbol"/>
              </a:rPr>
              <a:t>p</a:t>
            </a:r>
            <a:r>
              <a:rPr lang="en-US" sz="4400" b="1" dirty="0" err="1" smtClean="0">
                <a:solidFill>
                  <a:srgbClr val="FF0000"/>
                </a:solidFill>
              </a:rPr>
              <a:t>Z</a:t>
            </a:r>
            <a:r>
              <a:rPr lang="en-US" sz="4400" b="1" dirty="0" smtClean="0">
                <a:solidFill>
                  <a:srgbClr val="FF0000"/>
                </a:solidFill>
              </a:rPr>
              <a:t>*</a:t>
            </a:r>
            <a:r>
              <a:rPr lang="ru-RU" sz="4400" b="1" baseline="-25000" dirty="0" err="1" smtClean="0">
                <a:solidFill>
                  <a:srgbClr val="FF0000"/>
                </a:solidFill>
              </a:rPr>
              <a:t>дв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sym typeface="Symbol"/>
              </a:rPr>
              <a:t> p</a:t>
            </a:r>
            <a:r>
              <a:rPr lang="en-US" sz="4400" b="1" dirty="0" smtClean="0">
                <a:solidFill>
                  <a:srgbClr val="FF0000"/>
                </a:solidFill>
              </a:rPr>
              <a:t>Z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0</a:t>
            </a:r>
            <a:r>
              <a:rPr lang="ru-RU" sz="4400" b="1" baseline="-25000" dirty="0" err="1" smtClean="0">
                <a:solidFill>
                  <a:srgbClr val="FF0000"/>
                </a:solidFill>
              </a:rPr>
              <a:t>дв</a:t>
            </a:r>
            <a:r>
              <a:rPr lang="ru-RU" sz="4400" b="1" baseline="-25000" dirty="0" smtClean="0">
                <a:solidFill>
                  <a:srgbClr val="FF0000"/>
                </a:solidFill>
              </a:rPr>
              <a:t>*</a:t>
            </a:r>
            <a:r>
              <a:rPr lang="en-US" sz="4400" b="1" dirty="0" smtClean="0">
                <a:solidFill>
                  <a:srgbClr val="FF0000"/>
                </a:solidFill>
              </a:rPr>
              <a:t>e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4400" b="1" baseline="30000" dirty="0" err="1" smtClean="0">
                <a:solidFill>
                  <a:srgbClr val="FF0000"/>
                </a:solidFill>
              </a:rPr>
              <a:t>Ea</a:t>
            </a:r>
            <a:r>
              <a:rPr lang="en-US" sz="4400" b="1" baseline="30000" dirty="0" smtClean="0">
                <a:solidFill>
                  <a:srgbClr val="FF0000"/>
                </a:solidFill>
              </a:rPr>
              <a:t>/RT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8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о столкновении частиц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txBody>
          <a:bodyPr/>
          <a:lstStyle/>
          <a:p>
            <a:r>
              <a:rPr lang="ru-RU" b="1" dirty="0" smtClean="0"/>
              <a:t>Под столкновением мы понимаем </a:t>
            </a:r>
            <a:r>
              <a:rPr lang="ru-RU" b="1" dirty="0" err="1" smtClean="0"/>
              <a:t>сбли</a:t>
            </a:r>
            <a:r>
              <a:rPr lang="en-US" b="1" dirty="0" smtClean="0"/>
              <a:t>-</a:t>
            </a:r>
            <a:r>
              <a:rPr lang="ru-RU" b="1" dirty="0" err="1" smtClean="0"/>
              <a:t>жение</a:t>
            </a:r>
            <a:r>
              <a:rPr lang="ru-RU" b="1" dirty="0" smtClean="0"/>
              <a:t> на расстоянии равное сумме радиусов сталкивающихся частиц</a:t>
            </a:r>
            <a:r>
              <a:rPr lang="en-US" b="1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ru-RU" dirty="0" smtClean="0"/>
              <a:t>     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ru-RU" b="1" baseline="-25000" dirty="0" err="1" smtClean="0">
                <a:solidFill>
                  <a:srgbClr val="FF0000"/>
                </a:solidFill>
              </a:rPr>
              <a:t>столк</a:t>
            </a:r>
            <a:r>
              <a:rPr lang="ru-RU" b="1" dirty="0" smtClean="0">
                <a:solidFill>
                  <a:srgbClr val="FF0000"/>
                </a:solidFill>
              </a:rPr>
              <a:t> = 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</a:rPr>
              <a:t>r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 + </a:t>
            </a:r>
            <a:r>
              <a:rPr lang="en-US" b="1" dirty="0" err="1" smtClean="0">
                <a:solidFill>
                  <a:srgbClr val="FF0000"/>
                </a:solidFill>
              </a:rPr>
              <a:t>r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B</a:t>
            </a:r>
            <a:r>
              <a:rPr lang="en-US" b="1" dirty="0" smtClean="0">
                <a:solidFill>
                  <a:srgbClr val="FF0000"/>
                </a:solidFill>
              </a:rPr>
              <a:t>)  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302433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3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3500</Words>
  <Application>Microsoft Office PowerPoint</Application>
  <PresentationFormat>Экран (4:3)</PresentationFormat>
  <Paragraphs>298</Paragraphs>
  <Slides>51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Тема Office</vt:lpstr>
      <vt:lpstr>Формула</vt:lpstr>
      <vt:lpstr>Точечный рисунок</vt:lpstr>
      <vt:lpstr>Теории химической кинетики</vt:lpstr>
      <vt:lpstr>Теория активных столкновений </vt:lpstr>
      <vt:lpstr>Кинетическая теория газов</vt:lpstr>
      <vt:lpstr>Кинетическая теория газов</vt:lpstr>
      <vt:lpstr>Основные положения ТАС</vt:lpstr>
      <vt:lpstr>Основные факторы протекания реакции</vt:lpstr>
      <vt:lpstr>Презентация PowerPoint</vt:lpstr>
      <vt:lpstr>Основные факторы протекания реакции</vt:lpstr>
      <vt:lpstr>Понятие о столкновении частиц</vt:lpstr>
      <vt:lpstr>Вывод уравнения</vt:lpstr>
      <vt:lpstr>Параметры столкновения</vt:lpstr>
      <vt:lpstr>Параметры столкновения</vt:lpstr>
      <vt:lpstr>Расчет приведенной массы</vt:lpstr>
      <vt:lpstr>Выражение для скорости</vt:lpstr>
      <vt:lpstr>Для одноименных частиц</vt:lpstr>
      <vt:lpstr>Эффективный диаметр столкновения</vt:lpstr>
      <vt:lpstr>Анализ уравнения для скорости</vt:lpstr>
      <vt:lpstr>Анализ</vt:lpstr>
      <vt:lpstr>Анализ</vt:lpstr>
      <vt:lpstr>Классификация реакций</vt:lpstr>
      <vt:lpstr>Презентация PowerPoint</vt:lpstr>
      <vt:lpstr>Пример экзаменационной задачи</vt:lpstr>
      <vt:lpstr>Презентация PowerPoint</vt:lpstr>
      <vt:lpstr>Пример</vt:lpstr>
      <vt:lpstr>Недостатки и достоинство ТАС</vt:lpstr>
      <vt:lpstr>Предсказательная сила ТАС</vt:lpstr>
      <vt:lpstr>Примеры мономолекулярной реакции</vt:lpstr>
      <vt:lpstr>Кинетические особенности мономолекулярной реакции</vt:lpstr>
      <vt:lpstr>Теория Линдемана 1922 г.</vt:lpstr>
      <vt:lpstr>Проверка</vt:lpstr>
      <vt:lpstr>Анализ уравнения</vt:lpstr>
      <vt:lpstr>Тримолекулярные реакции</vt:lpstr>
      <vt:lpstr>Кинетические особенности тримолекулярной реакции</vt:lpstr>
      <vt:lpstr>Кинетическое уравнение</vt:lpstr>
      <vt:lpstr>Выводы</vt:lpstr>
      <vt:lpstr>Выводы</vt:lpstr>
      <vt:lpstr>Задание</vt:lpstr>
      <vt:lpstr>Теория активированного комплекса (ТАК)</vt:lpstr>
      <vt:lpstr>AB +C  A + BC </vt:lpstr>
      <vt:lpstr>Поверхность потенциальной энергии (ППЭ)</vt:lpstr>
      <vt:lpstr>Кривая потенциальной энергии и ППЭ</vt:lpstr>
      <vt:lpstr>Классификация критических точек</vt:lpstr>
      <vt:lpstr>ППЭ для реакции изомеризации молекулы азациклобутадиена </vt:lpstr>
      <vt:lpstr>Путь химической реакции </vt:lpstr>
      <vt:lpstr>Основные положения ТАК</vt:lpstr>
      <vt:lpstr>Поверхность потенциальной кривой</vt:lpstr>
      <vt:lpstr>Выражение для скорости реакции</vt:lpstr>
      <vt:lpstr>Основные факторы протекания реакции в ТАК</vt:lpstr>
      <vt:lpstr>Термодинамический подход</vt:lpstr>
      <vt:lpstr>Термодинамический подход</vt:lpstr>
      <vt:lpstr>Учи кинетику , учи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Теории химической кинетики</dc:title>
  <dc:creator>Admin</dc:creator>
  <cp:lastModifiedBy>Сироткина Лилия Витальевна</cp:lastModifiedBy>
  <cp:revision>200</cp:revision>
  <dcterms:created xsi:type="dcterms:W3CDTF">2016-01-30T13:58:57Z</dcterms:created>
  <dcterms:modified xsi:type="dcterms:W3CDTF">2022-05-06T10:30:19Z</dcterms:modified>
</cp:coreProperties>
</file>