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4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221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959769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6561"/>
              </a:lnSpc>
            </a:pPr>
            <a:r>
              <a:rPr lang="ru-RU" sz="5249" b="1" dirty="0" err="1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Фронтенд</a:t>
            </a:r>
            <a:r>
              <a:rPr lang="ru-RU" sz="5249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-разработка для </a:t>
            </a:r>
            <a:r>
              <a:rPr lang="en-US" sz="5249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web-</a:t>
            </a:r>
            <a:r>
              <a:rPr lang="ru-RU" sz="5249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приложений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833199" y="3959423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Frontend разработка относится к созданию пользовательского интерфейса веб-сайтов и веб-приложений.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833199" y="4920139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Она включает в себя использование HTML, CSS, и JavaScript для создания интерактивных и привлекательных веб-страниц.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833199" y="5897523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2820710"/>
            <a:ext cx="6665952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Типы сайтов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6319599" y="3987165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Существует несколько типов сайтов, каждый из которых обладает своими уникальными особенностями. Сюда входят лендинги, интернет-магазины, портфолио, корпоративные сайты и различные веб-приложения.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1693307"/>
            <a:ext cx="751701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Информационные сайты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4490799" y="2950131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7" name="Text 4"/>
          <p:cNvSpPr/>
          <p:nvPr/>
        </p:nvSpPr>
        <p:spPr>
          <a:xfrm>
            <a:off x="5101709" y="2970848"/>
            <a:ext cx="347138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Новости и обновления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5101709" y="3451265"/>
            <a:ext cx="393120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Информационные сайты предоставляют свежие новости и обновления по различным областям интереса.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9255085" y="2950131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10" name="Text 7"/>
          <p:cNvSpPr/>
          <p:nvPr/>
        </p:nvSpPr>
        <p:spPr>
          <a:xfrm>
            <a:off x="9865995" y="2970848"/>
            <a:ext cx="309133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Статьи и аналитика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9865995" y="3451265"/>
            <a:ext cx="393120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Публикации статей и аналитические материалы помогают в освещении тем и событий детально и всесторонне.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4490799" y="5324237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13" name="Text 10"/>
          <p:cNvSpPr/>
          <p:nvPr/>
        </p:nvSpPr>
        <p:spPr>
          <a:xfrm>
            <a:off x="5101709" y="5344954"/>
            <a:ext cx="726757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Программы и специализированные материалы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5101709" y="5825371"/>
            <a:ext cx="869549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Информационные сайты предлагают доступ к различным программам и специализированным материалам, позволяя глубоко погрузиться в тему.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460063"/>
            <a:ext cx="676441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Корпоративные сайты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827972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6" name="Text 4"/>
          <p:cNvSpPr/>
          <p:nvPr/>
        </p:nvSpPr>
        <p:spPr>
          <a:xfrm>
            <a:off x="2648903" y="2848689"/>
            <a:ext cx="450401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Корпоративная идентичность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648903" y="3329107"/>
            <a:ext cx="455521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Сайты разрабатываются в соответствии с брендбуком компании для донесения корпоративной ценности.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2827972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9" name="Text 7"/>
          <p:cNvSpPr/>
          <p:nvPr/>
        </p:nvSpPr>
        <p:spPr>
          <a:xfrm>
            <a:off x="8037195" y="2848689"/>
            <a:ext cx="410610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Бизнес-ориентированность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8037195" y="3329107"/>
            <a:ext cx="455521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Основная цель - представление бизнеса и его продуктов/услуг перед целевой аудиторией.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037993" y="4846677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12" name="Text 10"/>
          <p:cNvSpPr/>
          <p:nvPr/>
        </p:nvSpPr>
        <p:spPr>
          <a:xfrm>
            <a:off x="2648903" y="4867394"/>
            <a:ext cx="320718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Поддержка клиентов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2648903" y="5347811"/>
            <a:ext cx="455521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Содержание и функционал сайта направлены на обеспечение удобства для клиентов и потенциальных партнеров.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6285" y="4846677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15" name="Text 13"/>
          <p:cNvSpPr/>
          <p:nvPr/>
        </p:nvSpPr>
        <p:spPr>
          <a:xfrm>
            <a:off x="8037195" y="486739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Интеграция с CRM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8037195" y="5347811"/>
            <a:ext cx="455521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Сайты могут интегрироваться с CRM-системами для удобства ведения клиентской базы и управления продажами.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>
              <a:alpha val="8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2173724"/>
            <a:ext cx="60465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Интернет-магазины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2037993" y="3430548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8" name="Text 5"/>
          <p:cNvSpPr/>
          <p:nvPr/>
        </p:nvSpPr>
        <p:spPr>
          <a:xfrm>
            <a:off x="2648903" y="3451265"/>
            <a:ext cx="2759154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Разнообразие товаров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2648903" y="4278868"/>
            <a:ext cx="275915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Интернет-магазины предлагают широкий выбор товаров, включая одежду, электронику, и многие другие товары.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630228" y="3430548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11" name="Text 8"/>
          <p:cNvSpPr/>
          <p:nvPr/>
        </p:nvSpPr>
        <p:spPr>
          <a:xfrm>
            <a:off x="6241137" y="3451265"/>
            <a:ext cx="275915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Удобство покупок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6241137" y="3931682"/>
            <a:ext cx="275915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Покупка онлайн позволяет покупателям делать заказы в любое время, не выходя из дома.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9222462" y="3430548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14" name="Text 11"/>
          <p:cNvSpPr/>
          <p:nvPr/>
        </p:nvSpPr>
        <p:spPr>
          <a:xfrm>
            <a:off x="9833372" y="3451265"/>
            <a:ext cx="2759154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Отзывы и рейтинги</a:t>
            </a:r>
            <a:endParaRPr lang="en-US" sz="2187" dirty="0"/>
          </a:p>
        </p:txBody>
      </p:sp>
      <p:sp>
        <p:nvSpPr>
          <p:cNvPr id="15" name="Text 12"/>
          <p:cNvSpPr/>
          <p:nvPr/>
        </p:nvSpPr>
        <p:spPr>
          <a:xfrm>
            <a:off x="9833372" y="4278868"/>
            <a:ext cx="275915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Покупатели могут ознакомиться с отзывами других покупателей и выбирать лучшие товары на основе рейтингов.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10972800" y="0"/>
            <a:ext cx="3657600" cy="8229600"/>
          </a:xfrm>
          <a:prstGeom prst="rect">
            <a:avLst/>
          </a:prstGeom>
          <a:solidFill>
            <a:srgbClr val="E5E0DF"/>
          </a:solidFill>
          <a:ln/>
        </p:spPr>
      </p:sp>
      <p:sp>
        <p:nvSpPr>
          <p:cNvPr id="6" name="Shape 3"/>
          <p:cNvSpPr/>
          <p:nvPr/>
        </p:nvSpPr>
        <p:spPr>
          <a:xfrm>
            <a:off x="12543156" y="3856356"/>
            <a:ext cx="516888" cy="516888"/>
          </a:xfrm>
          <a:prstGeom prst="roundRect">
            <a:avLst>
              <a:gd name="adj" fmla="val 176903092"/>
            </a:avLst>
          </a:prstGeom>
          <a:noFill/>
          <a:ln w="22860">
            <a:solidFill>
              <a:srgbClr val="CAC5C4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2591913" y="4001925"/>
            <a:ext cx="9531" cy="95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AC5C4"/>
                </a:solidFill>
                <a:latin typeface="Inter, sans-serif" pitchFamily="34" charset="0"/>
                <a:ea typeface="Inter, sans-serif" pitchFamily="34" charset="-122"/>
                <a:cs typeface="Inter, sans-serif" pitchFamily="34" charset="-120"/>
              </a:rPr>
              <a:t>Loading...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8404" y="4023450"/>
            <a:ext cx="207092" cy="16945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833199" y="1693307"/>
            <a:ext cx="71704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Блоги и Личные Сайты</a:t>
            </a:r>
            <a:endParaRPr lang="en-US" sz="4374" dirty="0"/>
          </a:p>
        </p:txBody>
      </p:sp>
      <p:sp>
        <p:nvSpPr>
          <p:cNvPr id="10" name="Shape 6"/>
          <p:cNvSpPr/>
          <p:nvPr/>
        </p:nvSpPr>
        <p:spPr>
          <a:xfrm>
            <a:off x="833199" y="2950131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11" name="Text 7"/>
          <p:cNvSpPr/>
          <p:nvPr/>
        </p:nvSpPr>
        <p:spPr>
          <a:xfrm>
            <a:off x="1444109" y="2970848"/>
            <a:ext cx="393120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Публикация Личных Мыслей</a:t>
            </a:r>
            <a:endParaRPr lang="en-US" sz="2187" dirty="0"/>
          </a:p>
        </p:txBody>
      </p:sp>
      <p:sp>
        <p:nvSpPr>
          <p:cNvPr id="12" name="Text 8"/>
          <p:cNvSpPr/>
          <p:nvPr/>
        </p:nvSpPr>
        <p:spPr>
          <a:xfrm>
            <a:off x="1444109" y="3798451"/>
            <a:ext cx="393120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Блоги и личные сайты позволяют людям делиться своими мыслями, опытом и историями с аудиторией.</a:t>
            </a:r>
            <a:endParaRPr lang="en-US" sz="1750" dirty="0"/>
          </a:p>
        </p:txBody>
      </p:sp>
      <p:sp>
        <p:nvSpPr>
          <p:cNvPr id="13" name="Shape 9"/>
          <p:cNvSpPr/>
          <p:nvPr/>
        </p:nvSpPr>
        <p:spPr>
          <a:xfrm>
            <a:off x="5597485" y="2950131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14" name="Text 10"/>
          <p:cNvSpPr/>
          <p:nvPr/>
        </p:nvSpPr>
        <p:spPr>
          <a:xfrm>
            <a:off x="6208395" y="2970848"/>
            <a:ext cx="353889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Творческое Выражение</a:t>
            </a:r>
            <a:endParaRPr lang="en-US" sz="2187" dirty="0"/>
          </a:p>
        </p:txBody>
      </p:sp>
      <p:sp>
        <p:nvSpPr>
          <p:cNvPr id="15" name="Text 11"/>
          <p:cNvSpPr/>
          <p:nvPr/>
        </p:nvSpPr>
        <p:spPr>
          <a:xfrm>
            <a:off x="6208395" y="3451265"/>
            <a:ext cx="393120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Эти платформы даем возможность творчески выражаться через публикации, фотографии и медиа-контент.</a:t>
            </a:r>
            <a:endParaRPr lang="en-US" sz="1750" dirty="0"/>
          </a:p>
        </p:txBody>
      </p:sp>
      <p:sp>
        <p:nvSpPr>
          <p:cNvPr id="16" name="Shape 12"/>
          <p:cNvSpPr/>
          <p:nvPr/>
        </p:nvSpPr>
        <p:spPr>
          <a:xfrm>
            <a:off x="833199" y="5324237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17" name="Text 13"/>
          <p:cNvSpPr/>
          <p:nvPr/>
        </p:nvSpPr>
        <p:spPr>
          <a:xfrm>
            <a:off x="1444109" y="5344954"/>
            <a:ext cx="314372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Создание Сообществ</a:t>
            </a:r>
            <a:endParaRPr lang="en-US" sz="2187" dirty="0"/>
          </a:p>
        </p:txBody>
      </p:sp>
      <p:sp>
        <p:nvSpPr>
          <p:cNvPr id="18" name="Text 14"/>
          <p:cNvSpPr/>
          <p:nvPr/>
        </p:nvSpPr>
        <p:spPr>
          <a:xfrm>
            <a:off x="1444109" y="5825371"/>
            <a:ext cx="869549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Блоги и личные сайты помогают создавать и развивать онлайн-сообщества с общими интересами и убеждениями.</a:t>
            </a:r>
            <a:endParaRPr lang="en-US" sz="17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10972800" y="0"/>
            <a:ext cx="3657600" cy="8229600"/>
          </a:xfrm>
          <a:prstGeom prst="rect">
            <a:avLst/>
          </a:prstGeom>
          <a:solidFill>
            <a:srgbClr val="E5E0DF"/>
          </a:solidFill>
          <a:ln/>
        </p:spPr>
      </p:sp>
      <p:sp>
        <p:nvSpPr>
          <p:cNvPr id="6" name="Shape 3"/>
          <p:cNvSpPr/>
          <p:nvPr/>
        </p:nvSpPr>
        <p:spPr>
          <a:xfrm>
            <a:off x="12543142" y="3856343"/>
            <a:ext cx="516915" cy="516915"/>
          </a:xfrm>
          <a:prstGeom prst="roundRect">
            <a:avLst>
              <a:gd name="adj" fmla="val 176893852"/>
            </a:avLst>
          </a:prstGeom>
          <a:noFill/>
          <a:ln w="22860">
            <a:solidFill>
              <a:srgbClr val="CAC5C4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2856182" y="3885751"/>
            <a:ext cx="10411" cy="104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AC5C4"/>
                </a:solidFill>
                <a:latin typeface="Inter, sans-serif" pitchFamily="34" charset="0"/>
                <a:ea typeface="Inter, sans-serif" pitchFamily="34" charset="-122"/>
                <a:cs typeface="Inter, sans-serif" pitchFamily="34" charset="-120"/>
              </a:rPr>
              <a:t>Loading...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3252" y="4017798"/>
            <a:ext cx="217829" cy="18038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833199" y="1871067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Социальные сети</a:t>
            </a:r>
            <a:endParaRPr lang="en-US" sz="4374" dirty="0"/>
          </a:p>
        </p:txBody>
      </p:sp>
      <p:sp>
        <p:nvSpPr>
          <p:cNvPr id="10" name="Shape 6"/>
          <p:cNvSpPr/>
          <p:nvPr/>
        </p:nvSpPr>
        <p:spPr>
          <a:xfrm>
            <a:off x="833199" y="3127891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11" name="Text 7"/>
          <p:cNvSpPr/>
          <p:nvPr/>
        </p:nvSpPr>
        <p:spPr>
          <a:xfrm>
            <a:off x="1444109" y="3148608"/>
            <a:ext cx="348698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Сообщения и общение</a:t>
            </a:r>
            <a:endParaRPr lang="en-US" sz="2187" dirty="0"/>
          </a:p>
        </p:txBody>
      </p:sp>
      <p:sp>
        <p:nvSpPr>
          <p:cNvPr id="12" name="Text 8"/>
          <p:cNvSpPr/>
          <p:nvPr/>
        </p:nvSpPr>
        <p:spPr>
          <a:xfrm>
            <a:off x="1444109" y="3629025"/>
            <a:ext cx="393120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Социальные сети позволяют людям общаться и обмениваться сообщениями онлайн.</a:t>
            </a:r>
            <a:endParaRPr lang="en-US" sz="1750" dirty="0"/>
          </a:p>
        </p:txBody>
      </p:sp>
      <p:sp>
        <p:nvSpPr>
          <p:cNvPr id="13" name="Shape 9"/>
          <p:cNvSpPr/>
          <p:nvPr/>
        </p:nvSpPr>
        <p:spPr>
          <a:xfrm>
            <a:off x="5597485" y="3127891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14" name="Text 10"/>
          <p:cNvSpPr/>
          <p:nvPr/>
        </p:nvSpPr>
        <p:spPr>
          <a:xfrm>
            <a:off x="6208395" y="3148608"/>
            <a:ext cx="345138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Общественные дебаты</a:t>
            </a:r>
            <a:endParaRPr lang="en-US" sz="2187" dirty="0"/>
          </a:p>
        </p:txBody>
      </p:sp>
      <p:sp>
        <p:nvSpPr>
          <p:cNvPr id="15" name="Text 11"/>
          <p:cNvSpPr/>
          <p:nvPr/>
        </p:nvSpPr>
        <p:spPr>
          <a:xfrm>
            <a:off x="6208395" y="3629025"/>
            <a:ext cx="393120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Социальные сети способствуют возникновению общественных дебатов и дискуссий.</a:t>
            </a:r>
            <a:endParaRPr lang="en-US" sz="1750" dirty="0"/>
          </a:p>
        </p:txBody>
      </p:sp>
      <p:sp>
        <p:nvSpPr>
          <p:cNvPr id="16" name="Shape 12"/>
          <p:cNvSpPr/>
          <p:nvPr/>
        </p:nvSpPr>
        <p:spPr>
          <a:xfrm>
            <a:off x="833199" y="5146596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17" name="Text 13"/>
          <p:cNvSpPr/>
          <p:nvPr/>
        </p:nvSpPr>
        <p:spPr>
          <a:xfrm>
            <a:off x="1444109" y="5167313"/>
            <a:ext cx="3552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Медийное воздействие</a:t>
            </a:r>
            <a:endParaRPr lang="en-US" sz="2187" dirty="0"/>
          </a:p>
        </p:txBody>
      </p:sp>
      <p:sp>
        <p:nvSpPr>
          <p:cNvPr id="18" name="Text 14"/>
          <p:cNvSpPr/>
          <p:nvPr/>
        </p:nvSpPr>
        <p:spPr>
          <a:xfrm>
            <a:off x="1444109" y="5647730"/>
            <a:ext cx="869549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Социальные сети часто участвуют в формировании медийного воздействия и информационных тенденций.</a:t>
            </a:r>
            <a:endParaRPr lang="en-US" sz="17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923812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Языки программирования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833199" y="3923467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Языки программирования - это специальные формальные языки, используемые для написания программ компьютеров. Они обеспечивают возможность создания инструкций, которые компьютер может выполнять.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833199" y="5594985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Различные языки программирования предназначены для различных целей, от веб-разработки до создания прикладных программ.</a:t>
            </a:r>
            <a:endParaRPr lang="en-US" sz="17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419701"/>
            <a:ext cx="10554414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Введение в Frontend разработку. Виды и типы сайтов. Языки программирования.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4176355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6" name="Text 4"/>
          <p:cNvSpPr/>
          <p:nvPr/>
        </p:nvSpPr>
        <p:spPr>
          <a:xfrm>
            <a:off x="2648903" y="4197072"/>
            <a:ext cx="275915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Виды сайтов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648903" y="4677489"/>
            <a:ext cx="2759154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Существуют информационные, электронной коммерции, бизнес-ориентированные, и персональные сайты.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5630228" y="4176355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9" name="Text 7"/>
          <p:cNvSpPr/>
          <p:nvPr/>
        </p:nvSpPr>
        <p:spPr>
          <a:xfrm>
            <a:off x="6241137" y="4197072"/>
            <a:ext cx="275915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Типы сайтов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6241137" y="4677489"/>
            <a:ext cx="2759154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Статические, динамические, адаптивные, и реактивные сайты предоставляют различный функционал.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9222462" y="4176355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12" name="Text 10"/>
          <p:cNvSpPr/>
          <p:nvPr/>
        </p:nvSpPr>
        <p:spPr>
          <a:xfrm>
            <a:off x="9833372" y="4197072"/>
            <a:ext cx="2759154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Языки программирования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9833372" y="5371862"/>
            <a:ext cx="275915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HTML, CSS и JavaScript являются основными языками для Frontend разработки сайтов.</a:t>
            </a:r>
            <a:endParaRPr lang="en-US" sz="17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291715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Введение в CSS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659624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6" name="Text 4"/>
          <p:cNvSpPr/>
          <p:nvPr/>
        </p:nvSpPr>
        <p:spPr>
          <a:xfrm>
            <a:off x="2648903" y="3680341"/>
            <a:ext cx="275915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Описание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648903" y="4160758"/>
            <a:ext cx="275915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CSS (Cascading Style Sheets) используется для стилизации веб-страниц, включая разметку, цвета, шрифты и макет.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5630228" y="3659624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9" name="Text 7"/>
          <p:cNvSpPr/>
          <p:nvPr/>
        </p:nvSpPr>
        <p:spPr>
          <a:xfrm>
            <a:off x="6241137" y="3680341"/>
            <a:ext cx="275915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Преимущества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6241137" y="4160758"/>
            <a:ext cx="275915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Облегчает поддержку разных устройств и повышает эстетическую привлекательность веб-сайтов.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9222462" y="3659624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12" name="Text 10"/>
          <p:cNvSpPr/>
          <p:nvPr/>
        </p:nvSpPr>
        <p:spPr>
          <a:xfrm>
            <a:off x="9833372" y="3680341"/>
            <a:ext cx="275915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Использование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9833372" y="4160758"/>
            <a:ext cx="275915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Применяется для изменения внешнего вида HTML-элементов и создания адаптивного дизайна.</a:t>
            </a:r>
            <a:endParaRPr lang="en-US" sz="17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117044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Язык программирования JavaScript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179326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6" name="Text 4"/>
          <p:cNvSpPr/>
          <p:nvPr/>
        </p:nvSpPr>
        <p:spPr>
          <a:xfrm>
            <a:off x="2648903" y="3200043"/>
            <a:ext cx="355496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Динамичный и гибкий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648903" y="3680460"/>
            <a:ext cx="455521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JavaScript используется для создания динамических и интерактивных веб-сайтов.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3179326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9" name="Text 7"/>
          <p:cNvSpPr/>
          <p:nvPr/>
        </p:nvSpPr>
        <p:spPr>
          <a:xfrm>
            <a:off x="8037195" y="3200043"/>
            <a:ext cx="415397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Многообразие применений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8037195" y="3680460"/>
            <a:ext cx="455521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Язык программирования JavaScript используется не только на веб-страницах, но и в разработке приложений и игр.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037993" y="5198031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12" name="Text 10"/>
          <p:cNvSpPr/>
          <p:nvPr/>
        </p:nvSpPr>
        <p:spPr>
          <a:xfrm>
            <a:off x="2648903" y="5218748"/>
            <a:ext cx="455521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Асинхронное программирование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2648903" y="6046351"/>
            <a:ext cx="455521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JavaScript позволяет выполнять асинхронные операции, улучшая отзывчивость веб-приложений.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6285" y="5198031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15" name="Text 13"/>
          <p:cNvSpPr/>
          <p:nvPr/>
        </p:nvSpPr>
        <p:spPr>
          <a:xfrm>
            <a:off x="8037195" y="5218748"/>
            <a:ext cx="455521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Поддержка различных фреймворков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8037195" y="6046351"/>
            <a:ext cx="455521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JavaScript поддерживает различные фреймворки и библиотеки для разработки веб-приложений.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2062639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Что такое Frontend разработка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6319599" y="3784640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Frontend разработка – это процесс создания пользовательского интерфейса веб-сайтов или приложений. Включает в себя работу с HTML, CSS и JavaScript.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6319599" y="5100757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Frontend разработчики отвечают за визуальное представление сайта, его интерактивность и оптимизацию под различные устройства и браузеры.</a:t>
            </a:r>
            <a:endParaRPr lang="en-US" sz="17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184910"/>
            <a:ext cx="9306401" cy="27774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Введение в Frontend разработку. Виды и типы сайтов. Языки программирования.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4469249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82748"/>
          </a:solidFill>
          <a:ln/>
        </p:spPr>
      </p:sp>
      <p:sp>
        <p:nvSpPr>
          <p:cNvPr id="7" name="Text 4"/>
          <p:cNvSpPr/>
          <p:nvPr/>
        </p:nvSpPr>
        <p:spPr>
          <a:xfrm>
            <a:off x="999768" y="4510921"/>
            <a:ext cx="16668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1555313" y="454556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Типы сайтов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1555313" y="5025985"/>
            <a:ext cx="38200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Статические, динамические, электронные коммерческие.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597485" y="4469249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82748"/>
          </a:solidFill>
          <a:ln/>
        </p:spPr>
      </p:sp>
      <p:sp>
        <p:nvSpPr>
          <p:cNvPr id="11" name="Text 8"/>
          <p:cNvSpPr/>
          <p:nvPr/>
        </p:nvSpPr>
        <p:spPr>
          <a:xfrm>
            <a:off x="5764054" y="4510921"/>
            <a:ext cx="16668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6319599" y="454556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Виды страниц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6319599" y="5025985"/>
            <a:ext cx="38200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Домашняя, информационная, контактная, о нас.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833199" y="6132552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82748"/>
          </a:solidFill>
          <a:ln/>
        </p:spPr>
      </p:sp>
      <p:sp>
        <p:nvSpPr>
          <p:cNvPr id="15" name="Text 12"/>
          <p:cNvSpPr/>
          <p:nvPr/>
        </p:nvSpPr>
        <p:spPr>
          <a:xfrm>
            <a:off x="999768" y="6174224"/>
            <a:ext cx="16668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1555313" y="6208871"/>
            <a:ext cx="379749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Язык программирования</a:t>
            </a:r>
            <a:endParaRPr lang="en-US" sz="2187" dirty="0"/>
          </a:p>
        </p:txBody>
      </p:sp>
      <p:sp>
        <p:nvSpPr>
          <p:cNvPr id="17" name="Text 14"/>
          <p:cNvSpPr/>
          <p:nvPr/>
        </p:nvSpPr>
        <p:spPr>
          <a:xfrm>
            <a:off x="1555313" y="6689288"/>
            <a:ext cx="858428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Используйте TypeScript для безошибочной разработки.</a:t>
            </a:r>
            <a:endParaRPr lang="en-US" sz="175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515666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Python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2772489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7" name="Text 4"/>
          <p:cNvSpPr/>
          <p:nvPr/>
        </p:nvSpPr>
        <p:spPr>
          <a:xfrm>
            <a:off x="1444109" y="279320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Универсальность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1444109" y="3273623"/>
            <a:ext cx="393120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Python является универсальным языком программирования, используемым в веб-разработке, научных исследованиях, анализе данных и многих других областях.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597485" y="2772489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10" name="Text 7"/>
          <p:cNvSpPr/>
          <p:nvPr/>
        </p:nvSpPr>
        <p:spPr>
          <a:xfrm>
            <a:off x="6208395" y="2793206"/>
            <a:ext cx="301347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Простота и Чистота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6208395" y="3273623"/>
            <a:ext cx="393120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Python известен своей простотой и читаемостью кода, что делает его идеальным для начинающих программистов и профессионалов.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833199" y="5501997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13" name="Text 10"/>
          <p:cNvSpPr/>
          <p:nvPr/>
        </p:nvSpPr>
        <p:spPr>
          <a:xfrm>
            <a:off x="1444109" y="5522714"/>
            <a:ext cx="321635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Большое Сообщество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1444109" y="6003131"/>
            <a:ext cx="869549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Python имеет активное сообщество разработчиков, готовых помочь и поддержать при возникновении вопросов или проблем.</a:t>
            </a:r>
            <a:endParaRPr lang="en-US" sz="175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>
              <a:alpha val="8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2880360"/>
            <a:ext cx="799647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Языки программирования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2037993" y="4137184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8" name="Text 5"/>
          <p:cNvSpPr/>
          <p:nvPr/>
        </p:nvSpPr>
        <p:spPr>
          <a:xfrm>
            <a:off x="2648903" y="4157901"/>
            <a:ext cx="337268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Популярный веб-язык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2648903" y="4638318"/>
            <a:ext cx="994350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Ruby - элегантный и гибкий язык программирования, широко используемый для веб-разработки.</a:t>
            </a:r>
            <a:endParaRPr lang="en-US" sz="175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519714"/>
            <a:ext cx="870739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Язык программирования PHP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2776538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7" name="Text 4"/>
          <p:cNvSpPr/>
          <p:nvPr/>
        </p:nvSpPr>
        <p:spPr>
          <a:xfrm>
            <a:off x="1444109" y="2797254"/>
            <a:ext cx="393120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Основной язык для веб-разработки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1444109" y="3624858"/>
            <a:ext cx="393120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PHP является одним из основных языков программирования для создания динамических веб-сайтов.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597485" y="2776538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10" name="Text 7"/>
          <p:cNvSpPr/>
          <p:nvPr/>
        </p:nvSpPr>
        <p:spPr>
          <a:xfrm>
            <a:off x="6208395" y="2797254"/>
            <a:ext cx="393120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Гибкость и мощные возможности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6208395" y="3624858"/>
            <a:ext cx="393120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PHP обеспечивает гибкость в разработке и имеет обширные возможности для работы с базами данных и файлами.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833199" y="5497830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13" name="Text 10"/>
          <p:cNvSpPr/>
          <p:nvPr/>
        </p:nvSpPr>
        <p:spPr>
          <a:xfrm>
            <a:off x="1444109" y="5518547"/>
            <a:ext cx="565296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Применение ведущими компаниями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1444109" y="5998964"/>
            <a:ext cx="869549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PHP широко используется такими компаниями как Facebook, Wikipedia, и WordPress благодаря своей эффективности и масштабируемости.</a:t>
            </a:r>
            <a:endParaRPr lang="en-US" sz="175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998934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Введение в программирование на Java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2950131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7" name="Text 4"/>
          <p:cNvSpPr/>
          <p:nvPr/>
        </p:nvSpPr>
        <p:spPr>
          <a:xfrm>
            <a:off x="1444109" y="2970848"/>
            <a:ext cx="3931206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Универсальный и мощный язык программирования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1444109" y="4145637"/>
            <a:ext cx="393120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Java используется для создания разнообразных приложений, от мобильных приложений до корпоративных систем.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597485" y="2950131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10" name="Text 7"/>
          <p:cNvSpPr/>
          <p:nvPr/>
        </p:nvSpPr>
        <p:spPr>
          <a:xfrm>
            <a:off x="6208395" y="2970848"/>
            <a:ext cx="393120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Поддержка множества операционных систем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6208395" y="3798451"/>
            <a:ext cx="393120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Java независим от платформы, что позволяет запускать программы на различных ОС без изменения исходного кода.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833199" y="6018609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13" name="Text 10"/>
          <p:cNvSpPr/>
          <p:nvPr/>
        </p:nvSpPr>
        <p:spPr>
          <a:xfrm>
            <a:off x="1444109" y="6039326"/>
            <a:ext cx="731055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Обширная библиотека классов и инструментов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1444109" y="6519743"/>
            <a:ext cx="869549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Java предоставляет разработчикам доступ к богатой библиотеке классов, упрощающих создание приложений.</a:t>
            </a:r>
            <a:endParaRPr lang="en-US" sz="175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237893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Введение в язык программирования C#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300174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6" name="Text 4"/>
          <p:cNvSpPr/>
          <p:nvPr/>
        </p:nvSpPr>
        <p:spPr>
          <a:xfrm>
            <a:off x="2648903" y="3320891"/>
            <a:ext cx="275915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Основы языка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648903" y="3801308"/>
            <a:ext cx="2759154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C# - мощный и эффективный объектно-ориентированный язык программирования, разработанный компанией Microsoft.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5630228" y="3300174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9" name="Text 7"/>
          <p:cNvSpPr/>
          <p:nvPr/>
        </p:nvSpPr>
        <p:spPr>
          <a:xfrm>
            <a:off x="6241137" y="3320891"/>
            <a:ext cx="275915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Приложения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6241137" y="3801308"/>
            <a:ext cx="2759154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Используется для создания широкого спектра приложений, включая веб-приложения, десктопные приложения и игры.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9222462" y="3300174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12" name="Text 10"/>
          <p:cNvSpPr/>
          <p:nvPr/>
        </p:nvSpPr>
        <p:spPr>
          <a:xfrm>
            <a:off x="9833372" y="3320891"/>
            <a:ext cx="2759154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Инструменты и фреймворки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9833372" y="4148495"/>
            <a:ext cx="2759154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C# взаимодействует с различными инструментами и фреймворками, такими как .NET и Unity, для разработки высококачественных приложений.</a:t>
            </a:r>
            <a:endParaRPr lang="en-US" sz="175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319599" y="3809524"/>
            <a:ext cx="7477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ru-RU" sz="6600" dirty="0">
                <a:solidFill>
                  <a:srgbClr val="DAD1E6"/>
                </a:solidFill>
                <a:ea typeface="Fira Sans" pitchFamily="34" charset="-122"/>
              </a:rPr>
              <a:t>Итоги</a:t>
            </a:r>
            <a:endParaRPr lang="en-US" sz="6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112877"/>
            <a:ext cx="829163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Роль Frontend разработчика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480786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6" name="Text 4"/>
          <p:cNvSpPr/>
          <p:nvPr/>
        </p:nvSpPr>
        <p:spPr>
          <a:xfrm>
            <a:off x="2648903" y="2501503"/>
            <a:ext cx="455521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Создание пользовательского интерфейса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648903" y="3329107"/>
            <a:ext cx="455521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Frontend разработчики отвечают за создание интерактивных и привлекательных пользовательских интерфейсов для веб-сайтов.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2480786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9" name="Text 7"/>
          <p:cNvSpPr/>
          <p:nvPr/>
        </p:nvSpPr>
        <p:spPr>
          <a:xfrm>
            <a:off x="8037195" y="2501503"/>
            <a:ext cx="455521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Оптимизация производительности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8037195" y="3329107"/>
            <a:ext cx="455521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Они заботятся о оптимизации производительности веб-сайтов, чтобы обеспечить быструю загрузку и безупречную работу.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037993" y="5202079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12" name="Text 10"/>
          <p:cNvSpPr/>
          <p:nvPr/>
        </p:nvSpPr>
        <p:spPr>
          <a:xfrm>
            <a:off x="2648903" y="5222796"/>
            <a:ext cx="373296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Тестирование и отладка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2648903" y="5703213"/>
            <a:ext cx="455521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Разработчики тестируют и отлаживают код, чтобы удостовериться в корректной работе пользовательского интерфейса.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6285" y="5202079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15" name="Text 13"/>
          <p:cNvSpPr/>
          <p:nvPr/>
        </p:nvSpPr>
        <p:spPr>
          <a:xfrm>
            <a:off x="8037195" y="5222796"/>
            <a:ext cx="455521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Совместная работа с дизайнерами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8037195" y="6050399"/>
            <a:ext cx="455521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Они взаимодействуют с дизайнерами для реализации визуальных концепций в функциональные веб-элементы.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646039"/>
            <a:ext cx="903898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Важность Frontend разработки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013948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6" name="Text 4"/>
          <p:cNvSpPr/>
          <p:nvPr/>
        </p:nvSpPr>
        <p:spPr>
          <a:xfrm>
            <a:off x="2648903" y="3034665"/>
            <a:ext cx="311015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Первое впечатление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648903" y="3515082"/>
            <a:ext cx="455521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Frontend создает визуальное впечатление и удобство использования сайта.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3013948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9" name="Text 7"/>
          <p:cNvSpPr/>
          <p:nvPr/>
        </p:nvSpPr>
        <p:spPr>
          <a:xfrm>
            <a:off x="8037195" y="3034665"/>
            <a:ext cx="455521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Кросс-браузерная совместимость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8037195" y="3862268"/>
            <a:ext cx="455521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Важно, чтобы сайт корректно отображался на различных браузерах.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037993" y="5024438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12" name="Text 10"/>
          <p:cNvSpPr/>
          <p:nvPr/>
        </p:nvSpPr>
        <p:spPr>
          <a:xfrm>
            <a:off x="2648903" y="5045154"/>
            <a:ext cx="455521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Эффективность и производительность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2648903" y="5872758"/>
            <a:ext cx="455521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Frontend оптимизирует скорость загрузки и работу сайта.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6285" y="5024438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382748"/>
          </a:solidFill>
          <a:ln/>
        </p:spPr>
      </p:sp>
      <p:sp>
        <p:nvSpPr>
          <p:cNvPr id="15" name="Text 13"/>
          <p:cNvSpPr/>
          <p:nvPr/>
        </p:nvSpPr>
        <p:spPr>
          <a:xfrm>
            <a:off x="8037195" y="5045154"/>
            <a:ext cx="455521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Взаимодействие с пользователем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8037195" y="5872758"/>
            <a:ext cx="455521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Разработанный интерактивный Frontend улучшает взаимодействие с посетителями.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998470"/>
            <a:ext cx="6665952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Виды сайтов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833199" y="4164925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Существует несколько видов сайтов, каждый из которых имеет свою специфику и цель. Они могут быть информационными, электронными магазинами, портфолио, блогами или корпоративными.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569369"/>
            <a:ext cx="583227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Статические сайты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81916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Преимущества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393394" y="4416266"/>
            <a:ext cx="4650819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Быстрое отображение страниц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2393394" y="4860488"/>
            <a:ext cx="4650819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Простота веб-разработки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3806" y="381916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Ограничения</a:t>
            </a:r>
            <a:endParaRPr lang="en-US" sz="2187" dirty="0"/>
          </a:p>
        </p:txBody>
      </p:sp>
      <p:sp>
        <p:nvSpPr>
          <p:cNvPr id="9" name="Text 7"/>
          <p:cNvSpPr/>
          <p:nvPr/>
        </p:nvSpPr>
        <p:spPr>
          <a:xfrm>
            <a:off x="7949208" y="4416266"/>
            <a:ext cx="465081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Ограниченные интерактивные возможности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949208" y="5215890"/>
            <a:ext cx="4650819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Требует ручного обновления контента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394466"/>
            <a:ext cx="652498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Динамические сайты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64426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Интерактивность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4213622"/>
            <a:ext cx="500622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Динамические сайты обладают возможностью взаимодействия с пользователями, включая анимацию и обновление контента без перезагрузки страницы.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3806" y="3644265"/>
            <a:ext cx="44824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Данные в реальном времени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7593806" y="4213622"/>
            <a:ext cx="500622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Они позволяют загружать информацию в режиме реального времени, такую как новости, актуальные данные и при обработке заказов.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039064"/>
            <a:ext cx="575262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Адаптивные сайты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28886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Гибкость дизайна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3858220"/>
            <a:ext cx="315634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Адаптивные сайты автоматически подстраиваются под различные устройства, обеспечивая отличный пользовательский опыт.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43932" y="328886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Улучшенная SEO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5743932" y="3858220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Адаптивные сайты получают преимущество в рейтинге поисковых систем благодаря своей мобильной дружественности.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449872" y="3288863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Увеличение конверсии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9449872" y="4205407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Пользователи склонны оставаться на адаптивных сайтах дольше и склонны к действиям, увеличивая конверсию.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347317"/>
            <a:ext cx="565927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Реактивные сайты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59711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Определение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4166473"/>
            <a:ext cx="500622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Реактивные сайты реагируют на действия пользователя, обновляя содержимое без перезагрузки страницы.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3806" y="359711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Преимущества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7949208" y="4194215"/>
            <a:ext cx="4650819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Более быстрая загрузка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949208" y="4638437"/>
            <a:ext cx="465081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Удобство использования на мобильных устройствах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949208" y="5438061"/>
            <a:ext cx="4650819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Лучшая отзывчивость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1203</Words>
  <Application>Microsoft Office PowerPoint</Application>
  <PresentationFormat>Произвольный</PresentationFormat>
  <Paragraphs>187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Fira Sans</vt:lpstr>
      <vt:lpstr>Inconsolata</vt:lpstr>
      <vt:lpstr>Inter, sans-serif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Студент</cp:lastModifiedBy>
  <cp:revision>4</cp:revision>
  <dcterms:created xsi:type="dcterms:W3CDTF">2024-02-22T02:57:34Z</dcterms:created>
  <dcterms:modified xsi:type="dcterms:W3CDTF">2024-03-29T07:14:24Z</dcterms:modified>
</cp:coreProperties>
</file>