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png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21.wmf"/><Relationship Id="rId2" Type="http://schemas.openxmlformats.org/officeDocument/2006/relationships/image" Target="../media/image17.png"/><Relationship Id="rId1" Type="http://schemas.openxmlformats.org/officeDocument/2006/relationships/image" Target="../media/image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8.wmf"/><Relationship Id="rId7" Type="http://schemas.openxmlformats.org/officeDocument/2006/relationships/image" Target="../media/image26.wmf"/><Relationship Id="rId2" Type="http://schemas.openxmlformats.org/officeDocument/2006/relationships/image" Target="../media/image22.png"/><Relationship Id="rId1" Type="http://schemas.openxmlformats.org/officeDocument/2006/relationships/image" Target="../media/image6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1.png"/><Relationship Id="rId1" Type="http://schemas.openxmlformats.org/officeDocument/2006/relationships/image" Target="../media/image6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8.wmf"/><Relationship Id="rId7" Type="http://schemas.openxmlformats.org/officeDocument/2006/relationships/image" Target="../media/image21.wmf"/><Relationship Id="rId2" Type="http://schemas.openxmlformats.org/officeDocument/2006/relationships/image" Target="../media/image37.png"/><Relationship Id="rId1" Type="http://schemas.openxmlformats.org/officeDocument/2006/relationships/image" Target="../media/image6.wmf"/><Relationship Id="rId6" Type="http://schemas.openxmlformats.org/officeDocument/2006/relationships/image" Target="../media/image2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1.png"/><Relationship Id="rId1" Type="http://schemas.openxmlformats.org/officeDocument/2006/relationships/image" Target="../media/image6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5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357430"/>
            <a:ext cx="8201028" cy="168433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Энергосберегающие модернизации тепломассообменных установок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435769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214290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МИНИСТЕРСТВО ОБРАЗОВАНИЯ И НАУКИ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РОССИЙСКОЙ ФЕДЕРАЦИИ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Государственное образовательное учреждение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высшего профессионального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«КАЗАНСКИЙ ГОСУДАРСТВЕННЫЙ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ЭНЕРГЕТИЧЕСКИЙ УНИВЕРСИТЕТ»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4786322"/>
            <a:ext cx="3429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Зав. каф ТВТ,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д.т.н.,профессор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/>
              <a:t>А.Г. ЛАПТЕВ 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6286512" cy="512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85786" y="5715016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9376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6.10. Гидравлическое сопротивление орошаемой насадки в зависимости от фактора скорости газа и плотности орошения.</a:t>
            </a:r>
          </a:p>
          <a:p>
            <a:pPr marL="8937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Насадка рулонная регулярная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пуклеванная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(гофра 20 мм)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52"/>
            <a:ext cx="6683400" cy="517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4282" y="542926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6176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6.11. Гидравлическое сопротивление орошаемой насадки в зависимости от фактора скорости газа и плотности орошения.</a:t>
            </a:r>
          </a:p>
          <a:p>
            <a:pPr marL="1617663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Насадка рулонная просечная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357290" y="285728"/>
          <a:ext cx="928694" cy="584304"/>
        </p:xfrm>
        <a:graphic>
          <a:graphicData uri="http://schemas.openxmlformats.org/presentationml/2006/ole">
            <p:oleObj spid="_x0000_s23555" name="Equation" r:id="rId3" imgW="761669" imgH="482391" progId="Equation.DSMT4">
              <p:embed/>
            </p:oleObj>
          </a:graphicData>
        </a:graphic>
      </p:graphicFrame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500298" y="389357"/>
          <a:ext cx="4786346" cy="3707909"/>
        </p:xfrm>
        <a:graphic>
          <a:graphicData uri="http://schemas.openxmlformats.org/presentationml/2006/ole">
            <p:oleObj spid="_x0000_s23554" name="Точечный рисунок" r:id="rId4" imgW="4686954" imgH="3619048" progId="PBrush">
              <p:embed/>
            </p:oleObj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7429520" y="3857628"/>
          <a:ext cx="857224" cy="315819"/>
        </p:xfrm>
        <a:graphic>
          <a:graphicData uri="http://schemas.openxmlformats.org/presentationml/2006/ole">
            <p:oleObj spid="_x0000_s23553" name="Equation" r:id="rId5" imgW="660113" imgH="241195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35769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6.12. Гидравлическое сопротивление орошаемых насадок при плотности               орошения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214942" y="4643446"/>
          <a:ext cx="1071538" cy="307199"/>
        </p:xfrm>
        <a:graphic>
          <a:graphicData uri="http://schemas.openxmlformats.org/presentationml/2006/ole">
            <p:oleObj spid="_x0000_s23556" name="Equation" r:id="rId6" imgW="926698" imgH="266584" progId="Equation.DSMT4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214546" y="5072074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1 – кольца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Рашига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в укладку,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2 – кольца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Рашига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внавал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,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3 – кольца Палля,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4 – рулонная насадка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с сегментными отверстиями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 – рулонная просечная,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ru-RU" sz="4000" dirty="0" smtClean="0">
              <a:latin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5572132" y="5050093"/>
          <a:ext cx="1232228" cy="379147"/>
        </p:xfrm>
        <a:graphic>
          <a:graphicData uri="http://schemas.openxmlformats.org/presentationml/2006/ole">
            <p:oleObj spid="_x0000_s23567" name="Equation" r:id="rId7" imgW="990170" imgH="304668" progId="Equation.DSMT4">
              <p:embed/>
            </p:oleObj>
          </a:graphicData>
        </a:graphic>
      </p:graphicFrame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5643570" y="5357826"/>
          <a:ext cx="1071570" cy="334617"/>
        </p:xfrm>
        <a:graphic>
          <a:graphicData uri="http://schemas.openxmlformats.org/presentationml/2006/ole">
            <p:oleObj spid="_x0000_s23569" name="Equation" r:id="rId8" imgW="850531" imgH="266584" progId="Equation.DSMT4">
              <p:embed/>
            </p:oleObj>
          </a:graphicData>
        </a:graphic>
      </p:graphicFrame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4572000" y="5549832"/>
          <a:ext cx="1071538" cy="334607"/>
        </p:xfrm>
        <a:graphic>
          <a:graphicData uri="http://schemas.openxmlformats.org/presentationml/2006/ole">
            <p:oleObj spid="_x0000_s23571" name="Equation" r:id="rId9" imgW="850531" imgH="266584" progId="Equation.DSMT4">
              <p:embed/>
            </p:oleObj>
          </a:graphicData>
        </a:graphic>
      </p:graphicFrame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5072066" y="6143644"/>
          <a:ext cx="1052896" cy="357166"/>
        </p:xfrm>
        <a:graphic>
          <a:graphicData uri="http://schemas.openxmlformats.org/presentationml/2006/ole">
            <p:oleObj spid="_x0000_s23573" name="Equation" r:id="rId10" imgW="901309" imgH="304668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571604" y="214290"/>
          <a:ext cx="833438" cy="524371"/>
        </p:xfrm>
        <a:graphic>
          <a:graphicData uri="http://schemas.openxmlformats.org/presentationml/2006/ole">
            <p:oleObj spid="_x0000_s24579" name="Equation" r:id="rId3" imgW="761669" imgH="482391" progId="Equation.DSMT4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500298" y="285728"/>
          <a:ext cx="4572032" cy="3215207"/>
        </p:xfrm>
        <a:graphic>
          <a:graphicData uri="http://schemas.openxmlformats.org/presentationml/2006/ole">
            <p:oleObj spid="_x0000_s24578" name="Точечный рисунок" r:id="rId4" imgW="4761905" imgH="3839111" progId="PBrush">
              <p:embed/>
            </p:oleObj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7215206" y="3500438"/>
          <a:ext cx="785786" cy="289500"/>
        </p:xfrm>
        <a:graphic>
          <a:graphicData uri="http://schemas.openxmlformats.org/presentationml/2006/ole">
            <p:oleObj spid="_x0000_s24577" name="Equation" r:id="rId5" imgW="660113" imgH="241195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0005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6.13. Гидравлическое сопротивление орошаемых насадок в зависимости от скорости газа и плотности орошения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572264" y="4286256"/>
          <a:ext cx="1054375" cy="357191"/>
        </p:xfrm>
        <a:graphic>
          <a:graphicData uri="http://schemas.openxmlformats.org/presentationml/2006/ole">
            <p:oleObj spid="_x0000_s24580" name="Equation" r:id="rId6" imgW="622030" imgH="291973" progId="Equation.DSMT4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143636" y="4786322"/>
          <a:ext cx="1357290" cy="327622"/>
        </p:xfrm>
        <a:graphic>
          <a:graphicData uri="http://schemas.openxmlformats.org/presentationml/2006/ole">
            <p:oleObj spid="_x0000_s24582" name="Equation" r:id="rId7" imgW="1193800" imgH="292100" progId="Equation.DSMT4">
              <p:embed/>
            </p:oleObj>
          </a:graphicData>
        </a:graphic>
      </p:graphicFrame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071506" y="4786322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1, 2 – </a:t>
            </a:r>
            <a:r>
              <a:rPr lang="ru-RU" dirty="0" err="1" smtClean="0">
                <a:latin typeface="Arial" pitchFamily="34" charset="0"/>
                <a:ea typeface="Times New Roman" pitchFamily="18" charset="0"/>
              </a:rPr>
              <a:t>рулоннаянасадка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, плотность орошения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структурнаянасадка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INTALOX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3Т при полном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рефлюксе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(система изооктан-толуол);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рулонная с шероховатой поверхностью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4786346" cy="4866670"/>
          </a:xfrm>
          <a:prstGeom prst="rect">
            <a:avLst/>
          </a:prstGeom>
          <a:noFill/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142976" y="214290"/>
            <a:ext cx="457200" cy="412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Безразмерная концентрация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429264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6.17. С – кривые для новой насадки: 1 – плотность орошения 10 м/ч, 2 – плотность орошения 5 м/ч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2071679"/>
          <a:ext cx="7215239" cy="22616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31795"/>
                <a:gridCol w="854221"/>
                <a:gridCol w="920848"/>
                <a:gridCol w="880603"/>
                <a:gridCol w="1108908"/>
                <a:gridCol w="967032"/>
                <a:gridCol w="1051832"/>
              </a:tblGrid>
              <a:tr h="10307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Тип насадки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, мм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/>
                        <a:t>   , </a:t>
                      </a:r>
                      <a:r>
                        <a:rPr lang="ru-RU" sz="1400" b="1" i="0" dirty="0"/>
                        <a:t>м</a:t>
                      </a:r>
                      <a:r>
                        <a:rPr lang="ru-RU" sz="1200" b="1" i="0" baseline="30000" dirty="0"/>
                        <a:t>2</a:t>
                      </a:r>
                      <a:r>
                        <a:rPr lang="ru-RU" sz="1400" b="1" i="0" dirty="0"/>
                        <a:t>/м</a:t>
                      </a:r>
                      <a:r>
                        <a:rPr lang="ru-RU" sz="1200" b="1" i="0" baseline="30000" dirty="0"/>
                        <a:t>3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/>
                        <a:t>    , </a:t>
                      </a:r>
                      <a:r>
                        <a:rPr lang="ru-RU" sz="1400" b="1" i="0" dirty="0"/>
                        <a:t>м</a:t>
                      </a:r>
                      <a:r>
                        <a:rPr lang="ru-RU" sz="1200" b="1" i="0" baseline="30000" dirty="0"/>
                        <a:t>3</a:t>
                      </a:r>
                      <a:r>
                        <a:rPr lang="ru-RU" sz="1400" b="1" i="0" dirty="0"/>
                        <a:t>/</a:t>
                      </a:r>
                      <a:r>
                        <a:rPr lang="ru-RU" sz="1400" b="1" i="0" dirty="0" err="1"/>
                        <a:t>м</a:t>
                      </a:r>
                      <a:r>
                        <a:rPr lang="ru-RU" sz="1200" b="1" i="0" baseline="30000" dirty="0" err="1"/>
                        <a:t>3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>
                          <a:sym typeface="Symbol"/>
                        </a:rPr>
                        <a:t></a:t>
                      </a:r>
                      <a:r>
                        <a:rPr lang="ru-RU" sz="1400" b="1" i="0"/>
                        <a:t>р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ВЭТТ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51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Кольца Рашига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22,5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147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0,83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100 %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100 %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100 %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57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/>
                        <a:t>IRG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24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162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0,98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/>
                        <a:t>5–33 %</a:t>
                      </a:r>
                      <a:endParaRPr lang="ru-RU" sz="1200" b="1" i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1–2 %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/>
                        <a:t>50–60%</a:t>
                      </a:r>
                      <a:endParaRPr lang="ru-RU" sz="1200" b="1" i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71736" y="2428868"/>
          <a:ext cx="212725" cy="244475"/>
        </p:xfrm>
        <a:graphic>
          <a:graphicData uri="http://schemas.openxmlformats.org/presentationml/2006/ole">
            <p:oleObj spid="_x0000_s30724" name="Equation" r:id="rId3" imgW="215713" imgH="241091" progId="Equation.DSMT4">
              <p:embed/>
            </p:oleObj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428992" y="2428868"/>
          <a:ext cx="206375" cy="244475"/>
        </p:xfrm>
        <a:graphic>
          <a:graphicData uri="http://schemas.openxmlformats.org/presentationml/2006/ole">
            <p:oleObj spid="_x0000_s30723" name="Equation" r:id="rId4" imgW="203112" imgH="241195" progId="Equation.DSMT4">
              <p:embed/>
            </p:oleObj>
          </a:graphicData>
        </a:graphic>
      </p:graphicFrame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86248" y="2428868"/>
          <a:ext cx="266700" cy="244475"/>
        </p:xfrm>
        <a:graphic>
          <a:graphicData uri="http://schemas.openxmlformats.org/presentationml/2006/ole">
            <p:oleObj spid="_x0000_s30722" name="Equation" r:id="rId5" imgW="266469" imgH="241091" progId="Equation.DSMT4">
              <p:embed/>
            </p:oleObj>
          </a:graphicData>
        </a:graphic>
      </p:graphicFrame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6572264" y="2500306"/>
          <a:ext cx="365125" cy="244475"/>
        </p:xfrm>
        <a:graphic>
          <a:graphicData uri="http://schemas.openxmlformats.org/presentationml/2006/ole">
            <p:oleObj spid="_x0000_s30721" name="Equation" r:id="rId6" imgW="368300" imgH="241300" progId="Equation.DSMT4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42976" y="571480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Таблица 6.1. Сравнительные характеристики насадочных элементов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428736"/>
          <a:ext cx="8001056" cy="489303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94161"/>
                <a:gridCol w="683538"/>
                <a:gridCol w="820934"/>
                <a:gridCol w="683851"/>
                <a:gridCol w="889006"/>
                <a:gridCol w="820621"/>
                <a:gridCol w="820621"/>
                <a:gridCol w="1025776"/>
                <a:gridCol w="1162548"/>
              </a:tblGrid>
              <a:tr h="496306">
                <a:tc row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Критерий 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Ре</a:t>
                      </a:r>
                      <a:r>
                        <a:rPr lang="ru-RU" sz="1400" b="1" baseline="-25000" dirty="0"/>
                        <a:t>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Критерий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Ре</a:t>
                      </a:r>
                      <a:r>
                        <a:rPr lang="ru-RU" sz="1400" b="1" baseline="-25000"/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Критерий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Ре</a:t>
                      </a:r>
                      <a:r>
                        <a:rPr lang="ru-RU" sz="1400" b="1" baseline="-25000"/>
                        <a:t>3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Коэффициент продольного перемешивания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W=0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м/</a:t>
                      </a:r>
                      <a:r>
                        <a:rPr lang="ru-RU" sz="1400" b="1" dirty="0" err="1" smtClean="0"/>
                        <a:t>c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W= 3</a:t>
                      </a:r>
                      <a:r>
                        <a:rPr lang="ru-RU" sz="1400" b="1" dirty="0"/>
                        <a:t>,</a:t>
                      </a:r>
                      <a:r>
                        <a:rPr lang="en-US" sz="1400" b="1" dirty="0"/>
                        <a:t>5 м/c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W=0</a:t>
                      </a: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м/c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W=3</a:t>
                      </a:r>
                      <a:r>
                        <a:rPr lang="ru-RU" sz="1400" b="1" dirty="0"/>
                        <a:t>,</a:t>
                      </a:r>
                      <a:r>
                        <a:rPr lang="en-US" sz="1400" b="1" dirty="0"/>
                        <a:t>5 м/c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W=0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en-US" sz="1400" b="1" dirty="0" smtClean="0"/>
                        <a:t>м/c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W=3</a:t>
                      </a:r>
                      <a:r>
                        <a:rPr lang="ru-RU" sz="1400" b="1"/>
                        <a:t>,</a:t>
                      </a:r>
                      <a:r>
                        <a:rPr lang="en-US" sz="1400" b="1"/>
                        <a:t>5 м/c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W=0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м</a:t>
                      </a:r>
                      <a:r>
                        <a:rPr lang="en-US" sz="1400" b="1" dirty="0"/>
                        <a:t>/c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W=3</a:t>
                      </a:r>
                      <a:r>
                        <a:rPr lang="ru-RU" sz="1400" b="1"/>
                        <a:t>,</a:t>
                      </a:r>
                      <a:r>
                        <a:rPr lang="en-US" sz="1400" b="1"/>
                        <a:t>5 м/c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815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6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8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261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Плотность </a:t>
                      </a:r>
                      <a:r>
                        <a:rPr lang="ru-RU" sz="1400" b="1" dirty="0"/>
                        <a:t>орошения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q </a:t>
                      </a:r>
                      <a:r>
                        <a:rPr lang="ru-RU" sz="1400" b="1" dirty="0"/>
                        <a:t>= 5 м</a:t>
                      </a:r>
                      <a:r>
                        <a:rPr lang="ru-RU" sz="1400" b="1" baseline="30000" dirty="0"/>
                        <a:t>3</a:t>
                      </a:r>
                      <a:r>
                        <a:rPr lang="ru-RU" sz="1400" b="1" dirty="0"/>
                        <a:t>/(м</a:t>
                      </a:r>
                      <a:r>
                        <a:rPr lang="ru-RU" sz="1400" b="1" baseline="30000" dirty="0"/>
                        <a:t>2</a:t>
                      </a:r>
                      <a:r>
                        <a:rPr lang="ru-RU" sz="1400" b="1" dirty="0"/>
                        <a:t>ч)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7,99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8,0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10,43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7,07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7,16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0,29·10</a:t>
                      </a:r>
                      <a:r>
                        <a:rPr lang="ru-RU" sz="1400" b="1" baseline="30000"/>
                        <a:t>-3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0,301·10</a:t>
                      </a:r>
                      <a:r>
                        <a:rPr lang="ru-RU" sz="1400" b="1" baseline="30000" dirty="0"/>
                        <a:t>-3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4076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Плотность орошения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q </a:t>
                      </a:r>
                      <a:r>
                        <a:rPr lang="ru-RU" sz="1400" b="1" dirty="0" smtClean="0"/>
                        <a:t>= 8,5 м</a:t>
                      </a:r>
                      <a:r>
                        <a:rPr lang="ru-RU" sz="1400" b="1" baseline="30000" dirty="0" smtClean="0"/>
                        <a:t>3</a:t>
                      </a:r>
                      <a:r>
                        <a:rPr lang="ru-RU" sz="1400" b="1" dirty="0" smtClean="0"/>
                        <a:t>/(м</a:t>
                      </a:r>
                      <a:r>
                        <a:rPr lang="ru-RU" sz="1400" b="1" baseline="30000" dirty="0" smtClean="0"/>
                        <a:t>2</a:t>
                      </a:r>
                      <a:r>
                        <a:rPr lang="ru-RU" sz="1400" b="1" dirty="0" smtClean="0"/>
                        <a:t>ч)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6,81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8,85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8,32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10,6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7,09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8,73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0,2</a:t>
                      </a:r>
                      <a:r>
                        <a:rPr lang="en-US" sz="1400" b="1" dirty="0" smtClean="0"/>
                        <a:t>53</a:t>
                      </a:r>
                      <a:r>
                        <a:rPr lang="ru-RU" sz="1400" b="1" dirty="0" smtClean="0"/>
                        <a:t>·10</a:t>
                      </a:r>
                      <a:r>
                        <a:rPr lang="ru-RU" sz="1400" b="1" baseline="30000" dirty="0" smtClean="0"/>
                        <a:t>-3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</a:t>
                      </a:r>
                      <a:r>
                        <a:rPr lang="en-US" sz="1400" b="1" dirty="0" smtClean="0"/>
                        <a:t>235</a:t>
                      </a:r>
                      <a:r>
                        <a:rPr lang="ru-RU" sz="1400" b="1" dirty="0" smtClean="0"/>
                        <a:t>·10</a:t>
                      </a:r>
                      <a:r>
                        <a:rPr lang="ru-RU" sz="1400" b="1" baseline="30000" dirty="0" smtClean="0"/>
                        <a:t>-3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261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Плотность орошения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q </a:t>
                      </a:r>
                      <a:r>
                        <a:rPr lang="ru-RU" sz="1400" b="1" dirty="0" smtClean="0"/>
                        <a:t>= 10 м</a:t>
                      </a:r>
                      <a:r>
                        <a:rPr lang="ru-RU" sz="1400" b="1" baseline="30000" dirty="0" smtClean="0"/>
                        <a:t>3</a:t>
                      </a:r>
                      <a:r>
                        <a:rPr lang="ru-RU" sz="1400" b="1" dirty="0" smtClean="0"/>
                        <a:t>/(м</a:t>
                      </a:r>
                      <a:r>
                        <a:rPr lang="ru-RU" sz="1400" b="1" baseline="30000" dirty="0" smtClean="0"/>
                        <a:t>2</a:t>
                      </a:r>
                      <a:r>
                        <a:rPr lang="ru-RU" sz="1400" b="1" dirty="0" smtClean="0"/>
                        <a:t>ч)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8,85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9,25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10,6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10,95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8,73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8,96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</a:t>
                      </a:r>
                      <a:r>
                        <a:rPr lang="en-US" sz="1400" b="1" dirty="0" smtClean="0"/>
                        <a:t>25</a:t>
                      </a:r>
                      <a:r>
                        <a:rPr lang="ru-RU" sz="1400" b="1" dirty="0" smtClean="0"/>
                        <a:t>·10</a:t>
                      </a:r>
                      <a:r>
                        <a:rPr lang="ru-RU" sz="1400" b="1" baseline="30000" dirty="0" smtClean="0"/>
                        <a:t>-3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</a:t>
                      </a:r>
                      <a:r>
                        <a:rPr lang="en-US" sz="1400" b="1" dirty="0" smtClean="0"/>
                        <a:t>243</a:t>
                      </a:r>
                      <a:r>
                        <a:rPr lang="ru-RU" sz="1400" b="1" dirty="0" smtClean="0"/>
                        <a:t>·10</a:t>
                      </a:r>
                      <a:r>
                        <a:rPr lang="ru-RU" sz="1400" b="1" baseline="30000" dirty="0" smtClean="0"/>
                        <a:t>-3</a:t>
                      </a:r>
                      <a:endParaRPr lang="ru-RU" sz="1400" b="1" dirty="0" smtClean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714348" y="1857364"/>
          <a:ext cx="777875" cy="304800"/>
        </p:xfrm>
        <a:graphic>
          <a:graphicData uri="http://schemas.openxmlformats.org/presentationml/2006/ole">
            <p:oleObj spid="_x0000_s29697" name="Equation" r:id="rId3" imgW="774364" imgH="304668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42860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Таблица 6.2. Зависимость коэффициента продольного перемешивания от плотности орошения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2039942" cy="186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6"/>
            <a:ext cx="2286016" cy="205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4572008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Рис. 6.18. Элемент насадки «Инжехим–2000»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500570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Рис. 6.19. Нерегулярная насадка «Инжехим–2000» с шероховатой поверхностью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17"/>
          <p:cNvPicPr>
            <a:picLocks noChangeAspect="1" noChangeArrowheads="1"/>
          </p:cNvPicPr>
          <p:nvPr/>
        </p:nvPicPr>
        <p:blipFill>
          <a:blip r:embed="rId2" cstate="print"/>
          <a:srcRect l="2910"/>
          <a:stretch>
            <a:fillRect/>
          </a:stretch>
        </p:blipFill>
        <p:spPr bwMode="auto">
          <a:xfrm>
            <a:off x="785786" y="142852"/>
            <a:ext cx="5111213" cy="58579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6200000">
            <a:off x="-1422721" y="2994301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Δ</a:t>
            </a:r>
            <a:r>
              <a:rPr lang="ru-RU" b="1" i="1" dirty="0" err="1" smtClean="0"/>
              <a:t>р</a:t>
            </a:r>
            <a:r>
              <a:rPr lang="ru-RU" b="1" dirty="0" err="1" smtClean="0"/>
              <a:t>/</a:t>
            </a:r>
            <a:r>
              <a:rPr lang="ru-RU" b="1" i="1" dirty="0" err="1" smtClean="0"/>
              <a:t>Н</a:t>
            </a:r>
            <a:r>
              <a:rPr lang="ru-RU" b="1" dirty="0" err="1" smtClean="0"/>
              <a:t> </a:t>
            </a:r>
            <a:r>
              <a:rPr lang="ru-RU" b="1" dirty="0" smtClean="0"/>
              <a:t>мм вод. ст./м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1714488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6.20. Гидравлическое сопротивление слоя насадки в зависимости от фиктивной скорости газа.</a:t>
            </a:r>
          </a:p>
          <a:p>
            <a:r>
              <a:rPr lang="ru-RU" dirty="0" smtClean="0"/>
              <a:t> Линия </a:t>
            </a:r>
            <a:r>
              <a:rPr lang="en-US" dirty="0" smtClean="0"/>
              <a:t>I</a:t>
            </a:r>
            <a:r>
              <a:rPr lang="ru-RU" dirty="0" smtClean="0"/>
              <a:t> – </a:t>
            </a:r>
            <a:r>
              <a:rPr lang="en-US" dirty="0" smtClean="0"/>
              <a:t>I</a:t>
            </a:r>
            <a:r>
              <a:rPr lang="ru-RU" dirty="0" smtClean="0"/>
              <a:t> – начало режима </a:t>
            </a:r>
            <a:r>
              <a:rPr lang="ru-RU" dirty="0" err="1" smtClean="0"/>
              <a:t>подвисания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линия </a:t>
            </a:r>
            <a:r>
              <a:rPr lang="en-US" dirty="0" smtClean="0"/>
              <a:t>II</a:t>
            </a:r>
            <a:r>
              <a:rPr lang="ru-RU" dirty="0" smtClean="0"/>
              <a:t> – </a:t>
            </a:r>
            <a:r>
              <a:rPr lang="en-US" dirty="0" smtClean="0"/>
              <a:t>II</a:t>
            </a:r>
            <a:r>
              <a:rPr lang="ru-RU" dirty="0" smtClean="0"/>
              <a:t> – начало режима захлебывания; </a:t>
            </a:r>
          </a:p>
          <a:p>
            <a:r>
              <a:rPr lang="ru-RU" dirty="0" smtClean="0"/>
              <a:t>линия </a:t>
            </a:r>
            <a:r>
              <a:rPr lang="en-US" dirty="0" smtClean="0"/>
              <a:t>III</a:t>
            </a:r>
            <a:r>
              <a:rPr lang="ru-RU" dirty="0" smtClean="0"/>
              <a:t> – </a:t>
            </a:r>
            <a:r>
              <a:rPr lang="en-US" dirty="0" smtClean="0"/>
              <a:t>III</a:t>
            </a:r>
            <a:r>
              <a:rPr lang="ru-RU" dirty="0" smtClean="0"/>
              <a:t> – начало режима уноса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17"/>
          <p:cNvPicPr>
            <a:picLocks noChangeAspect="1" noChangeArrowheads="1"/>
          </p:cNvPicPr>
          <p:nvPr/>
        </p:nvPicPr>
        <p:blipFill>
          <a:blip r:embed="rId2" cstate="print"/>
          <a:srcRect l="2962"/>
          <a:stretch>
            <a:fillRect/>
          </a:stretch>
        </p:blipFill>
        <p:spPr bwMode="auto">
          <a:xfrm>
            <a:off x="857224" y="285728"/>
            <a:ext cx="5214276" cy="61436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6200000">
            <a:off x="-1422721" y="2994301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Δ</a:t>
            </a:r>
            <a:r>
              <a:rPr lang="ru-RU" b="1" i="1" dirty="0" err="1" smtClean="0"/>
              <a:t>р</a:t>
            </a:r>
            <a:r>
              <a:rPr lang="ru-RU" b="1" dirty="0" err="1" smtClean="0"/>
              <a:t>/</a:t>
            </a:r>
            <a:r>
              <a:rPr lang="ru-RU" b="1" i="1" dirty="0" err="1" smtClean="0"/>
              <a:t>Н</a:t>
            </a:r>
            <a:r>
              <a:rPr lang="ru-RU" b="1" dirty="0" err="1" smtClean="0"/>
              <a:t> </a:t>
            </a:r>
            <a:r>
              <a:rPr lang="ru-RU" b="1" dirty="0" smtClean="0"/>
              <a:t>мм вод. ст./м</a:t>
            </a:r>
            <a:endParaRPr lang="ru-RU" b="1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929322" y="1785926"/>
            <a:ext cx="34290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6.21. Гидравлическое сопротивление слоя сухой насадки в зависимости от фиктивной скорости газа: 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  <a:sym typeface="ZapfDingbats BT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насадка «Инжехим–2000»;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кольца Палля металлические 50×50 мм;</a:t>
            </a:r>
          </a:p>
          <a:p>
            <a:pPr marL="180975" indent="-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    кольца Палля    полипропиленовые 50×50 мм;</a:t>
            </a: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– кольца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Рашига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 металлические 50×50 мм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sym typeface="ZapfDingbats BT"/>
              </a:rPr>
              <a:t> </a:t>
            </a: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ZapfDingbats BT"/>
            </a:endParaRPr>
          </a:p>
          <a:p>
            <a:pPr marL="180975" indent="-18097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marL="180975" indent="-1809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ZapfDingbats BT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71736" y="500042"/>
            <a:ext cx="2712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143636" y="2786058"/>
            <a:ext cx="71438" cy="7143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7" name="Picture 7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00372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127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215074" y="328612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–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857628"/>
            <a:ext cx="142876" cy="71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80" y="1214422"/>
            <a:ext cx="36099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2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2"/>
            <a:ext cx="3643338" cy="27302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4429132"/>
            <a:ext cx="5518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Рис. 6.1. Испытательные стенды «Инжехим»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17"/>
          <p:cNvPicPr>
            <a:picLocks noChangeAspect="1" noChangeArrowheads="1"/>
          </p:cNvPicPr>
          <p:nvPr/>
        </p:nvPicPr>
        <p:blipFill>
          <a:blip r:embed="rId2" cstate="print"/>
          <a:srcRect l="2774"/>
          <a:stretch>
            <a:fillRect/>
          </a:stretch>
        </p:blipFill>
        <p:spPr bwMode="auto">
          <a:xfrm>
            <a:off x="500034" y="500042"/>
            <a:ext cx="4929222" cy="5929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6200000">
            <a:off x="-1637035" y="2922863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Δ</a:t>
            </a:r>
            <a:r>
              <a:rPr lang="ru-RU" b="1" i="1" dirty="0" err="1" smtClean="0"/>
              <a:t>р</a:t>
            </a:r>
            <a:r>
              <a:rPr lang="ru-RU" b="1" dirty="0" err="1" smtClean="0"/>
              <a:t>/</a:t>
            </a:r>
            <a:r>
              <a:rPr lang="ru-RU" b="1" i="1" dirty="0" err="1" smtClean="0"/>
              <a:t>Н</a:t>
            </a:r>
            <a:r>
              <a:rPr lang="ru-RU" b="1" dirty="0" err="1" smtClean="0"/>
              <a:t> </a:t>
            </a:r>
            <a:r>
              <a:rPr lang="ru-RU" b="1" dirty="0" smtClean="0"/>
              <a:t>мм вод. ст./м</a:t>
            </a:r>
            <a:endParaRPr lang="ru-RU" b="1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572132" y="1571612"/>
            <a:ext cx="357186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6.22. Гидравлическое сопротивление слоя орошаемой насадки в зависимости от фиктивной скорости газа. Плотность орошения 40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/(м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·ч). </a:t>
            </a:r>
          </a:p>
          <a:p>
            <a:pPr marL="2714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– насадка «Инжехим–2000»; </a:t>
            </a:r>
            <a:r>
              <a:rPr lang="ru-RU" i="1" dirty="0" smtClean="0"/>
              <a:t>          </a:t>
            </a:r>
            <a:r>
              <a:rPr lang="ru-RU" dirty="0" smtClean="0"/>
              <a:t>– кольца </a:t>
            </a:r>
            <a:r>
              <a:rPr lang="en-US" dirty="0" err="1" smtClean="0"/>
              <a:t>Bialecki</a:t>
            </a:r>
            <a:r>
              <a:rPr lang="ru-RU" dirty="0" smtClean="0"/>
              <a:t> металлические 50×50 мм [39]; – кольца </a:t>
            </a:r>
            <a:r>
              <a:rPr lang="ru-RU" dirty="0" err="1" smtClean="0"/>
              <a:t>Рашига</a:t>
            </a:r>
            <a:r>
              <a:rPr lang="ru-RU" dirty="0" smtClean="0"/>
              <a:t> металлические 50×50 мм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715008" y="2786058"/>
            <a:ext cx="71438" cy="7143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127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8" y="3643314"/>
            <a:ext cx="142876" cy="71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17"/>
          <p:cNvPicPr>
            <a:picLocks noChangeAspect="1" noChangeArrowheads="1"/>
          </p:cNvPicPr>
          <p:nvPr/>
        </p:nvPicPr>
        <p:blipFill>
          <a:blip r:embed="rId2" cstate="print"/>
          <a:srcRect l="2322"/>
          <a:stretch>
            <a:fillRect/>
          </a:stretch>
        </p:blipFill>
        <p:spPr bwMode="auto">
          <a:xfrm>
            <a:off x="785786" y="500042"/>
            <a:ext cx="5214974" cy="52149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6200000">
            <a:off x="-1494159" y="2922863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Δ</a:t>
            </a:r>
            <a:r>
              <a:rPr lang="ru-RU" b="1" i="1" dirty="0" err="1" smtClean="0"/>
              <a:t>р</a:t>
            </a:r>
            <a:r>
              <a:rPr lang="ru-RU" b="1" dirty="0" err="1" smtClean="0"/>
              <a:t>/</a:t>
            </a:r>
            <a:r>
              <a:rPr lang="ru-RU" b="1" i="1" dirty="0" err="1" smtClean="0"/>
              <a:t>Н</a:t>
            </a:r>
            <a:r>
              <a:rPr lang="ru-RU" b="1" dirty="0" err="1" smtClean="0"/>
              <a:t> </a:t>
            </a:r>
            <a:r>
              <a:rPr lang="ru-RU" b="1" dirty="0" smtClean="0"/>
              <a:t>мм вод. ст./м</a:t>
            </a:r>
            <a:endParaRPr lang="ru-RU" b="1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143636" y="1500174"/>
            <a:ext cx="3000364" cy="282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6.23. Гидравлическое сопротивление слоя орошаемой насадки в зависимости от фиктивной скорости газа. Плотность орошения 80 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/(м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·ч):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18097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– насадка «Инжехим–2000»;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– кольца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Bialecki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металлические 50×50 мм [39];</a:t>
            </a:r>
          </a:p>
          <a:p>
            <a:pPr marL="18097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кольца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Рашига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металлические 50×50 мм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215074" y="2928934"/>
            <a:ext cx="71438" cy="7143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43248"/>
            <a:ext cx="127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15074" y="3643314"/>
            <a:ext cx="142876" cy="71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00108"/>
            <a:ext cx="4233907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143504" y="1714488"/>
            <a:ext cx="40004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6.24. Функция отклика на импульсное возмущение потока жидкости на входе в безразмерных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координтах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при различных плотностях орошения.      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= 600 мм, высота слоя насадки 1 м, фиктивная скорость газа 0,7 м/с, плотность орошения 5 м/(м</a:t>
            </a:r>
            <a:r>
              <a:rPr lang="ru-RU" sz="1600" baseline="30000" dirty="0" smtClean="0"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·ч), нерегулярная насадка                       «Инжехим–2000»</a:t>
            </a:r>
            <a:r>
              <a:rPr lang="ru-RU" sz="1600" dirty="0" smtClean="0"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429388" y="2714620"/>
          <a:ext cx="293149" cy="285728"/>
        </p:xfrm>
        <a:graphic>
          <a:graphicData uri="http://schemas.openxmlformats.org/presentationml/2006/ole">
            <p:oleObj spid="_x0000_s38915" name="Equation" r:id="rId4" imgW="253890" imgH="241195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605" y="642918"/>
            <a:ext cx="4320535" cy="305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000100" y="4429132"/>
            <a:ext cx="7429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6.25. Зависимость коэффициента продольного перемешивания от плотности орошения в колонне с насадкой  «Инжехим–2000»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785926"/>
          <a:ext cx="7000924" cy="371477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00198"/>
                <a:gridCol w="1306936"/>
                <a:gridCol w="638753"/>
                <a:gridCol w="926231"/>
                <a:gridCol w="1383582"/>
                <a:gridCol w="1245224"/>
              </a:tblGrid>
              <a:tr h="91722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Тип насадки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,</a:t>
                      </a:r>
                      <a:endParaRPr lang="ru-RU" sz="12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</a:t>
                      </a:r>
                      <a:r>
                        <a:rPr lang="ru-RU" sz="1400" b="1" baseline="30000" dirty="0"/>
                        <a:t>3</a:t>
                      </a:r>
                      <a:r>
                        <a:rPr lang="ru-RU" sz="1400" b="1" dirty="0"/>
                        <a:t>/</a:t>
                      </a:r>
                      <a:r>
                        <a:rPr lang="ru-RU" sz="1400" b="1" dirty="0" err="1"/>
                        <a:t>м</a:t>
                      </a:r>
                      <a:r>
                        <a:rPr lang="ru-RU" sz="1400" b="1" baseline="30000" dirty="0" err="1"/>
                        <a:t>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,</a:t>
                      </a:r>
                      <a:endParaRPr lang="ru-RU" sz="1200" b="1" dirty="0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</a:t>
                      </a:r>
                      <a:r>
                        <a:rPr lang="ru-RU" sz="1400" b="1" baseline="30000" dirty="0"/>
                        <a:t>2</a:t>
                      </a:r>
                      <a:r>
                        <a:rPr lang="ru-RU" sz="1400" b="1" dirty="0"/>
                        <a:t>/м</a:t>
                      </a:r>
                      <a:r>
                        <a:rPr lang="ru-RU" sz="1400" b="1" baseline="30000" dirty="0"/>
                        <a:t>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Потеря напора, </a:t>
                      </a:r>
                      <a:r>
                        <a:rPr lang="ru-RU" sz="1400" b="1" dirty="0" err="1"/>
                        <a:t>отн</a:t>
                      </a:r>
                      <a:r>
                        <a:rPr lang="ru-RU" sz="1400" b="1" dirty="0"/>
                        <a:t>. %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Пропускная способность, отн. %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Эффектив-ность, </a:t>
                      </a:r>
                      <a:endParaRPr lang="ru-RU" sz="1200" b="1"/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отн. %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Кольца Рашига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0,95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110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Кольца Палля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0,96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100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125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Хай – Пэк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65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120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150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486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Кольца Бялецкого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85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125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Седла Инталокс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32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144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132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Насадка Лева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0,97</a:t>
                      </a:r>
                      <a:r>
                        <a:rPr lang="ru-RU" sz="1500" b="1"/>
                        <a:t>–</a:t>
                      </a:r>
                      <a:r>
                        <a:rPr lang="ru-RU" sz="1400" b="1"/>
                        <a:t>0,98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118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47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500" b="1"/>
                        <a:t>–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158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8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Насадка ГИАП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0,96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101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47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133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137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1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Инжехим</a:t>
                      </a:r>
                      <a:r>
                        <a:rPr lang="ru-RU" sz="1500" b="1"/>
                        <a:t>–</a:t>
                      </a:r>
                      <a:r>
                        <a:rPr lang="ru-RU" sz="1400" b="1"/>
                        <a:t>2000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0,96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103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16</a:t>
                      </a:r>
                      <a:r>
                        <a:rPr lang="ru-RU" sz="1500" b="1"/>
                        <a:t>–</a:t>
                      </a:r>
                      <a:r>
                        <a:rPr lang="ru-RU" sz="1400" b="1"/>
                        <a:t>22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/>
                        <a:t>180</a:t>
                      </a:r>
                      <a:r>
                        <a:rPr lang="ru-RU" sz="1500" b="1"/>
                        <a:t>–</a:t>
                      </a:r>
                      <a:r>
                        <a:rPr lang="ru-RU" sz="1400" b="1"/>
                        <a:t>210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153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857488" y="1785926"/>
          <a:ext cx="266700" cy="244475"/>
        </p:xfrm>
        <a:graphic>
          <a:graphicData uri="http://schemas.openxmlformats.org/presentationml/2006/ole">
            <p:oleObj spid="_x0000_s40962" name="Equation" r:id="rId3" imgW="266469" imgH="241091" progId="Equation.DSMT4">
              <p:embed/>
            </p:oleObj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3929058" y="1785926"/>
          <a:ext cx="206375" cy="244475"/>
        </p:xfrm>
        <a:graphic>
          <a:graphicData uri="http://schemas.openxmlformats.org/presentationml/2006/ole">
            <p:oleObj spid="_x0000_s40961" name="Equation" r:id="rId4" imgW="203112" imgH="241195" progId="Equation.DSMT4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00100" y="500042"/>
            <a:ext cx="7215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Таблица 6.4. Сравнительные характеристики промышленных насадок размером 50х50 мм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ngehim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500462" cy="26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714884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6.26. Элементы насадки «Инжехим–2002»</a:t>
            </a:r>
            <a:endParaRPr lang="ru-RU" dirty="0"/>
          </a:p>
        </p:txBody>
      </p:sp>
      <p:pic>
        <p:nvPicPr>
          <p:cNvPr id="41987" name="Рисунок 1" descr="100_0054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5281" t="18898" r="25146" b="13295"/>
          <a:stretch>
            <a:fillRect/>
          </a:stretch>
        </p:blipFill>
        <p:spPr bwMode="auto">
          <a:xfrm>
            <a:off x="5214942" y="714356"/>
            <a:ext cx="3429024" cy="25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4714884"/>
            <a:ext cx="3147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6.28. «Инжехим 2003–М»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 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2964" y="1142984"/>
            <a:ext cx="4389618" cy="306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43174" y="4643446"/>
            <a:ext cx="374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Рис. 6.30. Насадка В</a:t>
            </a:r>
            <a:r>
              <a:rPr lang="en-US" dirty="0" smtClean="0"/>
              <a:t>IM</a:t>
            </a:r>
            <a:r>
              <a:rPr lang="ru-RU" dirty="0" smtClean="0"/>
              <a:t> («Инжехим»)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2143116"/>
          <a:ext cx="6467816" cy="23288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3428"/>
                <a:gridCol w="1293428"/>
                <a:gridCol w="1293428"/>
                <a:gridCol w="1293428"/>
                <a:gridCol w="1294104"/>
              </a:tblGrid>
              <a:tr h="116443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Номинальный размер, мм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Свободный объем,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Удельная поверхность,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Эквивалентный диаметр, мм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ВЭТС, 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1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0,98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0,035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0,4–0,55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1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0,97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152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0,026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0,35–0,45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14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0,96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190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0,3–0,4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143240" y="3000372"/>
          <a:ext cx="533400" cy="304800"/>
        </p:xfrm>
        <a:graphic>
          <a:graphicData uri="http://schemas.openxmlformats.org/presentationml/2006/ole">
            <p:oleObj spid="_x0000_s46082" name="Equation" r:id="rId3" imgW="533169" imgH="304668" progId="Equation.DSMT4">
              <p:embed/>
            </p:oleObj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00562" y="3000372"/>
          <a:ext cx="549275" cy="304800"/>
        </p:xfrm>
        <a:graphic>
          <a:graphicData uri="http://schemas.openxmlformats.org/presentationml/2006/ole">
            <p:oleObj spid="_x0000_s46081" name="Equation" r:id="rId4" imgW="545626" imgH="304536" progId="Equation.DSMT4">
              <p:embed/>
            </p:oleObj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714480" y="785794"/>
            <a:ext cx="5357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6.5. Характеристики насадки 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285860"/>
          <a:ext cx="7572428" cy="3729058"/>
        </p:xfrm>
        <a:graphic>
          <a:graphicData uri="http://schemas.openxmlformats.org/drawingml/2006/table">
            <a:tbl>
              <a:tblPr/>
              <a:tblGrid>
                <a:gridCol w="5143536"/>
                <a:gridCol w="2428892"/>
              </a:tblGrid>
              <a:tr h="3729058">
                <a:tc>
                  <a:txBody>
                    <a:bodyPr/>
                    <a:lstStyle/>
                    <a:p>
                      <a:pPr indent="-118745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18745" algn="l"/>
                        </a:tabLs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17475" algn="l"/>
                          <a:tab pos="542925" algn="l"/>
                          <a:tab pos="712788" algn="l"/>
                        </a:tabLs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indent="36195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17475" algn="l"/>
                          <a:tab pos="542925" algn="l"/>
                          <a:tab pos="712788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плотность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орошения 10 м/ч;</a:t>
                      </a:r>
                    </a:p>
                    <a:p>
                      <a:pPr marL="0" indent="36195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17475" algn="l"/>
                          <a:tab pos="542925" algn="l"/>
                          <a:tab pos="712788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плотность орошения 25 м/ч;</a:t>
                      </a:r>
                    </a:p>
                    <a:p>
                      <a:pPr marL="0" indent="36195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117475" algn="l"/>
                          <a:tab pos="542925" algn="l"/>
                          <a:tab pos="712788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– плотность орошения 50 м/ч.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 r="26958"/>
          <a:stretch>
            <a:fillRect/>
          </a:stretch>
        </p:blipFill>
        <p:spPr bwMode="auto">
          <a:xfrm>
            <a:off x="1357290" y="1214422"/>
            <a:ext cx="4130675" cy="3444875"/>
          </a:xfrm>
          <a:prstGeom prst="rect">
            <a:avLst/>
          </a:prstGeom>
          <a:noFill/>
        </p:spPr>
      </p:pic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5857884" y="1571612"/>
          <a:ext cx="342900" cy="182563"/>
        </p:xfrm>
        <a:graphic>
          <a:graphicData uri="http://schemas.openxmlformats.org/presentationml/2006/ole">
            <p:oleObj spid="_x0000_s47107" name="Точечный рисунок" r:id="rId4" imgW="343039" imgH="181096" progId="PBrush">
              <p:embed/>
            </p:oleObj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5857884" y="2000240"/>
          <a:ext cx="365125" cy="174625"/>
        </p:xfrm>
        <a:graphic>
          <a:graphicData uri="http://schemas.openxmlformats.org/presentationml/2006/ole">
            <p:oleObj spid="_x0000_s47106" name="Точечный рисунок" r:id="rId5" imgW="361809" imgH="171338" progId="PBrush">
              <p:embed/>
            </p:oleObj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5857884" y="2500306"/>
          <a:ext cx="312738" cy="152400"/>
        </p:xfrm>
        <a:graphic>
          <a:graphicData uri="http://schemas.openxmlformats.org/presentationml/2006/ole">
            <p:oleObj spid="_x0000_s47105" name="Точечный рисунок" r:id="rId6" imgW="314286" imgH="152260" progId="PBrush">
              <p:embed/>
            </p:oleObj>
          </a:graphicData>
        </a:graphic>
      </p:graphicFrame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00034" y="5572140"/>
            <a:ext cx="8286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6.31. Зависимости гидравлического сопротивления насадки 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IM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фактора скорости и плотности орошения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204" t="1880" r="1204" b="1880"/>
          <a:stretch>
            <a:fillRect/>
          </a:stretch>
        </p:blipFill>
        <p:spPr bwMode="auto">
          <a:xfrm>
            <a:off x="1714480" y="428604"/>
            <a:ext cx="6012852" cy="37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4786322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6.32. Зависимость ВЭТТ насадки 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 фактора скорости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Безымянный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4549792" cy="140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00240"/>
            <a:ext cx="4270381" cy="360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1643050"/>
            <a:ext cx="68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557214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85789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6.2. Сегментная насадка: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а) вид спереди; б) – вид с торца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89"/>
            <a:ext cx="6500858" cy="38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857224" y="4500570"/>
            <a:ext cx="750095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6.42. Зависимость коэффициента массоотдачи в газовой фазе от скорости газа,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плотности орошения                  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,   абсорбция аммиака водой: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1 – регулярная рулонная насадка «Инжехим»: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– расчет по уравнению 6.64), ○ – опытные данные [44–46, 62, 63];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2 – кольца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</a:rPr>
              <a:t>Рашига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50х50 в укладку, расчет по уравнению (6.66)</a:t>
            </a:r>
            <a:r>
              <a:rPr lang="ru-RU" sz="1600" dirty="0" smtClean="0"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143504" y="4714884"/>
          <a:ext cx="1428760" cy="357190"/>
        </p:xfrm>
        <a:graphic>
          <a:graphicData uri="http://schemas.openxmlformats.org/presentationml/2006/ole">
            <p:oleObj spid="_x0000_s49155" name="Equation" r:id="rId4" imgW="1218671" imgH="304668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66"/>
            <a:ext cx="6000792" cy="3986240"/>
          </a:xfrm>
          <a:prstGeom prst="rect">
            <a:avLst/>
          </a:prstGeom>
          <a:noFill/>
        </p:spPr>
      </p:pic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6786578" y="4857760"/>
          <a:ext cx="1428664" cy="357166"/>
        </p:xfrm>
        <a:graphic>
          <a:graphicData uri="http://schemas.openxmlformats.org/presentationml/2006/ole">
            <p:oleObj spid="_x0000_s50177" name="Equation" r:id="rId4" imgW="1218671" imgH="304668" progId="Equation.DSMT4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464344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Рис. 6.43. Зависимость коэффициента массоотдачи в газовой фазе от скорости газа, при плотности орошения                         , абсорбция аммиака водой: </a:t>
            </a:r>
          </a:p>
          <a:p>
            <a:pPr marL="452438" indent="4763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1 – нерегулярная насадка «Инжехим–2000», расчет по уравнению (6.64); </a:t>
            </a:r>
          </a:p>
          <a:p>
            <a:pPr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2 – седла </a:t>
            </a:r>
            <a:r>
              <a:rPr lang="ru-RU" dirty="0" err="1" smtClean="0">
                <a:latin typeface="Arial" pitchFamily="34" charset="0"/>
                <a:ea typeface="Times New Roman"/>
                <a:cs typeface="Arial" pitchFamily="34" charset="0"/>
              </a:rPr>
              <a:t>Берля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25 мм; </a:t>
            </a:r>
          </a:p>
          <a:p>
            <a:pPr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3 – кольца </a:t>
            </a:r>
            <a:r>
              <a:rPr lang="ru-RU" dirty="0" err="1" smtClean="0">
                <a:latin typeface="Arial" pitchFamily="34" charset="0"/>
                <a:ea typeface="Times New Roman"/>
                <a:cs typeface="Arial" pitchFamily="34" charset="0"/>
              </a:rPr>
              <a:t>Рашига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25х25 </a:t>
            </a:r>
            <a:r>
              <a:rPr lang="ru-RU" dirty="0" err="1" smtClean="0">
                <a:latin typeface="Arial" pitchFamily="34" charset="0"/>
                <a:ea typeface="Times New Roman"/>
                <a:cs typeface="Arial" pitchFamily="34" charset="0"/>
              </a:rPr>
              <a:t>внавал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; </a:t>
            </a:r>
          </a:p>
          <a:p>
            <a:pPr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4 – кольца Палля 25х25; 2, 3, 4 – расчет по уравнению (6.63)</a:t>
            </a:r>
            <a:endParaRPr lang="ru-RU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42917"/>
            <a:ext cx="6500858" cy="4094361"/>
          </a:xfrm>
          <a:prstGeom prst="rect">
            <a:avLst/>
          </a:prstGeom>
          <a:noFill/>
        </p:spPr>
      </p:pic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857488" y="5357826"/>
          <a:ext cx="1454707" cy="357166"/>
        </p:xfrm>
        <a:graphic>
          <a:graphicData uri="http://schemas.openxmlformats.org/presentationml/2006/ole">
            <p:oleObj spid="_x0000_s51201" name="Equation" r:id="rId4" imgW="1244600" imgH="304800" progId="Equation.DSMT4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5143512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Рис. 6.44. Зависимость коэффициента массоотдачи в газовой фазе от скорости газа, при плотности орошения                            , абсорбция аммиака водой: </a:t>
            </a:r>
          </a:p>
          <a:p>
            <a:pPr indent="457200">
              <a:lnSpc>
                <a:spcPts val="18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1255713"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 – насадка «Инжехим–2000»; </a:t>
            </a:r>
          </a:p>
          <a:p>
            <a:pPr marL="1255713"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2 – стальные кольца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Рашига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50х50: </a:t>
            </a:r>
          </a:p>
          <a:p>
            <a:pPr marL="1255713" indent="457200">
              <a:lnSpc>
                <a:spcPts val="18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3 – стальные кольца Палля 50х50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42"/>
            <a:ext cx="6500858" cy="377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3357554" y="5072074"/>
          <a:ext cx="1454805" cy="357190"/>
        </p:xfrm>
        <a:graphic>
          <a:graphicData uri="http://schemas.openxmlformats.org/presentationml/2006/ole">
            <p:oleObj spid="_x0000_s53252" name="Equation" r:id="rId4" imgW="1244600" imgH="304800" progId="Equation.DSMT4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00034" y="1500174"/>
          <a:ext cx="930275" cy="244475"/>
        </p:xfrm>
        <a:graphic>
          <a:graphicData uri="http://schemas.openxmlformats.org/presentationml/2006/ole">
            <p:oleObj spid="_x0000_s53251" name="Equation" r:id="rId5" imgW="927100" imgH="241300" progId="Equation.DSMT4">
              <p:embed/>
            </p:oleObj>
          </a:graphicData>
        </a:graphic>
      </p:graphicFrame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2976" y="4857760"/>
            <a:ext cx="7429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6.47. Зависимость комплекса Е от скорости газа, при плотности орошения                       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, абсорбция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</a:rPr>
              <a:t>амиака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водой: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357422" y="5572140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стальные кольца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Рашига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50х50;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стальные кольца Палля 50х50;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 –  насадка «Инжехим–2000»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9" descr="C:\Documents and Settings\Владелец\Рабочий стол\часть 2 исправленная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89"/>
            <a:ext cx="7000924" cy="483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4929198"/>
            <a:ext cx="871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7.1. </a:t>
            </a:r>
            <a:r>
              <a:rPr lang="ru-RU" dirty="0" err="1" smtClean="0"/>
              <a:t>Теплотехнологическая</a:t>
            </a:r>
            <a:r>
              <a:rPr lang="ru-RU" dirty="0" smtClean="0"/>
              <a:t> схема охлаждения </a:t>
            </a:r>
            <a:r>
              <a:rPr lang="ru-RU" dirty="0" err="1" smtClean="0"/>
              <a:t>пирогаза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колонна закалки </a:t>
            </a:r>
            <a:r>
              <a:rPr lang="ru-RU" dirty="0" err="1" smtClean="0"/>
              <a:t>пирогаза</a:t>
            </a:r>
            <a:r>
              <a:rPr lang="ru-RU" dirty="0" smtClean="0"/>
              <a:t>; 2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холодильники циркуляционной воды; 3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аппараты воздушного охлаждения циркуляционной воды; 4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отстойник циркуляционной воды; </a:t>
            </a:r>
          </a:p>
          <a:p>
            <a:r>
              <a:rPr lang="ru-RU" dirty="0" smtClean="0"/>
              <a:t>5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устройство впрыска воды в поток </a:t>
            </a:r>
            <a:r>
              <a:rPr lang="ru-RU" dirty="0" err="1" smtClean="0"/>
              <a:t>пирогаза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а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нижняя секция колонны, состоящая из семи уголковых провальных тарелок; </a:t>
            </a:r>
          </a:p>
          <a:p>
            <a:r>
              <a:rPr lang="ru-RU" dirty="0" err="1" smtClean="0"/>
              <a:t>b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верхняя секция колонны, состоящая из семи клапанных тарелок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21" descr="C:\Documents and Settings\Владелец\Рабочий стол\часть 2 исправленна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04"/>
            <a:ext cx="6984653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7290" y="500063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7.5. Технологическая схема узла щелочной очистки </a:t>
            </a:r>
            <a:r>
              <a:rPr lang="ru-RU" dirty="0" err="1" smtClean="0"/>
              <a:t>пирогаза</a:t>
            </a:r>
            <a:r>
              <a:rPr lang="ru-RU" dirty="0" smtClean="0"/>
              <a:t> в производстве этилена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Рисунок 11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3806960" cy="3286148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929190" y="1714488"/>
            <a:ext cx="421481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3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7.8. Схема установки сепаратора-маслоуловителя в холодильном цикле: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компрессор;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 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сепаратор-маслоуловитель;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 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теплообменник-охладитель;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393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 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дросселирующее устройство;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361950" marR="0" lvl="0" indent="31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5 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теплообменники-дефлегматоры колонны К-11.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1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2857520" cy="67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000496" y="2928934"/>
            <a:ext cx="4929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Рис. 8.3. Схема модернизации колонны Т-306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28" descr="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15172" y="-2500881"/>
            <a:ext cx="3500462" cy="89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4286256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Рис.8.5. Схема блока разделения этаноламинов: </a:t>
            </a:r>
          </a:p>
          <a:p>
            <a:pPr algn="ctr"/>
            <a:r>
              <a:rPr lang="ru-RU" dirty="0" smtClean="0"/>
              <a:t>1, 4, 7, 10 – смесь на разделение; 2, 5, 8, 11 – </a:t>
            </a:r>
            <a:r>
              <a:rPr lang="ru-RU" dirty="0" err="1" smtClean="0"/>
              <a:t>сдувки</a:t>
            </a:r>
            <a:r>
              <a:rPr lang="ru-RU" dirty="0" smtClean="0"/>
              <a:t>; 3 – дистиллят; </a:t>
            </a:r>
          </a:p>
          <a:p>
            <a:pPr algn="ctr"/>
            <a:r>
              <a:rPr lang="ru-RU" dirty="0" smtClean="0"/>
              <a:t>6 – </a:t>
            </a:r>
            <a:r>
              <a:rPr lang="ru-RU" dirty="0" err="1" smtClean="0"/>
              <a:t>моноэтаноламин</a:t>
            </a:r>
            <a:r>
              <a:rPr lang="ru-RU" dirty="0" smtClean="0"/>
              <a:t>; 9 – </a:t>
            </a:r>
            <a:r>
              <a:rPr lang="ru-RU" dirty="0" err="1" smtClean="0"/>
              <a:t>диэтаноламин</a:t>
            </a:r>
            <a:r>
              <a:rPr lang="ru-RU" dirty="0" smtClean="0"/>
              <a:t>; 12 – </a:t>
            </a:r>
            <a:r>
              <a:rPr lang="ru-RU" dirty="0" err="1" smtClean="0"/>
              <a:t>триэтаноламин</a:t>
            </a:r>
            <a:r>
              <a:rPr lang="ru-RU" dirty="0" smtClean="0"/>
              <a:t>; 13 – остаток (смола); 29, 40, 56, 92 – ректификационные колонны; 31, 42, 58, 94 – дефлегматоры; </a:t>
            </a:r>
          </a:p>
          <a:p>
            <a:pPr algn="ctr"/>
            <a:r>
              <a:rPr lang="ru-RU" dirty="0" smtClean="0"/>
              <a:t>30, 41, 57, 93 – кипятильники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0" y="142852"/>
          <a:ext cx="6306062" cy="6357982"/>
        </p:xfrm>
        <a:graphic>
          <a:graphicData uri="http://schemas.openxmlformats.org/presentationml/2006/ole">
            <p:oleObj spid="_x0000_s59393" name="Drawing" r:id="rId3" imgW="7105650" imgH="6172200" progId="">
              <p:embed/>
            </p:oleObj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429388" y="1357298"/>
            <a:ext cx="271461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10.10. Технологическая схема вакуумной ректификации: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линия подвода парожидкостной исходной смеси;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– поток флегмы из колонны; 3 – линия возврата флегмы;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 – поток фракции НК–180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С; 5 – возврат бокового отбора; 6 – боковой отбор;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 – поток фракции 180–340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 – поток кубового продукта;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 – поток фракции 340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–КК;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 – возврат кубового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продукта;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11 – поток фракции к вакуумному устройству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0"/>
          <a:ext cx="833438" cy="524371"/>
        </p:xfrm>
        <a:graphic>
          <a:graphicData uri="http://schemas.openxmlformats.org/presentationml/2006/ole">
            <p:oleObj spid="_x0000_s15363" name="Equation" r:id="rId3" imgW="761669" imgH="482391" progId="Equation.DSMT4">
              <p:embed/>
            </p:oleObj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85786" y="500042"/>
          <a:ext cx="4930775" cy="5829300"/>
        </p:xfrm>
        <a:graphic>
          <a:graphicData uri="http://schemas.openxmlformats.org/presentationml/2006/ole">
            <p:oleObj spid="_x0000_s15362" name="Точечный рисунок" r:id="rId4" imgW="5830114" imgH="6885714" progId="PBrush">
              <p:embed/>
            </p:oleObj>
          </a:graphicData>
        </a:graphic>
      </p:graphicFrame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643570" y="6357958"/>
          <a:ext cx="775613" cy="285752"/>
        </p:xfrm>
        <a:graphic>
          <a:graphicData uri="http://schemas.openxmlformats.org/presentationml/2006/ole">
            <p:oleObj spid="_x0000_s15361" name="Equation" r:id="rId5" imgW="660113" imgH="241195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29290" y="1357298"/>
            <a:ext cx="3214710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1600" dirty="0" smtClean="0">
                <a:latin typeface="Arial" pitchFamily="34" charset="0"/>
                <a:cs typeface="Arial" pitchFamily="34" charset="0"/>
              </a:rPr>
              <a:t>Рис. 6.3. Гидравлическое сопротивление орошаемой насадки в зависимости от скорости газа и плотности орошения </a:t>
            </a:r>
          </a:p>
          <a:p>
            <a:pPr indent="361950"/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7143768" y="2357430"/>
          <a:ext cx="1143008" cy="321030"/>
        </p:xfrm>
        <a:graphic>
          <a:graphicData uri="http://schemas.openxmlformats.org/presentationml/2006/ole">
            <p:oleObj spid="_x0000_s15364" name="Equation" r:id="rId6" imgW="1028254" imgH="291973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43570" y="2714620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× –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143636" y="2786058"/>
          <a:ext cx="571504" cy="265909"/>
        </p:xfrm>
        <a:graphic>
          <a:graphicData uri="http://schemas.openxmlformats.org/presentationml/2006/ole">
            <p:oleObj spid="_x0000_s15366" name="Equation" r:id="rId7" imgW="457002" imgH="215806" progId="Equation.DSMT4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6143636" y="3000372"/>
          <a:ext cx="592830" cy="285752"/>
        </p:xfrm>
        <a:graphic>
          <a:graphicData uri="http://schemas.openxmlformats.org/presentationml/2006/ole">
            <p:oleObj spid="_x0000_s15372" name="Equation" r:id="rId8" imgW="444114" imgH="215713" progId="Equation.DSMT4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6143636" y="3286124"/>
          <a:ext cx="716513" cy="285752"/>
        </p:xfrm>
        <a:graphic>
          <a:graphicData uri="http://schemas.openxmlformats.org/presentationml/2006/ole">
            <p:oleObj spid="_x0000_s15371" name="Equation" r:id="rId9" imgW="532937" imgH="215713" progId="Equation.DSMT4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143636" y="3571876"/>
          <a:ext cx="642943" cy="264277"/>
        </p:xfrm>
        <a:graphic>
          <a:graphicData uri="http://schemas.openxmlformats.org/presentationml/2006/ole">
            <p:oleObj spid="_x0000_s15370" name="Equation" r:id="rId10" imgW="520474" imgH="215806" progId="Equation.DSMT4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6143636" y="3857628"/>
          <a:ext cx="737837" cy="285752"/>
        </p:xfrm>
        <a:graphic>
          <a:graphicData uri="http://schemas.openxmlformats.org/presentationml/2006/ole">
            <p:oleObj spid="_x0000_s15369" name="Equation" r:id="rId11" imgW="545626" imgH="215713" progId="Equation.DSMT4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143636" y="4143380"/>
          <a:ext cx="642942" cy="247285"/>
        </p:xfrm>
        <a:graphic>
          <a:graphicData uri="http://schemas.openxmlformats.org/presentationml/2006/ole">
            <p:oleObj spid="_x0000_s15368" name="Equation" r:id="rId12" imgW="495085" imgH="190417" progId="Equation.DSMT4">
              <p:embed/>
            </p:oleObj>
          </a:graphicData>
        </a:graphic>
      </p:graphicFrame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715008" y="2928934"/>
            <a:ext cx="5102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■ –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643570" y="3214686"/>
            <a:ext cx="6078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○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5715008" y="3500438"/>
            <a:ext cx="6169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●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5715008" y="3786190"/>
            <a:ext cx="571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∆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715008" y="4071942"/>
            <a:ext cx="63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□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00034" y="285728"/>
          <a:ext cx="908313" cy="571480"/>
        </p:xfrm>
        <a:graphic>
          <a:graphicData uri="http://schemas.openxmlformats.org/presentationml/2006/ole">
            <p:oleObj spid="_x0000_s16387" name="Equation" r:id="rId3" imgW="761669" imgH="482391" progId="Equation.DSMT4">
              <p:embed/>
            </p:oleObj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571604" y="428604"/>
          <a:ext cx="5965904" cy="4071966"/>
        </p:xfrm>
        <a:graphic>
          <a:graphicData uri="http://schemas.openxmlformats.org/presentationml/2006/ole">
            <p:oleObj spid="_x0000_s16386" name="Точечный рисунок" r:id="rId4" imgW="7333333" imgH="5001323" progId="PBrush">
              <p:embed/>
            </p:oleObj>
          </a:graphicData>
        </a:graphic>
      </p:graphicFrame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7500958" y="4500570"/>
          <a:ext cx="785818" cy="289512"/>
        </p:xfrm>
        <a:graphic>
          <a:graphicData uri="http://schemas.openxmlformats.org/presentationml/2006/ole">
            <p:oleObj spid="_x0000_s16385" name="Equation" r:id="rId5" imgW="660113" imgH="241195" progId="Equation.DSMT4">
              <p:embed/>
            </p:oleObj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42976" y="5429264"/>
            <a:ext cx="778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6.4.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Гидравлическе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сопротивление орошаемой насадки в зависимости от скорости газа и плотности орошения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858016" y="5715016"/>
          <a:ext cx="1343106" cy="377230"/>
        </p:xfrm>
        <a:graphic>
          <a:graphicData uri="http://schemas.openxmlformats.org/presentationml/2006/ole">
            <p:oleObj spid="_x0000_s16388" name="Equation" r:id="rId6" imgW="1028254" imgH="291973" progId="Equation.DSMT4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071670" y="6072206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0; 2 – 5; 3 – 0; 4 – 15; 5 – 20; 6 – 30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42910" y="195836"/>
          <a:ext cx="904876" cy="569318"/>
        </p:xfrm>
        <a:graphic>
          <a:graphicData uri="http://schemas.openxmlformats.org/presentationml/2006/ole">
            <p:oleObj spid="_x0000_s17411" name="Equation" r:id="rId3" imgW="761669" imgH="482391" progId="Equation.DSMT4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43042" y="500042"/>
          <a:ext cx="3857652" cy="2919615"/>
        </p:xfrm>
        <a:graphic>
          <a:graphicData uri="http://schemas.openxmlformats.org/presentationml/2006/ole">
            <p:oleObj spid="_x0000_s17410" name="Точечный рисунок" r:id="rId4" imgW="3943901" imgH="2980952" progId="PBrush">
              <p:embed/>
            </p:oleObj>
          </a:graphicData>
        </a:graphic>
      </p:graphicFrame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5214942" y="3571876"/>
          <a:ext cx="857256" cy="315831"/>
        </p:xfrm>
        <a:graphic>
          <a:graphicData uri="http://schemas.openxmlformats.org/presentationml/2006/ole">
            <p:oleObj spid="_x0000_s17409" name="Equation" r:id="rId5" imgW="660113" imgH="241195" progId="Equation.DSMT4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357818" y="4714884"/>
          <a:ext cx="1071570" cy="312541"/>
        </p:xfrm>
        <a:graphic>
          <a:graphicData uri="http://schemas.openxmlformats.org/presentationml/2006/ole">
            <p:oleObj spid="_x0000_s17415" name="Equation" r:id="rId6" imgW="914003" imgH="266584" progId="Equation.DSMT4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072066" y="5000636"/>
          <a:ext cx="1245913" cy="357190"/>
        </p:xfrm>
        <a:graphic>
          <a:graphicData uri="http://schemas.openxmlformats.org/presentationml/2006/ole">
            <p:oleObj spid="_x0000_s17414" name="Equation" r:id="rId7" imgW="926698" imgH="266584" progId="Equation.DSMT4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000628" y="5286388"/>
          <a:ext cx="1000132" cy="312309"/>
        </p:xfrm>
        <a:graphic>
          <a:graphicData uri="http://schemas.openxmlformats.org/presentationml/2006/ole">
            <p:oleObj spid="_x0000_s17413" name="Equation" r:id="rId8" imgW="850531" imgH="266584" progId="Equation.DSMT4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071934" y="5572140"/>
          <a:ext cx="1143009" cy="326584"/>
        </p:xfrm>
        <a:graphic>
          <a:graphicData uri="http://schemas.openxmlformats.org/presentationml/2006/ole">
            <p:oleObj spid="_x0000_s17412" name="Equation" r:id="rId9" imgW="850531" imgH="266584" progId="Equation.DSMT4">
              <p:embed/>
            </p:oleObj>
          </a:graphicData>
        </a:graphic>
      </p:graphicFrame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85721" y="4429132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6.5.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Гидравлческое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сопротивление орошаемых насадок при плотности орошения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43108" y="5072074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– кольца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Рашига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укладку,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2 – кольца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</a:rPr>
              <a:t>Рашига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</a:rPr>
              <a:t>внавал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,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3 – кольца Палля,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4 – рулонная насадка</a:t>
            </a:r>
            <a:r>
              <a:rPr lang="ru-RU" sz="1400" dirty="0" smtClean="0">
                <a:latin typeface="Arial" pitchFamily="34" charset="0"/>
              </a:rPr>
              <a:t> </a:t>
            </a:r>
            <a:endParaRPr lang="ru-RU" sz="3600" dirty="0" smtClean="0"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 </a:t>
            </a:r>
            <a:endParaRPr lang="ru-RU" sz="3600" dirty="0" smtClean="0"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643174" y="4143380"/>
            <a:ext cx="2904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;,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285852" y="142852"/>
          <a:ext cx="928662" cy="584283"/>
        </p:xfrm>
        <a:graphic>
          <a:graphicData uri="http://schemas.openxmlformats.org/presentationml/2006/ole">
            <p:oleObj spid="_x0000_s18435" name="Equation" r:id="rId3" imgW="761669" imgH="482391" progId="Equation.DSMT4">
              <p:embed/>
            </p:oleObj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3108" y="285728"/>
          <a:ext cx="4714908" cy="3597029"/>
        </p:xfrm>
        <a:graphic>
          <a:graphicData uri="http://schemas.openxmlformats.org/presentationml/2006/ole">
            <p:oleObj spid="_x0000_s18434" name="Точечный рисунок" r:id="rId4" imgW="3990476" imgH="3048426" progId="PBrush">
              <p:embed/>
            </p:oleObj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6715139" y="3786190"/>
          <a:ext cx="928695" cy="342150"/>
        </p:xfrm>
        <a:graphic>
          <a:graphicData uri="http://schemas.openxmlformats.org/presentationml/2006/ole">
            <p:oleObj spid="_x0000_s18433" name="Equation" r:id="rId5" imgW="660113" imgH="241195" progId="Equation.DSMT4">
              <p:embed/>
            </p:oleObj>
          </a:graphicData>
        </a:graphic>
      </p:graphicFrame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5720" y="4286256"/>
            <a:ext cx="871543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Рис. 6.6. Зависимость удельного гидравлического сопротивления от скорости газа для регулярных пакетных насадок при ректификации смеси метанол-вода (плотность орошения 4–14             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), </a:t>
            </a:r>
            <a:r>
              <a:rPr lang="ru-RU" sz="1600" dirty="0" err="1" smtClean="0">
                <a:latin typeface="Arial" pitchFamily="34" charset="0"/>
                <a:ea typeface="Times New Roman" pitchFamily="18" charset="0"/>
              </a:rPr>
              <a:t>даные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в работе [47]: </a:t>
            </a:r>
          </a:p>
          <a:p>
            <a:pPr indent="9842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1 – плоскопараллельная насадка,                   ;</a:t>
            </a:r>
          </a:p>
          <a:p>
            <a:pPr indent="9842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 – насадка «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зиг-заг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                 ;  </a:t>
            </a:r>
          </a:p>
          <a:p>
            <a:pPr indent="9842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 – спиральная рулонная насадка с прямым гофром</a:t>
            </a:r>
            <a:r>
              <a:rPr lang="ru-RU" sz="1600" dirty="0" smtClean="0"/>
              <a:t>,                      ;</a:t>
            </a:r>
          </a:p>
          <a:p>
            <a:pPr indent="9842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 – с косым гофром; </a:t>
            </a:r>
          </a:p>
          <a:p>
            <a:pPr indent="9842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 – рулонная насадка [45], система воздух-вода, плотность орошения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929058" y="4786322"/>
          <a:ext cx="785786" cy="305583"/>
        </p:xfrm>
        <a:graphic>
          <a:graphicData uri="http://schemas.openxmlformats.org/presentationml/2006/ole">
            <p:oleObj spid="_x0000_s18436" name="Equation" r:id="rId6" imgW="685502" imgH="266584" progId="Equation.DSMT4">
              <p:embed/>
            </p:oleObj>
          </a:graphicData>
        </a:graphic>
      </p:graphicFrame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643438" y="5000636"/>
          <a:ext cx="1045455" cy="357166"/>
        </p:xfrm>
        <a:graphic>
          <a:graphicData uri="http://schemas.openxmlformats.org/presentationml/2006/ole">
            <p:oleObj spid="_x0000_s18441" name="Equation" r:id="rId7" imgW="888614" imgH="304668" progId="Equation.DSMT4">
              <p:embed/>
            </p:oleObj>
          </a:graphicData>
        </a:graphic>
      </p:graphicFrame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3" name="Object 11"/>
          <p:cNvGraphicFramePr>
            <a:graphicFrameLocks noChangeAspect="1"/>
          </p:cNvGraphicFramePr>
          <p:nvPr/>
        </p:nvGraphicFramePr>
        <p:xfrm>
          <a:off x="3500430" y="5214950"/>
          <a:ext cx="1000100" cy="339256"/>
        </p:xfrm>
        <a:graphic>
          <a:graphicData uri="http://schemas.openxmlformats.org/presentationml/2006/ole">
            <p:oleObj spid="_x0000_s18443" name="Equation" r:id="rId8" imgW="901309" imgH="304668" progId="Equation.DSMT4">
              <p:embed/>
            </p:oleObj>
          </a:graphicData>
        </a:graphic>
      </p:graphicFrame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6429388" y="5500702"/>
          <a:ext cx="1000132" cy="333377"/>
        </p:xfrm>
        <a:graphic>
          <a:graphicData uri="http://schemas.openxmlformats.org/presentationml/2006/ole">
            <p:oleObj spid="_x0000_s18445" name="Equation" r:id="rId9" imgW="914400" imgH="304800" progId="Equation.DSMT4">
              <p:embed/>
            </p:oleObj>
          </a:graphicData>
        </a:graphic>
      </p:graphicFrame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1336675" y="6343650"/>
          <a:ext cx="969963" cy="315913"/>
        </p:xfrm>
        <a:graphic>
          <a:graphicData uri="http://schemas.openxmlformats.org/presentationml/2006/ole">
            <p:oleObj spid="_x0000_s18447" name="Equation" r:id="rId10" imgW="901440" imgH="291960" progId="Equation.DSMT4">
              <p:embed/>
            </p:oleObj>
          </a:graphicData>
        </a:graphic>
      </p:graphicFrame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2571736" y="6357958"/>
          <a:ext cx="1071570" cy="342902"/>
        </p:xfrm>
        <a:graphic>
          <a:graphicData uri="http://schemas.openxmlformats.org/presentationml/2006/ole">
            <p:oleObj spid="_x0000_s18449" name="Equation" r:id="rId11" imgW="952087" imgH="304668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857488" y="357166"/>
          <a:ext cx="3571900" cy="1522803"/>
        </p:xfrm>
        <a:graphic>
          <a:graphicData uri="http://schemas.openxmlformats.org/presentationml/2006/ole">
            <p:oleObj spid="_x0000_s19457" name="Drawing" r:id="rId4" imgW="8791575" imgH="5248275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20002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6.7. Вид регулярной насадки: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1 – гофры смежных листов; 2 – центральный пакет; 3 – остальные пакеты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PA3000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071810"/>
            <a:ext cx="3048008" cy="228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542926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Рис.6.8. Насадка «Инжехим» для промышленной колонны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85786" y="142851"/>
          <a:ext cx="928694" cy="584303"/>
        </p:xfrm>
        <a:graphic>
          <a:graphicData uri="http://schemas.openxmlformats.org/presentationml/2006/ole">
            <p:oleObj spid="_x0000_s20483" name="Equation" r:id="rId3" imgW="761669" imgH="482391" progId="Equation.DSMT4">
              <p:embed/>
            </p:oleObj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857356" y="321650"/>
          <a:ext cx="5072098" cy="3547582"/>
        </p:xfrm>
        <a:graphic>
          <a:graphicData uri="http://schemas.openxmlformats.org/presentationml/2006/ole">
            <p:oleObj spid="_x0000_s20482" name="Точечный рисунок" r:id="rId4" imgW="4982270" imgH="3476190" progId="PBrush">
              <p:embed/>
            </p:oleObj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7000892" y="3714752"/>
          <a:ext cx="785818" cy="289512"/>
        </p:xfrm>
        <a:graphic>
          <a:graphicData uri="http://schemas.openxmlformats.org/presentationml/2006/ole">
            <p:oleObj spid="_x0000_s20481" name="Equation" r:id="rId5" imgW="660113" imgH="241195" progId="Equation.DSMT4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21481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Рис. 6.9. Гидравлическое сопротивление сухой насадки: </a:t>
            </a:r>
          </a:p>
          <a:p>
            <a:pPr indent="712788"/>
            <a:r>
              <a:rPr lang="ru-RU" dirty="0" smtClean="0">
                <a:latin typeface="Arial" pitchFamily="34" charset="0"/>
                <a:cs typeface="Arial" pitchFamily="34" charset="0"/>
              </a:rPr>
              <a:t>1, 2, 3 – кольца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Рашига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укладку,                              ;</a:t>
            </a:r>
          </a:p>
          <a:p>
            <a:pPr indent="712788"/>
            <a:r>
              <a:rPr lang="ru-RU" dirty="0" smtClean="0">
                <a:latin typeface="Arial" pitchFamily="34" charset="0"/>
                <a:cs typeface="Arial" pitchFamily="34" charset="0"/>
              </a:rPr>
              <a:t>4, 5 – кольца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Рашига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внавал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                       ;</a:t>
            </a:r>
          </a:p>
          <a:p>
            <a:pPr indent="712788"/>
            <a:r>
              <a:rPr lang="ru-RU" dirty="0" smtClean="0">
                <a:latin typeface="Arial" pitchFamily="34" charset="0"/>
                <a:cs typeface="Arial" pitchFamily="34" charset="0"/>
              </a:rPr>
              <a:t>6 – кольца Палля</a:t>
            </a:r>
            <a:r>
              <a:rPr lang="ru-RU" dirty="0" smtClean="0"/>
              <a:t>,                      ;</a:t>
            </a:r>
          </a:p>
          <a:p>
            <a:pPr indent="712788"/>
            <a:r>
              <a:rPr lang="ru-RU" dirty="0" smtClean="0">
                <a:latin typeface="Arial" pitchFamily="34" charset="0"/>
                <a:cs typeface="Arial" pitchFamily="34" charset="0"/>
              </a:rPr>
              <a:t>7 – рулонная насадка [37] (с сегментными отверстиями); </a:t>
            </a:r>
          </a:p>
          <a:p>
            <a:pPr indent="712788"/>
            <a:r>
              <a:rPr lang="ru-RU" dirty="0" smtClean="0">
                <a:latin typeface="Arial" pitchFamily="34" charset="0"/>
                <a:cs typeface="Arial" pitchFamily="34" charset="0"/>
              </a:rPr>
              <a:t>8 – рулонная просечная; </a:t>
            </a:r>
          </a:p>
          <a:p>
            <a:pPr indent="712788"/>
            <a:r>
              <a:rPr lang="ru-RU" dirty="0" smtClean="0">
                <a:latin typeface="Arial" pitchFamily="34" charset="0"/>
                <a:cs typeface="Arial" pitchFamily="34" charset="0"/>
              </a:rPr>
              <a:t>9 – рулонная с шероховатой поверхностью [42]</a:t>
            </a:r>
          </a:p>
          <a:p>
            <a:pPr indent="712788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357686" y="4500570"/>
          <a:ext cx="1857389" cy="348500"/>
        </p:xfrm>
        <a:graphic>
          <a:graphicData uri="http://schemas.openxmlformats.org/presentationml/2006/ole">
            <p:oleObj spid="_x0000_s20484" name="Equation" r:id="rId6" imgW="1536700" imgH="292100" progId="Equation.DSMT4">
              <p:embed/>
            </p:oleObj>
          </a:graphicData>
        </a:graphic>
      </p:graphicFrame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000496" y="4786322"/>
          <a:ext cx="1432685" cy="357190"/>
        </p:xfrm>
        <a:graphic>
          <a:graphicData uri="http://schemas.openxmlformats.org/presentationml/2006/ole">
            <p:oleObj spid="_x0000_s20486" name="Equation" r:id="rId7" imgW="1155700" imgH="292100" progId="Equation.DSMT4">
              <p:embed/>
            </p:oleObj>
          </a:graphicData>
        </a:graphic>
      </p:graphicFrame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786050" y="5000636"/>
          <a:ext cx="1101335" cy="357190"/>
        </p:xfrm>
        <a:graphic>
          <a:graphicData uri="http://schemas.openxmlformats.org/presentationml/2006/ole">
            <p:oleObj spid="_x0000_s20488" name="Equation" r:id="rId8" imgW="825142" imgH="266584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1641</Words>
  <Application>Microsoft Office PowerPoint</Application>
  <PresentationFormat>Экран (4:3)</PresentationFormat>
  <Paragraphs>319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Тема Office</vt:lpstr>
      <vt:lpstr>Equation</vt:lpstr>
      <vt:lpstr>Точечный рисунок</vt:lpstr>
      <vt:lpstr>Drawing</vt:lpstr>
      <vt:lpstr>Энергосберегающие модернизации тепломассообменных установок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2014-02-07T10:22:09Z</dcterms:modified>
</cp:coreProperties>
</file>