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2" r:id="rId11"/>
    <p:sldId id="266" r:id="rId12"/>
    <p:sldId id="268" r:id="rId13"/>
    <p:sldId id="269" r:id="rId14"/>
    <p:sldId id="284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0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Алканы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Названия заместителей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 </a:t>
            </a:r>
            <a:r>
              <a:rPr lang="ru-RU" dirty="0" smtClean="0"/>
              <a:t>всеми приставками и цифрами располагают в алфавитном порядке.</a:t>
            </a:r>
          </a:p>
          <a:p>
            <a:r>
              <a:rPr lang="ru-RU" b="1" dirty="0" smtClean="0"/>
              <a:t>Например:</a:t>
            </a:r>
            <a:r>
              <a:rPr lang="ru-RU" dirty="0" smtClean="0"/>
              <a:t> 2,2-диметил-3-этилпентан.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метил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—</a:t>
            </a:r>
          </a:p>
          <a:p>
            <a:r>
              <a:rPr lang="ru-RU" dirty="0" smtClean="0"/>
              <a:t>этил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</a:t>
            </a:r>
          </a:p>
          <a:p>
            <a:r>
              <a:rPr lang="ru-RU" dirty="0" smtClean="0"/>
              <a:t>пропил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</a:t>
            </a:r>
          </a:p>
          <a:p>
            <a:r>
              <a:rPr lang="ru-RU" dirty="0" smtClean="0"/>
              <a:t>бутил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</a:t>
            </a:r>
          </a:p>
          <a:p>
            <a:r>
              <a:rPr lang="ru-RU" dirty="0" err="1" smtClean="0"/>
              <a:t>пентил</a:t>
            </a:r>
            <a:r>
              <a:rPr lang="ru-RU" dirty="0" smtClean="0"/>
              <a:t> (ранее - </a:t>
            </a:r>
            <a:r>
              <a:rPr lang="ru-RU" dirty="0" err="1" smtClean="0"/>
              <a:t>амил</a:t>
            </a:r>
            <a:r>
              <a:rPr lang="ru-RU" dirty="0" smtClean="0"/>
              <a:t>) 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—CH</a:t>
            </a:r>
            <a:r>
              <a:rPr lang="en-US" baseline="-25000" dirty="0" smtClean="0"/>
              <a:t>2</a:t>
            </a:r>
            <a:r>
              <a:rPr lang="en-US" dirty="0" smtClean="0"/>
              <a:t>—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2,2,4-триметил-4-этилгексан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номенклату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00174"/>
            <a:ext cx="4191000" cy="3000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Определите название соединений</a:t>
            </a:r>
            <a:endParaRPr lang="ru-RU" dirty="0"/>
          </a:p>
        </p:txBody>
      </p:sp>
      <p:pic>
        <p:nvPicPr>
          <p:cNvPr id="4" name="Содержимое 3" descr="him522 нов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7" y="1014066"/>
            <a:ext cx="6019500" cy="500149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im5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357166"/>
            <a:ext cx="7118242" cy="591442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Правильно ли названы следующие соединения? Запишите их структурные формулы и, в случае неверного обозначения, напишите правильное название веществ.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3786190"/>
            <a:ext cx="7772400" cy="4572000"/>
          </a:xfrm>
        </p:spPr>
        <p:txBody>
          <a:bodyPr/>
          <a:lstStyle/>
          <a:p>
            <a:r>
              <a:rPr lang="ru-RU" dirty="0" smtClean="0"/>
              <a:t>1) 2-этилгексан;</a:t>
            </a:r>
          </a:p>
          <a:p>
            <a:r>
              <a:rPr lang="ru-RU" dirty="0" smtClean="0"/>
              <a:t>2) 2,2,5-триметилгептан;</a:t>
            </a:r>
          </a:p>
          <a:p>
            <a:r>
              <a:rPr lang="ru-RU" dirty="0" smtClean="0"/>
              <a:t>3) 3-этилгептан;</a:t>
            </a:r>
          </a:p>
          <a:p>
            <a:r>
              <a:rPr lang="ru-RU" dirty="0" smtClean="0"/>
              <a:t>4) 1-метил-3-этилнонан.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3140968"/>
            <a:ext cx="8229600" cy="5626713"/>
          </a:xfrm>
        </p:spPr>
        <p:txBody>
          <a:bodyPr/>
          <a:lstStyle/>
          <a:p>
            <a:endParaRPr lang="ru-RU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2,2,5-триметилгептан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364890"/>
            <a:ext cx="58293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85" y="1052736"/>
            <a:ext cx="43132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3333" y="238051"/>
            <a:ext cx="4815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2-этилгексан – неверно;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2080" y="2838673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3-метилгептан.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426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4" y="3356992"/>
            <a:ext cx="5201819" cy="175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5112568" cy="165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435280" cy="7200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3-этилгептан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5954" y="2891955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1-метил,3-этилнонан- неверно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5574" y="5343159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4-этилоктан</a:t>
            </a:r>
          </a:p>
        </p:txBody>
      </p:sp>
    </p:spTree>
    <p:extLst>
      <p:ext uri="{BB962C8B-B14F-4D97-AF65-F5344CB8AC3E}">
        <p14:creationId xmlns="" xmlns:p14="http://schemas.microsoft.com/office/powerpoint/2010/main" val="6031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Относительная плотность паров </a:t>
            </a:r>
            <a:r>
              <a:rPr lang="ru-RU" dirty="0" err="1" smtClean="0"/>
              <a:t>алкана</a:t>
            </a:r>
            <a:r>
              <a:rPr lang="ru-RU" dirty="0" smtClean="0"/>
              <a:t> по водороду</a:t>
            </a:r>
            <a:br>
              <a:rPr lang="ru-RU" dirty="0" smtClean="0"/>
            </a:br>
            <a:r>
              <a:rPr lang="ru-RU" dirty="0" smtClean="0"/>
              <a:t>равна 50. Выведите молекулярную формулу </a:t>
            </a:r>
            <a:r>
              <a:rPr lang="ru-RU" dirty="0" err="1" smtClean="0"/>
              <a:t>алкана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Молекулярная масса </a:t>
            </a:r>
            <a:r>
              <a:rPr lang="ru-RU" dirty="0" err="1" smtClean="0"/>
              <a:t>алкана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М(ал)=</a:t>
            </a:r>
            <a:r>
              <a:rPr lang="en-US" dirty="0" smtClean="0"/>
              <a:t>d*M(H2)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5" y="785794"/>
            <a:ext cx="7834585" cy="45680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Алканы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– это предельные углеводороды, содержащие только одинарные связи между атомами С–С в молекуле, т.е. содержащие максимальное количество водорода.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4500570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Общая формула гомологического ряда </a:t>
            </a:r>
            <a:r>
              <a:rPr lang="ru-RU" sz="2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алканов</a:t>
            </a:r>
            <a:r>
              <a:rPr lang="ru-RU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ru-RU" sz="2800" baseline="-25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sz="28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ru-RU" sz="2800" baseline="-25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2n+2</a:t>
            </a:r>
            <a:endParaRPr lang="ru-RU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Относительная плотность паров </a:t>
            </a:r>
            <a:r>
              <a:rPr lang="ru-RU" dirty="0" err="1" smtClean="0"/>
              <a:t>алкана</a:t>
            </a:r>
            <a:r>
              <a:rPr lang="ru-RU" dirty="0" smtClean="0"/>
              <a:t> по воздуху равна 7,31. Выведите молекулярную формулу </a:t>
            </a:r>
            <a:r>
              <a:rPr lang="ru-RU" dirty="0" err="1" smtClean="0"/>
              <a:t>алкана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01" y="857232"/>
            <a:ext cx="8575067" cy="471490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Относительная плотность паров углеводорода по водороду равна 36. Массовые доли углерода и водорода в нем равны </a:t>
            </a:r>
            <a:r>
              <a:rPr lang="ru-RU" dirty="0" smtClean="0"/>
              <a:t>соответственно </a:t>
            </a:r>
            <a:r>
              <a:rPr lang="ru-RU" dirty="0" smtClean="0"/>
              <a:t>83,33% и 16,67</a:t>
            </a:r>
            <a:r>
              <a:rPr lang="ru-RU" dirty="0" smtClean="0"/>
              <a:t>%.</a:t>
            </a:r>
            <a:r>
              <a:rPr lang="ru-RU" dirty="0" smtClean="0"/>
              <a:t> Выведите молекулярную формулу этого углеводорода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71546"/>
            <a:ext cx="8033634" cy="420133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Плотность углеводорода при нормальных условиях равна 2,59 г/л. Массовая доля углерода в нем равна 82,76%. Выведите молекулярную формулу этого углеводорода.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783" y="1600200"/>
            <a:ext cx="6966433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Относительная плотность паров органического соединения по кислороду равна 1,375. При сжигании 4,4 г этого вещества образуется 13,2 г диоксида углерода и 7,2 г воды. Выведите молекулярную формулу органического соединения.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841" y="500042"/>
            <a:ext cx="6415752" cy="562612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Относительная плотность паров органического соединения по водороду равна 71. При сжигании 2,84 г этого вещества образуется 4,48 л диоксида углерода (н. у.) и 3,96 г воды. Выведите молекулярную формулу органического соединения.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854" y="142852"/>
            <a:ext cx="6002305" cy="598331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metha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14925" y="1957388"/>
            <a:ext cx="3784600" cy="48815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Метан – первый представитель предельных углеводородов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57388"/>
            <a:ext cx="7772400" cy="4572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Метан — первый член гомологического ряда насыщенных углеводородов (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алканов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), наиболее устойчив к химическим воздействиям.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" name="TextBox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256"/>
            <a:ext cx="262731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алканов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/>
                <a:gridCol w="1554480"/>
                <a:gridCol w="1554480"/>
                <a:gridCol w="1554480"/>
                <a:gridCol w="15544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Формула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Температура кипения и состояние при н.у.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Радикал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Название радикала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Метан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Этан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Пропан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Бутан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Пентан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Гексан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Гептан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Октан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Нонан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Декан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-161,6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-88,6   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16330" algn="r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-42,1  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-0,5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+36,07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+ 68,7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+98,5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+125,6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+150,7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+174,0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n-US" sz="2000" b="1" baseline="-250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Метил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Этил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Пропил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Бутил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Пентил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Гексил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Гептил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Октил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Нонил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Децил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54" marR="6155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Физические свойства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алканов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8219256" cy="5327104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Температуры плавления и  кипения увеличиваются с молекулярной массой и длиной главной углеродной цепи.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 нормальных условиях неразветвлённые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алканы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до C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газы;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до C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жидкости;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далее — твёрдые вещества.</a:t>
            </a:r>
          </a:p>
          <a:p>
            <a:pPr algn="just">
              <a:defRPr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Температуры плавления и кипения понижаются от менее разветвленных к более разветвленным. Так, например, при 20°C 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-пентан — жидкость, а 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неопентан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(2,2 –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диметилпропан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— газ.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Газообразные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алканы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горят бесцветным или бледно-голубым пламенем с выделением большого количества тепла.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Номенклатура </a:t>
            </a:r>
            <a:r>
              <a:rPr lang="ru-RU" b="1" dirty="0" err="1" smtClean="0"/>
              <a:t>алканов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названиях </a:t>
            </a:r>
            <a:r>
              <a:rPr lang="ru-RU" dirty="0" err="1" smtClean="0"/>
              <a:t>алканов</a:t>
            </a:r>
            <a:r>
              <a:rPr lang="ru-RU" dirty="0" smtClean="0"/>
              <a:t> используется суффикс -АН.</a:t>
            </a:r>
          </a:p>
          <a:p>
            <a:r>
              <a:rPr lang="ru-RU" b="1" dirty="0" smtClean="0"/>
              <a:t>Например,</a:t>
            </a:r>
            <a:r>
              <a:rPr lang="ru-RU" dirty="0" smtClean="0"/>
              <a:t> </a:t>
            </a:r>
            <a:r>
              <a:rPr lang="ru-RU" dirty="0" err="1" smtClean="0"/>
              <a:t>алкан</a:t>
            </a:r>
            <a:r>
              <a:rPr lang="ru-RU" dirty="0" smtClean="0"/>
              <a:t> имеет название 2-метилпропан.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2-метилпроп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357562"/>
            <a:ext cx="18573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Название разветвленных </a:t>
            </a:r>
            <a:r>
              <a:rPr lang="ru-RU" dirty="0" err="1" smtClean="0"/>
              <a:t>алканов</a:t>
            </a:r>
            <a:r>
              <a:rPr lang="ru-RU" dirty="0" smtClean="0"/>
              <a:t> строится по следующим правилам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1</a:t>
            </a:r>
            <a:r>
              <a:rPr lang="ru-RU" sz="2400" b="1" dirty="0" smtClean="0"/>
              <a:t>. </a:t>
            </a:r>
            <a:r>
              <a:rPr lang="ru-RU" sz="2400" dirty="0" smtClean="0"/>
              <a:t> Выбирают </a:t>
            </a:r>
            <a:r>
              <a:rPr lang="ru-RU" sz="2400" b="1" dirty="0" smtClean="0"/>
              <a:t>главную углеродную цепь</a:t>
            </a:r>
            <a:r>
              <a:rPr lang="ru-RU" sz="2400" dirty="0" smtClean="0"/>
              <a:t>. При этом считают, что углеводородные радикалы, которые не входят в главной цепь,  являются в ней </a:t>
            </a:r>
            <a:r>
              <a:rPr lang="ru-RU" sz="2400" i="1" dirty="0" smtClean="0"/>
              <a:t>заместителями</a:t>
            </a:r>
            <a:r>
              <a:rPr lang="ru-RU" sz="2400" dirty="0" smtClean="0"/>
              <a:t>. При этом главная цепь должна быть </a:t>
            </a:r>
            <a:r>
              <a:rPr lang="ru-RU" sz="2400" b="1" dirty="0" smtClean="0"/>
              <a:t>самой длинной</a:t>
            </a:r>
            <a:r>
              <a:rPr lang="ru-RU" sz="2400" dirty="0" smtClean="0"/>
              <a:t>. Например, в молекуле на рисунке главной является цепь, отмеченная на рисунке </a:t>
            </a:r>
            <a:r>
              <a:rPr lang="ru-RU" sz="2400" dirty="0" smtClean="0"/>
              <a:t>: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молекул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929066"/>
            <a:ext cx="1771650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цепь должна быть </a:t>
            </a:r>
            <a:r>
              <a:rPr lang="ru-RU" b="1" dirty="0" smtClean="0"/>
              <a:t>самой разветвленной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Например</a:t>
            </a:r>
            <a:r>
              <a:rPr lang="ru-RU" sz="2400" dirty="0" smtClean="0"/>
              <a:t>, в молекуле, изображенной на рисунках </a:t>
            </a:r>
            <a:r>
              <a:rPr lang="ru-RU" sz="2400" b="1" dirty="0" smtClean="0"/>
              <a:t>а</a:t>
            </a:r>
            <a:r>
              <a:rPr lang="ru-RU" sz="2400" dirty="0" smtClean="0"/>
              <a:t> и </a:t>
            </a:r>
            <a:r>
              <a:rPr lang="ru-RU" sz="2400" b="1" dirty="0" smtClean="0"/>
              <a:t>б</a:t>
            </a:r>
            <a:r>
              <a:rPr lang="ru-RU" sz="2400" dirty="0" smtClean="0"/>
              <a:t>, выделены цепи с одинаковым числом атомов углерода. Но главной будет цепь, изображенная на рисунке </a:t>
            </a:r>
            <a:r>
              <a:rPr lang="ru-RU" sz="2400" b="1" dirty="0" smtClean="0"/>
              <a:t>а</a:t>
            </a:r>
            <a:r>
              <a:rPr lang="ru-RU" sz="2400" dirty="0" smtClean="0"/>
              <a:t>, т.к. от нее отходит 2 заместителя, а от  цепи на рисунке </a:t>
            </a:r>
            <a:r>
              <a:rPr lang="ru-RU" sz="2400" b="1" dirty="0" smtClean="0"/>
              <a:t>б</a:t>
            </a:r>
            <a:r>
              <a:rPr lang="ru-RU" sz="2400" dirty="0" smtClean="0"/>
              <a:t> – только один</a:t>
            </a:r>
            <a:r>
              <a:rPr lang="ru-RU" sz="2400" dirty="0" smtClean="0"/>
              <a:t>:</a:t>
            </a:r>
          </a:p>
          <a:p>
            <a:pPr>
              <a:buNone/>
            </a:pPr>
            <a:r>
              <a:rPr lang="ru-RU" sz="2400" dirty="0" smtClean="0"/>
              <a:t>			а)					б)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молекула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500570"/>
            <a:ext cx="2562225" cy="1495425"/>
          </a:xfrm>
          <a:prstGeom prst="rect">
            <a:avLst/>
          </a:prstGeom>
        </p:spPr>
      </p:pic>
      <p:pic>
        <p:nvPicPr>
          <p:cNvPr id="5" name="Рисунок 4" descr="молекула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357694"/>
            <a:ext cx="27051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Называют все радикалы, указывая впереди цифры, которые обозначают их расположение в главной цепи.</a:t>
            </a:r>
          </a:p>
          <a:p>
            <a:r>
              <a:rPr lang="ru-RU" b="1" dirty="0" smtClean="0"/>
              <a:t>Например,</a:t>
            </a:r>
            <a:r>
              <a:rPr lang="ru-RU" dirty="0" smtClean="0"/>
              <a:t> 2-метилпропан: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Для одинаковых заместителей эти цифры указывают через запятую, при этом количество одинаковых заместителей обозначается приставками </a:t>
            </a:r>
            <a:r>
              <a:rPr lang="ru-RU" i="1" dirty="0" err="1" smtClean="0"/>
              <a:t>ди</a:t>
            </a:r>
            <a:r>
              <a:rPr lang="ru-RU" i="1" dirty="0" smtClean="0"/>
              <a:t>- </a:t>
            </a:r>
            <a:r>
              <a:rPr lang="ru-RU" dirty="0" smtClean="0"/>
              <a:t>(два), </a:t>
            </a:r>
            <a:r>
              <a:rPr lang="ru-RU" i="1" dirty="0" smtClean="0"/>
              <a:t>три-</a:t>
            </a:r>
            <a:r>
              <a:rPr lang="ru-RU" dirty="0" smtClean="0"/>
              <a:t> (три), </a:t>
            </a:r>
            <a:r>
              <a:rPr lang="ru-RU" i="1" dirty="0" smtClean="0"/>
              <a:t>тетра-</a:t>
            </a:r>
            <a:r>
              <a:rPr lang="ru-RU" dirty="0" smtClean="0"/>
              <a:t> (четыре), </a:t>
            </a:r>
            <a:r>
              <a:rPr lang="ru-RU" i="1" dirty="0" smtClean="0"/>
              <a:t>пента-</a:t>
            </a:r>
            <a:r>
              <a:rPr lang="ru-RU" dirty="0" smtClean="0"/>
              <a:t> (пять) и т.д.</a:t>
            </a:r>
          </a:p>
          <a:p>
            <a:endParaRPr lang="ru-RU" dirty="0"/>
          </a:p>
        </p:txBody>
      </p:sp>
      <p:pic>
        <p:nvPicPr>
          <p:cNvPr id="4" name="Рисунок 3" descr="2-метилпроп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357562"/>
            <a:ext cx="1857375" cy="819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358</Words>
  <PresentationFormat>Экран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Алканы</vt:lpstr>
      <vt:lpstr>Алканы</vt:lpstr>
      <vt:lpstr>Метан – первый представитель предельных углеводородов </vt:lpstr>
      <vt:lpstr>Номенклатура алканов </vt:lpstr>
      <vt:lpstr>Физические свойства алканов </vt:lpstr>
      <vt:lpstr>Номенклатура алканов </vt:lpstr>
      <vt:lpstr>Название разветвленных алканов строится по следующим правилам</vt:lpstr>
      <vt:lpstr>Главная цепь должна быть самой разветвленной</vt:lpstr>
      <vt:lpstr>Слайд 9</vt:lpstr>
      <vt:lpstr>Названия заместителей </vt:lpstr>
      <vt:lpstr>2,2,4-триметил-4-этилгексан   </vt:lpstr>
      <vt:lpstr>Определите название соединений</vt:lpstr>
      <vt:lpstr>Слайд 13</vt:lpstr>
      <vt:lpstr>Слайд 14</vt:lpstr>
      <vt:lpstr>Правильно ли названы следующие соединения? Запишите их структурные формулы и, в случае неверного обозначения, напишите правильное название веществ.</vt:lpstr>
      <vt:lpstr>Слайд 16</vt:lpstr>
      <vt:lpstr>Слайд 17</vt:lpstr>
      <vt:lpstr>Задача 1</vt:lpstr>
      <vt:lpstr>Слайд 19</vt:lpstr>
      <vt:lpstr>Задача 2</vt:lpstr>
      <vt:lpstr>Слайд 21</vt:lpstr>
      <vt:lpstr>Задача 3</vt:lpstr>
      <vt:lpstr>Слайд 23</vt:lpstr>
      <vt:lpstr>Задача 4</vt:lpstr>
      <vt:lpstr>Слайд 25</vt:lpstr>
      <vt:lpstr>Задача 5</vt:lpstr>
      <vt:lpstr>Слайд 27</vt:lpstr>
      <vt:lpstr>Задача 6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Алканы</dc:title>
  <dc:creator>Лаптев Анатолий Григорьевич</dc:creator>
  <cp:lastModifiedBy>Iskhakova</cp:lastModifiedBy>
  <cp:revision>11</cp:revision>
  <dcterms:created xsi:type="dcterms:W3CDTF">2021-06-21T11:15:09Z</dcterms:created>
  <dcterms:modified xsi:type="dcterms:W3CDTF">2021-06-21T12:40:08Z</dcterms:modified>
</cp:coreProperties>
</file>