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0" r:id="rId2"/>
    <p:sldId id="346" r:id="rId3"/>
    <p:sldId id="347" r:id="rId4"/>
    <p:sldId id="367" r:id="rId5"/>
    <p:sldId id="368" r:id="rId6"/>
    <p:sldId id="369" r:id="rId7"/>
    <p:sldId id="364" r:id="rId8"/>
    <p:sldId id="370" r:id="rId9"/>
    <p:sldId id="371" r:id="rId10"/>
    <p:sldId id="372" r:id="rId11"/>
    <p:sldId id="373" r:id="rId12"/>
    <p:sldId id="374" r:id="rId13"/>
    <p:sldId id="375" r:id="rId14"/>
    <p:sldId id="36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66" r:id="rId23"/>
    <p:sldId id="383" r:id="rId24"/>
    <p:sldId id="384" r:id="rId25"/>
    <p:sldId id="385" r:id="rId26"/>
    <p:sldId id="386" r:id="rId27"/>
    <p:sldId id="387" r:id="rId28"/>
    <p:sldId id="388" r:id="rId29"/>
    <p:sldId id="38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20" autoAdjust="0"/>
    <p:restoredTop sz="94660"/>
  </p:normalViewPr>
  <p:slideViewPr>
    <p:cSldViewPr>
      <p:cViewPr varScale="1">
        <p:scale>
          <a:sx n="78" d="100"/>
          <a:sy n="78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645D6-04C1-49DF-B8B1-3A6B0C47C12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883B-AEFB-4DB0-85A6-D9460B22A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543956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МОДЕЛИРОВАНИЕ  УЗЛОВ ЭЛЕКТРИЧЕСКОЙ СЕТИ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214290"/>
            <a:ext cx="84296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Рассчитанные напряжения в узлах примыкания эквивалента должны быть равны в исходной схеме и после ее преобразования.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Потоки мощности в ветвях примыкания эквивалента должны быть равны в исходной схеме и после ее преобразования.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92948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14282" y="2714620"/>
            <a:ext cx="85725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множество номеров узлов примыкания;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множество номеров узлов в непреобразуемой части сети, имеющих смежную ветвь с узлами примыкания.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Добиться выполнения критериев эквивалентности можно, как правило, для какого-то одного режима работы электрической системы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214290"/>
            <a:ext cx="87154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Изменение режима требует и изменения (корректировки) эквивалента. Рассмотрим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эквивалентирования части электрической схемы сети, рис.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 этом примере: множество номеров узлов примыкания –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a=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{4, 7, 11};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множество номеров узлов из неэквивалентируемой части схемы, смежных с узлами примыкания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{3, 6, 10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}. Исключаемые узлы: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{12, 13, 14, 15, 16}.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3797" r="3797" b="44068"/>
          <a:stretch>
            <a:fillRect/>
          </a:stretch>
        </p:blipFill>
        <p:spPr bwMode="auto">
          <a:xfrm>
            <a:off x="214282" y="1857364"/>
            <a:ext cx="600079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2"/>
          <a:srcRect l="11789" t="54334" r="13153"/>
          <a:stretch>
            <a:fillRect/>
          </a:stretch>
        </p:blipFill>
        <p:spPr bwMode="auto">
          <a:xfrm>
            <a:off x="3428992" y="4500546"/>
            <a:ext cx="55007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072198" y="2000240"/>
            <a:ext cx="2857488" cy="1323439"/>
          </a:xfrm>
          <a:prstGeom prst="rect">
            <a:avLst/>
          </a:prstGeom>
          <a:solidFill>
            <a:schemeClr val="accent1">
              <a:alpha val="41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 сети с эквивалентируемой частью: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до эквивалентирования,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4282" y="5072074"/>
            <a:ext cx="3429024" cy="1323439"/>
          </a:xfrm>
          <a:prstGeom prst="rect">
            <a:avLst/>
          </a:prstGeom>
          <a:solidFill>
            <a:srgbClr val="FFFF00">
              <a:alpha val="5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 сети с эквивалентируемой частью: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после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эквивалентирования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4" y="642918"/>
            <a:ext cx="77867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985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данном примере в эквиваленте не сохранено ни одного узла и граф эквивалента представляет из себя многоугольник, опирающийся своими вершинами на узлы примыкания, рис.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3286116" y="142852"/>
            <a:ext cx="164307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7786741" cy="255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28596" y="5000636"/>
            <a:ext cx="80724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сути – это последовательно-паралелльные преобразования, а также преобразования звезды в многоугольник и обратно. Формализуется исключением переменных методом Гаусса.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142852"/>
            <a:ext cx="82153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построении модели эквивалента, адекватно представляющего преобразованную часть электрической системы для множества режимов, требуется учет нелинейности уравнений установившегося режима.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этом случае, а также в случаях эквивалентирования путем расчета проводимостей нагрузки через номинальное напряжение неизбежна погрешность моделирования.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28596" y="2071678"/>
            <a:ext cx="85010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Минимизация погрешности может быть выполнена путем поиска минимума некоторой целевой функции: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86058"/>
            <a:ext cx="735811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85720" y="3571876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''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компоненты вектора выходных переменных исходной и эквивалентной моделей, которые должны воспроизводится правильно;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вектор параметров эквивалентной модели;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число выходных переменных.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5720" y="491900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Эквивалентирование части ЭЭС обычно выполняется применительно не для одного, а для ряда режимов непреобразуемой подсистемы, поэтому удовлетворение критериев эквивалентности должно обеспечить тождественность режима узлов и ветвей примыкания исходной и преобразованной схем не только для исходного, но и для всех других анализируемых режимов.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Моделирование схем электрических сетей с помощью четырехполюсников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071678"/>
            <a:ext cx="59293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Часть электрической цепи, рассматриваемая по отношению к двум парам ее выводов, называется четырехполюсником. </a:t>
            </a:r>
            <a:endParaRPr lang="ru-RU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214290"/>
            <a:ext cx="785814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Моделирование четырехполюсником удобно применять тогда, когда предметом исследования являются токи (потоки мощности) и напряжения на его выводах, а не токи и напряжения внутри самого четырехполюсника.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свойству линейности элементов четырехполюсники разделяют на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линейные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нелинейные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Схема замещения (внутренняя схема соединений) четырехполюсника может быть: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Г-образная (рис. 3.16,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Т-образная (рис. 3.16,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П-образная (рис. 3.16,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четырехплечевая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(рис. 3.16,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П-образная мостовая (рис. 3.16,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Т-образная мостовая (рис. 3.16,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2740" y="521334"/>
            <a:ext cx="6398284" cy="60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285728"/>
            <a:ext cx="821533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Четырехполюсник называется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активным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если он внутри содержит источники электрической энергии, 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пассивным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если внутри его нет источников энергии.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Различают четырехполюсники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симметричные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несимметричные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Симметричным называют четырехполюсник, когда перемена мест его входа выхода не изменяет токов и напряжений в цепи, с которой он соединен.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Основной смысл теории четырехполюсников заключается в том, что, пользуясь обобщенными параметрами четырехполюсников, можно находить токи и напряжения на входе и выходе четырехполюсника.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357166"/>
            <a:ext cx="85725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 множества соединений четырехполюсников в электрических сетях применимы только две: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каскадное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(рис. 3.17,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параллельное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(рис. 3.17,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21537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214290"/>
            <a:ext cx="821537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Электрическая сеть, имеющая в общем случае множество узлов и ветвей, может рассматриваться как совокупность четырехполюсников соединенных по определенной схеме. Отличительной чертой четырехполюсников, моделирующих элементы электрической сети, является наличие у всех них одного общего полюса – нейтральной плоскости и по сути они могут считаться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трехполюсниками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Сложность схемы соединения электрической сети и нелинейность, вносимая нагрузками и генераторами, не позволяют широко использовать четырехполюсники для моделирования электрических сетей. Возможны два принципиально различающихся подхода в использовании четырехполюсников: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моделирование отдельных элементов или их каскадно-параллельного соединения при отсутствии в них источника энергии или нагрузки, заданных нелинейными математическими моделями;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приближенное представление части электрической сети при наличии нелинейных моделей генерации или нагрузки в виде эквивалентного четырехполюсника.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Последний подход распространяется на моделирование электрических сетей с помощью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многополюсников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Моделирование генераторных узлов электрической сети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 Эквивалентирование схем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Моделирование схем электрических сетей с помощью четырехполюсников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Использование четырехполюсников для эквивалентирования схем электрических сетей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214290"/>
            <a:ext cx="84296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первый подход. Для получения параметров эквивалентного (результирующего) четырехполюсника, составленного из простых четырехполюсников, параметры которых известны, удобно пользоваться матричной формой записи: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657229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28596" y="2643182"/>
            <a:ext cx="8143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 уравнений четырехполюсника (3.55) называется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-формой записи. Другие формы уравнений четырехполюсника могут быть получены из (3.55) выражением в левой части тех или других пар токов и напряжений. Всего возможно шесть форм записи – число сочетаний из четырех по два. Можно выделить еще две формы записи: это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-форма (3.56)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-форма (3.57).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b="23194"/>
          <a:stretch>
            <a:fillRect/>
          </a:stretch>
        </p:blipFill>
        <p:spPr bwMode="auto">
          <a:xfrm>
            <a:off x="1428728" y="4714884"/>
            <a:ext cx="721523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285728"/>
            <a:ext cx="81439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каскадном соединении четырехполюсников (рис. 3.17,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параметры эквивалентного четырехполюсника получаются перемножением матриц коэффициентов четырехполюсников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-форме (3.55), а при параллельном соединении (рис. 3.17,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– сложением матриц коэффициентов четырехполюсников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-форме (3.56):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664373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Использование четырехполюсников для эквивалентирования схем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Вначале рассмотри соединение двух элементов: линий электропередач трансформатора. На рис. 3.18 изображены две схемы с двумя элементами. На первой схеме имеем две линии, а на второй линию и трансформатор. В обоих случаях модели сетей с четырехполюсниками имеют их каскадное соединение и эквивалентный четырехполюсник имеет матрицу коэффициентов, вычисляемую по выражению: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3116"/>
            <a:ext cx="6163338" cy="5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00372"/>
            <a:ext cx="764386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Далее для простоты, вследствие того, что один полюс на входе и на выходе четырехполюсника в схемах электрических систем отождествляют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нейтралью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трехфазной системы, четырехполюсники, моделирующие элементы электрических сетей будем обозначать как на рис. 3.19.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857364"/>
            <a:ext cx="464347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3357562"/>
            <a:ext cx="85010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89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схеме с параллельными соединениями элементов будем всегда полагать соединение однотипных элементов: две или более параллельно включенных линии, два или более параллельно включенных трансформатора и т.п. Коэффициенты эквивалентного четырехполюсника в этом случае определяются через матрицы проводимостей уравнений четырехполюсника, записанных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-форме (3.56).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b="62127"/>
          <a:stretch>
            <a:fillRect/>
          </a:stretch>
        </p:blipFill>
        <p:spPr bwMode="auto">
          <a:xfrm>
            <a:off x="1285852" y="5357826"/>
            <a:ext cx="707236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 пример схемы, содержащий электрическую нагрузку, заданную мощностью. Сема сети изображена на рис. 3.20.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072230" cy="536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Четырехполюсники I и II нельзя считать соединенными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каскадно;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есть еще один элемент – нагрузка. Рассмотрим этот фрагмент сети отдельно, рис. 3.21.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28670"/>
            <a:ext cx="61436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57158" y="3143248"/>
            <a:ext cx="59293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Запишем известные соотношения для шин нагрузки: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786190"/>
            <a:ext cx="671517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57158" y="214290"/>
            <a:ext cx="24288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 нагрузки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14290"/>
            <a:ext cx="52864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3116"/>
            <a:ext cx="614366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000372"/>
            <a:ext cx="892971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43446"/>
            <a:ext cx="557216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6215082"/>
            <a:ext cx="5715040" cy="41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схеме сети с двумя промежуточными нагрузками аналогично получим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742955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071942"/>
            <a:ext cx="707236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28596" y="357166"/>
            <a:ext cx="8286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Следует подчеркнуть, что шунтирующие элементы и нагрузки, которые могут быть представлены схемой замещения с линейными элементами (сопротивления и проводимости не зависят от напряжения или тока, протекающего по ним) не вносят погрешности в эквивалентную модель и являются пассивными элементами сети. </a:t>
            </a: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Нагрузки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электрических сетях, как правило, не могут с достаточной степенью точности моделироваться схемами замещения с постоянными параметрами. По своей сущности нагрузка – это активный элемент сети, хотя не является источником энергии, а ее потребителем.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большинстве случаев нагрузка задается постоянной мощностью или статическими характеристиками, что вносит погрешность при представлении их в виде схем замещения (сопротивлении и проводимости зависят от напряжения, приложенного к ним).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Моделирование генераторных узлов электрической сети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1553" name="Rectangle 1"/>
          <p:cNvSpPr>
            <a:spLocks noChangeArrowheads="1"/>
          </p:cNvSpPr>
          <p:nvPr/>
        </p:nvSpPr>
        <p:spPr bwMode="auto">
          <a:xfrm>
            <a:off x="1643042" y="1857364"/>
            <a:ext cx="70009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Генераторными узлами называют узлы, в которых генерируется активная мощность.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Реактивная мощность, как правило, также генерируется в таких узлах.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Генераторные узлы – это шины электрических станций или шины мощной системы, схема которой не входит в модель для расчетной схемы.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0" y="214290"/>
            <a:ext cx="900115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Моделируются генераторные узлы по разному: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же как и узел нагрузки – постоянными значениями активной и реактивной мощности, но с противоположным знаком.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Постоянным значением активной мощности и фиксированным значением модуля напряжения в узле. Реактивная мощность не известна и подлежит расчету.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Генераторный узел это базисный и балансирующий узел одновременно. Активная и реактивная мощности узла подлежат вычислению.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Генераторный узел это базисный узел, но с известными значениями активной и реактивной мощности – заданы все четыре независимых параметра режима –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Генераторный узел это балансирующий узел, но напряжение в нем неизвестно ни по модули, ни по фазе. Подлежат определению все четыре независимых параметра режима –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1"/>
          <p:cNvSpPr>
            <a:spLocks noChangeArrowheads="1"/>
          </p:cNvSpPr>
          <p:nvPr/>
        </p:nvSpPr>
        <p:spPr bwMode="auto">
          <a:xfrm>
            <a:off x="285720" y="500042"/>
            <a:ext cx="850112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фиксации активной мощности и модуля напряжения обычно в уравнения установившегося режима входит уравнения для активной мощности узла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уравнение вида: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=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+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′′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где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задано, 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 подлежат определению.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5958840" cy="127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3714752"/>
            <a:ext cx="85725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тех случаях, когда для одного из узлов требуется задать все четыре независимых параметра режима –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(базисный узел), то в сети должен появиться узел, в котором не известен ни один из этих четырех параметров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балансирующий узел.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Происходит разделение балансирующего и базисного узлов.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42852"/>
            <a:ext cx="87154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Форма уравнений установившегося режима меняется, а именно – перестраивается матрица узловых проводимостей. Так, например, если для графа сети на рисунке базисным стал узел 2, </a:t>
            </a:r>
            <a:r>
              <a:rPr lang="ru-RU" sz="2000" dirty="0" smtClean="0"/>
              <a:t>а балансирующим остался узел 0, то матрица </a:t>
            </a:r>
            <a:r>
              <a:rPr lang="ru-RU" sz="2000" b="1" u="sng" dirty="0" smtClean="0"/>
              <a:t>Y</a:t>
            </a:r>
            <a:r>
              <a:rPr lang="ru-RU" sz="2000" dirty="0" smtClean="0"/>
              <a:t> принимает вид: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6667" t="5882" r="11111"/>
          <a:stretch>
            <a:fillRect/>
          </a:stretch>
        </p:blipFill>
        <p:spPr bwMode="auto">
          <a:xfrm>
            <a:off x="500034" y="1428736"/>
            <a:ext cx="28575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 l="4812" r="6169"/>
          <a:stretch>
            <a:fillRect/>
          </a:stretch>
        </p:blipFill>
        <p:spPr bwMode="auto">
          <a:xfrm>
            <a:off x="2643174" y="3214686"/>
            <a:ext cx="592935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Скругленная соединительная линия 7"/>
          <p:cNvCxnSpPr/>
          <p:nvPr/>
        </p:nvCxnSpPr>
        <p:spPr>
          <a:xfrm rot="16200000" flipH="1">
            <a:off x="4107653" y="1393017"/>
            <a:ext cx="1785950" cy="1571636"/>
          </a:xfrm>
          <a:prstGeom prst="curvedConnector3">
            <a:avLst>
              <a:gd name="adj1" fmla="val 50000"/>
            </a:avLst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ru-RU" b="1" dirty="0" smtClean="0">
                <a:solidFill>
                  <a:srgbClr val="FF0000"/>
                </a:solidFill>
              </a:rPr>
              <a:t>Эквивалентирование схем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71604" y="1928802"/>
            <a:ext cx="72866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Эквивалентирование широко применяется в расчетах режимов сложных электроэнергетических систем. Так, рассматривая режимы работы отдельной ЭЭС, все соседние энергосистемы представляем их эквивалентами, полученными на основании так называемых критериев эквивалентности. Число таких критериев и их содержание зависят от задачи, применительно к которой выполняется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эквивалентирование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214290"/>
            <a:ext cx="85010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ЭЭС, состоящую из двух подсистем: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подсистема I, которая не подлежит преобразованию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подсистема II, которую следует преобразовать в эквивалент (рис.).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44664"/>
          <a:stretch>
            <a:fillRect/>
          </a:stretch>
        </p:blipFill>
        <p:spPr bwMode="auto">
          <a:xfrm>
            <a:off x="857224" y="1500174"/>
            <a:ext cx="600079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28596" y="4929198"/>
            <a:ext cx="85010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Узлы, в которых соединяются две подсистемы, называются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узлами примыкания,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ветви, подходящие к ним со стороны сохраняемой части схемы,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ветвями примыкания.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500042"/>
            <a:ext cx="83582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 преобразования подсистемы II в ней могут сохраниться некоторые узлы, имеющие принципиальное значение для режимов системы, или не сохраниться ни одного узла, как на рис. и вся схема эквивалента представляет собой многоугольник, построенный на узлах примыкания 1, 2,…,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Следует отметить, что эквивалент имеет также поперечные ветви на нейтральную плоскость системы как пассивные – проводимости, так и активные – задающие мощности нагрузки и генерации (на рис. не показаны).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54812"/>
          <a:stretch>
            <a:fillRect/>
          </a:stretch>
        </p:blipFill>
        <p:spPr bwMode="auto">
          <a:xfrm>
            <a:off x="2143108" y="3143248"/>
            <a:ext cx="507209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4731</TotalTime>
  <Words>1754</Words>
  <Application>Microsoft Office PowerPoint</Application>
  <PresentationFormat>Экран (4:3)</PresentationFormat>
  <Paragraphs>88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361</cp:revision>
  <dcterms:created xsi:type="dcterms:W3CDTF">2015-09-07T08:36:00Z</dcterms:created>
  <dcterms:modified xsi:type="dcterms:W3CDTF">2018-02-07T09:39:24Z</dcterms:modified>
</cp:coreProperties>
</file>