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317" r:id="rId7"/>
    <p:sldId id="336" r:id="rId8"/>
    <p:sldId id="334" r:id="rId9"/>
    <p:sldId id="335" r:id="rId10"/>
    <p:sldId id="337" r:id="rId11"/>
    <p:sldId id="338" r:id="rId12"/>
    <p:sldId id="339" r:id="rId13"/>
    <p:sldId id="340" r:id="rId14"/>
    <p:sldId id="341" r:id="rId15"/>
    <p:sldId id="276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6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вс 11.06.23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вс 11.06.23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5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85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1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4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6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3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5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0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6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obac15@mail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796" y="4405151"/>
            <a:ext cx="5823911" cy="1122202"/>
          </a:xfrm>
        </p:spPr>
        <p:txBody>
          <a:bodyPr rtlCol="0"/>
          <a:lstStyle/>
          <a:p>
            <a:pPr algn="r" rtl="0"/>
            <a:r>
              <a:rPr lang="ru-RU" dirty="0"/>
              <a:t>Основы конструкторской деятельности.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1288" y="5628453"/>
            <a:ext cx="4941770" cy="39666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dirty="0"/>
              <a:t>Петров Тимур Игоревич, доц. каф. ЭПП ФГБОУ ВО КГЭУ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6125" y="1342239"/>
            <a:ext cx="11697195" cy="2180103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Чертежи. Общие правила выполнения чертежей регламентиру­ют стандарты ЕСКД третьей группы — ГОСТ 2.301 и др.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Чертеж сборочный (СБ). Конструкторский документ, содер­жащий изображение сборочной единицы и данные, необходимые для ее сборки и контроля: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указания о видах и способах сопряжения деталей;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указания о способах выполнения неразъемных соединений;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размеры, предельные отклонения и другие параметры и тре­бования выполненные или проконтролированные по сборочно­му чертежу;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dirty="0"/>
              <a:t> габаритные, присоединительные, установочные и другие спра­вочные размеры;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dirty="0"/>
              <a:t> номера позиций составных частей сборочной единицы.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/>
              <a:t>Правила выполнения сборочных чертежей даны в ГОСТ 2.109.</a:t>
            </a:r>
            <a:endParaRPr lang="ru-RU" sz="2000" dirty="0">
              <a:solidFill>
                <a:schemeClr val="tx1"/>
              </a:solidFill>
            </a:endParaRP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l">
              <a:spcBef>
                <a:spcPts val="600"/>
              </a:spcBef>
            </a:pPr>
            <a:endParaRPr lang="ru-RU" sz="180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1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981512"/>
            <a:ext cx="11697195" cy="2180103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Пояснительная записка </a:t>
            </a:r>
            <a:r>
              <a:rPr lang="ru-RU" sz="2000" dirty="0"/>
              <a:t>(ПЗ). Содержит сведения о результа­тах разработки </a:t>
            </a:r>
            <a:r>
              <a:rPr lang="ru-RU" sz="2000" i="1" dirty="0"/>
              <a:t>проекта</a:t>
            </a:r>
            <a:r>
              <a:rPr lang="ru-RU" sz="2000" dirty="0"/>
              <a:t> (эскизного, технического) изделия с при­ложением необходимых конструкторских графических докумен­тов. </a:t>
            </a:r>
          </a:p>
          <a:p>
            <a:pPr algn="just"/>
            <a:r>
              <a:rPr lang="ru-RU" sz="2000" dirty="0"/>
              <a:t>ПЗ состоит из следующих разделов: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/>
              <a:t>введение,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/>
              <a:t>назначение и область применения,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/>
              <a:t>технические параметры, о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/>
              <a:t>писание и обо­снование принятых технических решений,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/>
              <a:t> расчеты, подтвержда­ющие соответствие параметров изделия требованиям ТЗ, в том числе экономическим и экологическим по безопасности труда,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/>
              <a:t>заключение,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/>
              <a:t>список источников информации,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/>
              <a:t>приложения.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l">
              <a:spcBef>
                <a:spcPts val="600"/>
              </a:spcBef>
            </a:pPr>
            <a:endParaRPr lang="ru-RU" sz="180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0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Петров Тимур Игоревич</a:t>
            </a:r>
          </a:p>
          <a:p>
            <a:pPr rtl="0"/>
            <a:r>
              <a:rPr lang="en-US" dirty="0">
                <a:hlinkClick r:id="rId3"/>
              </a:rPr>
              <a:t>tobac15@mail.ru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A7980-C870-4C9A-84FA-4120D8A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/>
          <a:p>
            <a:pPr rtl="0"/>
            <a:r>
              <a:rPr lang="ru-RU" dirty="0"/>
              <a:t>20</a:t>
            </a:r>
            <a:r>
              <a:rPr lang="en-US" dirty="0"/>
              <a:t>23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C71EE-574F-4ADB-A7A9-0CA4DCAF0706}"/>
              </a:ext>
            </a:extLst>
          </p:cNvPr>
          <p:cNvSpPr txBox="1"/>
          <p:nvPr/>
        </p:nvSpPr>
        <p:spPr>
          <a:xfrm>
            <a:off x="6356985" y="4689370"/>
            <a:ext cx="5613071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для презентации взята:</a:t>
            </a:r>
          </a:p>
          <a:p>
            <a:pPr indent="450215" algn="r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https://vvsu.ru/files/8291E12E-838F-4017-8224-BAC0CC5F871E.ppt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82" y="2571235"/>
            <a:ext cx="5729844" cy="1715531"/>
          </a:xfrm>
        </p:spPr>
        <p:txBody>
          <a:bodyPr rtlCol="0"/>
          <a:lstStyle/>
          <a:p>
            <a:pPr algn="ctr" rtl="0"/>
            <a:r>
              <a:rPr lang="ru-RU" dirty="0"/>
              <a:t>Основы стандартизации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705995"/>
            <a:ext cx="11697195" cy="2180103"/>
          </a:xfrm>
        </p:spPr>
        <p:txBody>
          <a:bodyPr rtlCol="0">
            <a:noAutofit/>
          </a:bodyPr>
          <a:lstStyle/>
          <a:p>
            <a:pPr indent="457200" algn="just" rtl="0">
              <a:spcBef>
                <a:spcPts val="600"/>
              </a:spcBef>
            </a:pPr>
            <a:r>
              <a:rPr lang="ru-RU" sz="2200" dirty="0"/>
              <a:t>Стандартизация — совокупность научно-технических зако­нов, регламентирующих все виды деятельности при создании и эксплуатации изделий. В России действует Государственная сис­тема стандартизации (ГССР), включающая в себя Государствен­ные стандарты (ГОСТ), отраслевые стандарты (ОСТ) и стандар­ты предприятий (СТП).</a:t>
            </a:r>
          </a:p>
          <a:p>
            <a:pPr indent="457200" algn="just" rtl="0">
              <a:spcBef>
                <a:spcPts val="600"/>
              </a:spcBef>
            </a:pPr>
            <a:r>
              <a:rPr lang="ru-RU" sz="2200" dirty="0"/>
              <a:t>Основные сведения о стандартах содержат Указатель государ­ственных стандартов и Классификатор («раздел — класс — груп­па»).</a:t>
            </a:r>
          </a:p>
          <a:p>
            <a:pPr indent="457200" algn="just">
              <a:spcBef>
                <a:spcPts val="600"/>
              </a:spcBef>
            </a:pPr>
            <a:r>
              <a:rPr lang="ru-RU" sz="2200" dirty="0"/>
              <a:t>Примеры содержания некоторых стандартов.</a:t>
            </a:r>
          </a:p>
          <a:p>
            <a:pPr lvl="0" indent="457200" algn="just">
              <a:spcBef>
                <a:spcPts val="600"/>
              </a:spcBef>
            </a:pPr>
            <a:r>
              <a:rPr lang="ru-RU" sz="2200" dirty="0"/>
              <a:t>ГОСТ 1.0. «Термины и определения. Организационные и ме­тодические основы ГССР», объявляющего объектами стандарти­зации продукцию и правила, обеспечивающие ее разработку, про­изводство и применение. </a:t>
            </a:r>
          </a:p>
          <a:p>
            <a:pPr lvl="0" indent="457200" algn="just">
              <a:spcBef>
                <a:spcPts val="600"/>
              </a:spcBef>
            </a:pPr>
            <a:r>
              <a:rPr lang="ru-RU" sz="2200" dirty="0"/>
              <a:t>Стандарты могут устанавливать:</a:t>
            </a:r>
          </a:p>
          <a:p>
            <a:pPr lvl="0" indent="457200" algn="just">
              <a:spcBef>
                <a:spcPts val="600"/>
              </a:spcBef>
            </a:pPr>
            <a:r>
              <a:rPr lang="ru-RU" sz="2200" dirty="0"/>
              <a:t> методы, термины, обозначения и другие, имеющие перспек­тиву многократного применения в науке, технике, промышлен­ном производстве и других сферах хозяйства и в международных отношениях.</a:t>
            </a:r>
          </a:p>
          <a:p>
            <a:pPr indent="457200" algn="just" rtl="0"/>
            <a:endParaRPr lang="ru-RU" sz="2200" dirty="0"/>
          </a:p>
          <a:p>
            <a:pPr indent="457200" algn="just" rtl="0"/>
            <a:r>
              <a:rPr lang="ru-RU" sz="2200" dirty="0"/>
              <a:t> 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6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8679" y="739552"/>
            <a:ext cx="11697195" cy="2180103"/>
          </a:xfrm>
        </p:spPr>
        <p:txBody>
          <a:bodyPr rtlCol="0">
            <a:noAutofit/>
          </a:bodyPr>
          <a:lstStyle/>
          <a:p>
            <a:pPr indent="457200" rtl="0">
              <a:spcBef>
                <a:spcPts val="600"/>
              </a:spcBef>
            </a:pPr>
            <a:r>
              <a:rPr lang="ru-RU" sz="2200" dirty="0"/>
              <a:t>В зависимости от объектов стандартизации и устанавливаемых требований различают:</a:t>
            </a:r>
          </a:p>
          <a:p>
            <a:pPr indent="457200" algn="just" rtl="0">
              <a:spcBef>
                <a:spcPts val="600"/>
              </a:spcBef>
            </a:pPr>
            <a:r>
              <a:rPr lang="ru-RU" sz="2200" dirty="0"/>
              <a:t> - организационно-методические стандарты, устанавливающие общие требования, обеспечивающие организационно-техничес­кое единство объектов стандартизации, а также единство и вза­имные связи процессов управления в различных областях дея­тельности;</a:t>
            </a:r>
          </a:p>
          <a:p>
            <a:pPr indent="457200" algn="just" rtl="0">
              <a:spcBef>
                <a:spcPts val="600"/>
              </a:spcBef>
            </a:pPr>
            <a:r>
              <a:rPr lang="ru-RU" sz="2200" dirty="0"/>
              <a:t>- общетехнические стандарты, обеспечивающие информа­ционную совместимость и однозначность понимания объекта стан­дартизации, техническое единство и взаимосвязи объектов стандартизации и устанавливающие общие методы проектирования, подготовки производства и производства и т.д.;</a:t>
            </a:r>
          </a:p>
          <a:p>
            <a:pPr indent="457200" algn="just" rtl="0">
              <a:spcBef>
                <a:spcPts val="600"/>
              </a:spcBef>
            </a:pPr>
            <a:r>
              <a:rPr lang="ru-RU" sz="2200" dirty="0"/>
              <a:t>- стандарты на продукцию, устанавливающие всесторонние требования к разработке и производству продукции, </a:t>
            </a:r>
            <a:r>
              <a:rPr lang="ru-RU" sz="2200" dirty="0" err="1"/>
              <a:t>типоразмер­ные</a:t>
            </a:r>
            <a:r>
              <a:rPr lang="ru-RU" sz="2200" dirty="0"/>
              <a:t> и параметрические ряды, обеспечивающие унификацию и взаимозаменяемость продукции, а также сохранность свойств про­дукции при ее транспортировании и обращении в период жиз­ненного цикла.</a:t>
            </a:r>
          </a:p>
          <a:p>
            <a:pPr indent="457200" algn="just" rtl="0">
              <a:spcBef>
                <a:spcPts val="600"/>
              </a:spcBef>
            </a:pPr>
            <a:endParaRPr lang="ru-RU" sz="2200" dirty="0"/>
          </a:p>
          <a:p>
            <a:pPr indent="457200" algn="just" rtl="0">
              <a:spcBef>
                <a:spcPts val="600"/>
              </a:spcBef>
            </a:pPr>
            <a:endParaRPr lang="ru-RU" sz="2200" dirty="0"/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5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4239" y="2571235"/>
            <a:ext cx="6008587" cy="1715531"/>
          </a:xfrm>
        </p:spPr>
        <p:txBody>
          <a:bodyPr rtlCol="0"/>
          <a:lstStyle/>
          <a:p>
            <a:pPr algn="ctr" rtl="0"/>
            <a:r>
              <a:rPr lang="ru-RU" dirty="0"/>
              <a:t>ВИДЫ конструкторских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19669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6125" y="1040234"/>
            <a:ext cx="11697195" cy="2180103"/>
          </a:xfrm>
        </p:spPr>
        <p:txBody>
          <a:bodyPr rtlCol="0">
            <a:noAutofit/>
          </a:bodyPr>
          <a:lstStyle/>
          <a:p>
            <a:pPr indent="457200" algn="just"/>
            <a:r>
              <a:rPr lang="ru-RU" sz="2800" b="1" dirty="0">
                <a:solidFill>
                  <a:schemeClr val="tx1"/>
                </a:solidFill>
              </a:rPr>
              <a:t>Схемы. Классификация. </a:t>
            </a:r>
            <a:r>
              <a:rPr lang="ru-RU" sz="2800" dirty="0">
                <a:solidFill>
                  <a:schemeClr val="tx1"/>
                </a:solidFill>
              </a:rPr>
              <a:t>По виду отображаемых физических процессов схемы подразделяют на электрические (Э), гидравли­ческие (Г), пневматические (П), кинематические (К), оптиче­ские (</a:t>
            </a:r>
            <a:r>
              <a:rPr lang="en-US" sz="2800" dirty="0">
                <a:solidFill>
                  <a:schemeClr val="tx1"/>
                </a:solidFill>
              </a:rPr>
              <a:t>J</a:t>
            </a:r>
            <a:r>
              <a:rPr lang="ru-RU" sz="2800" dirty="0">
                <a:solidFill>
                  <a:schemeClr val="tx1"/>
                </a:solidFill>
              </a:rPr>
              <a:t>1), вакуумные (В), газовые (X), автоматизации (А) и ком­бинированные (С).</a:t>
            </a:r>
          </a:p>
          <a:p>
            <a:pPr indent="457200" algn="just"/>
            <a:r>
              <a:rPr lang="ru-RU" sz="2800" dirty="0">
                <a:solidFill>
                  <a:schemeClr val="tx1"/>
                </a:solidFill>
              </a:rPr>
              <a:t>Различают следующие типы </a:t>
            </a:r>
            <a:r>
              <a:rPr lang="ru-RU" sz="2800" i="1" dirty="0">
                <a:solidFill>
                  <a:schemeClr val="tx1"/>
                </a:solidFill>
              </a:rPr>
              <a:t>электрических</a:t>
            </a:r>
            <a:r>
              <a:rPr lang="ru-RU" sz="2800" dirty="0">
                <a:solidFill>
                  <a:schemeClr val="tx1"/>
                </a:solidFill>
              </a:rPr>
              <a:t> схем: структурные (Э1), функциональные (Э2), принципиальные (ЭЗ), соединений (Э4), подключения (Э5), общие (Э6), расположения (Э7) и про­чие (Э8). Электрические схемы выполняют в соответствии с тре­бованиями ГОСТ 2.705.</a:t>
            </a:r>
          </a:p>
          <a:p>
            <a:pPr indent="457200" algn="l">
              <a:spcBef>
                <a:spcPts val="600"/>
              </a:spcBef>
            </a:pPr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5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3512" y="201335"/>
            <a:ext cx="11697195" cy="2180103"/>
          </a:xfrm>
        </p:spPr>
        <p:txBody>
          <a:bodyPr rtlCol="0">
            <a:noAutofit/>
          </a:bodyPr>
          <a:lstStyle/>
          <a:p>
            <a:pPr indent="457200" algn="just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Схема электрическая структурная (Э1). Конструкторский до­кумент, отображающий основные структурные единицы изделия, их назначение и взаимосвязи, предназначен для ознакомления с общими принципами построения и функционирования изделия. Структурные единицы выполняют в виде прямоугольников и УГО, их наименование вписывают внутри прямоугольников или офор­мляют в виде таблицы.</a:t>
            </a:r>
          </a:p>
          <a:p>
            <a:pPr indent="457200" algn="just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Графическое построение схемы должно давать наглядное пред­ставление о последовательности взаимодействия составных час­тей изделия и прохождении основных потоков информации.</a:t>
            </a:r>
          </a:p>
          <a:p>
            <a:pPr indent="457200" algn="just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Фрагмент структурной схемы приемника телевизионных сиг­налов изображен на рис. . Размеры элементов и содержания пред­ставленной на структурной схеме информации строго не регла­ментированы.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l">
              <a:spcBef>
                <a:spcPts val="600"/>
              </a:spcBef>
            </a:pPr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C2C600-37B9-43A6-9983-05EB527BF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32" y="3649211"/>
            <a:ext cx="6179155" cy="28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671119"/>
            <a:ext cx="11697195" cy="2180103"/>
          </a:xfrm>
        </p:spPr>
        <p:txBody>
          <a:bodyPr rtlCol="0">
            <a:noAutofit/>
          </a:bodyPr>
          <a:lstStyle/>
          <a:p>
            <a:pPr indent="457200" algn="just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Схема электрическая функциональная (Э2). Конструкторский документ, отображающий основные функциональные преобразо­вания сигнала в одной из составных частей изделия. Схема пред­назначена для ознакомления с конкретными видами функцио­нального преобразования сигнала (спектра сигнала) тракта, не­обходимыми с учетом вида и параметров этого сигнала. Устрой­ства и узлы схемы, выполняющие функциональные преобразова­ния сигнала типа фильтрации, усиления, генерации, детектиро­вания изображают в виде УГО по ГОСТ 2.735 и ГОСТ 2.737.</a:t>
            </a:r>
          </a:p>
          <a:p>
            <a:pPr indent="457200" algn="just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Пример функциональной схемы канала звука приемника теле­визионных сигналов (фрагмент) приведен на рис. 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l">
              <a:spcBef>
                <a:spcPts val="600"/>
              </a:spcBef>
            </a:pPr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62A2D8-3405-45F4-8C4E-B79F22634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46" y="4260197"/>
            <a:ext cx="7475926" cy="16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9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671119"/>
            <a:ext cx="11697195" cy="2180103"/>
          </a:xfrm>
        </p:spPr>
        <p:txBody>
          <a:bodyPr rtlCol="0">
            <a:noAutofit/>
          </a:bodyPr>
          <a:lstStyle/>
          <a:p>
            <a:pPr indent="457200" algn="just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Схема электрическая функциональная (Э2). Конструкторский документ, отображающий основные функциональные преобразо­вания сигнала в одной из составных частей изделия. Схема пред­назначена для ознакомления с конкретными видами функцио­нального преобразования сигнала (спектра сигнала) тракта, не­обходимыми с учетом вида и параметров этого сигнала. Устрой­ства и узлы схемы, выполняющие функциональные преобразова­ния сигнала типа фильтрации, усиления, генерации, детектиро­вания изображают в виде УГО по ГОСТ 2.735 и ГОСТ 2.737.</a:t>
            </a:r>
          </a:p>
          <a:p>
            <a:pPr indent="457200" algn="just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Пример функциональной схемы канала звука приемника теле­визионных сигналов (фрагмент) приведен на рис. </a:t>
            </a:r>
          </a:p>
          <a:p>
            <a:pPr indent="457200" algn="just"/>
            <a:endParaRPr lang="ru-RU" sz="2000" dirty="0">
              <a:solidFill>
                <a:schemeClr val="tx1"/>
              </a:solidFill>
            </a:endParaRPr>
          </a:p>
          <a:p>
            <a:pPr indent="457200" algn="l">
              <a:spcBef>
                <a:spcPts val="600"/>
              </a:spcBef>
            </a:pPr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62A2D8-3405-45F4-8C4E-B79F22634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46" y="4260197"/>
            <a:ext cx="7475926" cy="16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3544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светлая презентация</Template>
  <TotalTime>1486</TotalTime>
  <Words>995</Words>
  <Application>Microsoft Office PowerPoint</Application>
  <PresentationFormat>Широкоэкранный</PresentationFormat>
  <Paragraphs>78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Одиночная линия</vt:lpstr>
      <vt:lpstr>Основы конструкторской деятельности.</vt:lpstr>
      <vt:lpstr>Основы стандартизации</vt:lpstr>
      <vt:lpstr>Презентация PowerPoint</vt:lpstr>
      <vt:lpstr>Презентация PowerPoint</vt:lpstr>
      <vt:lpstr>ВИДЫ конструкторских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инженерной деятельности и роль инженера в современном мире.</dc:title>
  <dc:creator>Администратор</dc:creator>
  <cp:lastModifiedBy>Администратор</cp:lastModifiedBy>
  <cp:revision>13</cp:revision>
  <dcterms:created xsi:type="dcterms:W3CDTF">2023-06-11T09:29:42Z</dcterms:created>
  <dcterms:modified xsi:type="dcterms:W3CDTF">2023-06-12T10:16:28Z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