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93" r:id="rId1"/>
  </p:sldMasterIdLst>
  <p:notesMasterIdLst>
    <p:notesMasterId r:id="rId28"/>
  </p:notesMasterIdLst>
  <p:handoutMasterIdLst>
    <p:handoutMasterId r:id="rId29"/>
  </p:handoutMasterIdLst>
  <p:sldIdLst>
    <p:sldId id="256" r:id="rId2"/>
    <p:sldId id="324" r:id="rId3"/>
    <p:sldId id="326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347" r:id="rId25"/>
    <p:sldId id="348" r:id="rId26"/>
    <p:sldId id="349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EBEFA1"/>
    <a:srgbClr val="FFC1B5"/>
    <a:srgbClr val="FFB7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0"/>
    <p:restoredTop sz="97483" autoAdjust="0"/>
  </p:normalViewPr>
  <p:slideViewPr>
    <p:cSldViewPr snapToGrid="0" snapToObjects="1">
      <p:cViewPr>
        <p:scale>
          <a:sx n="80" d="100"/>
          <a:sy n="80" d="100"/>
        </p:scale>
        <p:origin x="-1710" y="-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8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A37BDA20-0915-4900-880A-D0AC57717EE9}"/>
    <pc:docChg chg="modSld">
      <pc:chgData name="" userId="" providerId="" clId="Web-{A37BDA20-0915-4900-880A-D0AC57717EE9}" dt="2019-02-26T12:43:06.812" v="26" actId="14100"/>
      <pc:docMkLst>
        <pc:docMk/>
      </pc:docMkLst>
      <pc:sldChg chg="modSp">
        <pc:chgData name="" userId="" providerId="" clId="Web-{A37BDA20-0915-4900-880A-D0AC57717EE9}" dt="2019-02-26T12:43:06.812" v="26" actId="14100"/>
        <pc:sldMkLst>
          <pc:docMk/>
          <pc:sldMk cId="1912680238" sldId="293"/>
        </pc:sldMkLst>
        <pc:spChg chg="mod">
          <ac:chgData name="" userId="" providerId="" clId="Web-{A37BDA20-0915-4900-880A-D0AC57717EE9}" dt="2019-02-26T12:43:06.812" v="26" actId="14100"/>
          <ac:spMkLst>
            <pc:docMk/>
            <pc:sldMk cId="1912680238" sldId="293"/>
            <ac:spMk id="23" creationId="{00000000-0000-0000-0000-000000000000}"/>
          </ac:spMkLst>
        </pc:spChg>
      </pc:sldChg>
      <pc:sldChg chg="modSp">
        <pc:chgData name="" userId="" providerId="" clId="Web-{A37BDA20-0915-4900-880A-D0AC57717EE9}" dt="2019-02-26T12:41:41.294" v="2" actId="20577"/>
        <pc:sldMkLst>
          <pc:docMk/>
          <pc:sldMk cId="1725395473" sldId="296"/>
        </pc:sldMkLst>
        <pc:spChg chg="mod">
          <ac:chgData name="" userId="" providerId="" clId="Web-{A37BDA20-0915-4900-880A-D0AC57717EE9}" dt="2019-02-26T12:41:41.294" v="2" actId="20577"/>
          <ac:spMkLst>
            <pc:docMk/>
            <pc:sldMk cId="1725395473" sldId="296"/>
            <ac:spMk id="9" creationId="{00000000-0000-0000-0000-000000000000}"/>
          </ac:spMkLst>
        </pc:spChg>
      </pc:sldChg>
    </pc:docChg>
  </pc:docChgLst>
  <pc:docChgLst>
    <pc:chgData clId="Web-{E888C0AF-F9E3-4350-BCE2-EF5EEEBB9718}"/>
    <pc:docChg chg="modSld">
      <pc:chgData name="" userId="" providerId="" clId="Web-{E888C0AF-F9E3-4350-BCE2-EF5EEEBB9718}" dt="2019-08-16T12:25:56.174" v="38" actId="20577"/>
      <pc:docMkLst>
        <pc:docMk/>
      </pc:docMkLst>
      <pc:sldChg chg="addSp delSp modSp">
        <pc:chgData name="" userId="" providerId="" clId="Web-{E888C0AF-F9E3-4350-BCE2-EF5EEEBB9718}" dt="2019-08-16T12:25:56.174" v="37" actId="20577"/>
        <pc:sldMkLst>
          <pc:docMk/>
          <pc:sldMk cId="471288344" sldId="276"/>
        </pc:sldMkLst>
        <pc:spChg chg="add mod">
          <ac:chgData name="" userId="" providerId="" clId="Web-{E888C0AF-F9E3-4350-BCE2-EF5EEEBB9718}" dt="2019-08-16T12:25:56.174" v="37" actId="20577"/>
          <ac:spMkLst>
            <pc:docMk/>
            <pc:sldMk cId="471288344" sldId="276"/>
            <ac:spMk id="2" creationId="{D76D20AA-A980-4EFA-8A9B-4A05B6312AC0}"/>
          </ac:spMkLst>
        </pc:spChg>
        <pc:spChg chg="del mod">
          <ac:chgData name="" userId="" providerId="" clId="Web-{E888C0AF-F9E3-4350-BCE2-EF5EEEBB9718}" dt="2019-08-16T12:24:28.627" v="10"/>
          <ac:spMkLst>
            <pc:docMk/>
            <pc:sldMk cId="471288344" sldId="276"/>
            <ac:spMk id="6" creationId="{00000000-0000-0000-0000-000000000000}"/>
          </ac:spMkLst>
        </pc:spChg>
        <pc:picChg chg="mod">
          <ac:chgData name="" userId="" providerId="" clId="Web-{E888C0AF-F9E3-4350-BCE2-EF5EEEBB9718}" dt="2019-08-16T12:24:03.330" v="0" actId="1076"/>
          <ac:picMkLst>
            <pc:docMk/>
            <pc:sldMk cId="471288344" sldId="276"/>
            <ac:picMk id="8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530D0-29E5-D249-A0C6-69F4EBD384F4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EC64A-B205-E041-970A-7CDBFA106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5680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02172-E247-9441-B2C8-2FB2D52CFEA5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EFE31-727B-424F-A299-54A6E4830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3701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4DDF-1E6E-344F-B853-F3D969FEC4FF}" type="datetime1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Economics for SES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95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03F6-4779-2747-88DB-F4B7576FB608}" type="datetime1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Economics for SES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56752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03F6-4779-2747-88DB-F4B7576FB608}" type="datetime1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Economics for SES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7220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28B4F-FFDE-AC41-B8CF-37BD32587E2B}" type="datetime1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Economics for SES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02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20C6-42FB-6F41-BBEE-3BC85D15744F}" type="datetime1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Economics for SES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320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D70E-DC6E-824D-8FBD-41B4638D6B74}" type="datetime1">
              <a:rPr lang="ru-RU" smtClean="0"/>
              <a:t>08.05.2024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Economics for SES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67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368C-BB0F-924F-97BD-5455DC3BB498}" type="datetime1">
              <a:rPr lang="ru-RU" smtClean="0"/>
              <a:t>08.05.2024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Economics for SES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748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6EDF4-60BA-0541-8D2F-7B9A24E5D50E}" type="datetime1">
              <a:rPr lang="ru-RU" smtClean="0"/>
              <a:t>08.05.2024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Economics for SES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7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03F6-4779-2747-88DB-F4B7576FB608}" type="datetime1">
              <a:rPr lang="ru-RU" smtClean="0"/>
              <a:t>08.05.2024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Economics for SES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11466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8407-4F2C-9A44-8F1C-083821FFA74F}" type="datetime1">
              <a:rPr lang="ru-RU" smtClean="0"/>
              <a:t>08.05.2024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Economics for SES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483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2F5E-4BEE-194C-BE71-CAE0E327518E}" type="datetime1">
              <a:rPr lang="ru-RU" smtClean="0"/>
              <a:t>08.05.2024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Economics for SES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448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403F6-4779-2747-88DB-F4B7576FB608}" type="datetime1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Economics for SES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917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6" descr="Фотозона_большая_Корст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95771"/>
            <a:ext cx="12192000" cy="6858000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888009" y="410306"/>
            <a:ext cx="9229767" cy="167850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3500" b="1" dirty="0">
                <a:solidFill>
                  <a:srgbClr val="7030A0"/>
                </a:solidFill>
                <a:latin typeface="HelveticaNeueCyr" pitchFamily="50" charset="-52"/>
              </a:rPr>
              <a:t>	</a:t>
            </a:r>
            <a:r>
              <a:rPr lang="ru-RU" sz="3500" b="1" dirty="0" smtClean="0">
                <a:solidFill>
                  <a:srgbClr val="7030A0"/>
                </a:solidFill>
                <a:latin typeface="Helvetica" charset="0"/>
                <a:ea typeface="Helvetica" charset="0"/>
                <a:cs typeface="Helvetica" charset="0"/>
              </a:rPr>
              <a:t>Возобновляемые источники энергии</a:t>
            </a:r>
            <a:endParaRPr lang="en-US" sz="3500" b="1" dirty="0">
              <a:solidFill>
                <a:srgbClr val="7030A0"/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ru-RU" sz="2800" b="1" spc="-5" dirty="0">
                <a:latin typeface="Helvetica" charset="0"/>
                <a:ea typeface="Helvetica" charset="0"/>
                <a:cs typeface="Helvetica" charset="0"/>
              </a:rPr>
              <a:t>    </a:t>
            </a:r>
            <a:r>
              <a:rPr lang="ru-RU" sz="2800" b="1" spc="-5" dirty="0" smtClean="0">
                <a:latin typeface="Helvetica" charset="0"/>
                <a:ea typeface="Helvetica" charset="0"/>
                <a:cs typeface="Helvetica" charset="0"/>
              </a:rPr>
              <a:t>Лекция</a:t>
            </a:r>
            <a:r>
              <a:rPr lang="en-US" sz="2800" b="1" spc="-3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ru-RU" sz="2800" b="1" spc="-30" dirty="0" smtClean="0">
                <a:latin typeface="Helvetica" charset="0"/>
                <a:ea typeface="Helvetica" charset="0"/>
                <a:cs typeface="Helvetica" charset="0"/>
              </a:rPr>
              <a:t>5.2</a:t>
            </a:r>
            <a:r>
              <a:rPr lang="en-US" sz="2800" b="1" dirty="0" smtClean="0">
                <a:latin typeface="+mj-lt"/>
              </a:rPr>
              <a:t>:</a:t>
            </a:r>
            <a:r>
              <a:rPr lang="en-US" sz="2800" b="1" spc="-5" dirty="0" smtClean="0">
                <a:latin typeface="Lucida Sans Unicode"/>
                <a:cs typeface="Lucida Sans Unicode"/>
              </a:rPr>
              <a:t> </a:t>
            </a:r>
            <a:r>
              <a:rPr lang="ru-RU" sz="2800" b="1" dirty="0" smtClean="0"/>
              <a:t>Солнечные установки и их </a:t>
            </a:r>
            <a:r>
              <a:rPr lang="ru-RU" sz="2800" b="1" dirty="0" smtClean="0"/>
              <a:t>классификация</a:t>
            </a:r>
            <a:r>
              <a:rPr lang="ru-RU" sz="2800" b="1" dirty="0">
                <a:latin typeface="HelveticaNeueCyr" pitchFamily="50" charset="-52"/>
              </a:rPr>
              <a:t>	</a:t>
            </a:r>
            <a:r>
              <a:rPr lang="ru-RU" sz="2800" b="1" dirty="0" smtClean="0">
                <a:latin typeface="HelveticaNeueCyr" pitchFamily="50" charset="-52"/>
              </a:rPr>
              <a:t>	  </a:t>
            </a:r>
            <a:r>
              <a:rPr lang="en-US" sz="2800" b="1" dirty="0">
                <a:latin typeface="HelveticaNeueCyr" pitchFamily="50" charset="-52"/>
              </a:rPr>
              <a:t/>
            </a:r>
            <a:br>
              <a:rPr lang="en-US" sz="2800" b="1" dirty="0">
                <a:latin typeface="HelveticaNeueCyr" pitchFamily="50" charset="-52"/>
              </a:rPr>
            </a:br>
            <a:endParaRPr lang="ru-RU" sz="2800" b="1" dirty="0">
              <a:effectLst>
                <a:glow rad="1016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690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6646877" cy="4525963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      Такой </a:t>
            </a:r>
            <a:r>
              <a:rPr lang="ru-RU" dirty="0"/>
              <a:t>коллектор имеет все преимущества и особенности предыдущего типа </a:t>
            </a:r>
            <a:r>
              <a:rPr lang="ru-RU" dirty="0" smtClean="0"/>
              <a:t>коллекторов. </a:t>
            </a:r>
            <a:r>
              <a:rPr lang="ru-RU" dirty="0"/>
              <a:t>Отличием является наличие встроенного в бак </a:t>
            </a:r>
            <a:r>
              <a:rPr lang="ru-RU" b="1" dirty="0"/>
              <a:t>эффективного </a:t>
            </a:r>
            <a:r>
              <a:rPr lang="ru-RU" b="1" dirty="0" smtClean="0"/>
              <a:t>теплообменника</a:t>
            </a:r>
            <a:r>
              <a:rPr lang="ru-RU" dirty="0"/>
              <a:t>, что позволяет подсоединить коллектор с баком к напорной сети водоснабжения. </a:t>
            </a:r>
            <a:r>
              <a:rPr lang="ru-RU" dirty="0" smtClean="0"/>
              <a:t>При этом </a:t>
            </a:r>
            <a:r>
              <a:rPr lang="ru-RU" dirty="0"/>
              <a:t>в трубках по-прежнему практически нет давления.</a:t>
            </a:r>
          </a:p>
          <a:p>
            <a:pPr marL="0" indent="0" algn="just">
              <a:buNone/>
            </a:pPr>
            <a:r>
              <a:rPr lang="ru-RU" dirty="0" smtClean="0"/>
              <a:t>          Одним </a:t>
            </a:r>
            <a:r>
              <a:rPr lang="ru-RU" dirty="0"/>
              <a:t>из преимуществ также является возможность заполнения </a:t>
            </a:r>
            <a:r>
              <a:rPr lang="ru-RU" dirty="0" smtClean="0"/>
              <a:t>водонагревательного контура </a:t>
            </a:r>
            <a:r>
              <a:rPr lang="ru-RU" dirty="0"/>
              <a:t>незамерзающей жидкостью, что позволяет использовать его и при небольших </a:t>
            </a:r>
            <a:r>
              <a:rPr lang="ru-RU" dirty="0" smtClean="0"/>
              <a:t>минусовых </a:t>
            </a:r>
            <a:r>
              <a:rPr lang="ru-RU" dirty="0"/>
              <a:t>температурах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          </a:t>
            </a:r>
            <a:r>
              <a:rPr lang="ru-RU" dirty="0"/>
              <a:t>Другим преимуществом является то, что в коллекторе не откладываются соли </a:t>
            </a:r>
            <a:r>
              <a:rPr lang="ru-RU" dirty="0" smtClean="0"/>
              <a:t>жесткости </a:t>
            </a:r>
            <a:r>
              <a:rPr lang="ru-RU" dirty="0"/>
              <a:t>и другие загрязнения, так как объем теплоносителя один и тот же, а расходуемая </a:t>
            </a:r>
            <a:r>
              <a:rPr lang="ru-RU" dirty="0" smtClean="0"/>
              <a:t>вода проходит </a:t>
            </a:r>
            <a:r>
              <a:rPr lang="ru-RU" dirty="0"/>
              <a:t>только по внутреннему медному теплообменнику.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10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62000" y="322534"/>
            <a:ext cx="10972800" cy="1143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Вакуумные трубчатые коллекторы с прямой теплопередачей воде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412" y="1832033"/>
            <a:ext cx="4129175" cy="392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280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ru-RU" dirty="0"/>
              <a:t>Вакуумный коллектор с </a:t>
            </a:r>
            <a:r>
              <a:rPr lang="ru-RU" dirty="0" err="1"/>
              <a:t>термотрубками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6947355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 smtClean="0"/>
              <a:t>          Главным </a:t>
            </a:r>
            <a:r>
              <a:rPr lang="ru-RU" sz="1600" dirty="0"/>
              <a:t>элементом солнечных коллекторов данной конструкции является </a:t>
            </a:r>
            <a:r>
              <a:rPr lang="ru-RU" sz="1600" dirty="0" err="1"/>
              <a:t>термотрубка</a:t>
            </a:r>
            <a:r>
              <a:rPr lang="ru-RU" sz="1600" dirty="0"/>
              <a:t> </a:t>
            </a:r>
            <a:r>
              <a:rPr lang="ru-RU" sz="1600" dirty="0" smtClean="0"/>
              <a:t>- закрытая </a:t>
            </a:r>
            <a:r>
              <a:rPr lang="ru-RU" sz="1600" dirty="0"/>
              <a:t>медная труба с небольшим содержанием легкокипящей </a:t>
            </a:r>
            <a:r>
              <a:rPr lang="ru-RU" sz="1600" dirty="0" smtClean="0"/>
              <a:t>жидкости.</a:t>
            </a:r>
          </a:p>
          <a:p>
            <a:pPr marL="0" indent="0" algn="just">
              <a:buNone/>
            </a:pPr>
            <a:r>
              <a:rPr lang="ru-RU" sz="1600" dirty="0" smtClean="0"/>
              <a:t>          Работа </a:t>
            </a:r>
            <a:r>
              <a:rPr lang="ru-RU" sz="1600" dirty="0"/>
              <a:t>высокотехнологичных вакуумных трубок основана на простом принципе </a:t>
            </a:r>
            <a:r>
              <a:rPr lang="ru-RU" sz="1600" dirty="0" smtClean="0"/>
              <a:t>тепловой </a:t>
            </a:r>
            <a:r>
              <a:rPr lang="ru-RU" sz="1600" dirty="0"/>
              <a:t>трубки, которая представляет собой полый медный стержень, запаянный с обоих </a:t>
            </a:r>
            <a:r>
              <a:rPr lang="ru-RU" sz="1600" dirty="0" smtClean="0"/>
              <a:t>концов, с </a:t>
            </a:r>
            <a:r>
              <a:rPr lang="ru-RU" sz="1600" dirty="0"/>
              <a:t>расширением в верхней части. Внутри него находится нетоксичная жидкость (</a:t>
            </a:r>
            <a:r>
              <a:rPr lang="ru-RU" sz="1600" dirty="0" err="1"/>
              <a:t>иноргатик</a:t>
            </a:r>
            <a:r>
              <a:rPr lang="ru-RU" sz="1600" dirty="0"/>
              <a:t>).</a:t>
            </a:r>
          </a:p>
          <a:p>
            <a:pPr marL="0" indent="0" algn="just">
              <a:buNone/>
            </a:pPr>
            <a:r>
              <a:rPr lang="ru-RU" sz="1600" dirty="0" smtClean="0"/>
              <a:t>          При </a:t>
            </a:r>
            <a:r>
              <a:rPr lang="ru-RU" sz="1600" dirty="0"/>
              <a:t>нагревании жидкости до температуры кипения она закипает и в парообразном </a:t>
            </a:r>
            <a:r>
              <a:rPr lang="ru-RU" sz="1600" dirty="0" smtClean="0"/>
              <a:t>состоянии </a:t>
            </a:r>
            <a:r>
              <a:rPr lang="ru-RU" sz="1600" dirty="0"/>
              <a:t>поднимается в верхнюю часть – наконечник (конденсатор), температура на котором </a:t>
            </a:r>
            <a:r>
              <a:rPr lang="ru-RU" sz="1600" dirty="0" smtClean="0"/>
              <a:t>может </a:t>
            </a:r>
            <a:r>
              <a:rPr lang="ru-RU" sz="1600" dirty="0"/>
              <a:t>достигать 250–380 °С. И там конденсируется, отдавая тепло. Конденсат стекает по </a:t>
            </a:r>
            <a:r>
              <a:rPr lang="ru-RU" sz="1600" dirty="0" smtClean="0"/>
              <a:t>стенкам </a:t>
            </a:r>
            <a:r>
              <a:rPr lang="ru-RU" sz="1600" dirty="0"/>
              <a:t>трубки вниз и процесс повторяется.</a:t>
            </a:r>
          </a:p>
          <a:p>
            <a:pPr marL="0" indent="0" algn="just">
              <a:buNone/>
            </a:pPr>
            <a:r>
              <a:rPr lang="ru-RU" sz="1600" dirty="0" smtClean="0"/>
              <a:t>           Тепловая </a:t>
            </a:r>
            <a:r>
              <a:rPr lang="ru-RU" sz="1600" dirty="0"/>
              <a:t>трубка вставляется в стеклянную трубу и фиксируется между двумя </a:t>
            </a:r>
            <a:r>
              <a:rPr lang="ru-RU" sz="1600" dirty="0" smtClean="0"/>
              <a:t>алюминиевыми </a:t>
            </a:r>
            <a:r>
              <a:rPr lang="ru-RU" sz="1600" dirty="0"/>
              <a:t>ребрами. Форма ребер такова, что площадь их контакта с тепловой трубкой и </a:t>
            </a:r>
            <a:r>
              <a:rPr lang="ru-RU" sz="1600" dirty="0" smtClean="0"/>
              <a:t>внутренней </a:t>
            </a:r>
            <a:r>
              <a:rPr lang="ru-RU" sz="1600" dirty="0"/>
              <a:t>поверхностью вакуумной трубы максимальна. Такая модель ребер обеспечивает </a:t>
            </a:r>
            <a:r>
              <a:rPr lang="ru-RU" sz="1600" dirty="0" smtClean="0"/>
              <a:t>максимальную </a:t>
            </a:r>
            <a:r>
              <a:rPr lang="ru-RU" sz="1600" dirty="0"/>
              <a:t>передачу тепла к медной тепловой трубке, а потом теплоносителю в </a:t>
            </a:r>
            <a:r>
              <a:rPr lang="ru-RU" sz="1600" dirty="0" smtClean="0"/>
              <a:t>проточном теплообменнике</a:t>
            </a:r>
            <a:r>
              <a:rPr lang="ru-RU" sz="1600" dirty="0"/>
              <a:t>. Внутренняя полость тепловой трубки – </a:t>
            </a:r>
            <a:r>
              <a:rPr lang="ru-RU" sz="1600" dirty="0" err="1"/>
              <a:t>вакуумирована</a:t>
            </a:r>
            <a:r>
              <a:rPr lang="ru-RU" sz="1600" dirty="0"/>
              <a:t>, поэтому эта </a:t>
            </a:r>
            <a:r>
              <a:rPr lang="ru-RU" sz="1600" dirty="0" smtClean="0"/>
              <a:t>жидкость </a:t>
            </a:r>
            <a:r>
              <a:rPr lang="ru-RU" sz="1600" dirty="0"/>
              <a:t>испаряется даже при температуре около 30 °С.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11</a:t>
            </a:fld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/>
          <a:stretch/>
        </p:blipFill>
        <p:spPr bwMode="auto">
          <a:xfrm>
            <a:off x="7556955" y="1600201"/>
            <a:ext cx="4569729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317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ru-RU" dirty="0"/>
              <a:t>Вакуумный коллектор с </a:t>
            </a:r>
            <a:r>
              <a:rPr lang="ru-RU" dirty="0" err="1"/>
              <a:t>термотрубками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908952"/>
            <a:ext cx="6286151" cy="348243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      Преимущество </a:t>
            </a:r>
            <a:r>
              <a:rPr lang="ru-RU" dirty="0"/>
              <a:t>вакуумных </a:t>
            </a:r>
            <a:r>
              <a:rPr lang="ru-RU" dirty="0" smtClean="0"/>
              <a:t>коллекторов </a:t>
            </a:r>
            <a:r>
              <a:rPr lang="ru-RU" dirty="0"/>
              <a:t>перед плоскими наиболее очевидно при большей разнице температур </a:t>
            </a:r>
            <a:r>
              <a:rPr lang="ru-RU" dirty="0" smtClean="0"/>
              <a:t>теплоносителя </a:t>
            </a:r>
            <a:r>
              <a:rPr lang="ru-RU" dirty="0"/>
              <a:t>в коллекторе и окружающей среды.</a:t>
            </a:r>
          </a:p>
          <a:p>
            <a:pPr marL="0" indent="0" algn="just">
              <a:buNone/>
            </a:pPr>
            <a:r>
              <a:rPr lang="ru-RU" dirty="0" smtClean="0"/>
              <a:t>          Кроме </a:t>
            </a:r>
            <a:r>
              <a:rPr lang="ru-RU" dirty="0"/>
              <a:t>того, следует отметить преимущества монтажа вакуумных коллекторов:</a:t>
            </a:r>
          </a:p>
          <a:p>
            <a:pPr marL="0" indent="0" algn="just">
              <a:buNone/>
            </a:pPr>
            <a:r>
              <a:rPr lang="ru-RU" dirty="0"/>
              <a:t>- Коллектор монтируется по частям.</a:t>
            </a:r>
          </a:p>
          <a:p>
            <a:pPr marL="0" indent="0" algn="just">
              <a:buNone/>
            </a:pPr>
            <a:r>
              <a:rPr lang="ru-RU" dirty="0"/>
              <a:t>- Монтаж трубопроводов и проверка системы проводится до установки вакуумных трубок.</a:t>
            </a:r>
          </a:p>
          <a:p>
            <a:pPr marL="0" indent="0" algn="just">
              <a:buNone/>
            </a:pPr>
            <a:r>
              <a:rPr lang="ru-RU" dirty="0"/>
              <a:t>- Монтаж или замена отдельного элемента не влияет на работу системы в </a:t>
            </a:r>
            <a:r>
              <a:rPr lang="ru-RU" dirty="0" smtClean="0"/>
              <a:t>целом.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12</a:t>
            </a:fld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10219"/>
          <a:stretch/>
        </p:blipFill>
        <p:spPr>
          <a:xfrm>
            <a:off x="6895751" y="1697128"/>
            <a:ext cx="5138853" cy="39199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899651" y="5617029"/>
            <a:ext cx="3305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Схема работы тепловой трубки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5627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ru-RU" dirty="0" smtClean="0"/>
              <a:t> Фокусирующий коллектор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5817326" cy="4525963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b="1" dirty="0" smtClean="0"/>
              <a:t>          </a:t>
            </a:r>
            <a:r>
              <a:rPr lang="ru-RU" b="1" u="sng" dirty="0" smtClean="0"/>
              <a:t>Фокусирующий </a:t>
            </a:r>
            <a:r>
              <a:rPr lang="ru-RU" b="1" u="sng" dirty="0"/>
              <a:t>коллектор </a:t>
            </a:r>
            <a:r>
              <a:rPr lang="ru-RU" dirty="0"/>
              <a:t>- это солнечный коллектор, использующий концентраторы для сосредоточения солнечной энергии на </a:t>
            </a:r>
            <a:r>
              <a:rPr lang="ru-RU" dirty="0" smtClean="0"/>
              <a:t>теплоприемнике.</a:t>
            </a:r>
          </a:p>
          <a:p>
            <a:pPr marL="0" indent="0" algn="just">
              <a:buNone/>
            </a:pPr>
            <a:r>
              <a:rPr lang="ru-RU" dirty="0"/>
              <a:t>Различают следующие виды </a:t>
            </a:r>
            <a:r>
              <a:rPr lang="ru-RU" dirty="0" smtClean="0"/>
              <a:t>концентраторов:</a:t>
            </a:r>
            <a:endParaRPr lang="ru-RU" dirty="0"/>
          </a:p>
          <a:p>
            <a:pPr algn="just"/>
            <a:r>
              <a:rPr lang="ru-RU" b="1" dirty="0"/>
              <a:t>Параболоцилиндрический концентратор </a:t>
            </a:r>
            <a:r>
              <a:rPr lang="ru-RU" dirty="0"/>
              <a:t>- зеркальный концентратор солнечного излучения, форма которого образована параболой, перемещающейся параллельно самой себе.</a:t>
            </a:r>
          </a:p>
          <a:p>
            <a:pPr algn="just"/>
            <a:r>
              <a:rPr lang="ru-RU" b="1" dirty="0"/>
              <a:t>Параболоидный концентратор </a:t>
            </a:r>
            <a:r>
              <a:rPr lang="ru-RU" dirty="0"/>
              <a:t>- зеркальный концентратор солнечного излучения, форма которого образуется при вращении параболы относительно своей оси.</a:t>
            </a:r>
          </a:p>
          <a:p>
            <a:pPr algn="just"/>
            <a:r>
              <a:rPr lang="ru-RU" b="1" dirty="0"/>
              <a:t>Зеркальный фацетный концентратор </a:t>
            </a:r>
            <a:r>
              <a:rPr lang="ru-RU" dirty="0"/>
              <a:t>- зеркальный концентратор солнечного излучения, состоящий из отдельных зеркал плоской или криволинейной формы, образующих общую отражающую поверхность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13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053" y="1593907"/>
            <a:ext cx="5129347" cy="443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8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lvl="0"/>
            <a:r>
              <a:rPr lang="ru-RU" b="1" dirty="0"/>
              <a:t>Воздушный </a:t>
            </a:r>
            <a:r>
              <a:rPr lang="ru-RU" b="1" dirty="0" smtClean="0"/>
              <a:t>коллектор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5289008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700" b="1" dirty="0"/>
              <a:t> </a:t>
            </a:r>
            <a:r>
              <a:rPr lang="ru-RU" sz="1700" b="1" dirty="0" smtClean="0"/>
              <a:t>         </a:t>
            </a:r>
            <a:r>
              <a:rPr lang="ru-RU" sz="1700" b="1" u="sng" dirty="0" smtClean="0"/>
              <a:t>Воздушный </a:t>
            </a:r>
            <a:r>
              <a:rPr lang="ru-RU" sz="1700" b="1" u="sng" dirty="0"/>
              <a:t>коллектор </a:t>
            </a:r>
            <a:r>
              <a:rPr lang="ru-RU" sz="1700" dirty="0"/>
              <a:t>– это солнечный коллектор, служащий для нагрева воздуха (коллектор для отопления, поддержания производственных технологических процессов, реализации солнечных сушилок</a:t>
            </a:r>
            <a:r>
              <a:rPr lang="ru-RU" sz="1700" dirty="0" smtClean="0"/>
              <a:t>).</a:t>
            </a:r>
          </a:p>
          <a:p>
            <a:pPr marL="0" indent="0" algn="just">
              <a:buNone/>
            </a:pPr>
            <a:r>
              <a:rPr lang="ru-RU" sz="1700" dirty="0" smtClean="0"/>
              <a:t>          Главное </a:t>
            </a:r>
            <a:r>
              <a:rPr lang="ru-RU" sz="1700" dirty="0"/>
              <a:t>отличие воздушных коллекторов от жидкостных заключается в теплоносителе, роль которого играет обычный атмосферный воздух. По сути, такой коллектор представляет собой плоскую ребристую панель (нередко – перфорированную) или систему труб из теплопроводящего металла (иногда используется пластик). В таком коллекторе воздух нагревается за счет непосредственного контакта с металлом, а ребристость необходима для увеличения </a:t>
            </a:r>
            <a:r>
              <a:rPr lang="ru-RU" sz="1700" dirty="0" smtClean="0"/>
              <a:t>теплоотдачи.</a:t>
            </a:r>
          </a:p>
          <a:p>
            <a:pPr marL="0" indent="0" algn="just">
              <a:buNone/>
            </a:pPr>
            <a:r>
              <a:rPr lang="ru-RU" sz="1700" dirty="0"/>
              <a:t>Для повышения эффективности таких систем их часто интегрируют в стены зданий еще на этапе </a:t>
            </a:r>
            <a:r>
              <a:rPr lang="ru-RU" sz="1700" dirty="0" smtClean="0"/>
              <a:t>проектирования.</a:t>
            </a:r>
            <a:endParaRPr lang="ru-RU" sz="17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14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6165670" y="1672037"/>
            <a:ext cx="5368834" cy="340414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898608" y="522201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1 - абсорбер с воздушными каналами; 2 - </a:t>
            </a:r>
            <a:r>
              <a:rPr lang="ru-RU" dirty="0" err="1"/>
              <a:t>светопрозрачное</a:t>
            </a:r>
            <a:r>
              <a:rPr lang="ru-RU" dirty="0"/>
              <a:t> покрытие; 3 - корпус; 4 - теплоизоляция; 5 </a:t>
            </a:r>
            <a:r>
              <a:rPr lang="ru-RU" dirty="0" smtClean="0"/>
              <a:t>– теплоноситель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85370" y="4707390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3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04708" y="470739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4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947908" y="4871919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5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4222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lvl="0"/>
            <a:r>
              <a:rPr lang="ru-RU" b="1" dirty="0"/>
              <a:t>Солнечный коллектор открытого </a:t>
            </a:r>
            <a:r>
              <a:rPr lang="ru-RU" b="1" dirty="0" smtClean="0"/>
              <a:t>типа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586823"/>
            <a:ext cx="5464629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 smtClean="0"/>
              <a:t>          </a:t>
            </a:r>
            <a:r>
              <a:rPr lang="ru-RU" sz="1600" b="1" u="sng" dirty="0" smtClean="0"/>
              <a:t>Открытые </a:t>
            </a:r>
            <a:r>
              <a:rPr lang="ru-RU" sz="1600" b="1" u="sng" dirty="0"/>
              <a:t>солнечные коллекторы</a:t>
            </a:r>
            <a:r>
              <a:rPr lang="ru-RU" sz="1600" dirty="0"/>
              <a:t> представляют собой одну лишь поглощающую панель (без корпуса), которая обычно изготавливается из пластика или резины, стойких к ультрафиолетовому </a:t>
            </a:r>
            <a:r>
              <a:rPr lang="ru-RU" sz="1600" dirty="0" smtClean="0"/>
              <a:t>излучению. </a:t>
            </a:r>
            <a:r>
              <a:rPr lang="ru-RU" sz="1600" dirty="0"/>
              <a:t>Эти коллекторы используются в одноконтурных системах для нагрева воды в </a:t>
            </a:r>
            <a:r>
              <a:rPr lang="ru-RU" sz="1600" dirty="0" smtClean="0"/>
              <a:t>бассейнах. </a:t>
            </a:r>
            <a:r>
              <a:rPr lang="ru-RU" sz="1600" dirty="0"/>
              <a:t>Применяются, в основном, в странах с теплым климатом и большим количеством ясных солнечных дней. В солнечном коллекторе открытого типа его поверхность не покрывается </a:t>
            </a:r>
            <a:r>
              <a:rPr lang="ru-RU" sz="1600" dirty="0" smtClean="0"/>
              <a:t>стеклом.</a:t>
            </a:r>
          </a:p>
          <a:p>
            <a:pPr marL="0" indent="0">
              <a:buNone/>
            </a:pPr>
            <a:r>
              <a:rPr lang="ru-RU" sz="1600" i="1" dirty="0" smtClean="0"/>
              <a:t>   </a:t>
            </a:r>
            <a:r>
              <a:rPr lang="ru-RU" sz="1600" b="1" dirty="0" smtClean="0"/>
              <a:t>Преимущества</a:t>
            </a:r>
            <a:r>
              <a:rPr lang="ru-RU" sz="1600" dirty="0" smtClean="0"/>
              <a:t> </a:t>
            </a:r>
            <a:r>
              <a:rPr lang="ru-RU" sz="1600" dirty="0"/>
              <a:t>открытого коллектора:</a:t>
            </a:r>
          </a:p>
          <a:p>
            <a:pPr lvl="0"/>
            <a:r>
              <a:rPr lang="ru-RU" sz="1600" dirty="0"/>
              <a:t>самый высокий потенциально возможный КПД системы;</a:t>
            </a:r>
          </a:p>
          <a:p>
            <a:pPr lvl="0"/>
            <a:r>
              <a:rPr lang="ru-RU" sz="1600" dirty="0"/>
              <a:t>простота;</a:t>
            </a:r>
          </a:p>
          <a:p>
            <a:pPr lvl="0"/>
            <a:r>
              <a:rPr lang="ru-RU" sz="1600" dirty="0"/>
              <a:t>надежность;</a:t>
            </a:r>
          </a:p>
          <a:p>
            <a:pPr lvl="0"/>
            <a:r>
              <a:rPr lang="ru-RU" sz="1600" dirty="0"/>
              <a:t>легкий монтаж;</a:t>
            </a:r>
          </a:p>
          <a:p>
            <a:pPr lvl="0"/>
            <a:r>
              <a:rPr lang="ru-RU" sz="1600" dirty="0"/>
              <a:t>малый вес;</a:t>
            </a:r>
          </a:p>
          <a:p>
            <a:pPr lvl="0"/>
            <a:r>
              <a:rPr lang="ru-RU" sz="1600" dirty="0"/>
              <a:t>относительно низкая стоимость.</a:t>
            </a:r>
          </a:p>
          <a:p>
            <a:pPr marL="0" indent="0">
              <a:buNone/>
            </a:pPr>
            <a:r>
              <a:rPr lang="ru-RU" sz="1600" dirty="0" smtClean="0"/>
              <a:t>   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15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669" y="1632356"/>
            <a:ext cx="5416731" cy="258694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94960" y="4229613"/>
            <a:ext cx="63659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Недостатки</a:t>
            </a:r>
            <a:r>
              <a:rPr lang="ru-RU" sz="1600" dirty="0" smtClean="0"/>
              <a:t>:</a:t>
            </a:r>
            <a:endParaRPr lang="ru-RU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значительное снижение КПД с увеличением разницы температур;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большая зависимость от погодных факторов (облачности, ветра и т. д.);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ограниченное применение (используется только для бассейнов);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большая чувствительность к минусовым температурам;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применяется только </a:t>
            </a:r>
            <a:r>
              <a:rPr lang="ru-RU" sz="1600" dirty="0" smtClean="0"/>
              <a:t>для0 </a:t>
            </a:r>
            <a:r>
              <a:rPr lang="ru-RU" sz="1600" dirty="0"/>
              <a:t>нагрева воды бассейнов и летних душевых;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малый эффективный срок эксплуатации.</a:t>
            </a:r>
          </a:p>
        </p:txBody>
      </p:sp>
    </p:spTree>
    <p:extLst>
      <p:ext uri="{BB962C8B-B14F-4D97-AF65-F5344CB8AC3E}">
        <p14:creationId xmlns:p14="http://schemas.microsoft.com/office/powerpoint/2010/main" val="2633911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ru-RU" dirty="0"/>
              <a:t>ГЕЛИОСИСТЕМЫ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6086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Классификация </a:t>
            </a:r>
            <a:r>
              <a:rPr lang="ru-RU" dirty="0"/>
              <a:t>гелиосистем по назначению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16</a:t>
            </a:fld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2370617" y="2325192"/>
            <a:ext cx="7367167" cy="403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72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b="1" dirty="0"/>
              <a:t>Преимущества </a:t>
            </a:r>
            <a:r>
              <a:rPr lang="ru-RU" b="1" dirty="0" smtClean="0"/>
              <a:t>и недостатки гелиосистем </a:t>
            </a:r>
            <a:r>
              <a:rPr lang="ru-RU" b="1" dirty="0"/>
              <a:t>с естественной циркуляцией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576451"/>
            <a:ext cx="4853049" cy="4525963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b="1" dirty="0"/>
              <a:t>Преимущества гелиосистем с естественной циркуляцией:</a:t>
            </a:r>
          </a:p>
          <a:p>
            <a:pPr lvl="0" algn="just"/>
            <a:r>
              <a:rPr lang="ru-RU" dirty="0"/>
              <a:t>доступность, экономичность, простота монтажа и эксплуатации. Создание системы отопления с естественной циркуляцией не требует использования насосов или дополнительного оборудования, источников питания, поскольку гидростатический напор возникает самопроизвольно во время движения теплоносителя;</a:t>
            </a:r>
          </a:p>
          <a:p>
            <a:pPr lvl="0" algn="just"/>
            <a:r>
              <a:rPr lang="ru-RU" dirty="0"/>
              <a:t>непрерывность циркуляции теплоносителя. Это обусловлено тем, что постоянно происходит изменение температуры и плотности теплоносителя. При этом благодаря такой цикличности происходит равномерное распределение тепла всеми отопительными элементами, входящими в отопление дома с естественной циркуляцией;</a:t>
            </a:r>
          </a:p>
          <a:p>
            <a:pPr lvl="0" algn="just"/>
            <a:r>
              <a:rPr lang="ru-RU" dirty="0"/>
              <a:t>простота конструкции системы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17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00156" y="1552701"/>
            <a:ext cx="5882245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/>
              <a:t>Недостатки гелиосистем с естественной циркуляцией: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500" dirty="0"/>
              <a:t>низкая эффективность работы системы (особенно в облачные дни, вплоть до полного отсутствия полезной работы), т. к. для того чтобы началось полезное движение теплоносителя, должна быть достаточно большая разница температур;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500" dirty="0"/>
              <a:t>высокие тепловые потери из-за низкой скорости движения теплоносителя (воды);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500" dirty="0"/>
              <a:t>нестабильная работа коллекторов (существует риск, что при определенных условиях прекратится движение теплоносителя, либо несколько коллекторов не будут участвовать полезной работе);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500" dirty="0"/>
              <a:t>возможность частого возникновения опасного перегрева бака, вследствие того, </a:t>
            </a:r>
            <a:r>
              <a:rPr lang="ru-RU" sz="1500" dirty="0" smtClean="0"/>
              <a:t>что данная </a:t>
            </a:r>
            <a:r>
              <a:rPr lang="ru-RU" sz="1500" dirty="0"/>
              <a:t>система не управляется;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500" dirty="0"/>
              <a:t>необходимость размещения массивного бака-аккумулятора выше верхней точки </a:t>
            </a:r>
            <a:r>
              <a:rPr lang="ru-RU" sz="1500" dirty="0" err="1" smtClean="0"/>
              <a:t>гелиоколлекторов</a:t>
            </a:r>
            <a:r>
              <a:rPr lang="ru-RU" sz="1500" dirty="0" smtClean="0"/>
              <a:t> </a:t>
            </a:r>
            <a:r>
              <a:rPr lang="ru-RU" sz="1500" dirty="0"/>
              <a:t>(например, на крыше);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500" dirty="0"/>
              <a:t>в ночное время может возникнуть обратная циркуляция. Для ее предотвращения </a:t>
            </a:r>
            <a:r>
              <a:rPr lang="ru-RU" sz="1500" dirty="0" smtClean="0"/>
              <a:t>необходимо </a:t>
            </a:r>
            <a:r>
              <a:rPr lang="ru-RU" sz="1500" dirty="0"/>
              <a:t>предусмотреть обратный клапан;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/>
              <a:t>при установке бака-аккумулятора на открытом воздухе могут возникнуть большие потери тепла, бак подвергается усиленной коррозии, а также существует риск замерзания бака и патрубков в зимний </a:t>
            </a:r>
            <a:r>
              <a:rPr lang="ru-RU" sz="1500" dirty="0" smtClean="0"/>
              <a:t>период.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3846889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>Преимущества и недостатки гелиосистем </a:t>
            </a:r>
            <a:r>
              <a:rPr lang="ru-RU" b="1" dirty="0"/>
              <a:t>с принудительной циркуляцией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18</a:t>
            </a:fld>
            <a:endParaRPr lang="ru-RU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5387439" cy="452596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b="1" dirty="0"/>
              <a:t>Преимущества гелиосистем с принудительной циркуляцией</a:t>
            </a:r>
            <a:r>
              <a:rPr lang="ru-RU" b="1" dirty="0" smtClean="0"/>
              <a:t>:</a:t>
            </a:r>
            <a:endParaRPr lang="ru-RU" b="1" dirty="0"/>
          </a:p>
          <a:p>
            <a:pPr lvl="0" algn="just"/>
            <a:r>
              <a:rPr lang="ru-RU" dirty="0"/>
              <a:t>в результате принудительной циркуляции теплоносителя, система работает на 30 % эффективнее системы с естественной циркуляцией;</a:t>
            </a:r>
          </a:p>
          <a:p>
            <a:pPr lvl="0" algn="just"/>
            <a:r>
              <a:rPr lang="ru-RU" dirty="0"/>
              <a:t>бак-аккумулятор можно устанавливать в любом удобном месте;</a:t>
            </a:r>
          </a:p>
          <a:p>
            <a:pPr lvl="0" algn="just"/>
            <a:r>
              <a:rPr lang="ru-RU" dirty="0"/>
              <a:t>возможность эффективной работы круглогодично;</a:t>
            </a:r>
          </a:p>
          <a:p>
            <a:pPr lvl="0" algn="just"/>
            <a:r>
              <a:rPr lang="ru-RU" dirty="0"/>
              <a:t>система быстро настраивается на оптимальный режим работы;</a:t>
            </a:r>
          </a:p>
          <a:p>
            <a:pPr lvl="0" algn="just"/>
            <a:r>
              <a:rPr lang="ru-RU" dirty="0"/>
              <a:t>легко и удобно контролируется работа системы;</a:t>
            </a:r>
          </a:p>
          <a:p>
            <a:pPr lvl="0" algn="just"/>
            <a:r>
              <a:rPr lang="ru-RU" dirty="0"/>
              <a:t>система является более безопасной, так как контроллер отображает и блокирует опасные режимы работы.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44539" y="1574058"/>
            <a:ext cx="55378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Недостатки гелиосистем с принудительной циркуляцией</a:t>
            </a:r>
            <a:r>
              <a:rPr lang="ru-RU" b="1" dirty="0" smtClean="0"/>
              <a:t>:</a:t>
            </a:r>
            <a:endParaRPr lang="ru-RU" b="1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/>
              <a:t>необходимость установки дополнительного оборудования (насосного модуля и контроллера);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дополнительное, но незначительное потребление электроэнергии циркуляционным насосом.</a:t>
            </a:r>
          </a:p>
        </p:txBody>
      </p:sp>
    </p:spTree>
    <p:extLst>
      <p:ext uri="{BB962C8B-B14F-4D97-AF65-F5344CB8AC3E}">
        <p14:creationId xmlns:p14="http://schemas.microsoft.com/office/powerpoint/2010/main" val="390047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dirty="0"/>
              <a:t>Одноконтурные </a:t>
            </a:r>
            <a:r>
              <a:rPr lang="ru-RU" dirty="0" smtClean="0"/>
              <a:t>гелиосистемы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с естественной циркуляцией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5221184" cy="452596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6400" b="1" dirty="0" smtClean="0"/>
              <a:t>Достоинства </a:t>
            </a:r>
            <a:r>
              <a:rPr lang="ru-RU" sz="6400" b="1" dirty="0"/>
              <a:t>одноконтурных </a:t>
            </a:r>
            <a:r>
              <a:rPr lang="ru-RU" sz="6400" b="1" dirty="0" smtClean="0"/>
              <a:t>систем:</a:t>
            </a:r>
            <a:endParaRPr lang="ru-RU" sz="6400" b="1" dirty="0"/>
          </a:p>
          <a:p>
            <a:pPr lvl="0"/>
            <a:r>
              <a:rPr lang="ru-RU" sz="6400" dirty="0"/>
              <a:t>простота конструкции, обслуживания и эксплуатации;</a:t>
            </a:r>
          </a:p>
          <a:p>
            <a:pPr lvl="0"/>
            <a:r>
              <a:rPr lang="ru-RU" sz="6400" dirty="0"/>
              <a:t>возможность получения самого высокого (на сегодняшний день) КПД системы в целом.</a:t>
            </a:r>
          </a:p>
          <a:p>
            <a:pPr marL="0" indent="0" algn="ctr">
              <a:buNone/>
            </a:pPr>
            <a:r>
              <a:rPr lang="ru-RU" sz="6400" b="1" dirty="0"/>
              <a:t>Недостатки одноконтурных систем:</a:t>
            </a:r>
          </a:p>
          <a:p>
            <a:pPr lvl="0"/>
            <a:r>
              <a:rPr lang="ru-RU" sz="6400" dirty="0"/>
              <a:t>высокие требования к качеству воды (желательны низкая жесткость и высокая степень ее очистки), так как на стенках каналов солнечного коллектора оседают соли, каналы могут засориться намываемой грязью, это приводит к значительному ухудшению эффективности или даже к полному выходу коллектора из строя (если вовремя не прочистить каналы, что в ряде случаев бывает очень затруднительно);</a:t>
            </a:r>
          </a:p>
          <a:p>
            <a:pPr lvl="0"/>
            <a:r>
              <a:rPr lang="ru-RU" sz="6400" dirty="0"/>
              <a:t>повышенная коррозия из-за наличия растворенного в воде воздуха;</a:t>
            </a:r>
          </a:p>
          <a:p>
            <a:pPr lvl="0"/>
            <a:r>
              <a:rPr lang="ru-RU" sz="6400" dirty="0"/>
              <a:t>сезонность работы (невозможность нормальной работы системы при отрицательных температурах вследствие опасности разрыва труб замерзшей водой);</a:t>
            </a:r>
          </a:p>
          <a:p>
            <a:pPr lvl="0"/>
            <a:r>
              <a:rPr lang="ru-RU" sz="6400" dirty="0"/>
              <a:t>непродолжительный эффективный срок эксплуатации (практически не более 3-5 лет).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19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5913919" y="1626925"/>
            <a:ext cx="5567486" cy="403372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20792" y="5736310"/>
            <a:ext cx="5561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 </a:t>
            </a:r>
            <a:r>
              <a:rPr lang="ru-RU" sz="1600" dirty="0"/>
              <a:t>Схема одноконтурной гелиосистемы с естественной циркуляцией теплоносителя</a:t>
            </a:r>
          </a:p>
        </p:txBody>
      </p:sp>
    </p:spTree>
    <p:extLst>
      <p:ext uri="{BB962C8B-B14F-4D97-AF65-F5344CB8AC3E}">
        <p14:creationId xmlns:p14="http://schemas.microsoft.com/office/powerpoint/2010/main" val="4164253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dirty="0" smtClean="0"/>
              <a:t>Солнечные установки и их классификация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54088" y="1807420"/>
            <a:ext cx="1074122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/>
              <a:t>Преобразование солнечной энергии может осуществляться двумя способами </a:t>
            </a:r>
            <a:r>
              <a:rPr lang="ru-RU" sz="3600" dirty="0" smtClean="0"/>
              <a:t>:</a:t>
            </a:r>
            <a:endParaRPr lang="ru-RU" sz="3600" dirty="0"/>
          </a:p>
          <a:p>
            <a:pPr lvl="0" algn="just"/>
            <a:r>
              <a:rPr lang="ru-RU" sz="3600" dirty="0" smtClean="0"/>
              <a:t>1. </a:t>
            </a:r>
            <a:r>
              <a:rPr lang="ru-RU" sz="3600" dirty="0" err="1" smtClean="0"/>
              <a:t>фототермическим</a:t>
            </a:r>
            <a:r>
              <a:rPr lang="ru-RU" sz="3600" dirty="0" smtClean="0"/>
              <a:t> </a:t>
            </a:r>
            <a:r>
              <a:rPr lang="ru-RU" sz="3600" dirty="0"/>
              <a:t>(преобразование световой энергии в тепловую, а затем, при необходимости, в электрическую);</a:t>
            </a:r>
          </a:p>
          <a:p>
            <a:pPr lvl="0" algn="just"/>
            <a:r>
              <a:rPr lang="ru-RU" sz="3600" dirty="0" smtClean="0"/>
              <a:t>2. фотоэлектрическим </a:t>
            </a:r>
            <a:r>
              <a:rPr lang="ru-RU" sz="3600" dirty="0"/>
              <a:t>(прямое преобразование световой энергии в электрическую).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275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1923804" y="1436920"/>
            <a:ext cx="8277100" cy="43938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dirty="0"/>
              <a:t>Одноконтурные </a:t>
            </a:r>
            <a:r>
              <a:rPr lang="ru-RU" dirty="0" smtClean="0"/>
              <a:t>гелиосистемы с</a:t>
            </a:r>
            <a:br>
              <a:rPr lang="ru-RU" dirty="0" smtClean="0"/>
            </a:br>
            <a:r>
              <a:rPr lang="ru-RU" dirty="0" smtClean="0"/>
              <a:t> принудительной циркуляцией теплоносителя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20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56707" y="5835796"/>
            <a:ext cx="9706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1 - солнечный коллектор; 2 - бак аккумулятор; 3 - насосная станция; 4 - контроллер</a:t>
            </a:r>
          </a:p>
          <a:p>
            <a:pPr algn="ctr"/>
            <a:r>
              <a:rPr lang="ru-RU" dirty="0" smtClean="0"/>
              <a:t>Схема </a:t>
            </a:r>
            <a:r>
              <a:rPr lang="ru-RU" dirty="0"/>
              <a:t>одноконтурной гелиосистемы с принудительной циркуляцией теплоносителя</a:t>
            </a:r>
          </a:p>
        </p:txBody>
      </p:sp>
    </p:spTree>
    <p:extLst>
      <p:ext uri="{BB962C8B-B14F-4D97-AF65-F5344CB8AC3E}">
        <p14:creationId xmlns:p14="http://schemas.microsoft.com/office/powerpoint/2010/main" val="2671364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dirty="0"/>
              <a:t>Двухконтурная </a:t>
            </a:r>
            <a:r>
              <a:rPr lang="ru-RU" dirty="0" smtClean="0"/>
              <a:t>гелиосистема </a:t>
            </a:r>
            <a:r>
              <a:rPr lang="ru-RU" dirty="0"/>
              <a:t>с естественной </a:t>
            </a:r>
            <a:r>
              <a:rPr lang="ru-RU" dirty="0" smtClean="0"/>
              <a:t>циркуляцией теплоносителя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5482442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b="1" dirty="0"/>
              <a:t>Достоинства двухконтурных систем:</a:t>
            </a:r>
          </a:p>
          <a:p>
            <a:pPr lvl="0" algn="just"/>
            <a:r>
              <a:rPr lang="ru-RU" sz="1400" dirty="0"/>
              <a:t>повышенная надежность работы (солнечные коллекторы всегда в хорошем состоянии, так как в них исключены причины осаждения солей и грязевых отложений);</a:t>
            </a:r>
          </a:p>
          <a:p>
            <a:pPr lvl="0" algn="just"/>
            <a:r>
              <a:rPr lang="ru-RU" sz="1400" dirty="0"/>
              <a:t>безопасность работы при отрицательных температурах;</a:t>
            </a:r>
          </a:p>
          <a:p>
            <a:pPr lvl="0" algn="just"/>
            <a:r>
              <a:rPr lang="ru-RU" sz="1400" dirty="0"/>
              <a:t>не требуют дополнительного обслуживания;</a:t>
            </a:r>
          </a:p>
          <a:p>
            <a:pPr lvl="0" algn="just"/>
            <a:r>
              <a:rPr lang="ru-RU" sz="1400" dirty="0"/>
              <a:t>более длительный (чем у одноконтурных систем) гарантированный эффективный срок эксплуатации (от 10 до 50 лет).</a:t>
            </a:r>
          </a:p>
          <a:p>
            <a:pPr marL="0" indent="0" algn="just">
              <a:buNone/>
            </a:pPr>
            <a:endParaRPr lang="ru-RU" sz="600" dirty="0" smtClean="0"/>
          </a:p>
          <a:p>
            <a:pPr marL="0" indent="0" algn="ctr">
              <a:buNone/>
            </a:pPr>
            <a:r>
              <a:rPr lang="ru-RU" sz="1400" b="1" dirty="0" smtClean="0"/>
              <a:t>Недостатки </a:t>
            </a:r>
            <a:r>
              <a:rPr lang="ru-RU" sz="1400" b="1" dirty="0"/>
              <a:t>двухконтурных систем:</a:t>
            </a:r>
          </a:p>
          <a:p>
            <a:pPr lvl="0" algn="just"/>
            <a:r>
              <a:rPr lang="ru-RU" sz="1400" dirty="0"/>
              <a:t>незначительное снижение эффективности работы, по сравнению с одноконтурными системами вследствие наличия дополнительных тепловых потерь в коллекторах и трубопроводе, а также из-за необходимости применения теплообменника (около 2-5 %);</a:t>
            </a:r>
          </a:p>
          <a:p>
            <a:pPr lvl="0" algn="just"/>
            <a:r>
              <a:rPr lang="ru-RU" sz="1400" dirty="0"/>
              <a:t>если применяется незамерзающий теплоноситель, то также незначительно ухудшается эффективность системы из-за более низкой его теплопроводности (по сравнению с водой);</a:t>
            </a:r>
          </a:p>
          <a:p>
            <a:pPr algn="just"/>
            <a:r>
              <a:rPr lang="ru-RU" sz="1400" dirty="0"/>
              <a:t>необходимость периодической замены теплоносителя (проверка состояния выполняется каждые 6-7 лет с возможной заменой)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21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6210795" y="1579437"/>
            <a:ext cx="5620891" cy="402339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878186" y="558945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/>
              <a:t>1 - коллектор; 2 - бак аккумулятор; 3 - теплообменник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dirty="0" smtClean="0"/>
              <a:t>Схема </a:t>
            </a:r>
            <a:r>
              <a:rPr lang="ru-RU" sz="1600" dirty="0"/>
              <a:t>двухконтурной гелиосистемы с естественной циркуляцией теплоносителя</a:t>
            </a:r>
          </a:p>
        </p:txBody>
      </p:sp>
    </p:spTree>
    <p:extLst>
      <p:ext uri="{BB962C8B-B14F-4D97-AF65-F5344CB8AC3E}">
        <p14:creationId xmlns:p14="http://schemas.microsoft.com/office/powerpoint/2010/main" val="1128140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dirty="0"/>
              <a:t>Двухконтурная гелиосистема с </a:t>
            </a:r>
            <a:r>
              <a:rPr lang="ru-RU" dirty="0" smtClean="0"/>
              <a:t>принудительной циркуляцией </a:t>
            </a:r>
            <a:r>
              <a:rPr lang="ru-RU" dirty="0"/>
              <a:t>теплоносителя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22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b="9861"/>
          <a:stretch/>
        </p:blipFill>
        <p:spPr>
          <a:xfrm>
            <a:off x="2006944" y="1417639"/>
            <a:ext cx="8265226" cy="434189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83579" y="5811396"/>
            <a:ext cx="9931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Схема двухконтурной гелиосистемы с принудительной циркуляцией теплоносителя</a:t>
            </a:r>
          </a:p>
        </p:txBody>
      </p:sp>
    </p:spTree>
    <p:extLst>
      <p:ext uri="{BB962C8B-B14F-4D97-AF65-F5344CB8AC3E}">
        <p14:creationId xmlns:p14="http://schemas.microsoft.com/office/powerpoint/2010/main" val="17992934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6622870" y="1358531"/>
            <a:ext cx="4941161" cy="37829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ru-RU" dirty="0"/>
              <a:t>Солнечный пруд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6013270" cy="4525963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b="1" dirty="0" smtClean="0"/>
              <a:t>          </a:t>
            </a:r>
            <a:r>
              <a:rPr lang="ru-RU" sz="3500" b="1" u="sng" dirty="0" smtClean="0"/>
              <a:t>Солнечный </a:t>
            </a:r>
            <a:r>
              <a:rPr lang="ru-RU" sz="3500" b="1" u="sng" dirty="0"/>
              <a:t>соляной пруд </a:t>
            </a:r>
            <a:r>
              <a:rPr lang="ru-RU" sz="3500" dirty="0"/>
              <a:t>- это неглубокий (2-4 м) бассейн с крутым рассолом в нижней его части, у которого в нижнем придонном слое температура под действием солнечной радиации достигает 100 °С и даже </a:t>
            </a:r>
            <a:r>
              <a:rPr lang="ru-RU" sz="3500" dirty="0" smtClean="0"/>
              <a:t>выше. </a:t>
            </a:r>
            <a:r>
              <a:rPr lang="ru-RU" sz="3500" dirty="0"/>
              <a:t>На 1 м площади пруда требуется 500-1000 кг поваренной соли, её можно заменить хлоридом </a:t>
            </a:r>
            <a:r>
              <a:rPr lang="ru-RU" sz="3500" dirty="0" smtClean="0"/>
              <a:t>магния. </a:t>
            </a:r>
          </a:p>
          <a:p>
            <a:pPr marL="0" indent="0" algn="just">
              <a:buNone/>
            </a:pPr>
            <a:r>
              <a:rPr lang="ru-RU" sz="3500" b="1" dirty="0" smtClean="0"/>
              <a:t>          Преимущества</a:t>
            </a:r>
            <a:r>
              <a:rPr lang="ru-RU" sz="3500" dirty="0" smtClean="0"/>
              <a:t> </a:t>
            </a:r>
            <a:r>
              <a:rPr lang="ru-RU" sz="3500" dirty="0"/>
              <a:t>солнечных соляных прудов перед другими солнечными установками: относительная дешевизна, утилизация большого количества солнечной энергии благодаря высокой теплоемкости, простота в изготовлении.</a:t>
            </a:r>
          </a:p>
          <a:p>
            <a:pPr marL="0" indent="0" algn="just">
              <a:buNone/>
            </a:pPr>
            <a:r>
              <a:rPr lang="ru-RU" sz="3500" dirty="0" smtClean="0"/>
              <a:t>          В </a:t>
            </a:r>
            <a:r>
              <a:rPr lang="ru-RU" sz="3500" dirty="0"/>
              <a:t>летний период солнечный соляной пруд может быть использован для горячего водоснабжения. В зимний период придонные слои могут прогреваться до 10-15 °С, что позволяет его использовать для отопления зданий с применением тепловых насосов парокомпрессионного типа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23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766560" y="5157927"/>
            <a:ext cx="50190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1 - пресная вода; 2 - изолирующий слой с увеличивающейся книзу концентрацией рассола; 3 - слой горячего рассола</a:t>
            </a:r>
          </a:p>
        </p:txBody>
      </p:sp>
    </p:spTree>
    <p:extLst>
      <p:ext uri="{BB962C8B-B14F-4D97-AF65-F5344CB8AC3E}">
        <p14:creationId xmlns:p14="http://schemas.microsoft.com/office/powerpoint/2010/main" val="31639239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498" y="1410782"/>
            <a:ext cx="4894217" cy="38476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ru-RU" dirty="0"/>
              <a:t>Солнечные опреснители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6078582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500" dirty="0" smtClean="0"/>
              <a:t>          </a:t>
            </a:r>
            <a:r>
              <a:rPr lang="ru-RU" sz="1500" b="1" u="sng" dirty="0" smtClean="0"/>
              <a:t>Солнечные </a:t>
            </a:r>
            <a:r>
              <a:rPr lang="ru-RU" sz="1500" b="1" u="sng" dirty="0"/>
              <a:t>опреснители</a:t>
            </a:r>
            <a:r>
              <a:rPr lang="ru-RU" sz="1500" dirty="0"/>
              <a:t> - это устройства для опреснения воды (методом </a:t>
            </a:r>
            <a:r>
              <a:rPr lang="ru-RU" sz="1500" dirty="0" err="1"/>
              <a:t>термодистилляции</a:t>
            </a:r>
            <a:r>
              <a:rPr lang="ru-RU" sz="1500" dirty="0"/>
              <a:t>) с использованием энергии солнечного излучения. Применяется в местностях, где дефицит пресной воды сочетается с достаточными запасами </a:t>
            </a:r>
            <a:r>
              <a:rPr lang="ru-RU" sz="1500" dirty="0" smtClean="0"/>
              <a:t>соленой.</a:t>
            </a:r>
          </a:p>
          <a:p>
            <a:pPr marL="0" indent="0" algn="just">
              <a:buNone/>
            </a:pPr>
            <a:r>
              <a:rPr lang="ru-RU" sz="1500" dirty="0" smtClean="0"/>
              <a:t>          </a:t>
            </a:r>
            <a:r>
              <a:rPr lang="ru-RU" sz="1500" b="1" dirty="0" smtClean="0"/>
              <a:t>Типы </a:t>
            </a:r>
            <a:r>
              <a:rPr lang="ru-RU" sz="1500" b="1" dirty="0"/>
              <a:t>солнечных установок для опреснения морской воды и обессоливания минерализованной </a:t>
            </a:r>
            <a:r>
              <a:rPr lang="ru-RU" sz="1500" b="1" dirty="0" smtClean="0"/>
              <a:t>воды:</a:t>
            </a:r>
          </a:p>
          <a:p>
            <a:pPr marL="0" indent="0" algn="just">
              <a:buNone/>
            </a:pPr>
            <a:r>
              <a:rPr lang="ru-RU" sz="1500" dirty="0" smtClean="0"/>
              <a:t>1. Опреснители </a:t>
            </a:r>
            <a:r>
              <a:rPr lang="ru-RU" sz="1500" dirty="0"/>
              <a:t>бассейнового типа, в которых солнечная энергия используется непосредственно для испарения воды в процессе дистилляции. В качестве дополнительного источника энергии может использоваться, например, нагретая охлаждающая </a:t>
            </a:r>
            <a:r>
              <a:rPr lang="ru-RU" sz="1500" dirty="0" smtClean="0"/>
              <a:t>вода.</a:t>
            </a:r>
          </a:p>
          <a:p>
            <a:pPr marL="0" indent="0" algn="just">
              <a:buNone/>
            </a:pPr>
            <a:r>
              <a:rPr lang="ru-RU" sz="1500" dirty="0" smtClean="0"/>
              <a:t>2. Установки </a:t>
            </a:r>
            <a:r>
              <a:rPr lang="ru-RU" sz="1500" dirty="0"/>
              <a:t>с процессами увлажнения воздуха и конденсации паров и многократным использованием солнечной энергии в многоступенчатых или параллельно включенных расширителях-испарителях, при этом перенос водяных паров осуществляется вследствие конвекции воздуха.</a:t>
            </a:r>
          </a:p>
          <a:p>
            <a:pPr marL="0" indent="0" algn="just">
              <a:buNone/>
            </a:pPr>
            <a:r>
              <a:rPr lang="ru-RU" sz="1500" dirty="0" smtClean="0"/>
              <a:t>3. Установки</a:t>
            </a:r>
            <a:r>
              <a:rPr lang="ru-RU" sz="1500" dirty="0"/>
              <a:t>, в которых источником энергии служит солнечная радиация, но принцип работы их подобен обычным топливным опреснительным установкам, причем движение рабочей жидкости и водяных паров осуществляется с помощью насоса и вакуум-насоса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24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688182" y="5156704"/>
            <a:ext cx="48942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1- бассейн с морской водой; 2 - прозрачная крышка бассейна; 3 - желоб для сбора конденсата</a:t>
            </a:r>
          </a:p>
        </p:txBody>
      </p:sp>
    </p:spTree>
    <p:extLst>
      <p:ext uri="{BB962C8B-B14F-4D97-AF65-F5344CB8AC3E}">
        <p14:creationId xmlns:p14="http://schemas.microsoft.com/office/powerpoint/2010/main" val="857852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ru-RU" dirty="0"/>
              <a:t>Солнечные печи для </a:t>
            </a:r>
            <a:r>
              <a:rPr lang="ru-RU" dirty="0" err="1"/>
              <a:t>пищеприготовления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600201"/>
            <a:ext cx="7711441" cy="452596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      </a:t>
            </a:r>
            <a:r>
              <a:rPr lang="ru-RU" b="1" u="sng" dirty="0" smtClean="0"/>
              <a:t>Солнечные </a:t>
            </a:r>
            <a:r>
              <a:rPr lang="ru-RU" b="1" u="sng" dirty="0"/>
              <a:t>печи для </a:t>
            </a:r>
            <a:r>
              <a:rPr lang="ru-RU" b="1" u="sng" dirty="0" err="1"/>
              <a:t>пищеприготовления</a:t>
            </a:r>
            <a:r>
              <a:rPr lang="ru-RU" b="1" u="sng" dirty="0"/>
              <a:t> </a:t>
            </a:r>
            <a:r>
              <a:rPr lang="ru-RU" dirty="0"/>
              <a:t>- это устройства для использования солнечного света в процессе приготовления пищи без использования топлива или электроэнергии [37].</a:t>
            </a:r>
          </a:p>
          <a:p>
            <a:pPr marL="0" indent="0" algn="just">
              <a:buNone/>
            </a:pPr>
            <a:r>
              <a:rPr lang="ru-RU" dirty="0" smtClean="0"/>
              <a:t>          В </a:t>
            </a:r>
            <a:r>
              <a:rPr lang="ru-RU" dirty="0"/>
              <a:t>зависимости от типа конструкции, можно выделить два основных вида солнечных печей:</a:t>
            </a:r>
          </a:p>
          <a:p>
            <a:pPr lvl="0"/>
            <a:r>
              <a:rPr lang="ru-RU" b="1" dirty="0"/>
              <a:t>Коробочная солнечная </a:t>
            </a:r>
            <a:r>
              <a:rPr lang="ru-RU" b="1" dirty="0" smtClean="0"/>
              <a:t>печь </a:t>
            </a:r>
            <a:r>
              <a:rPr lang="ru-RU" dirty="0" smtClean="0"/>
              <a:t>- </a:t>
            </a:r>
            <a:r>
              <a:rPr lang="ru-RU" dirty="0"/>
              <a:t>применяется для небыстрого приготовления пищи в большом количестве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b="1" dirty="0"/>
              <a:t>Солнечная печь с </a:t>
            </a:r>
            <a:r>
              <a:rPr lang="ru-RU" b="1" dirty="0" smtClean="0"/>
              <a:t>зеркалом-концентратором </a:t>
            </a:r>
            <a:r>
              <a:rPr lang="ru-RU" dirty="0" smtClean="0"/>
              <a:t>- </a:t>
            </a:r>
            <a:r>
              <a:rPr lang="ru-RU" dirty="0"/>
              <a:t>служит для приготовления малого объема еды в течение короткого </a:t>
            </a:r>
            <a:r>
              <a:rPr lang="ru-RU" dirty="0" smtClean="0"/>
              <a:t>времени. </a:t>
            </a:r>
            <a:r>
              <a:rPr lang="ru-RU" dirty="0"/>
              <a:t>Главный недостаток такой печи состоит в регулярном поворачивании зеркальной поверхности к солнцу, что может явиться причиной ожогов слизистых глаз и рук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25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8579173" y="1600201"/>
            <a:ext cx="2942273" cy="2174965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8699864" y="4023360"/>
            <a:ext cx="2692582" cy="233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468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ru-RU" dirty="0"/>
              <a:t>Промышленные солнечные печи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1" y="1600201"/>
            <a:ext cx="4262845" cy="45259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u="sng" dirty="0" smtClean="0"/>
              <a:t>Промышленные </a:t>
            </a:r>
            <a:r>
              <a:rPr lang="ru-RU" b="1" u="sng" dirty="0"/>
              <a:t>солнечные печи </a:t>
            </a:r>
            <a:r>
              <a:rPr lang="ru-RU" dirty="0"/>
              <a:t>- это солнечные печи, используемые в промышленности для обеспечения технологических процессов (плавка металлов, высокотемпературного пластика и др.)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26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5016138" y="1652772"/>
            <a:ext cx="6710090" cy="41946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35638" y="5883035"/>
            <a:ext cx="40015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Солнечная </a:t>
            </a:r>
            <a:r>
              <a:rPr lang="ru-RU" dirty="0"/>
              <a:t>печь в Узбекистане</a:t>
            </a:r>
          </a:p>
        </p:txBody>
      </p:sp>
    </p:spTree>
    <p:extLst>
      <p:ext uri="{BB962C8B-B14F-4D97-AF65-F5344CB8AC3E}">
        <p14:creationId xmlns:p14="http://schemas.microsoft.com/office/powerpoint/2010/main" val="2519382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Солнечные установки, преобразующие энергию солнца в тепловую энергию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160972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dirty="0" smtClean="0"/>
              <a:t>          </a:t>
            </a:r>
            <a:r>
              <a:rPr lang="ru-RU" b="1" u="sng" dirty="0" smtClean="0"/>
              <a:t>Солнечный </a:t>
            </a:r>
            <a:r>
              <a:rPr lang="ru-RU" b="1" u="sng" dirty="0"/>
              <a:t>коллектор </a:t>
            </a:r>
            <a:r>
              <a:rPr lang="ru-RU" dirty="0"/>
              <a:t>– это устройство (гелиоустановка) для поглощения энергии </a:t>
            </a:r>
            <a:r>
              <a:rPr lang="ru-RU" dirty="0" smtClean="0"/>
              <a:t>солнечного </a:t>
            </a:r>
            <a:r>
              <a:rPr lang="ru-RU" dirty="0"/>
              <a:t>излучения и преобразования ее в тепловую </a:t>
            </a:r>
            <a:r>
              <a:rPr lang="ru-RU" dirty="0" smtClean="0"/>
              <a:t>энергию. </a:t>
            </a:r>
            <a:r>
              <a:rPr lang="ru-RU" dirty="0"/>
              <a:t>В отличие от </a:t>
            </a:r>
            <a:r>
              <a:rPr lang="ru-RU" dirty="0" smtClean="0"/>
              <a:t>солнечных батарей</a:t>
            </a:r>
            <a:r>
              <a:rPr lang="ru-RU" dirty="0"/>
              <a:t>, производящих непосредственно электричество, солнечный коллектор </a:t>
            </a:r>
            <a:r>
              <a:rPr lang="ru-RU" dirty="0" smtClean="0"/>
              <a:t>производит нагрев </a:t>
            </a:r>
            <a:r>
              <a:rPr lang="ru-RU" dirty="0"/>
              <a:t>материала-теплоносителя и обычно применяется для нужд горячего водоснабжения </a:t>
            </a:r>
            <a:r>
              <a:rPr lang="ru-RU" dirty="0" smtClean="0"/>
              <a:t>и отопления </a:t>
            </a:r>
            <a:r>
              <a:rPr lang="ru-RU" dirty="0"/>
              <a:t>помещений.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3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754859"/>
              </p:ext>
            </p:extLst>
          </p:nvPr>
        </p:nvGraphicFramePr>
        <p:xfrm>
          <a:off x="850170" y="3000375"/>
          <a:ext cx="10684692" cy="3228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9907"/>
                <a:gridCol w="1124125"/>
                <a:gridCol w="1593908"/>
                <a:gridCol w="1669409"/>
                <a:gridCol w="1510018"/>
                <a:gridCol w="1535186"/>
                <a:gridCol w="1174458"/>
                <a:gridCol w="1157681"/>
              </a:tblGrid>
              <a:tr h="273023">
                <a:tc gridSpan="8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ГЕЛИОКОЛЛЕКТОРЫ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973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Жидкостные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Вакуумные трубчатые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Фокусирующий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Воздушный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Солнечный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572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Плоские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Проточные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 прямой теплопередачей воде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 прямой теплопередачей воде и встроенным теплообменником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термотрубками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9328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ru-RU" dirty="0" smtClean="0"/>
              <a:t>ПЛОСКИЕ ГЕЛИОКОЛЛЕКТОРЫ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4690" y="1435311"/>
            <a:ext cx="6150964" cy="4199651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6400" b="1" dirty="0" smtClean="0"/>
              <a:t>          Плоский </a:t>
            </a:r>
            <a:r>
              <a:rPr lang="ru-RU" sz="6400" b="1" dirty="0"/>
              <a:t>коллектор </a:t>
            </a:r>
            <a:r>
              <a:rPr lang="ru-RU" sz="6400" dirty="0"/>
              <a:t>- это солнечный коллектор с поглощающей панелью плоской </a:t>
            </a:r>
            <a:r>
              <a:rPr lang="ru-RU" sz="6400" dirty="0" smtClean="0"/>
              <a:t>конфигурации </a:t>
            </a:r>
            <a:r>
              <a:rPr lang="ru-RU" sz="6400" dirty="0"/>
              <a:t>и плоской прозрачной </a:t>
            </a:r>
            <a:r>
              <a:rPr lang="ru-RU" sz="6400" dirty="0" smtClean="0"/>
              <a:t>изоляцией. </a:t>
            </a:r>
            <a:r>
              <a:rPr lang="ru-RU" sz="6400" dirty="0"/>
              <a:t>Обычно плоский коллектор представляет собой теплоизолированный металлический ящик со стеклянной либо пластмассовой крышкой, в который помещена окрашенная в черный цвет пластина абсорбера (</a:t>
            </a:r>
            <a:r>
              <a:rPr lang="ru-RU" sz="6400" dirty="0" err="1"/>
              <a:t>теплопоглотителя</a:t>
            </a:r>
            <a:r>
              <a:rPr lang="ru-RU" sz="6400" dirty="0"/>
              <a:t>). Застекление может быть прозрачным либо матовым. </a:t>
            </a:r>
            <a:endParaRPr lang="ru-RU" sz="6400" dirty="0" smtClean="0"/>
          </a:p>
          <a:p>
            <a:pPr marL="0" indent="0" algn="just">
              <a:buNone/>
            </a:pPr>
            <a:r>
              <a:rPr lang="ru-RU" sz="6400" dirty="0"/>
              <a:t> </a:t>
            </a:r>
            <a:r>
              <a:rPr lang="ru-RU" sz="6400" dirty="0" smtClean="0"/>
              <a:t>         Принцип </a:t>
            </a:r>
            <a:r>
              <a:rPr lang="ru-RU" sz="6400" dirty="0"/>
              <a:t>работы плоского солнечного коллектора </a:t>
            </a:r>
            <a:r>
              <a:rPr lang="ru-RU" sz="6400" dirty="0" smtClean="0"/>
              <a:t>: </a:t>
            </a:r>
            <a:r>
              <a:rPr lang="ru-RU" sz="6400" dirty="0"/>
              <a:t>солнечные лучи почти полностью проходят через верхнее защитное стекло. От этих лучей нагревается абсорбер (</a:t>
            </a:r>
            <a:r>
              <a:rPr lang="ru-RU" sz="6400" dirty="0" err="1"/>
              <a:t>теплопоглотитель</a:t>
            </a:r>
            <a:r>
              <a:rPr lang="ru-RU" sz="6400" dirty="0"/>
              <a:t>), к которому припаяны теплообменные трубки.</a:t>
            </a:r>
          </a:p>
          <a:p>
            <a:pPr marL="0" indent="0" algn="just">
              <a:buNone/>
            </a:pPr>
            <a:r>
              <a:rPr lang="ru-RU" sz="6400" dirty="0" smtClean="0"/>
              <a:t>          Тепло </a:t>
            </a:r>
            <a:r>
              <a:rPr lang="ru-RU" sz="6400" dirty="0"/>
              <a:t>излучается, но наружу почти не выходит: прозрачное для солнечных лучей стекло тепло не пропускает. В качестве </a:t>
            </a:r>
            <a:r>
              <a:rPr lang="ru-RU" sz="6400" dirty="0" err="1"/>
              <a:t>светопрозрачного</a:t>
            </a:r>
            <a:r>
              <a:rPr lang="ru-RU" sz="6400" dirty="0"/>
              <a:t> покрытия, которое достаточно хорошо пропускает солнечную радиацию, используют специальное стекло с низким содержанием железа (в остеклении зданий - концентрация железа намного больше) или прозрачный пластик.</a:t>
            </a:r>
          </a:p>
          <a:p>
            <a:pPr marL="0" indent="0" algn="just">
              <a:buNone/>
            </a:pPr>
            <a:r>
              <a:rPr lang="ru-RU" sz="6400" dirty="0" smtClean="0"/>
              <a:t>          Таким </a:t>
            </a:r>
            <a:r>
              <a:rPr lang="ru-RU" sz="6400" dirty="0"/>
              <a:t>образом, тепловая энергия не рассеивается, а сохраняется внутри панели. От по ним теплоносителю. В </a:t>
            </a:r>
            <a:r>
              <a:rPr lang="ru-RU" sz="6400" dirty="0" smtClean="0"/>
              <a:t>качестве </a:t>
            </a:r>
            <a:r>
              <a:rPr lang="ru-RU" sz="6400" dirty="0"/>
              <a:t>теплоносителя может служить вода, смесь воды с антифризом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4</a:t>
            </a:fld>
            <a:endParaRPr lang="ru-RU"/>
          </a:p>
        </p:txBody>
      </p:sp>
      <p:pic>
        <p:nvPicPr>
          <p:cNvPr id="9" name="Рисунок 8"/>
          <p:cNvPicPr/>
          <p:nvPr/>
        </p:nvPicPr>
        <p:blipFill>
          <a:blip r:embed="rId2"/>
          <a:stretch>
            <a:fillRect/>
          </a:stretch>
        </p:blipFill>
        <p:spPr>
          <a:xfrm>
            <a:off x="6565692" y="1435310"/>
            <a:ext cx="5441427" cy="4081071"/>
          </a:xfrm>
          <a:prstGeom prst="rect">
            <a:avLst/>
          </a:prstGeom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459701" y="5500053"/>
            <a:ext cx="11532429" cy="72138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ru-RU" sz="6400" dirty="0" smtClean="0"/>
              <a:t>или специальный раствор соли. Теплоноситель должен удовлетворять следующим требованиям: иметь относительно высокий коэффициент теплоемкости, низкий коэффициент вязкости, быть нетоксичным, не быть коррозийным для трубопроводов системы.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8670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5</a:t>
            </a:fld>
            <a:endParaRPr lang="ru-RU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9069879"/>
              </p:ext>
            </p:extLst>
          </p:nvPr>
        </p:nvGraphicFramePr>
        <p:xfrm>
          <a:off x="609600" y="1600199"/>
          <a:ext cx="11127698" cy="4756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3849"/>
                <a:gridCol w="5563849"/>
              </a:tblGrid>
              <a:tr h="6006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1600" u="none" strike="noStrike" spc="0" dirty="0">
                          <a:solidFill>
                            <a:schemeClr val="tx1"/>
                          </a:solidFill>
                          <a:effectLst/>
                        </a:rPr>
                        <a:t>Преимущества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1600" u="none" strike="noStrike" spc="0" dirty="0">
                          <a:solidFill>
                            <a:schemeClr val="tx1"/>
                          </a:solidFill>
                          <a:effectLst/>
                        </a:rPr>
                        <a:t>Недостатки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415546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Symbol"/>
                        <a:buChar char="-"/>
                        <a:tabLst>
                          <a:tab pos="154305" algn="l"/>
                          <a:tab pos="535940" algn="l"/>
                        </a:tabLst>
                      </a:pPr>
                      <a:r>
                        <a:rPr lang="ru-RU" sz="1600" u="none" strike="noStrike" spc="0" dirty="0">
                          <a:solidFill>
                            <a:schemeClr val="tx1"/>
                          </a:solidFill>
                          <a:effectLst/>
                        </a:rPr>
                        <a:t>универсальность;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Symbol"/>
                        <a:buChar char="-"/>
                        <a:tabLst>
                          <a:tab pos="154305" algn="l"/>
                          <a:tab pos="535940" algn="l"/>
                        </a:tabLst>
                      </a:pPr>
                      <a:r>
                        <a:rPr lang="ru-RU" sz="1600" u="none" strike="noStrike" spc="0" dirty="0">
                          <a:solidFill>
                            <a:schemeClr val="tx1"/>
                          </a:solidFill>
                          <a:effectLst/>
                        </a:rPr>
                        <a:t>высокая эффективность;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Symbol"/>
                        <a:buChar char="-"/>
                        <a:tabLst>
                          <a:tab pos="154305" algn="l"/>
                          <a:tab pos="535940" algn="l"/>
                        </a:tabLst>
                      </a:pPr>
                      <a:r>
                        <a:rPr lang="ru-RU" sz="1600" u="none" strike="noStrike" spc="0" dirty="0">
                          <a:solidFill>
                            <a:schemeClr val="tx1"/>
                          </a:solidFill>
                          <a:effectLst/>
                        </a:rPr>
                        <a:t>высокая надежность;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Symbol"/>
                        <a:buChar char="-"/>
                        <a:tabLst>
                          <a:tab pos="154305" algn="l"/>
                          <a:tab pos="535940" algn="l"/>
                        </a:tabLst>
                      </a:pPr>
                      <a:r>
                        <a:rPr lang="ru-RU" sz="1600" u="none" strike="noStrike" spc="0" dirty="0">
                          <a:solidFill>
                            <a:schemeClr val="tx1"/>
                          </a:solidFill>
                          <a:effectLst/>
                        </a:rPr>
                        <a:t>неприхотливость;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Symbol"/>
                        <a:buChar char="-"/>
                        <a:tabLst>
                          <a:tab pos="154305" algn="l"/>
                          <a:tab pos="535940" algn="l"/>
                        </a:tabLst>
                      </a:pPr>
                      <a:r>
                        <a:rPr lang="ru-RU" sz="1600" u="none" strike="noStrike" spc="0" dirty="0">
                          <a:solidFill>
                            <a:schemeClr val="tx1"/>
                          </a:solidFill>
                          <a:effectLst/>
                        </a:rPr>
                        <a:t>возможность всесезонного эффективного использования;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Symbol"/>
                        <a:buChar char="-"/>
                        <a:tabLst>
                          <a:tab pos="154305" algn="l"/>
                          <a:tab pos="535940" algn="l"/>
                        </a:tabLst>
                      </a:pPr>
                      <a:r>
                        <a:rPr lang="ru-RU" sz="1600" u="none" strike="noStrike" spc="0" dirty="0">
                          <a:solidFill>
                            <a:schemeClr val="tx1"/>
                          </a:solidFill>
                          <a:effectLst/>
                        </a:rPr>
                        <a:t>отличное соотношение цена/производительность для южных широт и теплого </a:t>
                      </a:r>
                      <a:r>
                        <a:rPr lang="ru-RU" sz="1600" u="none" strike="noStrike" spc="0" dirty="0" smtClean="0">
                          <a:solidFill>
                            <a:schemeClr val="tx1"/>
                          </a:solidFill>
                          <a:effectLst/>
                        </a:rPr>
                        <a:t>климата;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Symbol"/>
                        <a:buChar char="-"/>
                        <a:tabLst>
                          <a:tab pos="154305" algn="l"/>
                          <a:tab pos="535940" algn="l"/>
                        </a:tabLs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длительный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эффективный срок эксплуатации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Symbol"/>
                        <a:buChar char="-"/>
                        <a:tabLst>
                          <a:tab pos="154305" algn="l"/>
                          <a:tab pos="520700" algn="l"/>
                        </a:tabLst>
                      </a:pPr>
                      <a:r>
                        <a:rPr lang="ru-RU" sz="1600" u="none" strike="noStrike" spc="0" dirty="0">
                          <a:solidFill>
                            <a:schemeClr val="tx1"/>
                          </a:solidFill>
                          <a:effectLst/>
                        </a:rPr>
                        <a:t>снижение КПД (по сравнению с вакуумными коллекторами) с увеличением разницы температур в период - с малым количеством солнечного излучения;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Symbol"/>
                        <a:buChar char="-"/>
                        <a:tabLst>
                          <a:tab pos="154305" algn="l"/>
                          <a:tab pos="535940" algn="l"/>
                        </a:tabLst>
                      </a:pPr>
                      <a:r>
                        <a:rPr lang="ru-RU" sz="1600" u="none" strike="noStrike" spc="0" dirty="0">
                          <a:solidFill>
                            <a:schemeClr val="tx1"/>
                          </a:solidFill>
                          <a:effectLst/>
                        </a:rPr>
                        <a:t>высокие </a:t>
                      </a:r>
                      <a:r>
                        <a:rPr lang="ru-RU" sz="1600" u="none" strike="noStrike" spc="0" dirty="0" err="1">
                          <a:solidFill>
                            <a:schemeClr val="tx1"/>
                          </a:solidFill>
                          <a:effectLst/>
                        </a:rPr>
                        <a:t>теплопотери</a:t>
                      </a:r>
                      <a:r>
                        <a:rPr lang="ru-RU" sz="1600" u="none" strike="noStrike" spc="0" dirty="0"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Symbol"/>
                        <a:buChar char="-"/>
                        <a:tabLst>
                          <a:tab pos="154305" algn="l"/>
                          <a:tab pos="535940" algn="l"/>
                        </a:tabLst>
                      </a:pPr>
                      <a:r>
                        <a:rPr lang="ru-RU" sz="1600" u="none" strike="noStrike" spc="0" dirty="0">
                          <a:solidFill>
                            <a:schemeClr val="tx1"/>
                          </a:solidFill>
                          <a:effectLst/>
                        </a:rPr>
                        <a:t>низкая работоспособность в холодное время года;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Symbol"/>
                        <a:buChar char="-"/>
                        <a:tabLst>
                          <a:tab pos="154305" algn="l"/>
                          <a:tab pos="517525" algn="l"/>
                        </a:tabLst>
                      </a:pPr>
                      <a:r>
                        <a:rPr lang="ru-RU" sz="1600" u="none" strike="noStrike" spc="0" dirty="0">
                          <a:solidFill>
                            <a:schemeClr val="tx1"/>
                          </a:solidFill>
                          <a:effectLst/>
                        </a:rPr>
                        <a:t>сложность монтажа, связанная с необходимостью доставки на крышу собранного коллектора;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tabLst>
                          <a:tab pos="154305" algn="l"/>
                        </a:tabLst>
                      </a:pPr>
                      <a:r>
                        <a:rPr lang="ru-RU" sz="1600" u="none" strike="noStrik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ru-RU" dirty="0" smtClean="0"/>
              <a:t>ПЛОСКИЕ ГЕЛИОКОЛЛЕКТОРЫ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0215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ru-RU" dirty="0" smtClean="0"/>
              <a:t>ПРОТОЧНЫЙ ГЕЛИОКОЛЛЕКТОР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600201"/>
            <a:ext cx="6600669" cy="452596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i="1" dirty="0" smtClean="0"/>
              <a:t>          </a:t>
            </a:r>
            <a:r>
              <a:rPr lang="ru-RU" b="1" u="sng" dirty="0" smtClean="0"/>
              <a:t>Проточный </a:t>
            </a:r>
            <a:r>
              <a:rPr lang="ru-RU" b="1" u="sng" dirty="0"/>
              <a:t>коллектор </a:t>
            </a:r>
            <a:r>
              <a:rPr lang="ru-RU" dirty="0"/>
              <a:t>- солнечный коллектор, в котором нагрев теплоносителя осуществляется при движении его через </a:t>
            </a:r>
            <a:r>
              <a:rPr lang="ru-RU" dirty="0" smtClean="0"/>
              <a:t>коллектор. </a:t>
            </a:r>
            <a:r>
              <a:rPr lang="ru-RU" dirty="0"/>
              <a:t>Проточный солнечный коллектор представляет собой систему, в которой вода протекает по параллельным трубкам, закрепленным на поглощающей панели.</a:t>
            </a:r>
          </a:p>
          <a:p>
            <a:pPr marL="0" indent="0" algn="just">
              <a:buNone/>
            </a:pPr>
            <a:r>
              <a:rPr lang="ru-RU" dirty="0" smtClean="0"/>
              <a:t>          Основными </a:t>
            </a:r>
            <a:r>
              <a:rPr lang="ru-RU" dirty="0"/>
              <a:t>элементами плоского проточного солнечного коллектора являются: корпус, где расположена поглощающая панель </a:t>
            </a:r>
            <a:r>
              <a:rPr lang="ru-RU" i="1" dirty="0"/>
              <a:t>1</a:t>
            </a:r>
            <a:r>
              <a:rPr lang="ru-RU" dirty="0"/>
              <a:t> с каналами для теплоносителя; прозрачная теплоизоляция 2, снижающая потери в окружающую среду через верхнюю поверхность коллектора; непрозрачная тепловая изоляция </a:t>
            </a:r>
            <a:r>
              <a:rPr lang="ru-RU" i="1" dirty="0"/>
              <a:t>3,</a:t>
            </a:r>
            <a:r>
              <a:rPr lang="ru-RU" dirty="0"/>
              <a:t> снижающая потери в окружающую среду через </a:t>
            </a:r>
            <a:r>
              <a:rPr lang="ru-RU" dirty="0" smtClean="0"/>
              <a:t>днище коллектора </a:t>
            </a:r>
            <a:r>
              <a:rPr lang="ru-RU" dirty="0"/>
              <a:t>и его боковые грани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6</a:t>
            </a:fld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190" y="1600201"/>
            <a:ext cx="4542020" cy="3961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11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 rotWithShape="1">
          <a:blip r:embed="rId2"/>
          <a:srcRect l="49173" t="44484" r="28286" b="26690"/>
          <a:stretch/>
        </p:blipFill>
        <p:spPr bwMode="auto">
          <a:xfrm>
            <a:off x="6934200" y="1854537"/>
            <a:ext cx="4933545" cy="36687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ru-RU" dirty="0" smtClean="0"/>
              <a:t>ВАКУУМНЫЕ ТРУБЧАТЫЕ КОЛЛЕКТОРЫ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6324600" cy="4600574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b="1" dirty="0" smtClean="0"/>
              <a:t>          </a:t>
            </a:r>
            <a:r>
              <a:rPr lang="ru-RU" b="1" u="sng" dirty="0" err="1" smtClean="0"/>
              <a:t>Вакуумированный</a:t>
            </a:r>
            <a:r>
              <a:rPr lang="ru-RU" b="1" u="sng" dirty="0" smtClean="0"/>
              <a:t> </a:t>
            </a:r>
            <a:r>
              <a:rPr lang="ru-RU" b="1" u="sng" dirty="0"/>
              <a:t>(вакуумный) трубчатый солнечный </a:t>
            </a:r>
            <a:r>
              <a:rPr lang="ru-RU" b="1" u="sng" dirty="0" smtClean="0"/>
              <a:t>коллектор </a:t>
            </a:r>
            <a:r>
              <a:rPr lang="ru-RU" dirty="0"/>
              <a:t>- это солнечный коллектор, поглощающая панель которого находится в </a:t>
            </a:r>
            <a:r>
              <a:rPr lang="ru-RU" dirty="0" err="1"/>
              <a:t>вакуумированном</a:t>
            </a:r>
            <a:r>
              <a:rPr lang="ru-RU" dirty="0"/>
              <a:t> пространстве, ограниченном трубчатой прозрачной </a:t>
            </a:r>
            <a:r>
              <a:rPr lang="ru-RU" dirty="0" smtClean="0"/>
              <a:t>изоляцией.</a:t>
            </a:r>
          </a:p>
          <a:p>
            <a:pPr marL="0" indent="0" algn="just">
              <a:buNone/>
            </a:pPr>
            <a:r>
              <a:rPr lang="ru-RU" dirty="0" smtClean="0"/>
              <a:t>          </a:t>
            </a:r>
            <a:r>
              <a:rPr lang="ru-RU" dirty="0"/>
              <a:t>В основе конструкции вакуумного солнечного коллектора заложена </a:t>
            </a:r>
            <a:r>
              <a:rPr lang="ru-RU" b="1" dirty="0"/>
              <a:t>трубчатая </a:t>
            </a:r>
            <a:r>
              <a:rPr lang="ru-RU" b="1" dirty="0" smtClean="0"/>
              <a:t>система </a:t>
            </a:r>
            <a:r>
              <a:rPr lang="ru-RU" b="1" dirty="0"/>
              <a:t>изоляции медного абсорбера</a:t>
            </a:r>
            <a:r>
              <a:rPr lang="ru-RU" dirty="0"/>
              <a:t>. Каждая медная трубка вставлена в запаянный по </a:t>
            </a:r>
            <a:r>
              <a:rPr lang="ru-RU" dirty="0" smtClean="0"/>
              <a:t>концам стеклянный </a:t>
            </a:r>
            <a:r>
              <a:rPr lang="ru-RU" dirty="0"/>
              <a:t>сосуд цилиндрической формы и имеет свою собственную изоляцию, </a:t>
            </a:r>
            <a:r>
              <a:rPr lang="ru-RU" dirty="0" err="1"/>
              <a:t>причѐм</a:t>
            </a:r>
            <a:r>
              <a:rPr lang="ru-RU" dirty="0"/>
              <a:t>, </a:t>
            </a:r>
            <a:r>
              <a:rPr lang="ru-RU" dirty="0" smtClean="0"/>
              <a:t>теплоизолирующим </a:t>
            </a:r>
            <a:r>
              <a:rPr lang="ru-RU" dirty="0"/>
              <a:t>материалом в таком коллекторе служит </a:t>
            </a:r>
            <a:r>
              <a:rPr lang="ru-RU" dirty="0" smtClean="0"/>
              <a:t>вакуум. Он </a:t>
            </a:r>
            <a:r>
              <a:rPr lang="ru-RU" dirty="0"/>
              <a:t>совсем не проводит тепло, поэтому полностью исключает потери на конвекцию </a:t>
            </a:r>
            <a:r>
              <a:rPr lang="ru-RU" dirty="0" smtClean="0"/>
              <a:t>и теплопроводность </a:t>
            </a:r>
            <a:r>
              <a:rPr lang="ru-RU" dirty="0"/>
              <a:t>и, таким образом, сводит общие тепловые потери коллектора к </a:t>
            </a:r>
            <a:r>
              <a:rPr lang="ru-RU" dirty="0" smtClean="0"/>
              <a:t>минимуму. Это </a:t>
            </a:r>
            <a:r>
              <a:rPr lang="ru-RU" dirty="0"/>
              <a:t>позволяет обеспечить высокий и стабильный КПД коллектора даже при слабом </a:t>
            </a:r>
            <a:r>
              <a:rPr lang="ru-RU" dirty="0" smtClean="0"/>
              <a:t>рассеянном </a:t>
            </a:r>
            <a:r>
              <a:rPr lang="ru-RU" dirty="0"/>
              <a:t>солнечном излучении в облачный день, а также при отрицательной температуре </a:t>
            </a:r>
            <a:r>
              <a:rPr lang="ru-RU" dirty="0" smtClean="0"/>
              <a:t>наружного воздуха.</a:t>
            </a:r>
            <a:r>
              <a:rPr lang="ru-RU" dirty="0"/>
              <a:t> </a:t>
            </a:r>
            <a:r>
              <a:rPr lang="ru-RU" dirty="0" smtClean="0"/>
              <a:t>Поэтому </a:t>
            </a:r>
            <a:r>
              <a:rPr lang="ru-RU" dirty="0"/>
              <a:t>вакуумные солнечные коллекторы производят в среднем на 30–40 % </a:t>
            </a:r>
            <a:r>
              <a:rPr lang="ru-RU" dirty="0" smtClean="0"/>
              <a:t>больше тепловой </a:t>
            </a:r>
            <a:r>
              <a:rPr lang="ru-RU" dirty="0"/>
              <a:t>энергии в течение года по сравнению с другими типами коллекторов.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121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8</a:t>
            </a:fld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l="5943" r="6789"/>
          <a:stretch/>
        </p:blipFill>
        <p:spPr>
          <a:xfrm>
            <a:off x="6041036" y="1600201"/>
            <a:ext cx="5430528" cy="398120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9599" y="1678022"/>
            <a:ext cx="529652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   Солнечная </a:t>
            </a:r>
            <a:r>
              <a:rPr lang="ru-RU" dirty="0"/>
              <a:t>энергия улавливается через систему вакуумных трубок </a:t>
            </a:r>
            <a:r>
              <a:rPr lang="ru-RU" dirty="0" smtClean="0"/>
              <a:t>коллектора. </a:t>
            </a:r>
          </a:p>
          <a:p>
            <a:pPr algn="just"/>
            <a:r>
              <a:rPr lang="ru-RU" dirty="0" smtClean="0"/>
              <a:t>          Конструкция </a:t>
            </a:r>
            <a:r>
              <a:rPr lang="ru-RU" dirty="0"/>
              <a:t>их похожа на термос: в трубку из ударопрочного стекла, способного </a:t>
            </a:r>
            <a:r>
              <a:rPr lang="ru-RU" dirty="0" smtClean="0"/>
              <a:t>выдержать </a:t>
            </a:r>
            <a:r>
              <a:rPr lang="ru-RU" dirty="0"/>
              <a:t>удары града большого диаметра, вставлена трубка меньшего диаметра. Между </a:t>
            </a:r>
            <a:r>
              <a:rPr lang="ru-RU" dirty="0" smtClean="0"/>
              <a:t>ними вакуум</a:t>
            </a:r>
            <a:r>
              <a:rPr lang="ru-RU" dirty="0"/>
              <a:t>, который </a:t>
            </a:r>
            <a:r>
              <a:rPr lang="ru-RU" dirty="0" smtClean="0"/>
              <a:t>представляет </a:t>
            </a:r>
            <a:r>
              <a:rPr lang="ru-RU" dirty="0"/>
              <a:t>совершенную термоизоляцию. Внутренняя трубка </a:t>
            </a:r>
            <a:r>
              <a:rPr lang="ru-RU" dirty="0" smtClean="0"/>
              <a:t>покрыта специальным </a:t>
            </a:r>
            <a:r>
              <a:rPr lang="ru-RU" dirty="0"/>
              <a:t>селективным слоем, который максимально поглощает солнечную энергию, </a:t>
            </a:r>
            <a:r>
              <a:rPr lang="ru-RU" dirty="0" smtClean="0"/>
              <a:t>а вакуум </a:t>
            </a:r>
            <a:r>
              <a:rPr lang="ru-RU" dirty="0"/>
              <a:t>препятствует потерям тепла. В центре этой конструкций находится медная запаянная</a:t>
            </a:r>
          </a:p>
          <a:p>
            <a:pPr algn="just"/>
            <a:r>
              <a:rPr lang="ru-RU" dirty="0"/>
              <a:t>трубка, которая содержит небольшой объем </a:t>
            </a:r>
            <a:r>
              <a:rPr lang="ru-RU" i="1" dirty="0"/>
              <a:t>легкокипящей жидкости. </a:t>
            </a:r>
            <a:r>
              <a:rPr lang="ru-RU" dirty="0"/>
              <a:t>Она и служит </a:t>
            </a:r>
            <a:r>
              <a:rPr lang="ru-RU" dirty="0" smtClean="0"/>
              <a:t>нагревательным </a:t>
            </a:r>
            <a:r>
              <a:rPr lang="ru-RU" dirty="0"/>
              <a:t>элементом солнечного коллектора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ru-RU" dirty="0" smtClean="0"/>
              <a:t>ВАКУУМНЫЕ ТРУБЧАТЫЕ КОЛЛЕКТОРЫ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749125" y="5761902"/>
            <a:ext cx="4341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Вакуумная трубка солнечного коллектора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6804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Вакуумные трубчатые коллекторы с прямой </a:t>
            </a:r>
            <a:r>
              <a:rPr lang="ru-RU" dirty="0"/>
              <a:t>теплопередачей </a:t>
            </a:r>
            <a:r>
              <a:rPr lang="ru-RU" dirty="0" smtClean="0"/>
              <a:t>воде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6009314" cy="4842543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7200" dirty="0" smtClean="0"/>
              <a:t>          В </a:t>
            </a:r>
            <a:r>
              <a:rPr lang="ru-RU" sz="7200" dirty="0"/>
              <a:t>таком коллекторе вакуумные трубки соединены с накопительным баком. Из контура теплообменника вода течёт прямо в трубки, нагревается и возвращается </a:t>
            </a:r>
            <a:r>
              <a:rPr lang="ru-RU" sz="7200" dirty="0" smtClean="0"/>
              <a:t>обратно. Такие </a:t>
            </a:r>
            <a:r>
              <a:rPr lang="ru-RU" sz="7200" dirty="0"/>
              <a:t>системы называют </a:t>
            </a:r>
            <a:r>
              <a:rPr lang="ru-RU" sz="7200" b="1" dirty="0"/>
              <a:t>термосифонными</a:t>
            </a:r>
            <a:r>
              <a:rPr lang="ru-RU" sz="7200" i="1" dirty="0" smtClean="0"/>
              <a:t>.</a:t>
            </a:r>
            <a:endParaRPr lang="ru-RU" sz="7200" dirty="0"/>
          </a:p>
          <a:p>
            <a:pPr marL="0" indent="0" algn="just">
              <a:buNone/>
            </a:pPr>
            <a:r>
              <a:rPr lang="ru-RU" sz="7200" dirty="0" smtClean="0"/>
              <a:t>          К </a:t>
            </a:r>
            <a:r>
              <a:rPr lang="ru-RU" sz="7200" b="1" dirty="0"/>
              <a:t>преимуществам</a:t>
            </a:r>
            <a:r>
              <a:rPr lang="ru-RU" sz="7200" dirty="0"/>
              <a:t> этих систем относится непосредственная передача тепла воде без участия других элементов. Термосифонные системы работают на принципе явления естественной конвекции, когда теплая вода стремится вверх. В термосифонных системах бак должен быть расположен выше коллектора. Когда вода в трубках коллектора нагревается, она становится легче и естественно поднимается в верхнюю часть бака. Более прохладная вода в баке течет вниз в трубки, таким образом обеспечивается циркуляция во всей системе.</a:t>
            </a:r>
          </a:p>
          <a:p>
            <a:pPr marL="0" indent="0" algn="just">
              <a:buNone/>
            </a:pPr>
            <a:r>
              <a:rPr lang="ru-RU" sz="7200" dirty="0" smtClean="0"/>
              <a:t>          В </a:t>
            </a:r>
            <a:r>
              <a:rPr lang="ru-RU" sz="7200" dirty="0"/>
              <a:t>этих системах бак объединен с коллектором и не рассчитан на магистральное давление, поэтому термосифонные системы нужно использовать либо с подачей воды из расположенной выше емкости, либо через уменьшающие давление редукторы. Такая система имеет минимальное гидравлическое сопротивление.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9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584" y="1809926"/>
            <a:ext cx="4866796" cy="376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1397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" id="{C9DE6AFF-DEDF-AD41-88B2-662795850789}" vid="{378A196D-A180-0040-BE0B-1E23BCC4FCA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30426</TotalTime>
  <Words>2733</Words>
  <Application>Microsoft Office PowerPoint</Application>
  <PresentationFormat>Произвольный</PresentationFormat>
  <Paragraphs>203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Тема1</vt:lpstr>
      <vt:lpstr>Презентация PowerPoint</vt:lpstr>
      <vt:lpstr>Солнечные установки и их классификация</vt:lpstr>
      <vt:lpstr>Солнечные установки, преобразующие энергию солнца в тепловую энергию</vt:lpstr>
      <vt:lpstr>ПЛОСКИЕ ГЕЛИОКОЛЛЕКТОРЫ</vt:lpstr>
      <vt:lpstr>ПЛОСКИЕ ГЕЛИОКОЛЛЕКТОРЫ</vt:lpstr>
      <vt:lpstr>ПРОТОЧНЫЙ ГЕЛИОКОЛЛЕКТОР</vt:lpstr>
      <vt:lpstr>ВАКУУМНЫЕ ТРУБЧАТЫЕ КОЛЛЕКТОРЫ</vt:lpstr>
      <vt:lpstr>ВАКУУМНЫЕ ТРУБЧАТЫЕ КОЛЛЕКТОРЫ</vt:lpstr>
      <vt:lpstr>Вакуумные трубчатые коллекторы с прямой теплопередачей воде</vt:lpstr>
      <vt:lpstr>Презентация PowerPoint</vt:lpstr>
      <vt:lpstr>Вакуумный коллектор с термотрубками</vt:lpstr>
      <vt:lpstr>Вакуумный коллектор с термотрубками</vt:lpstr>
      <vt:lpstr> Фокусирующий коллектор</vt:lpstr>
      <vt:lpstr>Воздушный коллектор</vt:lpstr>
      <vt:lpstr>Солнечный коллектор открытого типа</vt:lpstr>
      <vt:lpstr>ГЕЛИОСИСТЕМЫ</vt:lpstr>
      <vt:lpstr>Преимущества и недостатки гелиосистем с естественной циркуляцией</vt:lpstr>
      <vt:lpstr>Преимущества и недостатки гелиосистем с принудительной циркуляцией</vt:lpstr>
      <vt:lpstr>Одноконтурные гелиосистемы  с естественной циркуляцией</vt:lpstr>
      <vt:lpstr>Одноконтурные гелиосистемы с  принудительной циркуляцией теплоносителя</vt:lpstr>
      <vt:lpstr>Двухконтурная гелиосистема с естественной циркуляцией теплоносителя</vt:lpstr>
      <vt:lpstr>Двухконтурная гелиосистема с принудительной циркуляцией теплоносителя</vt:lpstr>
      <vt:lpstr>Солнечный пруд</vt:lpstr>
      <vt:lpstr>Солнечные опреснители</vt:lpstr>
      <vt:lpstr>Солнечные печи для пищеприготовления</vt:lpstr>
      <vt:lpstr>Промышленные солнечные печи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Моисеева Регина Рафаиловна</cp:lastModifiedBy>
  <cp:revision>327</cp:revision>
  <dcterms:created xsi:type="dcterms:W3CDTF">2018-11-25T16:28:05Z</dcterms:created>
  <dcterms:modified xsi:type="dcterms:W3CDTF">2024-05-08T11:18:48Z</dcterms:modified>
</cp:coreProperties>
</file>