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9" r:id="rId6"/>
    <p:sldId id="270" r:id="rId7"/>
    <p:sldId id="271" r:id="rId8"/>
    <p:sldId id="272" r:id="rId9"/>
    <p:sldId id="259" r:id="rId10"/>
    <p:sldId id="260" r:id="rId11"/>
    <p:sldId id="261" r:id="rId12"/>
    <p:sldId id="262" r:id="rId13"/>
    <p:sldId id="263" r:id="rId14"/>
    <p:sldId id="264" r:id="rId15"/>
    <p:sldId id="265" r:id="rId16"/>
    <p:sldId id="266" r:id="rId17"/>
    <p:sldId id="267"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13.10.2022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13.10.2022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13.10.2022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13.10.2022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13.10.2022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13.10.2022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67744" y="188640"/>
            <a:ext cx="4701672" cy="400110"/>
          </a:xfrm>
          <a:prstGeom prst="rect">
            <a:avLst/>
          </a:prstGeom>
        </p:spPr>
        <p:txBody>
          <a:bodyPr wrap="none">
            <a:spAutoFit/>
          </a:bodyPr>
          <a:lstStyle/>
          <a:p>
            <a:r>
              <a:rPr lang="ru-RU" sz="2000" b="1" dirty="0"/>
              <a:t>Мотивация «экономического человека»</a:t>
            </a:r>
          </a:p>
        </p:txBody>
      </p:sp>
      <p:sp>
        <p:nvSpPr>
          <p:cNvPr id="3" name="Прямоугольник 2"/>
          <p:cNvSpPr/>
          <p:nvPr/>
        </p:nvSpPr>
        <p:spPr>
          <a:xfrm>
            <a:off x="334104" y="764704"/>
            <a:ext cx="8568952" cy="1754326"/>
          </a:xfrm>
          <a:prstGeom prst="rect">
            <a:avLst/>
          </a:prstGeom>
        </p:spPr>
        <p:txBody>
          <a:bodyPr wrap="square">
            <a:spAutoFit/>
          </a:bodyPr>
          <a:lstStyle/>
          <a:p>
            <a:r>
              <a:rPr lang="ru-RU" dirty="0"/>
              <a:t>«Экономический человек» появился на свет как сознательная абстракция, без которой, казалось, становление экономической теории </a:t>
            </a:r>
            <a:r>
              <a:rPr lang="ru-RU" dirty="0" smtClean="0"/>
              <a:t>как </a:t>
            </a:r>
            <a:r>
              <a:rPr lang="ru-RU" dirty="0"/>
              <a:t>науки было бы невозможно. Но построением аналитической модели ограничиваться не стоит. Постепенно начинается слабое внедрение в реальность некоторых выведенных теоретических построений, производится редукция действительности к абстрактной модели. </a:t>
            </a:r>
          </a:p>
        </p:txBody>
      </p:sp>
      <p:sp>
        <p:nvSpPr>
          <p:cNvPr id="4" name="Прямоугольник 3"/>
          <p:cNvSpPr/>
          <p:nvPr/>
        </p:nvSpPr>
        <p:spPr>
          <a:xfrm>
            <a:off x="406112" y="2875003"/>
            <a:ext cx="8424936" cy="1477328"/>
          </a:xfrm>
          <a:prstGeom prst="rect">
            <a:avLst/>
          </a:prstGeom>
        </p:spPr>
        <p:txBody>
          <a:bodyPr wrap="square">
            <a:spAutoFit/>
          </a:bodyPr>
          <a:lstStyle/>
          <a:p>
            <a:r>
              <a:rPr lang="ru-RU" dirty="0" smtClean="0"/>
              <a:t>Абстракция </a:t>
            </a:r>
            <a:r>
              <a:rPr lang="ru-RU" dirty="0"/>
              <a:t>«экономического человека» соответствует некоему «здравому смыслу». Есть утверждение, что «простой народ» без всякой теории умеет улавливать собственные экономические интересы и следовать им не практике. Далее «экономический человек» ведет себя как «средний» (нормальный) человек. В данном моменте происходит завершение редукции.</a:t>
            </a:r>
          </a:p>
        </p:txBody>
      </p:sp>
      <p:sp>
        <p:nvSpPr>
          <p:cNvPr id="6" name="Прямоугольник 5"/>
          <p:cNvSpPr/>
          <p:nvPr/>
        </p:nvSpPr>
        <p:spPr>
          <a:xfrm>
            <a:off x="827584" y="6390620"/>
            <a:ext cx="8316416" cy="369332"/>
          </a:xfrm>
          <a:prstGeom prst="rect">
            <a:avLst/>
          </a:prstGeom>
        </p:spPr>
        <p:txBody>
          <a:bodyPr wrap="square">
            <a:spAutoFit/>
          </a:bodyPr>
          <a:lstStyle/>
          <a:p>
            <a:r>
              <a:rPr lang="ru-RU" dirty="0"/>
              <a:t>Экономическая социология: учебное пособие. / В. В. </a:t>
            </a:r>
            <a:r>
              <a:rPr lang="ru-RU" dirty="0" err="1"/>
              <a:t>Радаев</a:t>
            </a:r>
            <a:r>
              <a:rPr lang="ru-RU" dirty="0"/>
              <a:t>. - М.: ГУ-ВШЭ, 2005</a:t>
            </a:r>
          </a:p>
        </p:txBody>
      </p:sp>
    </p:spTree>
    <p:extLst>
      <p:ext uri="{BB962C8B-B14F-4D97-AF65-F5344CB8AC3E}">
        <p14:creationId xmlns:p14="http://schemas.microsoft.com/office/powerpoint/2010/main" val="2970369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8964488" cy="1200329"/>
          </a:xfrm>
          <a:prstGeom prst="rect">
            <a:avLst/>
          </a:prstGeom>
        </p:spPr>
        <p:txBody>
          <a:bodyPr wrap="square">
            <a:spAutoFit/>
          </a:bodyPr>
          <a:lstStyle/>
          <a:p>
            <a:r>
              <a:rPr lang="ru-RU" dirty="0"/>
              <a:t>Наиболее важно то, что экономико-социологический человек принципиально не автономен от влияния других людей. Его действия характеризуются своей </a:t>
            </a:r>
            <a:r>
              <a:rPr lang="ru-RU" dirty="0" err="1"/>
              <a:t>укорененностью</a:t>
            </a:r>
            <a:r>
              <a:rPr lang="ru-RU" dirty="0"/>
              <a:t> в социальных связях, включая социальные структуры (сети, группы) и институты (правила поведения), властные и культурные </a:t>
            </a:r>
            <a:r>
              <a:rPr lang="ru-RU" dirty="0" smtClean="0"/>
              <a:t>отношения.</a:t>
            </a:r>
            <a:endParaRPr lang="ru-RU" dirty="0"/>
          </a:p>
        </p:txBody>
      </p:sp>
      <p:sp>
        <p:nvSpPr>
          <p:cNvPr id="3" name="Прямоугольник 2"/>
          <p:cNvSpPr/>
          <p:nvPr/>
        </p:nvSpPr>
        <p:spPr>
          <a:xfrm>
            <a:off x="53752" y="1556792"/>
            <a:ext cx="8856984" cy="1200329"/>
          </a:xfrm>
          <a:prstGeom prst="rect">
            <a:avLst/>
          </a:prstGeom>
        </p:spPr>
        <p:txBody>
          <a:bodyPr wrap="square">
            <a:spAutoFit/>
          </a:bodyPr>
          <a:lstStyle/>
          <a:p>
            <a:r>
              <a:rPr lang="ru-RU" dirty="0"/>
              <a:t>Учитывая прошлый опыт, анализ социальных отношений открывает путь к историко-генетическим обоснованиям, поскольку формирование социальных отношений требует длительности, а их понимание предполагает, соответственно, проведение ретроспективного анализа.</a:t>
            </a:r>
          </a:p>
        </p:txBody>
      </p:sp>
      <p:sp>
        <p:nvSpPr>
          <p:cNvPr id="4" name="Прямоугольник 3"/>
          <p:cNvSpPr/>
          <p:nvPr/>
        </p:nvSpPr>
        <p:spPr>
          <a:xfrm>
            <a:off x="5649" y="2924944"/>
            <a:ext cx="9090248" cy="3693319"/>
          </a:xfrm>
          <a:prstGeom prst="rect">
            <a:avLst/>
          </a:prstGeom>
        </p:spPr>
        <p:txBody>
          <a:bodyPr wrap="square">
            <a:spAutoFit/>
          </a:bodyPr>
          <a:lstStyle/>
          <a:p>
            <a:r>
              <a:rPr lang="ru-RU" dirty="0"/>
              <a:t>Подчеркивается, что любая, в том числе и рыночная, форма обмена не сводится к физическому перемещению благ, но представляет собой социальную связь. Совершая свой выбор, экономико-социологический человек воспроизводит эти социальные связи либо путем непосредственного сетевого взаимодействия с другими агентами (причем, учитывая не только результаты выбора других агентов, но обсуждая с ними свой предполагаемый выбор), либо испытывая конституирующее влияние </a:t>
            </a:r>
            <a:r>
              <a:rPr lang="ru-RU" dirty="0" err="1"/>
              <a:t>надперсональных</a:t>
            </a:r>
            <a:r>
              <a:rPr lang="ru-RU" dirty="0"/>
              <a:t> образований (организаций, институтов, культурных образцов и сценариев). Важно и то, что социальные отношения не только ограничивают действия, но и всячески их стимулируют, в том числе, путем экономии усилий, сводя бесчисленное множество вариантов выбора к более достижимому для человека набору приемлемых способов действия. Также, речь идет не просто о действии внешних стимулов – социальные отношения пропитывают само содержание личных предпочтений, которые в результате предстают как социальные конструкты.</a:t>
            </a:r>
          </a:p>
        </p:txBody>
      </p:sp>
    </p:spTree>
    <p:extLst>
      <p:ext uri="{BB962C8B-B14F-4D97-AF65-F5344CB8AC3E}">
        <p14:creationId xmlns:p14="http://schemas.microsoft.com/office/powerpoint/2010/main" val="2133678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35846"/>
            <a:ext cx="9144000" cy="3416320"/>
          </a:xfrm>
          <a:prstGeom prst="rect">
            <a:avLst/>
          </a:prstGeom>
        </p:spPr>
        <p:txBody>
          <a:bodyPr wrap="square">
            <a:spAutoFit/>
          </a:bodyPr>
          <a:lstStyle/>
          <a:p>
            <a:r>
              <a:rPr lang="ru-RU" dirty="0"/>
              <a:t>Большое значение для экономико-социологического человека в отношениях с контрагентами имеет их идентичность. И принятие решений в сильной степени зависит от статусных позиций контрагента – его места в рыночной иерархии и социальных характеристик. Так, с большей вероятностью заключают сделки с личными знакомыми, с представителями своей группы (образовательной, этнической), с известными людьми, с теми, кто обладает солидной репутацией</a:t>
            </a:r>
            <a:r>
              <a:rPr lang="ru-RU" dirty="0" smtClean="0"/>
              <a:t>.</a:t>
            </a:r>
          </a:p>
          <a:p>
            <a:endParaRPr lang="ru-RU" dirty="0"/>
          </a:p>
          <a:p>
            <a:r>
              <a:rPr lang="ru-RU" dirty="0"/>
              <a:t>При принятии решений о возможном возобновлении контрактных отношений для экономико-социологического человека важен опыт предыдущего взаимодействия. Для него постоянные партнеры, в случае успеха прежних попыток, имеют приоритет перед новыми партнерами. Он отдает предпочтение укорененным, а не случайным связям, длительным, а не разовым отношениям.</a:t>
            </a:r>
          </a:p>
        </p:txBody>
      </p:sp>
      <p:sp>
        <p:nvSpPr>
          <p:cNvPr id="3" name="Прямоугольник 2"/>
          <p:cNvSpPr/>
          <p:nvPr/>
        </p:nvSpPr>
        <p:spPr>
          <a:xfrm>
            <a:off x="215008" y="4355812"/>
            <a:ext cx="8928992" cy="369332"/>
          </a:xfrm>
          <a:prstGeom prst="rect">
            <a:avLst/>
          </a:prstGeom>
        </p:spPr>
        <p:txBody>
          <a:bodyPr wrap="square">
            <a:spAutoFit/>
          </a:bodyPr>
          <a:lstStyle/>
          <a:p>
            <a:r>
              <a:rPr lang="ru-RU" dirty="0"/>
              <a:t>Так в чем же заключается суть экономико-социологического человека? </a:t>
            </a:r>
          </a:p>
        </p:txBody>
      </p:sp>
    </p:spTree>
    <p:extLst>
      <p:ext uri="{BB962C8B-B14F-4D97-AF65-F5344CB8AC3E}">
        <p14:creationId xmlns:p14="http://schemas.microsoft.com/office/powerpoint/2010/main" val="3420152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7008"/>
            <a:ext cx="9144000" cy="2585323"/>
          </a:xfrm>
          <a:prstGeom prst="rect">
            <a:avLst/>
          </a:prstGeom>
        </p:spPr>
        <p:txBody>
          <a:bodyPr wrap="square">
            <a:spAutoFit/>
          </a:bodyPr>
          <a:lstStyle/>
          <a:p>
            <a:r>
              <a:rPr lang="ru-RU" b="1" dirty="0"/>
              <a:t>Во-первых, </a:t>
            </a:r>
            <a:r>
              <a:rPr lang="ru-RU" dirty="0"/>
              <a:t>«экономико-социологический человек» – не просто информированный, но и познающий; не просто следующий нормам, а социализирующийся; не субординированный, а </a:t>
            </a:r>
            <a:r>
              <a:rPr lang="ru-RU" dirty="0" smtClean="0"/>
              <a:t>борющийся. </a:t>
            </a:r>
            <a:r>
              <a:rPr lang="ru-RU" dirty="0"/>
              <a:t>Это человек, который способен стать </a:t>
            </a:r>
            <a:r>
              <a:rPr lang="ru-RU" dirty="0" err="1"/>
              <a:t>актором</a:t>
            </a:r>
            <a:r>
              <a:rPr lang="ru-RU" dirty="0"/>
              <a:t>, рефлексирующим собственные действия. Он уже не просто занимает отведенные ему структурные позиции, проигрывает заранее предписанные роли, подчиняется установленным нормам, становится объектом чьих-то санкций. Действуя в рамках различных ограничений, человек сам выстраивает свой мир и вырабатывает значения происходящего, демонстрирует способность к самостоятельному действию, а во многих случаях и к рефлексии по поводу этого действия.</a:t>
            </a:r>
          </a:p>
        </p:txBody>
      </p:sp>
      <p:sp>
        <p:nvSpPr>
          <p:cNvPr id="3" name="Прямоугольник 2"/>
          <p:cNvSpPr/>
          <p:nvPr/>
        </p:nvSpPr>
        <p:spPr>
          <a:xfrm>
            <a:off x="-25687" y="2780928"/>
            <a:ext cx="9144000" cy="3139321"/>
          </a:xfrm>
          <a:prstGeom prst="rect">
            <a:avLst/>
          </a:prstGeom>
        </p:spPr>
        <p:txBody>
          <a:bodyPr wrap="square">
            <a:spAutoFit/>
          </a:bodyPr>
          <a:lstStyle/>
          <a:p>
            <a:r>
              <a:rPr lang="ru-RU" b="1" dirty="0"/>
              <a:t>Во-вторых, </a:t>
            </a:r>
            <a:r>
              <a:rPr lang="ru-RU" dirty="0"/>
              <a:t>человек, превращаясь в </a:t>
            </a:r>
            <a:r>
              <a:rPr lang="ru-RU" dirty="0" err="1"/>
              <a:t>актора</a:t>
            </a:r>
            <a:r>
              <a:rPr lang="ru-RU" dirty="0"/>
              <a:t>, с точки зрения экономической социологии, способен не только выбирать разные способы использования </a:t>
            </a:r>
            <a:r>
              <a:rPr lang="ru-RU" dirty="0" err="1"/>
              <a:t>дефецитных</a:t>
            </a:r>
            <a:r>
              <a:rPr lang="ru-RU" dirty="0"/>
              <a:t> ресурсов, но и способен переключаться (спонтанно или в результате волевых усилий), переходя от логики экономически ориентированного к логике социально ориентированного действия и </a:t>
            </a:r>
            <a:r>
              <a:rPr lang="ru-RU" dirty="0" smtClean="0"/>
              <a:t>наоборот.</a:t>
            </a:r>
          </a:p>
          <a:p>
            <a:endParaRPr lang="ru-RU" dirty="0"/>
          </a:p>
          <a:p>
            <a:r>
              <a:rPr lang="ru-RU" b="1" dirty="0"/>
              <a:t>В-третьих, </a:t>
            </a:r>
            <a:r>
              <a:rPr lang="ru-RU" dirty="0"/>
              <a:t>экономическая социология предполагает, что помимо активного выбора и возможности переключения режимов действия и оценивания человек способен поступать вопреки – в том числе вопреки очевидной рациональности или устоявшимся нормам</a:t>
            </a:r>
            <a:r>
              <a:rPr lang="ru-RU" dirty="0" smtClean="0"/>
              <a:t>.</a:t>
            </a:r>
          </a:p>
          <a:p>
            <a:endParaRPr lang="ru-RU" dirty="0"/>
          </a:p>
          <a:p>
            <a:r>
              <a:rPr lang="ru-RU" b="1" dirty="0"/>
              <a:t>В-четвертых, </a:t>
            </a:r>
            <a:r>
              <a:rPr lang="ru-RU" dirty="0"/>
              <a:t>человек способен к дифференцированным действиям.</a:t>
            </a:r>
          </a:p>
        </p:txBody>
      </p:sp>
    </p:spTree>
    <p:extLst>
      <p:ext uri="{BB962C8B-B14F-4D97-AF65-F5344CB8AC3E}">
        <p14:creationId xmlns:p14="http://schemas.microsoft.com/office/powerpoint/2010/main" val="4240567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17306"/>
          </a:xfrm>
          <a:prstGeom prst="rect">
            <a:avLst/>
          </a:prstGeom>
        </p:spPr>
        <p:txBody>
          <a:bodyPr wrap="square">
            <a:spAutoFit/>
          </a:bodyPr>
          <a:lstStyle/>
          <a:p>
            <a:r>
              <a:rPr lang="ru-RU" b="1" dirty="0"/>
              <a:t>Социологический подход к хозяйственной мотивации </a:t>
            </a:r>
            <a:r>
              <a:rPr lang="ru-RU" dirty="0"/>
              <a:t>сталкивается с рядом неизбежных трудностей. Наряду с идеальным (ценностным) уровнем мотивации, связанным с более глубокими и устойчивыми предпочтениями, существует ее практический уровень, который выражается в требованиях, предъявляемых людьми в конкретной ситуации. </a:t>
            </a:r>
            <a:endParaRPr lang="ru-RU" dirty="0" smtClean="0"/>
          </a:p>
          <a:p>
            <a:r>
              <a:rPr lang="ru-RU" i="1" dirty="0" smtClean="0"/>
              <a:t>Мотивация</a:t>
            </a:r>
            <a:r>
              <a:rPr lang="ru-RU" dirty="0" smtClean="0"/>
              <a:t> </a:t>
            </a:r>
            <a:r>
              <a:rPr lang="ru-RU" dirty="0"/>
              <a:t>как внутреннее побуждение человека не тождественна его </a:t>
            </a:r>
            <a:r>
              <a:rPr lang="ru-RU" dirty="0" err="1"/>
              <a:t>мотитвации</a:t>
            </a:r>
            <a:r>
              <a:rPr lang="ru-RU" dirty="0"/>
              <a:t>-суждению – вербальному объяснению собственных поступков. Человек может не осознавать свои побуждения и быть не искренним. К тому же он склонен к психологическому самооправданию и последующей рационализации совершенных действий, к защите собственной позиции и стремлению произвести более благоприятное впечатление.</a:t>
            </a:r>
          </a:p>
          <a:p>
            <a:r>
              <a:rPr lang="ru-RU" u="sng" dirty="0"/>
              <a:t>Рассмотрев разные подходы к понятию хозяйственной </a:t>
            </a:r>
            <a:r>
              <a:rPr lang="ru-RU" u="sng" dirty="0" smtClean="0"/>
              <a:t>мотивации </a:t>
            </a:r>
            <a:r>
              <a:rPr lang="ru-RU" dirty="0" smtClean="0"/>
              <a:t>поведения </a:t>
            </a:r>
            <a:r>
              <a:rPr lang="ru-RU" dirty="0"/>
              <a:t>экономического субъекта в процессе хозяйственной деятельности, следует сделать </a:t>
            </a:r>
            <a:r>
              <a:rPr lang="ru-RU" b="1" dirty="0"/>
              <a:t>вывод </a:t>
            </a:r>
            <a:r>
              <a:rPr lang="ru-RU" dirty="0"/>
              <a:t>о том, что каждая наука рассматривает эти элементы по-разному.</a:t>
            </a:r>
          </a:p>
          <a:p>
            <a:r>
              <a:rPr lang="ru-RU" i="1" dirty="0"/>
              <a:t>Психологи </a:t>
            </a:r>
            <a:r>
              <a:rPr lang="ru-RU" dirty="0"/>
              <a:t>больше исходят из самой личности, ее внутренних потребностей и мотивов, т. е. рассматривает личностный аспект </a:t>
            </a:r>
            <a:r>
              <a:rPr lang="ru-RU" dirty="0" err="1"/>
              <a:t>мотивированности</a:t>
            </a:r>
            <a:r>
              <a:rPr lang="ru-RU" dirty="0"/>
              <a:t> хозяйствующего субъекта.</a:t>
            </a:r>
          </a:p>
          <a:p>
            <a:r>
              <a:rPr lang="ru-RU" i="1" dirty="0"/>
              <a:t>Согласно экономической науке</a:t>
            </a:r>
            <a:r>
              <a:rPr lang="ru-RU" dirty="0"/>
              <a:t>, хозяйствующий субъект ориентирован на получение выгоды и положительного результата от своей экономической деятельности, при этом минимизировать издержки.</a:t>
            </a:r>
          </a:p>
          <a:p>
            <a:r>
              <a:rPr lang="ru-RU" i="1" dirty="0"/>
              <a:t>Социологи </a:t>
            </a:r>
            <a:r>
              <a:rPr lang="ru-RU" dirty="0"/>
              <a:t>расценивают хозяйствующий субъект в экономической деятельности как </a:t>
            </a:r>
            <a:r>
              <a:rPr lang="ru-RU" dirty="0" err="1"/>
              <a:t>актора</a:t>
            </a:r>
            <a:r>
              <a:rPr lang="ru-RU" dirty="0"/>
              <a:t> социального взаимодействия, его поведения с другими хозяйствующими субъектами.</a:t>
            </a:r>
          </a:p>
          <a:p>
            <a:r>
              <a:rPr lang="ru-RU" dirty="0"/>
              <a:t>Позиция </a:t>
            </a:r>
            <a:r>
              <a:rPr lang="ru-RU" i="1" dirty="0"/>
              <a:t>эконом-социологов </a:t>
            </a:r>
            <a:r>
              <a:rPr lang="ru-RU" dirty="0"/>
              <a:t>намного шире, т. к. они объединяют позиции экономистов и социологов. </a:t>
            </a:r>
            <a:r>
              <a:rPr lang="ru-RU" i="1" dirty="0"/>
              <a:t>Эконом-социологи </a:t>
            </a:r>
            <a:r>
              <a:rPr lang="ru-RU" dirty="0"/>
              <a:t>рассматривают хозяйствующего субъекта как </a:t>
            </a:r>
            <a:r>
              <a:rPr lang="ru-RU" dirty="0" err="1"/>
              <a:t>актора</a:t>
            </a:r>
            <a:r>
              <a:rPr lang="ru-RU" dirty="0"/>
              <a:t>, который координирует свои действия, способен выбирать различные способы использования ресурсов, способен переходить от экономической логики к социальной и наоборот.</a:t>
            </a:r>
          </a:p>
        </p:txBody>
      </p:sp>
    </p:spTree>
    <p:extLst>
      <p:ext uri="{BB962C8B-B14F-4D97-AF65-F5344CB8AC3E}">
        <p14:creationId xmlns:p14="http://schemas.microsoft.com/office/powerpoint/2010/main" val="1235926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6632"/>
            <a:ext cx="8892480" cy="646331"/>
          </a:xfrm>
          <a:prstGeom prst="rect">
            <a:avLst/>
          </a:prstGeom>
        </p:spPr>
        <p:txBody>
          <a:bodyPr wrap="square">
            <a:spAutoFit/>
          </a:bodyPr>
          <a:lstStyle/>
          <a:p>
            <a:pPr algn="ctr"/>
            <a:r>
              <a:rPr lang="ru-RU" dirty="0" smtClean="0">
                <a:latin typeface="Arial Black" panose="020B0A04020102020204" pitchFamily="34" charset="0"/>
              </a:rPr>
              <a:t>Модель </a:t>
            </a:r>
            <a:r>
              <a:rPr lang="ru-RU" dirty="0">
                <a:latin typeface="Arial Black" panose="020B0A04020102020204" pitchFamily="34" charset="0"/>
              </a:rPr>
              <a:t>«человека</a:t>
            </a:r>
          </a:p>
          <a:p>
            <a:pPr algn="ctr"/>
            <a:r>
              <a:rPr lang="ru-RU" dirty="0">
                <a:latin typeface="Arial Black" panose="020B0A04020102020204" pitchFamily="34" charset="0"/>
              </a:rPr>
              <a:t>экономического» покоится на следующих предпосылках</a:t>
            </a:r>
            <a:r>
              <a:rPr lang="en-GB" dirty="0">
                <a:latin typeface="Arial Black" panose="020B0A04020102020204" pitchFamily="34" charset="0"/>
              </a:rPr>
              <a:t>:</a:t>
            </a:r>
            <a:endParaRPr lang="ru-RU" dirty="0">
              <a:latin typeface="Arial Black" panose="020B0A04020102020204" pitchFamily="34" charset="0"/>
            </a:endParaRPr>
          </a:p>
        </p:txBody>
      </p:sp>
      <p:sp>
        <p:nvSpPr>
          <p:cNvPr id="8" name="Прямоугольник: скругленные углы 2">
            <a:extLst>
              <a:ext uri="{FF2B5EF4-FFF2-40B4-BE49-F238E27FC236}">
                <a16:creationId xmlns="" xmlns:a16="http://schemas.microsoft.com/office/drawing/2014/main" id="{77249689-5501-4710-A6E5-65FA9B342745}"/>
              </a:ext>
            </a:extLst>
          </p:cNvPr>
          <p:cNvSpPr/>
          <p:nvPr/>
        </p:nvSpPr>
        <p:spPr>
          <a:xfrm>
            <a:off x="539552" y="1293952"/>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err="1">
                <a:solidFill>
                  <a:schemeClr val="tx1">
                    <a:lumMod val="95000"/>
                    <a:lumOff val="5000"/>
                  </a:schemeClr>
                </a:solidFill>
                <a:latin typeface="Times New Roman" panose="02020603050405020304" pitchFamily="18" charset="0"/>
                <a:cs typeface="Times New Roman" panose="02020603050405020304" pitchFamily="18" charset="0"/>
              </a:rPr>
              <a:t>компетентностный</a:t>
            </a:r>
            <a:r>
              <a:rPr lang="ru-RU" sz="3200" b="1" dirty="0">
                <a:solidFill>
                  <a:schemeClr val="tx1">
                    <a:lumMod val="95000"/>
                    <a:lumOff val="5000"/>
                  </a:schemeClr>
                </a:solidFill>
                <a:latin typeface="Times New Roman" panose="02020603050405020304" pitchFamily="18" charset="0"/>
                <a:cs typeface="Times New Roman" panose="02020603050405020304" pitchFamily="18" charset="0"/>
              </a:rPr>
              <a:t> эгоист</a:t>
            </a:r>
          </a:p>
        </p:txBody>
      </p:sp>
      <p:sp>
        <p:nvSpPr>
          <p:cNvPr id="9" name="Прямоугольник: скругленные углы 60">
            <a:extLst>
              <a:ext uri="{FF2B5EF4-FFF2-40B4-BE49-F238E27FC236}">
                <a16:creationId xmlns="" xmlns:a16="http://schemas.microsoft.com/office/drawing/2014/main" id="{5EFF7DD9-3025-4AFC-BD7F-8E7CE884BA99}"/>
              </a:ext>
            </a:extLst>
          </p:cNvPr>
          <p:cNvSpPr/>
          <p:nvPr/>
        </p:nvSpPr>
        <p:spPr>
          <a:xfrm>
            <a:off x="543000" y="2060848"/>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lumMod val="95000"/>
                    <a:lumOff val="5000"/>
                  </a:schemeClr>
                </a:solidFill>
                <a:latin typeface="Times New Roman" panose="02020603050405020304" pitchFamily="18" charset="0"/>
                <a:cs typeface="Times New Roman" panose="02020603050405020304" pitchFamily="18" charset="0"/>
              </a:rPr>
              <a:t>человек </a:t>
            </a:r>
            <a:r>
              <a:rPr lang="ru-RU" sz="3200" b="1" dirty="0" smtClean="0">
                <a:solidFill>
                  <a:schemeClr val="tx1">
                    <a:lumMod val="95000"/>
                    <a:lumOff val="5000"/>
                  </a:schemeClr>
                </a:solidFill>
                <a:latin typeface="Times New Roman" panose="02020603050405020304" pitchFamily="18" charset="0"/>
                <a:cs typeface="Times New Roman" panose="02020603050405020304" pitchFamily="18" charset="0"/>
              </a:rPr>
              <a:t>независим</a:t>
            </a:r>
            <a:endParaRPr lang="ru-RU" sz="32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0" name="Прямоугольник: скругленные углы 65">
            <a:extLst>
              <a:ext uri="{FF2B5EF4-FFF2-40B4-BE49-F238E27FC236}">
                <a16:creationId xmlns="" xmlns:a16="http://schemas.microsoft.com/office/drawing/2014/main" id="{9E101F5B-E1AA-465F-BD8E-E13722BCFD86}"/>
              </a:ext>
            </a:extLst>
          </p:cNvPr>
          <p:cNvSpPr/>
          <p:nvPr/>
        </p:nvSpPr>
        <p:spPr>
          <a:xfrm>
            <a:off x="543000" y="2898173"/>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lumMod val="95000"/>
                    <a:lumOff val="5000"/>
                  </a:schemeClr>
                </a:solidFill>
                <a:latin typeface="Times New Roman" panose="02020603050405020304" pitchFamily="18" charset="0"/>
                <a:cs typeface="Times New Roman" panose="02020603050405020304" pitchFamily="18" charset="0"/>
              </a:rPr>
              <a:t>ч</a:t>
            </a:r>
            <a:r>
              <a:rPr lang="ru-RU" sz="3200" b="1" dirty="0" smtClean="0">
                <a:solidFill>
                  <a:schemeClr val="tx1">
                    <a:lumMod val="95000"/>
                    <a:lumOff val="5000"/>
                  </a:schemeClr>
                </a:solidFill>
                <a:latin typeface="Times New Roman" panose="02020603050405020304" pitchFamily="18" charset="0"/>
                <a:cs typeface="Times New Roman" panose="02020603050405020304" pitchFamily="18" charset="0"/>
              </a:rPr>
              <a:t>еловек информирован</a:t>
            </a:r>
            <a:endParaRPr lang="ru-RU" sz="32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1" name="Прямоугольник: скругленные углы 70">
            <a:extLst>
              <a:ext uri="{FF2B5EF4-FFF2-40B4-BE49-F238E27FC236}">
                <a16:creationId xmlns="" xmlns:a16="http://schemas.microsoft.com/office/drawing/2014/main" id="{8111438E-0BCA-4E10-95B6-B3831752380C}"/>
              </a:ext>
            </a:extLst>
          </p:cNvPr>
          <p:cNvSpPr/>
          <p:nvPr/>
        </p:nvSpPr>
        <p:spPr>
          <a:xfrm>
            <a:off x="583495" y="3863861"/>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lumMod val="95000"/>
                    <a:lumOff val="5000"/>
                  </a:schemeClr>
                </a:solidFill>
                <a:latin typeface="Times New Roman" panose="02020603050405020304" pitchFamily="18" charset="0"/>
                <a:cs typeface="Times New Roman" panose="02020603050405020304" pitchFamily="18" charset="0"/>
              </a:rPr>
              <a:t>человек ведет себя рационально</a:t>
            </a:r>
          </a:p>
        </p:txBody>
      </p:sp>
      <p:sp>
        <p:nvSpPr>
          <p:cNvPr id="13" name="Прямоугольник: скругленные углы 75">
            <a:extLst>
              <a:ext uri="{FF2B5EF4-FFF2-40B4-BE49-F238E27FC236}">
                <a16:creationId xmlns="" xmlns:a16="http://schemas.microsoft.com/office/drawing/2014/main" id="{B0EF2B0D-6578-43DB-AF17-8AD5C7BD525A}"/>
              </a:ext>
            </a:extLst>
          </p:cNvPr>
          <p:cNvSpPr/>
          <p:nvPr/>
        </p:nvSpPr>
        <p:spPr>
          <a:xfrm>
            <a:off x="683568" y="4579104"/>
            <a:ext cx="6481071" cy="93812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schemeClr val="tx1">
                    <a:lumMod val="95000"/>
                    <a:lumOff val="5000"/>
                  </a:schemeClr>
                </a:solidFill>
                <a:latin typeface="Times New Roman" panose="02020603050405020304" pitchFamily="18" charset="0"/>
                <a:cs typeface="Times New Roman" panose="02020603050405020304" pitchFamily="18" charset="0"/>
              </a:rPr>
              <a:t>заботится о своем собственном интересе и максимизирует собственную </a:t>
            </a:r>
            <a:r>
              <a:rPr lang="ru-RU" sz="2400" b="1" dirty="0" smtClean="0">
                <a:solidFill>
                  <a:schemeClr val="tx1">
                    <a:lumMod val="95000"/>
                    <a:lumOff val="5000"/>
                  </a:schemeClr>
                </a:solidFill>
                <a:latin typeface="Times New Roman" panose="02020603050405020304" pitchFamily="18" charset="0"/>
                <a:cs typeface="Times New Roman" panose="02020603050405020304" pitchFamily="18" charset="0"/>
              </a:rPr>
              <a:t>выгоду</a:t>
            </a:r>
            <a:endParaRPr lang="ru-RU" sz="2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323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up)">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352928" cy="646331"/>
          </a:xfrm>
          <a:prstGeom prst="rect">
            <a:avLst/>
          </a:prstGeom>
        </p:spPr>
        <p:txBody>
          <a:bodyPr wrap="square">
            <a:spAutoFit/>
          </a:bodyPr>
          <a:lstStyle/>
          <a:p>
            <a:pPr algn="ctr"/>
            <a:r>
              <a:rPr lang="ru-RU" dirty="0">
                <a:latin typeface="Arial Black" panose="020B0A04020102020204" pitchFamily="34" charset="0"/>
              </a:rPr>
              <a:t>Модель «человека</a:t>
            </a:r>
          </a:p>
          <a:p>
            <a:pPr algn="ctr"/>
            <a:r>
              <a:rPr lang="ru-RU" dirty="0">
                <a:latin typeface="Arial Black" panose="020B0A04020102020204" pitchFamily="34" charset="0"/>
              </a:rPr>
              <a:t>социологического» покоится на следующих предпосылках:</a:t>
            </a:r>
          </a:p>
        </p:txBody>
      </p:sp>
      <p:sp>
        <p:nvSpPr>
          <p:cNvPr id="3" name="Прямоугольник: скругленные углы 2">
            <a:extLst>
              <a:ext uri="{FF2B5EF4-FFF2-40B4-BE49-F238E27FC236}">
                <a16:creationId xmlns="" xmlns:a16="http://schemas.microsoft.com/office/drawing/2014/main" id="{77249689-5501-4710-A6E5-65FA9B342745}"/>
              </a:ext>
            </a:extLst>
          </p:cNvPr>
          <p:cNvSpPr/>
          <p:nvPr/>
        </p:nvSpPr>
        <p:spPr>
          <a:xfrm>
            <a:off x="755576" y="1068576"/>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b="1" dirty="0" smtClean="0">
                <a:solidFill>
                  <a:schemeClr val="tx1">
                    <a:lumMod val="95000"/>
                    <a:lumOff val="5000"/>
                  </a:schemeClr>
                </a:solidFill>
                <a:latin typeface="Times New Roman" panose="02020603050405020304" pitchFamily="18" charset="0"/>
                <a:cs typeface="Times New Roman" panose="02020603050405020304" pitchFamily="18" charset="0"/>
              </a:rPr>
              <a:t>ориентирован </a:t>
            </a:r>
            <a:r>
              <a:rPr lang="ru-RU" sz="2200" b="1" dirty="0">
                <a:solidFill>
                  <a:schemeClr val="tx1">
                    <a:lumMod val="95000"/>
                    <a:lumOff val="5000"/>
                  </a:schemeClr>
                </a:solidFill>
                <a:latin typeface="Times New Roman" panose="02020603050405020304" pitchFamily="18" charset="0"/>
                <a:cs typeface="Times New Roman" panose="02020603050405020304" pitchFamily="18" charset="0"/>
              </a:rPr>
              <a:t>на реализацию норм и </a:t>
            </a:r>
            <a:r>
              <a:rPr lang="ru-RU" sz="2200" b="1" dirty="0" smtClean="0">
                <a:solidFill>
                  <a:schemeClr val="tx1">
                    <a:lumMod val="95000"/>
                    <a:lumOff val="5000"/>
                  </a:schemeClr>
                </a:solidFill>
                <a:latin typeface="Times New Roman" panose="02020603050405020304" pitchFamily="18" charset="0"/>
                <a:cs typeface="Times New Roman" panose="02020603050405020304" pitchFamily="18" charset="0"/>
              </a:rPr>
              <a:t>ценностей</a:t>
            </a:r>
            <a:endParaRPr lang="ru-RU" sz="22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Прямоугольник: скругленные углы 55">
            <a:extLst>
              <a:ext uri="{FF2B5EF4-FFF2-40B4-BE49-F238E27FC236}">
                <a16:creationId xmlns="" xmlns:a16="http://schemas.microsoft.com/office/drawing/2014/main" id="{7747B68F-9ACE-4F43-9EC6-72A861F65197}"/>
              </a:ext>
            </a:extLst>
          </p:cNvPr>
          <p:cNvSpPr/>
          <p:nvPr/>
        </p:nvSpPr>
        <p:spPr>
          <a:xfrm>
            <a:off x="755576" y="1844824"/>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100" b="1" dirty="0">
                <a:solidFill>
                  <a:schemeClr val="tx1">
                    <a:lumMod val="95000"/>
                    <a:lumOff val="5000"/>
                  </a:schemeClr>
                </a:solidFill>
                <a:latin typeface="Times New Roman" panose="02020603050405020304" pitchFamily="18" charset="0"/>
                <a:cs typeface="Times New Roman" panose="02020603050405020304" pitchFamily="18" charset="0"/>
              </a:rPr>
              <a:t>достигает цели </a:t>
            </a:r>
            <a:r>
              <a:rPr lang="ru-RU" sz="2100" b="1" dirty="0" smtClean="0">
                <a:solidFill>
                  <a:schemeClr val="tx1">
                    <a:lumMod val="95000"/>
                    <a:lumOff val="5000"/>
                  </a:schemeClr>
                </a:solidFill>
                <a:latin typeface="Times New Roman" panose="02020603050405020304" pitchFamily="18" charset="0"/>
                <a:cs typeface="Times New Roman" panose="02020603050405020304" pitchFamily="18" charset="0"/>
              </a:rPr>
              <a:t>социально </a:t>
            </a:r>
            <a:r>
              <a:rPr lang="ru-RU" sz="2100" b="1" dirty="0">
                <a:solidFill>
                  <a:schemeClr val="tx1">
                    <a:lumMod val="95000"/>
                    <a:lumOff val="5000"/>
                  </a:schemeClr>
                </a:solidFill>
                <a:latin typeface="Times New Roman" panose="02020603050405020304" pitchFamily="18" charset="0"/>
                <a:cs typeface="Times New Roman" panose="02020603050405020304" pitchFamily="18" charset="0"/>
              </a:rPr>
              <a:t>одобряемыми </a:t>
            </a:r>
            <a:r>
              <a:rPr lang="ru-RU" sz="2100" b="1" dirty="0" smtClean="0">
                <a:solidFill>
                  <a:schemeClr val="tx1">
                    <a:lumMod val="95000"/>
                    <a:lumOff val="5000"/>
                  </a:schemeClr>
                </a:solidFill>
                <a:latin typeface="Times New Roman" panose="02020603050405020304" pitchFamily="18" charset="0"/>
                <a:cs typeface="Times New Roman" panose="02020603050405020304" pitchFamily="18" charset="0"/>
              </a:rPr>
              <a:t>средствами</a:t>
            </a:r>
            <a:endParaRPr lang="ru-RU" sz="21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Прямоугольник: скругленные углы 60">
            <a:extLst>
              <a:ext uri="{FF2B5EF4-FFF2-40B4-BE49-F238E27FC236}">
                <a16:creationId xmlns="" xmlns:a16="http://schemas.microsoft.com/office/drawing/2014/main" id="{5EFF7DD9-3025-4AFC-BD7F-8E7CE884BA99}"/>
              </a:ext>
            </a:extLst>
          </p:cNvPr>
          <p:cNvSpPr/>
          <p:nvPr/>
        </p:nvSpPr>
        <p:spPr>
          <a:xfrm>
            <a:off x="755575" y="2700895"/>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lumMod val="95000"/>
                    <a:lumOff val="5000"/>
                  </a:schemeClr>
                </a:solidFill>
                <a:latin typeface="Times New Roman" panose="02020603050405020304" pitchFamily="18" charset="0"/>
                <a:cs typeface="Times New Roman" panose="02020603050405020304" pitchFamily="18" charset="0"/>
              </a:rPr>
              <a:t>альтруистичный </a:t>
            </a:r>
            <a:r>
              <a:rPr lang="ru-RU" b="1" dirty="0">
                <a:solidFill>
                  <a:schemeClr val="tx1">
                    <a:lumMod val="95000"/>
                    <a:lumOff val="5000"/>
                  </a:schemeClr>
                </a:solidFill>
                <a:latin typeface="Times New Roman" panose="02020603050405020304" pitchFamily="18" charset="0"/>
                <a:cs typeface="Times New Roman" panose="02020603050405020304" pitchFamily="18" charset="0"/>
              </a:rPr>
              <a:t>— ориентирован на цели и ценности других людей и групп</a:t>
            </a:r>
          </a:p>
        </p:txBody>
      </p:sp>
      <p:sp>
        <p:nvSpPr>
          <p:cNvPr id="6" name="Прямоугольник: скругленные углы 65">
            <a:extLst>
              <a:ext uri="{FF2B5EF4-FFF2-40B4-BE49-F238E27FC236}">
                <a16:creationId xmlns="" xmlns:a16="http://schemas.microsoft.com/office/drawing/2014/main" id="{9E101F5B-E1AA-465F-BD8E-E13722BCFD86}"/>
              </a:ext>
            </a:extLst>
          </p:cNvPr>
          <p:cNvSpPr/>
          <p:nvPr/>
        </p:nvSpPr>
        <p:spPr>
          <a:xfrm>
            <a:off x="753552" y="3436244"/>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b="1" dirty="0" smtClean="0">
                <a:solidFill>
                  <a:schemeClr val="tx1">
                    <a:lumMod val="95000"/>
                    <a:lumOff val="5000"/>
                  </a:schemeClr>
                </a:solidFill>
                <a:latin typeface="Times New Roman" panose="02020603050405020304" pitchFamily="18" charset="0"/>
                <a:cs typeface="Times New Roman" panose="02020603050405020304" pitchFamily="18" charset="0"/>
              </a:rPr>
              <a:t>информированность ограничена</a:t>
            </a:r>
            <a:endParaRPr lang="ru-RU" sz="22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7" name="Прямоугольник: скругленные углы 70">
            <a:extLst>
              <a:ext uri="{FF2B5EF4-FFF2-40B4-BE49-F238E27FC236}">
                <a16:creationId xmlns="" xmlns:a16="http://schemas.microsoft.com/office/drawing/2014/main" id="{8111438E-0BCA-4E10-95B6-B3831752380C}"/>
              </a:ext>
            </a:extLst>
          </p:cNvPr>
          <p:cNvSpPr/>
          <p:nvPr/>
        </p:nvSpPr>
        <p:spPr>
          <a:xfrm>
            <a:off x="783463" y="4122427"/>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1">
                    <a:lumMod val="95000"/>
                    <a:lumOff val="5000"/>
                  </a:schemeClr>
                </a:solidFill>
                <a:latin typeface="Times New Roman" panose="02020603050405020304" pitchFamily="18" charset="0"/>
                <a:cs typeface="Times New Roman" panose="02020603050405020304" pitchFamily="18" charset="0"/>
              </a:rPr>
              <a:t>включен </a:t>
            </a:r>
            <a:r>
              <a:rPr lang="ru-RU" sz="2400" b="1" dirty="0">
                <a:solidFill>
                  <a:schemeClr val="tx1">
                    <a:lumMod val="95000"/>
                    <a:lumOff val="5000"/>
                  </a:schemeClr>
                </a:solidFill>
                <a:latin typeface="Times New Roman" panose="02020603050405020304" pitchFamily="18" charset="0"/>
                <a:cs typeface="Times New Roman" panose="02020603050405020304" pitchFamily="18" charset="0"/>
              </a:rPr>
              <a:t>в системы </a:t>
            </a:r>
            <a:r>
              <a:rPr lang="ru-RU" sz="2400" b="1" dirty="0" smtClean="0">
                <a:solidFill>
                  <a:schemeClr val="tx1">
                    <a:lumMod val="95000"/>
                    <a:lumOff val="5000"/>
                  </a:schemeClr>
                </a:solidFill>
                <a:latin typeface="Times New Roman" panose="02020603050405020304" pitchFamily="18" charset="0"/>
                <a:cs typeface="Times New Roman" panose="02020603050405020304" pitchFamily="18" charset="0"/>
              </a:rPr>
              <a:t>властных отношений</a:t>
            </a:r>
            <a:endParaRPr lang="ru-RU" sz="2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8" name="Прямоугольник: скругленные углы 75">
            <a:extLst>
              <a:ext uri="{FF2B5EF4-FFF2-40B4-BE49-F238E27FC236}">
                <a16:creationId xmlns="" xmlns:a16="http://schemas.microsoft.com/office/drawing/2014/main" id="{B0EF2B0D-6578-43DB-AF17-8AD5C7BD525A}"/>
              </a:ext>
            </a:extLst>
          </p:cNvPr>
          <p:cNvSpPr/>
          <p:nvPr/>
        </p:nvSpPr>
        <p:spPr>
          <a:xfrm>
            <a:off x="873303" y="4941168"/>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900" b="1" dirty="0" smtClean="0">
                <a:solidFill>
                  <a:schemeClr val="tx1">
                    <a:lumMod val="95000"/>
                    <a:lumOff val="5000"/>
                  </a:schemeClr>
                </a:solidFill>
                <a:latin typeface="Times New Roman" panose="02020603050405020304" pitchFamily="18" charset="0"/>
                <a:cs typeface="Times New Roman" panose="02020603050405020304" pitchFamily="18" charset="0"/>
              </a:rPr>
              <a:t>всегда </a:t>
            </a:r>
            <a:r>
              <a:rPr lang="ru-RU" sz="1900" b="1" dirty="0">
                <a:solidFill>
                  <a:schemeClr val="tx1">
                    <a:lumMod val="95000"/>
                    <a:lumOff val="5000"/>
                  </a:schemeClr>
                </a:solidFill>
                <a:latin typeface="Times New Roman" panose="02020603050405020304" pitchFamily="18" charset="0"/>
                <a:cs typeface="Times New Roman" panose="02020603050405020304" pitchFamily="18" charset="0"/>
              </a:rPr>
              <a:t>включенный в контекст </a:t>
            </a:r>
            <a:r>
              <a:rPr lang="ru-RU" sz="1900" b="1" dirty="0" smtClean="0">
                <a:solidFill>
                  <a:schemeClr val="tx1">
                    <a:lumMod val="95000"/>
                    <a:lumOff val="5000"/>
                  </a:schemeClr>
                </a:solidFill>
                <a:latin typeface="Times New Roman" panose="02020603050405020304" pitchFamily="18" charset="0"/>
                <a:cs typeface="Times New Roman" panose="02020603050405020304" pitchFamily="18" charset="0"/>
              </a:rPr>
              <a:t>социальных отношений</a:t>
            </a:r>
            <a:endParaRPr lang="ru-RU" sz="19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112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up)">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кругленные углы 1">
            <a:extLst>
              <a:ext uri="{FF2B5EF4-FFF2-40B4-BE49-F238E27FC236}">
                <a16:creationId xmlns="" xmlns:a16="http://schemas.microsoft.com/office/drawing/2014/main" id="{42B3ADBE-7FCC-4EF4-8464-A118DD86A7B3}"/>
              </a:ext>
            </a:extLst>
          </p:cNvPr>
          <p:cNvSpPr/>
          <p:nvPr/>
        </p:nvSpPr>
        <p:spPr>
          <a:xfrm>
            <a:off x="395536" y="328258"/>
            <a:ext cx="7999864" cy="517131"/>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100" b="1" dirty="0">
                <a:effectLst>
                  <a:outerShdw blurRad="38100" dist="38100" dir="2700000" algn="tl">
                    <a:srgbClr val="000000">
                      <a:alpha val="43137"/>
                    </a:srgbClr>
                  </a:outerShdw>
                </a:effectLst>
              </a:rPr>
              <a:t>Человек в </a:t>
            </a:r>
            <a:r>
              <a:rPr lang="ru-RU" sz="2100" b="1" dirty="0" smtClean="0">
                <a:effectLst>
                  <a:outerShdw blurRad="38100" dist="38100" dir="2700000" algn="tl">
                    <a:srgbClr val="000000">
                      <a:alpha val="43137"/>
                    </a:srgbClr>
                  </a:outerShdw>
                </a:effectLst>
              </a:rPr>
              <a:t>этих учениях </a:t>
            </a:r>
            <a:r>
              <a:rPr lang="ru-RU" sz="2100" b="1" dirty="0">
                <a:effectLst>
                  <a:outerShdw blurRad="38100" dist="38100" dir="2700000" algn="tl">
                    <a:srgbClr val="000000">
                      <a:alpha val="43137"/>
                    </a:srgbClr>
                  </a:outerShdw>
                </a:effectLst>
              </a:rPr>
              <a:t>вполне соответствует канонам "экономического человека"</a:t>
            </a:r>
            <a:endParaRPr lang="ru-RU" sz="2100" b="1" dirty="0">
              <a:effectLst>
                <a:outerShdw blurRad="38100" dist="38100" dir="2700000" algn="tl">
                  <a:srgbClr val="000000">
                    <a:alpha val="43137"/>
                  </a:srgbClr>
                </a:outerShdw>
              </a:effectLst>
              <a:latin typeface="Arial Black" panose="020B0A04020102020204" pitchFamily="34" charset="0"/>
            </a:endParaRPr>
          </a:p>
        </p:txBody>
      </p:sp>
      <p:sp>
        <p:nvSpPr>
          <p:cNvPr id="3" name="Прямоугольник: скругленные углы 2">
            <a:extLst>
              <a:ext uri="{FF2B5EF4-FFF2-40B4-BE49-F238E27FC236}">
                <a16:creationId xmlns="" xmlns:a16="http://schemas.microsoft.com/office/drawing/2014/main" id="{77249689-5501-4710-A6E5-65FA9B342745}"/>
              </a:ext>
            </a:extLst>
          </p:cNvPr>
          <p:cNvSpPr/>
          <p:nvPr/>
        </p:nvSpPr>
        <p:spPr>
          <a:xfrm>
            <a:off x="396071" y="1293952"/>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err="1">
                <a:solidFill>
                  <a:schemeClr val="tx1">
                    <a:lumMod val="95000"/>
                    <a:lumOff val="5000"/>
                  </a:schemeClr>
                </a:solidFill>
                <a:latin typeface="Times New Roman" panose="02020603050405020304" pitchFamily="18" charset="0"/>
                <a:cs typeface="Times New Roman" panose="02020603050405020304" pitchFamily="18" charset="0"/>
              </a:rPr>
              <a:t>А.Смит</a:t>
            </a:r>
            <a:endParaRPr lang="ru-RU" sz="32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Прямоугольник: скругленные углы 55">
            <a:extLst>
              <a:ext uri="{FF2B5EF4-FFF2-40B4-BE49-F238E27FC236}">
                <a16:creationId xmlns="" xmlns:a16="http://schemas.microsoft.com/office/drawing/2014/main" id="{7747B68F-9ACE-4F43-9EC6-72A861F65197}"/>
              </a:ext>
            </a:extLst>
          </p:cNvPr>
          <p:cNvSpPr/>
          <p:nvPr/>
        </p:nvSpPr>
        <p:spPr>
          <a:xfrm>
            <a:off x="392979" y="2001076"/>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err="1">
                <a:solidFill>
                  <a:schemeClr val="tx1">
                    <a:lumMod val="95000"/>
                    <a:lumOff val="5000"/>
                  </a:schemeClr>
                </a:solidFill>
                <a:latin typeface="Times New Roman" panose="02020603050405020304" pitchFamily="18" charset="0"/>
                <a:cs typeface="Times New Roman" panose="02020603050405020304" pitchFamily="18" charset="0"/>
              </a:rPr>
              <a:t>Дж.С</a:t>
            </a:r>
            <a:r>
              <a:rPr lang="ru-RU"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3200" b="1" dirty="0" smtClean="0">
                <a:solidFill>
                  <a:schemeClr val="tx1">
                    <a:lumMod val="95000"/>
                    <a:lumOff val="5000"/>
                  </a:schemeClr>
                </a:solidFill>
                <a:latin typeface="Times New Roman" panose="02020603050405020304" pitchFamily="18" charset="0"/>
                <a:cs typeface="Times New Roman" panose="02020603050405020304" pitchFamily="18" charset="0"/>
              </a:rPr>
              <a:t>Милль</a:t>
            </a:r>
            <a:endParaRPr lang="ru-RU" sz="32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6" name="Прямоугольник: скругленные углы 60">
            <a:extLst>
              <a:ext uri="{FF2B5EF4-FFF2-40B4-BE49-F238E27FC236}">
                <a16:creationId xmlns="" xmlns:a16="http://schemas.microsoft.com/office/drawing/2014/main" id="{5EFF7DD9-3025-4AFC-BD7F-8E7CE884BA99}"/>
              </a:ext>
            </a:extLst>
          </p:cNvPr>
          <p:cNvSpPr/>
          <p:nvPr/>
        </p:nvSpPr>
        <p:spPr>
          <a:xfrm>
            <a:off x="392978" y="2966758"/>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err="1">
                <a:solidFill>
                  <a:schemeClr val="tx1">
                    <a:lumMod val="95000"/>
                    <a:lumOff val="5000"/>
                  </a:schemeClr>
                </a:solidFill>
                <a:latin typeface="Times New Roman" panose="02020603050405020304" pitchFamily="18" charset="0"/>
                <a:cs typeface="Times New Roman" panose="02020603050405020304" pitchFamily="18" charset="0"/>
              </a:rPr>
              <a:t>Д.Рикардо</a:t>
            </a:r>
            <a:endParaRPr lang="ru-RU" sz="32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8" name="Прямоугольник: скругленные углы 65">
            <a:extLst>
              <a:ext uri="{FF2B5EF4-FFF2-40B4-BE49-F238E27FC236}">
                <a16:creationId xmlns="" xmlns:a16="http://schemas.microsoft.com/office/drawing/2014/main" id="{9E101F5B-E1AA-465F-BD8E-E13722BCFD86}"/>
              </a:ext>
            </a:extLst>
          </p:cNvPr>
          <p:cNvSpPr/>
          <p:nvPr/>
        </p:nvSpPr>
        <p:spPr>
          <a:xfrm>
            <a:off x="396071" y="3673869"/>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err="1">
                <a:solidFill>
                  <a:schemeClr val="tx1">
                    <a:lumMod val="95000"/>
                    <a:lumOff val="5000"/>
                  </a:schemeClr>
                </a:solidFill>
                <a:latin typeface="Times New Roman" panose="02020603050405020304" pitchFamily="18" charset="0"/>
                <a:cs typeface="Times New Roman" panose="02020603050405020304" pitchFamily="18" charset="0"/>
              </a:rPr>
              <a:t>В.Парето</a:t>
            </a:r>
            <a:endParaRPr lang="ru-RU" sz="32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9" name="Прямоугольник: скругленные углы 70">
            <a:extLst>
              <a:ext uri="{FF2B5EF4-FFF2-40B4-BE49-F238E27FC236}">
                <a16:creationId xmlns="" xmlns:a16="http://schemas.microsoft.com/office/drawing/2014/main" id="{8111438E-0BCA-4E10-95B6-B3831752380C}"/>
              </a:ext>
            </a:extLst>
          </p:cNvPr>
          <p:cNvSpPr/>
          <p:nvPr/>
        </p:nvSpPr>
        <p:spPr>
          <a:xfrm>
            <a:off x="426515" y="4380992"/>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err="1">
                <a:solidFill>
                  <a:schemeClr val="tx1">
                    <a:lumMod val="95000"/>
                    <a:lumOff val="5000"/>
                  </a:schemeClr>
                </a:solidFill>
                <a:latin typeface="Times New Roman" panose="02020603050405020304" pitchFamily="18" charset="0"/>
                <a:cs typeface="Times New Roman" panose="02020603050405020304" pitchFamily="18" charset="0"/>
              </a:rPr>
              <a:t>К.Маркс</a:t>
            </a:r>
            <a:endParaRPr lang="ru-RU" sz="32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0" name="Прямоугольник: скругленные углы 75">
            <a:extLst>
              <a:ext uri="{FF2B5EF4-FFF2-40B4-BE49-F238E27FC236}">
                <a16:creationId xmlns="" xmlns:a16="http://schemas.microsoft.com/office/drawing/2014/main" id="{B0EF2B0D-6578-43DB-AF17-8AD5C7BD525A}"/>
              </a:ext>
            </a:extLst>
          </p:cNvPr>
          <p:cNvSpPr/>
          <p:nvPr/>
        </p:nvSpPr>
        <p:spPr>
          <a:xfrm>
            <a:off x="539552" y="5160837"/>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tx1">
                    <a:lumMod val="95000"/>
                    <a:lumOff val="5000"/>
                  </a:schemeClr>
                </a:solidFill>
                <a:latin typeface="Times New Roman" panose="02020603050405020304" pitchFamily="18" charset="0"/>
                <a:cs typeface="Times New Roman" panose="02020603050405020304" pitchFamily="18" charset="0"/>
              </a:rPr>
              <a:t>В. </a:t>
            </a:r>
            <a:r>
              <a:rPr lang="ru-RU" sz="3200" b="1" dirty="0" err="1" smtClean="0">
                <a:solidFill>
                  <a:schemeClr val="tx1">
                    <a:lumMod val="95000"/>
                    <a:lumOff val="5000"/>
                  </a:schemeClr>
                </a:solidFill>
                <a:latin typeface="Times New Roman" panose="02020603050405020304" pitchFamily="18" charset="0"/>
                <a:cs typeface="Times New Roman" panose="02020603050405020304" pitchFamily="18" charset="0"/>
              </a:rPr>
              <a:t>Радаев</a:t>
            </a:r>
            <a:endParaRPr lang="ru-RU" sz="32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636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up)">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8"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кругленные углы 1">
            <a:extLst>
              <a:ext uri="{FF2B5EF4-FFF2-40B4-BE49-F238E27FC236}">
                <a16:creationId xmlns="" xmlns:a16="http://schemas.microsoft.com/office/drawing/2014/main" id="{42B3ADBE-7FCC-4EF4-8464-A118DD86A7B3}"/>
              </a:ext>
            </a:extLst>
          </p:cNvPr>
          <p:cNvSpPr/>
          <p:nvPr/>
        </p:nvSpPr>
        <p:spPr>
          <a:xfrm>
            <a:off x="323528" y="69692"/>
            <a:ext cx="7999864" cy="517131"/>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600" b="1" dirty="0"/>
              <a:t>Мотивация человека экономико-социологического</a:t>
            </a:r>
          </a:p>
        </p:txBody>
      </p:sp>
      <p:sp>
        <p:nvSpPr>
          <p:cNvPr id="3" name="Прямоугольник: скругленные углы 75">
            <a:extLst>
              <a:ext uri="{FF2B5EF4-FFF2-40B4-BE49-F238E27FC236}">
                <a16:creationId xmlns="" xmlns:a16="http://schemas.microsoft.com/office/drawing/2014/main" id="{B0EF2B0D-6578-43DB-AF17-8AD5C7BD525A}"/>
              </a:ext>
            </a:extLst>
          </p:cNvPr>
          <p:cNvSpPr/>
          <p:nvPr/>
        </p:nvSpPr>
        <p:spPr>
          <a:xfrm>
            <a:off x="323528" y="1124744"/>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tx1">
                    <a:lumMod val="95000"/>
                    <a:lumOff val="5000"/>
                  </a:schemeClr>
                </a:solidFill>
                <a:latin typeface="Times New Roman" panose="02020603050405020304" pitchFamily="18" charset="0"/>
                <a:cs typeface="Times New Roman" panose="02020603050405020304" pitchFamily="18" charset="0"/>
              </a:rPr>
              <a:t>страх</a:t>
            </a:r>
            <a:endParaRPr lang="ru-RU" sz="32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Прямоугольник: скругленные углы 70">
            <a:extLst>
              <a:ext uri="{FF2B5EF4-FFF2-40B4-BE49-F238E27FC236}">
                <a16:creationId xmlns="" xmlns:a16="http://schemas.microsoft.com/office/drawing/2014/main" id="{8111438E-0BCA-4E10-95B6-B3831752380C}"/>
              </a:ext>
            </a:extLst>
          </p:cNvPr>
          <p:cNvSpPr/>
          <p:nvPr/>
        </p:nvSpPr>
        <p:spPr>
          <a:xfrm>
            <a:off x="340831" y="1988840"/>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lumMod val="95000"/>
                    <a:lumOff val="5000"/>
                  </a:schemeClr>
                </a:solidFill>
                <a:latin typeface="Times New Roman" panose="02020603050405020304" pitchFamily="18" charset="0"/>
                <a:cs typeface="Times New Roman" panose="02020603050405020304" pitchFamily="18" charset="0"/>
              </a:rPr>
              <a:t>эгоистические </a:t>
            </a:r>
            <a:r>
              <a:rPr lang="ru-RU" sz="3200" b="1" dirty="0" smtClean="0">
                <a:solidFill>
                  <a:schemeClr val="tx1">
                    <a:lumMod val="95000"/>
                    <a:lumOff val="5000"/>
                  </a:schemeClr>
                </a:solidFill>
                <a:latin typeface="Times New Roman" panose="02020603050405020304" pitchFamily="18" charset="0"/>
                <a:cs typeface="Times New Roman" panose="02020603050405020304" pitchFamily="18" charset="0"/>
              </a:rPr>
              <a:t>интересы</a:t>
            </a:r>
            <a:endParaRPr lang="ru-RU" sz="32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Прямоугольник: скругленные углы 65">
            <a:extLst>
              <a:ext uri="{FF2B5EF4-FFF2-40B4-BE49-F238E27FC236}">
                <a16:creationId xmlns="" xmlns:a16="http://schemas.microsoft.com/office/drawing/2014/main" id="{9E101F5B-E1AA-465F-BD8E-E13722BCFD86}"/>
              </a:ext>
            </a:extLst>
          </p:cNvPr>
          <p:cNvSpPr/>
          <p:nvPr/>
        </p:nvSpPr>
        <p:spPr>
          <a:xfrm>
            <a:off x="467544" y="2891404"/>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tx1">
                    <a:lumMod val="95000"/>
                    <a:lumOff val="5000"/>
                  </a:schemeClr>
                </a:solidFill>
                <a:latin typeface="Times New Roman" panose="02020603050405020304" pitchFamily="18" charset="0"/>
                <a:cs typeface="Times New Roman" panose="02020603050405020304" pitchFamily="18" charset="0"/>
              </a:rPr>
              <a:t>экономические интересы</a:t>
            </a:r>
            <a:endParaRPr lang="ru-RU" sz="32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6" name="Прямоугольник: скругленные углы 60">
            <a:extLst>
              <a:ext uri="{FF2B5EF4-FFF2-40B4-BE49-F238E27FC236}">
                <a16:creationId xmlns="" xmlns:a16="http://schemas.microsoft.com/office/drawing/2014/main" id="{5EFF7DD9-3025-4AFC-BD7F-8E7CE884BA99}"/>
              </a:ext>
            </a:extLst>
          </p:cNvPr>
          <p:cNvSpPr/>
          <p:nvPr/>
        </p:nvSpPr>
        <p:spPr>
          <a:xfrm>
            <a:off x="529142" y="3645024"/>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lumMod val="95000"/>
                    <a:lumOff val="5000"/>
                  </a:schemeClr>
                </a:solidFill>
                <a:latin typeface="Times New Roman" panose="02020603050405020304" pitchFamily="18" charset="0"/>
                <a:cs typeface="Times New Roman" panose="02020603050405020304" pitchFamily="18" charset="0"/>
              </a:rPr>
              <a:t>социальные нормы</a:t>
            </a:r>
          </a:p>
        </p:txBody>
      </p:sp>
      <p:sp>
        <p:nvSpPr>
          <p:cNvPr id="7" name="Прямоугольник: скругленные углы 55">
            <a:extLst>
              <a:ext uri="{FF2B5EF4-FFF2-40B4-BE49-F238E27FC236}">
                <a16:creationId xmlns="" xmlns:a16="http://schemas.microsoft.com/office/drawing/2014/main" id="{7747B68F-9ACE-4F43-9EC6-72A861F65197}"/>
              </a:ext>
            </a:extLst>
          </p:cNvPr>
          <p:cNvSpPr/>
          <p:nvPr/>
        </p:nvSpPr>
        <p:spPr>
          <a:xfrm>
            <a:off x="529142" y="4437112"/>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lumMod val="95000"/>
                    <a:lumOff val="5000"/>
                  </a:schemeClr>
                </a:solidFill>
                <a:latin typeface="Times New Roman" panose="02020603050405020304" pitchFamily="18" charset="0"/>
                <a:cs typeface="Times New Roman" panose="02020603050405020304" pitchFamily="18" charset="0"/>
              </a:rPr>
              <a:t>формы </a:t>
            </a:r>
            <a:r>
              <a:rPr lang="ru-RU" sz="3200" b="1" dirty="0" smtClean="0">
                <a:solidFill>
                  <a:schemeClr val="tx1">
                    <a:lumMod val="95000"/>
                    <a:lumOff val="5000"/>
                  </a:schemeClr>
                </a:solidFill>
                <a:latin typeface="Times New Roman" panose="02020603050405020304" pitchFamily="18" charset="0"/>
                <a:cs typeface="Times New Roman" panose="02020603050405020304" pitchFamily="18" charset="0"/>
              </a:rPr>
              <a:t>принуждения</a:t>
            </a:r>
            <a:endParaRPr lang="ru-RU" sz="32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8" name="Прямоугольник: скругленные углы 2">
            <a:extLst>
              <a:ext uri="{FF2B5EF4-FFF2-40B4-BE49-F238E27FC236}">
                <a16:creationId xmlns="" xmlns:a16="http://schemas.microsoft.com/office/drawing/2014/main" id="{77249689-5501-4710-A6E5-65FA9B342745}"/>
              </a:ext>
            </a:extLst>
          </p:cNvPr>
          <p:cNvSpPr/>
          <p:nvPr/>
        </p:nvSpPr>
        <p:spPr>
          <a:xfrm>
            <a:off x="467544" y="5301208"/>
            <a:ext cx="6625087" cy="51713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tx1">
                    <a:lumMod val="95000"/>
                    <a:lumOff val="5000"/>
                  </a:schemeClr>
                </a:solidFill>
                <a:latin typeface="Times New Roman" panose="02020603050405020304" pitchFamily="18" charset="0"/>
                <a:cs typeface="Times New Roman" panose="02020603050405020304" pitchFamily="18" charset="0"/>
              </a:rPr>
              <a:t>норма</a:t>
            </a:r>
            <a:endParaRPr lang="ru-RU" sz="32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989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up)">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870" y="188640"/>
            <a:ext cx="9144000" cy="830997"/>
          </a:xfrm>
          <a:prstGeom prst="rect">
            <a:avLst/>
          </a:prstGeom>
        </p:spPr>
        <p:txBody>
          <a:bodyPr wrap="square">
            <a:spAutoFit/>
          </a:bodyPr>
          <a:lstStyle/>
          <a:p>
            <a:pPr algn="ctr"/>
            <a:r>
              <a:rPr lang="ru-RU" sz="2400" b="1" dirty="0"/>
              <a:t>Можно выделить следующие модели человека из экономических теорий:</a:t>
            </a:r>
          </a:p>
        </p:txBody>
      </p:sp>
      <p:sp>
        <p:nvSpPr>
          <p:cNvPr id="3" name="Прямоугольник 2"/>
          <p:cNvSpPr/>
          <p:nvPr/>
        </p:nvSpPr>
        <p:spPr>
          <a:xfrm>
            <a:off x="-20038" y="1019637"/>
            <a:ext cx="9144000" cy="5355312"/>
          </a:xfrm>
          <a:prstGeom prst="rect">
            <a:avLst/>
          </a:prstGeom>
        </p:spPr>
        <p:txBody>
          <a:bodyPr wrap="square">
            <a:spAutoFit/>
          </a:bodyPr>
          <a:lstStyle/>
          <a:p>
            <a:pPr marL="285750" indent="-285750">
              <a:buFont typeface="Arial" panose="020B0604020202020204" pitchFamily="34" charset="0"/>
              <a:buChar char="•"/>
            </a:pPr>
            <a:r>
              <a:rPr lang="ru-RU" dirty="0"/>
              <a:t>идущий от А. Смита «компетентный эгоист» или «экономический человек» – действующий ради собственного интереса, обладающий компетентностью и сообразительностью в достижении своего экономического интереса, а так же различающийся степенью своей активности в зависимости от своей роли в производстве и классовой принадлежности;</a:t>
            </a:r>
          </a:p>
          <a:p>
            <a:pPr marL="285750" indent="-285750">
              <a:buFont typeface="Arial" panose="020B0604020202020204" pitchFamily="34" charset="0"/>
              <a:buChar char="•"/>
            </a:pPr>
            <a:r>
              <a:rPr lang="ru-RU" dirty="0"/>
              <a:t>гедонист, появляющийся у Дж. С. Миля и завладевший концепцией Дж. Бентама, в трудах которого капиталист предстает не как целеустремленный и деятельный экономный человек, а как человек, испытывающий отвращение к труду и стремящийся к работе своих средств ради наслаждения и стремления к «максимуму счастья»;</a:t>
            </a:r>
          </a:p>
          <a:p>
            <a:pPr marL="285750" indent="-285750">
              <a:buFont typeface="Arial" panose="020B0604020202020204" pitchFamily="34" charset="0"/>
              <a:buChar char="•"/>
            </a:pPr>
            <a:r>
              <a:rPr lang="ru-RU" dirty="0" err="1"/>
              <a:t>К.Маркс</a:t>
            </a:r>
            <a:r>
              <a:rPr lang="ru-RU" dirty="0"/>
              <a:t> исходил из представления об общественной сущности человека, его развитии в предложенных обществом обстоятельствах и видел главными фигурами капиталистических отношений капиталиста, получающего прибавочной стоимость и экономически зависящего от него рабочего;</a:t>
            </a:r>
          </a:p>
          <a:p>
            <a:pPr marL="285750" indent="-285750">
              <a:buFont typeface="Arial" panose="020B0604020202020204" pitchFamily="34" charset="0"/>
              <a:buChar char="•"/>
            </a:pPr>
            <a:r>
              <a:rPr lang="ru-RU" dirty="0"/>
              <a:t>моделью человека маржиналистской теории (</a:t>
            </a:r>
            <a:r>
              <a:rPr lang="ru-RU" dirty="0" err="1"/>
              <a:t>у.С</a:t>
            </a:r>
            <a:r>
              <a:rPr lang="ru-RU" dirty="0"/>
              <a:t>. </a:t>
            </a:r>
            <a:r>
              <a:rPr lang="ru-RU" dirty="0" err="1"/>
              <a:t>Джевонс</a:t>
            </a:r>
            <a:r>
              <a:rPr lang="ru-RU" dirty="0"/>
              <a:t>, К. </a:t>
            </a:r>
            <a:r>
              <a:rPr lang="ru-RU" dirty="0" err="1"/>
              <a:t>Менгер</a:t>
            </a:r>
            <a:r>
              <a:rPr lang="ru-RU" dirty="0"/>
              <a:t>, Л. Вальрас) был «рациональный </a:t>
            </a:r>
            <a:r>
              <a:rPr lang="ru-RU" dirty="0" err="1"/>
              <a:t>максимизатор</a:t>
            </a:r>
            <a:r>
              <a:rPr lang="ru-RU" dirty="0"/>
              <a:t>», рационализирующий потребление, понимаемое как обмен благ, выражаемый через денежный эквивалент;</a:t>
            </a:r>
          </a:p>
          <a:p>
            <a:pPr marL="285750" indent="-285750">
              <a:buFont typeface="Arial" panose="020B0604020202020204" pitchFamily="34" charset="0"/>
              <a:buChar char="•"/>
            </a:pPr>
            <a:r>
              <a:rPr lang="ru-RU" dirty="0"/>
              <a:t>согласно Дж. М. </a:t>
            </a:r>
            <a:r>
              <a:rPr lang="ru-RU" dirty="0" err="1"/>
              <a:t>Кейнсу</a:t>
            </a:r>
            <a:r>
              <a:rPr lang="ru-RU" dirty="0"/>
              <a:t> обладающий неполной информацией и находящийся в состоянии неопределенности экономический субъект – это человек, который для рационализации ситуации прибегает к помощи более информированного государства.</a:t>
            </a:r>
          </a:p>
        </p:txBody>
      </p:sp>
    </p:spTree>
    <p:extLst>
      <p:ext uri="{BB962C8B-B14F-4D97-AF65-F5344CB8AC3E}">
        <p14:creationId xmlns:p14="http://schemas.microsoft.com/office/powerpoint/2010/main" val="155069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498" y="428178"/>
            <a:ext cx="9144000" cy="2031325"/>
          </a:xfrm>
          <a:prstGeom prst="rect">
            <a:avLst/>
          </a:prstGeom>
        </p:spPr>
        <p:txBody>
          <a:bodyPr wrap="square">
            <a:spAutoFit/>
          </a:bodyPr>
          <a:lstStyle/>
          <a:p>
            <a:r>
              <a:rPr lang="ru-RU" dirty="0"/>
              <a:t>Потребительская идеология, пришедшая во многие страны раньше, чем возможность потреблять, привела к тому, что новый массовый человек обвиняется в разрушении трансцендентного (Ю. </a:t>
            </a:r>
            <a:r>
              <a:rPr lang="ru-RU" dirty="0" err="1"/>
              <a:t>Хабермас</a:t>
            </a:r>
            <a:r>
              <a:rPr lang="ru-RU" dirty="0"/>
              <a:t>), социального (Ж. </a:t>
            </a:r>
            <a:r>
              <a:rPr lang="ru-RU" dirty="0" err="1"/>
              <a:t>Бодрийар</a:t>
            </a:r>
            <a:r>
              <a:rPr lang="ru-RU" dirty="0"/>
              <a:t> и др.), политического, культурного. Он становится «экономическим человеком» уже не только теоретически, но и онтологически. Теоретическая абстракция, которая не может быть до конца </a:t>
            </a:r>
            <a:r>
              <a:rPr lang="ru-RU" dirty="0" err="1"/>
              <a:t>онтологизирована</a:t>
            </a:r>
            <a:r>
              <a:rPr lang="ru-RU" dirty="0"/>
              <a:t>, получила свое предельно полное воплощение именно в этом проявлении «экономического человека».</a:t>
            </a:r>
          </a:p>
        </p:txBody>
      </p:sp>
      <p:sp>
        <p:nvSpPr>
          <p:cNvPr id="3" name="Прямоугольник 2"/>
          <p:cNvSpPr/>
          <p:nvPr/>
        </p:nvSpPr>
        <p:spPr>
          <a:xfrm>
            <a:off x="13498" y="2852936"/>
            <a:ext cx="8806974" cy="2031325"/>
          </a:xfrm>
          <a:prstGeom prst="rect">
            <a:avLst/>
          </a:prstGeom>
        </p:spPr>
        <p:txBody>
          <a:bodyPr wrap="square">
            <a:spAutoFit/>
          </a:bodyPr>
          <a:lstStyle/>
          <a:p>
            <a:r>
              <a:rPr lang="ru-RU" dirty="0"/>
              <a:t>Говоря о предпосылках, касающихся поведения хозяйствующих субъектов на рынке, экономическая социология исходит из того, что их мотивация не исчерпывается узко понимаемым экономическим интересом. Существуют весьма действенные механизмы побуждения к действию в виде социальных норм и сил принуждения. Устремления хозяйственных агентов не сводятся к денежному доходу, включая статусные мотивы, заинтересованность в содержании хозяйственной деятельности, в общении с другими людьми и </a:t>
            </a:r>
            <a:r>
              <a:rPr lang="ru-RU" dirty="0" err="1"/>
              <a:t>др</a:t>
            </a:r>
            <a:endParaRPr lang="ru-RU" dirty="0"/>
          </a:p>
        </p:txBody>
      </p:sp>
    </p:spTree>
    <p:extLst>
      <p:ext uri="{BB962C8B-B14F-4D97-AF65-F5344CB8AC3E}">
        <p14:creationId xmlns:p14="http://schemas.microsoft.com/office/powerpoint/2010/main" val="701506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4615"/>
            <a:ext cx="9166595" cy="7017306"/>
          </a:xfrm>
          <a:prstGeom prst="rect">
            <a:avLst/>
          </a:prstGeom>
        </p:spPr>
        <p:txBody>
          <a:bodyPr wrap="square">
            <a:spAutoFit/>
          </a:bodyPr>
          <a:lstStyle/>
          <a:p>
            <a:r>
              <a:rPr lang="ru-RU" dirty="0"/>
              <a:t>Экономика, изучая определенные действия человека в обществе, абстрагируется от социальных связей, культурных ценностей, нравственных норм, идеологических и религиозных убеждений, властных отношений, традиций, эмоциональных реакций и т.д. Ее интересует </a:t>
            </a:r>
            <a:r>
              <a:rPr lang="ru-RU" b="1" dirty="0"/>
              <a:t>"экономический человек"</a:t>
            </a:r>
            <a:r>
              <a:rPr lang="ru-RU" dirty="0"/>
              <a:t> как субъект:</a:t>
            </a:r>
          </a:p>
          <a:p>
            <a:r>
              <a:rPr lang="ru-RU" dirty="0"/>
              <a:t>1) </a:t>
            </a:r>
            <a:r>
              <a:rPr lang="ru-RU" b="1" i="1" dirty="0"/>
              <a:t>изолированный, </a:t>
            </a:r>
            <a:r>
              <a:rPr lang="ru-RU" b="1" i="1" dirty="0" err="1"/>
              <a:t>атомизированный</a:t>
            </a:r>
            <a:r>
              <a:rPr lang="ru-RU" b="1" i="1" dirty="0"/>
              <a:t>,</a:t>
            </a:r>
            <a:r>
              <a:rPr lang="ru-RU" dirty="0"/>
              <a:t> рассматриваемый вне связей с обществом, другими людьми, социальными группами (родственными, этническими, профессиональными и т.д.), социальными институтами (государством, семьей, церковью и т.д.);</a:t>
            </a:r>
          </a:p>
          <a:p>
            <a:r>
              <a:rPr lang="ru-RU" dirty="0"/>
              <a:t>2) </a:t>
            </a:r>
            <a:r>
              <a:rPr lang="ru-RU" b="1" i="1" dirty="0"/>
              <a:t>ориентированный исключительно на экономический интерес</a:t>
            </a:r>
            <a:r>
              <a:rPr lang="ru-RU" dirty="0"/>
              <a:t> – на максимизацию прибыли, рентабельность, эффективность; из его мотивации полностью исключены все неэкономические факторы, такие, например, как соображения религиозной веры, патриотизма, лояльности и т.д.;</a:t>
            </a:r>
          </a:p>
          <a:p>
            <a:r>
              <a:rPr lang="ru-RU" dirty="0"/>
              <a:t>3) абсолютно </a:t>
            </a:r>
            <a:r>
              <a:rPr lang="ru-RU" b="1" i="1" dirty="0"/>
              <a:t>рациональный</a:t>
            </a:r>
            <a:r>
              <a:rPr lang="ru-RU" dirty="0"/>
              <a:t> в отношении своих экономических действий, всегда просчитывающий наиболее эффективный путь достижения целей; на него не влияют ни случайности, ни аффекты, ни подсознательные или не до конца осознанные, иррациональные интуиции;</a:t>
            </a:r>
          </a:p>
          <a:p>
            <a:r>
              <a:rPr lang="ru-RU" dirty="0"/>
              <a:t>4) </a:t>
            </a:r>
            <a:r>
              <a:rPr lang="ru-RU" b="1" i="1" dirty="0"/>
              <a:t>эгоистический,</a:t>
            </a:r>
            <a:r>
              <a:rPr lang="ru-RU" dirty="0"/>
              <a:t> ориентированный исключительно на свои собственные интересы и цели (в том числе и чисто гедонистического свойства) и не принимающий во внимание соображения солидарности, морали и долга, чести и совести, а также интересы и цели ни других людей, ни общества;</a:t>
            </a:r>
          </a:p>
          <a:p>
            <a:r>
              <a:rPr lang="ru-RU" dirty="0"/>
              <a:t>5) </a:t>
            </a:r>
            <a:r>
              <a:rPr lang="ru-RU" b="1" i="1" dirty="0"/>
              <a:t>независимый,</a:t>
            </a:r>
            <a:r>
              <a:rPr lang="ru-RU" dirty="0"/>
              <a:t> находящийся вне отношений господства и подчинения, вне власти, реализующий только собственные интересы и цели;</a:t>
            </a:r>
          </a:p>
          <a:p>
            <a:r>
              <a:rPr lang="ru-RU" dirty="0"/>
              <a:t>6) </a:t>
            </a:r>
            <a:r>
              <a:rPr lang="ru-RU" b="1" i="1" dirty="0"/>
              <a:t>абсолютно информированный и квалифицированный,</a:t>
            </a:r>
            <a:r>
              <a:rPr lang="ru-RU" dirty="0"/>
              <a:t> всегда располагающий полными сведениями и знаниями, необходимыми для принятия правильного решения;</a:t>
            </a:r>
          </a:p>
          <a:p>
            <a:r>
              <a:rPr lang="ru-RU" dirty="0"/>
              <a:t>7) </a:t>
            </a:r>
            <a:r>
              <a:rPr lang="ru-RU" b="1" i="1" dirty="0"/>
              <a:t>статичный,</a:t>
            </a:r>
            <a:r>
              <a:rPr lang="ru-RU" dirty="0"/>
              <a:t> абстрагированный от исторического развития.</a:t>
            </a:r>
          </a:p>
        </p:txBody>
      </p:sp>
    </p:spTree>
    <p:extLst>
      <p:ext uri="{BB962C8B-B14F-4D97-AF65-F5344CB8AC3E}">
        <p14:creationId xmlns:p14="http://schemas.microsoft.com/office/powerpoint/2010/main" val="170565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92696"/>
            <a:ext cx="9144000" cy="4247317"/>
          </a:xfrm>
          <a:prstGeom prst="rect">
            <a:avLst/>
          </a:prstGeom>
        </p:spPr>
        <p:txBody>
          <a:bodyPr wrap="square">
            <a:spAutoFit/>
          </a:bodyPr>
          <a:lstStyle/>
          <a:p>
            <a:r>
              <a:rPr lang="ru-RU" b="1" dirty="0"/>
              <a:t>"Социологический человек"</a:t>
            </a:r>
            <a:r>
              <a:rPr lang="ru-RU" dirty="0"/>
              <a:t>, в отличие от "экономического человека", представляет собой продукт социальных отношений, его действия основаны на ценностях, нормах, традициях, выработанных обществом. Он, помимо экономического интереса, руководствуется нравственными, религиозными, культурными, эстетическими и прочими мотивами; в своих действиях он ориентируется на оценки и мнения других людей, на социальные группы, к которым принадлежит, на необходимость поддерживать и оптимизировать связи и интегрироваться в существующие институциональные структуры. </a:t>
            </a:r>
            <a:endParaRPr lang="ru-RU" dirty="0" smtClean="0"/>
          </a:p>
          <a:p>
            <a:endParaRPr lang="ru-RU" dirty="0"/>
          </a:p>
          <a:p>
            <a:r>
              <a:rPr lang="ru-RU" dirty="0" smtClean="0"/>
              <a:t>Таким </a:t>
            </a:r>
            <a:r>
              <a:rPr lang="ru-RU" dirty="0"/>
              <a:t>образом, "социологический человек" не </a:t>
            </a:r>
            <a:r>
              <a:rPr lang="ru-RU" dirty="0" err="1"/>
              <a:t>атомизирован</a:t>
            </a:r>
            <a:r>
              <a:rPr lang="ru-RU" dirty="0"/>
              <a:t> и не эгоистичен, его действия ориентированы на других. Кроме того, он встроен в иерархические и властные отношения, вынужден кому-то подчиняться и в свою очередь господствует над кем-то. </a:t>
            </a:r>
            <a:endParaRPr lang="ru-RU" dirty="0" smtClean="0"/>
          </a:p>
          <a:p>
            <a:endParaRPr lang="ru-RU" dirty="0"/>
          </a:p>
          <a:p>
            <a:r>
              <a:rPr lang="ru-RU" dirty="0" smtClean="0"/>
              <a:t>"</a:t>
            </a:r>
            <a:r>
              <a:rPr lang="ru-RU" dirty="0"/>
              <a:t>Социологический человек" всегда помещен в системы дифференцированных социальных групп и сообществ, обладает спецификой, обусловленной классовой, этнической, конфессиональной и иной принадлежностью.</a:t>
            </a:r>
            <a:endParaRPr lang="ru-RU" dirty="0"/>
          </a:p>
        </p:txBody>
      </p:sp>
    </p:spTree>
    <p:extLst>
      <p:ext uri="{BB962C8B-B14F-4D97-AF65-F5344CB8AC3E}">
        <p14:creationId xmlns:p14="http://schemas.microsoft.com/office/powerpoint/2010/main" val="573259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2585323"/>
          </a:xfrm>
          <a:prstGeom prst="rect">
            <a:avLst/>
          </a:prstGeom>
        </p:spPr>
        <p:txBody>
          <a:bodyPr wrap="square">
            <a:spAutoFit/>
          </a:bodyPr>
          <a:lstStyle/>
          <a:p>
            <a:r>
              <a:rPr lang="ru-RU" dirty="0"/>
              <a:t>Особый вопрос представляет информированность "социологического человека", которая может быть ограничена как отсутствием или ограниченностью доступа к необходимой для принятия решений информации, так и отсутствием необходимой для интерпретации и использования информации квалификации, препятствующими ее восприятию социокультурно обусловленными информационными "шумами". Поэтому люди нередко действуют не столько на основе рационального выбора оптимального решения, сколько интуитивно, или на основе сложившихся привычек, традиций, опыта, или даже эмоционально – например, финансовое поведение людей, их обращение с деньгами нередко обусловлено не только рациональным расчетом, но и "страстями".</a:t>
            </a:r>
            <a:endParaRPr lang="ru-RU" dirty="0"/>
          </a:p>
        </p:txBody>
      </p:sp>
      <p:sp>
        <p:nvSpPr>
          <p:cNvPr id="3" name="Прямоугольник 2"/>
          <p:cNvSpPr/>
          <p:nvPr/>
        </p:nvSpPr>
        <p:spPr>
          <a:xfrm>
            <a:off x="31754" y="3140968"/>
            <a:ext cx="9144000" cy="1200329"/>
          </a:xfrm>
          <a:prstGeom prst="rect">
            <a:avLst/>
          </a:prstGeom>
        </p:spPr>
        <p:txBody>
          <a:bodyPr wrap="square">
            <a:spAutoFit/>
          </a:bodyPr>
          <a:lstStyle/>
          <a:p>
            <a:r>
              <a:rPr lang="ru-RU" dirty="0"/>
              <a:t>Еще одно важное отличие "социологического человека" от "экономического человека" состоит в том, что он всегда рассматривается в контексте развития, становления, соответствующего развитию тех социальных групп, к которым он принадлежит, и тех форм деятельности, которыми он занят.</a:t>
            </a:r>
            <a:endParaRPr lang="ru-RU" dirty="0"/>
          </a:p>
        </p:txBody>
      </p:sp>
      <p:sp>
        <p:nvSpPr>
          <p:cNvPr id="4" name="Прямоугольник 3"/>
          <p:cNvSpPr/>
          <p:nvPr/>
        </p:nvSpPr>
        <p:spPr>
          <a:xfrm>
            <a:off x="-24618" y="4509120"/>
            <a:ext cx="9168617" cy="1200329"/>
          </a:xfrm>
          <a:prstGeom prst="rect">
            <a:avLst/>
          </a:prstGeom>
        </p:spPr>
        <p:txBody>
          <a:bodyPr wrap="square">
            <a:spAutoFit/>
          </a:bodyPr>
          <a:lstStyle/>
          <a:p>
            <a:r>
              <a:rPr lang="ru-RU" dirty="0"/>
              <a:t>Поэтому для экономической социологии важнейшей проблемой анализа является действие носителей разных хозяйственных ролей и функций в их историческом становлении, например, историческая эволюция типов предпринимательства, хозяйственных организаций, наемного труда.</a:t>
            </a:r>
            <a:endParaRPr lang="ru-RU" dirty="0"/>
          </a:p>
        </p:txBody>
      </p:sp>
    </p:spTree>
    <p:extLst>
      <p:ext uri="{BB962C8B-B14F-4D97-AF65-F5344CB8AC3E}">
        <p14:creationId xmlns:p14="http://schemas.microsoft.com/office/powerpoint/2010/main" val="2536845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p:spPr>
        <p:txBody>
          <a:bodyPr wrap="square">
            <a:spAutoFit/>
          </a:bodyPr>
          <a:lstStyle/>
          <a:p>
            <a:pPr algn="just"/>
            <a:r>
              <a:rPr lang="ru-RU" b="1" dirty="0"/>
              <a:t>Обобщим отличия базовых абстракций человека в экономической теории и социологии </a:t>
            </a:r>
            <a:endParaRPr lang="ru-RU" b="1" dirty="0"/>
          </a:p>
        </p:txBody>
      </p:sp>
      <p:pic>
        <p:nvPicPr>
          <p:cNvPr id="1026" name="Picture 2" descr="Отличия базовых абстракций человека в экономической теории и социологи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69332"/>
            <a:ext cx="6100820" cy="6460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339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1477328"/>
          </a:xfrm>
          <a:prstGeom prst="rect">
            <a:avLst/>
          </a:prstGeom>
        </p:spPr>
        <p:txBody>
          <a:bodyPr wrap="square">
            <a:spAutoFit/>
          </a:bodyPr>
          <a:lstStyle/>
          <a:p>
            <a:r>
              <a:rPr lang="ru-RU" dirty="0"/>
              <a:t>Проблема состоит в том, что если модель </a:t>
            </a:r>
            <a:r>
              <a:rPr lang="ru-RU" i="1" dirty="0"/>
              <a:t>"экономический человек" </a:t>
            </a:r>
            <a:r>
              <a:rPr lang="ru-RU" dirty="0"/>
              <a:t>представляет нам рационального эгоиста, ориентированного исключительно на максимизацию собственной прибыли, то модель </a:t>
            </a:r>
            <a:r>
              <a:rPr lang="ru-RU" i="1" dirty="0"/>
              <a:t>"социологический человек" </a:t>
            </a:r>
            <a:r>
              <a:rPr lang="ru-RU" dirty="0"/>
              <a:t>создает абстракцию зависимого от общества, от оценок и мнений других людей, механически выполняющего нормы и разделяющего предлагаемые ценности пассивного "социального робота".</a:t>
            </a:r>
            <a:endParaRPr lang="ru-RU" dirty="0"/>
          </a:p>
        </p:txBody>
      </p:sp>
      <p:sp>
        <p:nvSpPr>
          <p:cNvPr id="3" name="Прямоугольник 2"/>
          <p:cNvSpPr/>
          <p:nvPr/>
        </p:nvSpPr>
        <p:spPr>
          <a:xfrm>
            <a:off x="-42098" y="1496087"/>
            <a:ext cx="9144000" cy="3693319"/>
          </a:xfrm>
          <a:prstGeom prst="rect">
            <a:avLst/>
          </a:prstGeom>
        </p:spPr>
        <p:txBody>
          <a:bodyPr wrap="square">
            <a:spAutoFit/>
          </a:bodyPr>
          <a:lstStyle/>
          <a:p>
            <a:r>
              <a:rPr lang="ru-RU" b="1" dirty="0"/>
              <a:t>В реальной жизни люди </a:t>
            </a:r>
            <a:r>
              <a:rPr lang="ru-RU" dirty="0"/>
              <a:t>ведут себя иначе, чем умозрительные модели, созданные учеными, а задачи социологов состоят в исследовании именно реальности. Поэтому предметом их внимания становятся отклонения от моделей, состоящие в том, что человек не только следует социальным нормам, но, как правило, свободно их интерпретирует или даже действует вопреки этим нормам. Люди не просто принимают навязываемые им ценности, но и оценивают их, выбирают. В процессе адаптации к социальной реальности человек не просто "проигрывает" роли, а выбирает их в соответствии с собственными склонностями, обусловленными как личными особенностями, так и, что важно для социологов, своим габитусом (П. </a:t>
            </a:r>
            <a:r>
              <a:rPr lang="ru-RU" dirty="0" err="1"/>
              <a:t>Бурдье</a:t>
            </a:r>
            <a:r>
              <a:rPr lang="ru-RU" dirty="0"/>
              <a:t>), обусловленным социальной историей. Люди не только действуют рационально, но и выбирают разные типы рационального действия, по-разному оценивая свои возможности, цели, ресурсы действия. Все это ставит перед социологами специфические задачи </a:t>
            </a:r>
            <a:r>
              <a:rPr lang="ru-RU" dirty="0" err="1"/>
              <a:t>типологизации</a:t>
            </a:r>
            <a:r>
              <a:rPr lang="ru-RU" dirty="0"/>
              <a:t> взаимосвязей социального и экономического, анализа форм их </a:t>
            </a:r>
            <a:r>
              <a:rPr lang="ru-RU" dirty="0" err="1"/>
              <a:t>взаимоперехода</a:t>
            </a:r>
            <a:r>
              <a:rPr lang="ru-RU" dirty="0"/>
              <a:t>.</a:t>
            </a:r>
            <a:endParaRPr lang="ru-RU" dirty="0"/>
          </a:p>
        </p:txBody>
      </p:sp>
      <p:sp>
        <p:nvSpPr>
          <p:cNvPr id="4" name="Прямоугольник 3"/>
          <p:cNvSpPr/>
          <p:nvPr/>
        </p:nvSpPr>
        <p:spPr>
          <a:xfrm>
            <a:off x="-6005" y="5158867"/>
            <a:ext cx="9144000" cy="1754326"/>
          </a:xfrm>
          <a:prstGeom prst="rect">
            <a:avLst/>
          </a:prstGeom>
        </p:spPr>
        <p:txBody>
          <a:bodyPr wrap="square">
            <a:spAutoFit/>
          </a:bodyPr>
          <a:lstStyle/>
          <a:p>
            <a:r>
              <a:rPr lang="ru-RU" dirty="0"/>
              <a:t>Кроме того, </a:t>
            </a:r>
            <a:r>
              <a:rPr lang="ru-RU" b="1" dirty="0"/>
              <a:t>в рамках феноменологической социологии</a:t>
            </a:r>
            <a:r>
              <a:rPr lang="ru-RU" dirty="0"/>
              <a:t>, социального психоанализа и ряда других направлений были сделаны выводы о том, что поведение человека в обществе далеко не всегда рационально: он ориентируется не только и не столько на четко осознанные цели и адекватные пути их достижения, а на нечеткое "обыденное знание", на привычные стереотипы, на эмоциональную, нравственную атмосферу вокруг, на поведение других людей. </a:t>
            </a:r>
            <a:endParaRPr lang="ru-RU" dirty="0"/>
          </a:p>
        </p:txBody>
      </p:sp>
    </p:spTree>
    <p:extLst>
      <p:ext uri="{BB962C8B-B14F-4D97-AF65-F5344CB8AC3E}">
        <p14:creationId xmlns:p14="http://schemas.microsoft.com/office/powerpoint/2010/main" val="1284109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3863" y="332656"/>
            <a:ext cx="8856984" cy="2585323"/>
          </a:xfrm>
          <a:prstGeom prst="rect">
            <a:avLst/>
          </a:prstGeom>
        </p:spPr>
        <p:txBody>
          <a:bodyPr wrap="square">
            <a:spAutoFit/>
          </a:bodyPr>
          <a:lstStyle/>
          <a:p>
            <a:r>
              <a:rPr lang="ru-RU" b="1" dirty="0"/>
              <a:t>Экономико-социологический человек </a:t>
            </a:r>
            <a:r>
              <a:rPr lang="ru-RU" dirty="0"/>
              <a:t>не принимает решения «с чистого листа», он опирается на собственный прошлый опыт, который приводит не только к накоплению знания и информации, способствующих более эффективной калькуляции, но порождает инерцию выбора, воспитывает традиции и привычки, способствуют инкорпорированию навыков, заставляя, словами П. </a:t>
            </a:r>
            <a:r>
              <a:rPr lang="ru-RU" dirty="0" err="1"/>
              <a:t>Бурдье</a:t>
            </a:r>
            <a:r>
              <a:rPr lang="ru-RU" dirty="0"/>
              <a:t>, «любить то, что мы имеем» (что собственно и является определением «вкуса</a:t>
            </a:r>
            <a:r>
              <a:rPr lang="ru-RU" dirty="0" smtClean="0"/>
              <a:t>»). </a:t>
            </a:r>
            <a:r>
              <a:rPr lang="ru-RU" dirty="0"/>
              <a:t>А поскольку опыт человека, включая логическое знание и практические навыки, формируется неоднородной средой, этот опыт устойчиво дифференцирован, и настолько же устойчиво различаются предпочтения хозяйственных агентов, воплощаясь в так называемом габитусе.</a:t>
            </a:r>
          </a:p>
        </p:txBody>
      </p:sp>
      <p:sp>
        <p:nvSpPr>
          <p:cNvPr id="3" name="Прямоугольник 2"/>
          <p:cNvSpPr/>
          <p:nvPr/>
        </p:nvSpPr>
        <p:spPr>
          <a:xfrm>
            <a:off x="154716" y="2929510"/>
            <a:ext cx="8856984" cy="3416320"/>
          </a:xfrm>
          <a:prstGeom prst="rect">
            <a:avLst/>
          </a:prstGeom>
        </p:spPr>
        <p:txBody>
          <a:bodyPr wrap="square">
            <a:spAutoFit/>
          </a:bodyPr>
          <a:lstStyle/>
          <a:p>
            <a:r>
              <a:rPr lang="ru-RU" i="1" dirty="0"/>
              <a:t>Субъекты хозяйствования рациональны, </a:t>
            </a:r>
            <a:r>
              <a:rPr lang="ru-RU" dirty="0"/>
              <a:t>но большинством экономистов признано, что их рациональность ограничена – в силу неопределенности среды, дефицита интеллектуальных способностей и материальных ресурсов (поиск информации сопряжен с издержками). Человек зачастую не утруждает себя поисками наилучшего варианта, экономит на издержках поиска, останавливаясь на чем-то более или менее приемлемом или знакомом, что тоже было показано самими экономистами. Также возможность рационального действия в условиях рынка ограничена и с объективной точки зрения. Даже если человек с завидным упорством стремится к максимизации полезности или прибыли, он все равно не обладает полной информацией, и процесс хозяйственной деятельности становится для него скорее процессом обучения, освоения рассеянного, неполного и противоречивого знания, нежели применения готовых стратегических схем.</a:t>
            </a:r>
          </a:p>
        </p:txBody>
      </p:sp>
    </p:spTree>
    <p:extLst>
      <p:ext uri="{BB962C8B-B14F-4D97-AF65-F5344CB8AC3E}">
        <p14:creationId xmlns:p14="http://schemas.microsoft.com/office/powerpoint/2010/main" val="36066804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2255</Words>
  <Application>Microsoft Office PowerPoint</Application>
  <PresentationFormat>Экран (4:3)</PresentationFormat>
  <Paragraphs>83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Gimiki</dc:creator>
  <cp:lastModifiedBy>Пользователь Windows</cp:lastModifiedBy>
  <cp:revision>15</cp:revision>
  <dcterms:created xsi:type="dcterms:W3CDTF">2022-10-13T14:20:56Z</dcterms:created>
  <dcterms:modified xsi:type="dcterms:W3CDTF">2022-10-13T14:58:25Z</dcterms:modified>
</cp:coreProperties>
</file>