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78" r:id="rId5"/>
    <p:sldId id="262" r:id="rId6"/>
    <p:sldId id="261" r:id="rId7"/>
    <p:sldId id="260" r:id="rId8"/>
    <p:sldId id="265" r:id="rId9"/>
    <p:sldId id="264" r:id="rId10"/>
    <p:sldId id="266" r:id="rId11"/>
    <p:sldId id="267" r:id="rId12"/>
    <p:sldId id="268" r:id="rId13"/>
    <p:sldId id="269" r:id="rId14"/>
    <p:sldId id="272" r:id="rId15"/>
    <p:sldId id="273" r:id="rId16"/>
    <p:sldId id="270" r:id="rId17"/>
    <p:sldId id="271" r:id="rId18"/>
    <p:sldId id="276" r:id="rId19"/>
    <p:sldId id="277" r:id="rId20"/>
    <p:sldId id="274" r:id="rId21"/>
    <p:sldId id="263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" initials="O" lastIdx="1" clrIdx="0">
    <p:extLst>
      <p:ext uri="{19B8F6BF-5375-455C-9EA6-DF929625EA0E}">
        <p15:presenceInfo xmlns:p15="http://schemas.microsoft.com/office/powerpoint/2012/main" userId="Ol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69" autoAdjust="0"/>
    <p:restoredTop sz="94699" autoAdjust="0"/>
  </p:normalViewPr>
  <p:slideViewPr>
    <p:cSldViewPr snapToGrid="0">
      <p:cViewPr varScale="1">
        <p:scale>
          <a:sx n="82" d="100"/>
          <a:sy n="82" d="100"/>
        </p:scale>
        <p:origin x="12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Интернет-программирование</a:t>
            </a:r>
            <a:br>
              <a:rPr lang="ru-RU" dirty="0" smtClean="0"/>
            </a:br>
            <a:r>
              <a:rPr lang="en-US" dirty="0" err="1" smtClean="0"/>
              <a:t>regexp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4 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8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4677" y="190356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Метасимволы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 smtClean="0"/>
              <a:t>Класс символов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7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720919"/>
              </p:ext>
            </p:extLst>
          </p:nvPr>
        </p:nvGraphicFramePr>
        <p:xfrm>
          <a:off x="1301262" y="1905000"/>
          <a:ext cx="10597661" cy="4671646"/>
        </p:xfrm>
        <a:graphic>
          <a:graphicData uri="http://schemas.openxmlformats.org/drawingml/2006/table">
            <a:tbl>
              <a:tblPr/>
              <a:tblGrid>
                <a:gridCol w="1409024">
                  <a:extLst>
                    <a:ext uri="{9D8B030D-6E8A-4147-A177-3AD203B41FA5}">
                      <a16:colId xmlns:a16="http://schemas.microsoft.com/office/drawing/2014/main" val="3181850335"/>
                    </a:ext>
                  </a:extLst>
                </a:gridCol>
                <a:gridCol w="3678791">
                  <a:extLst>
                    <a:ext uri="{9D8B030D-6E8A-4147-A177-3AD203B41FA5}">
                      <a16:colId xmlns:a16="http://schemas.microsoft.com/office/drawing/2014/main" val="4069512888"/>
                    </a:ext>
                  </a:extLst>
                </a:gridCol>
                <a:gridCol w="5509846">
                  <a:extLst>
                    <a:ext uri="{9D8B030D-6E8A-4147-A177-3AD203B41FA5}">
                      <a16:colId xmlns:a16="http://schemas.microsoft.com/office/drawing/2014/main" val="808665043"/>
                    </a:ext>
                  </a:extLst>
                </a:gridCol>
              </a:tblGrid>
              <a:tr h="645411">
                <a:tc>
                  <a:txBody>
                    <a:bodyPr/>
                    <a:lstStyle/>
                    <a:p>
                      <a:r>
                        <a:rPr lang="ru-RU" b="1" dirty="0">
                          <a:effectLst/>
                        </a:rPr>
                        <a:t>Класс символов</a:t>
                      </a:r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effectLst/>
                        </a:rPr>
                        <a:t>Описание</a:t>
                      </a:r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Пример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4156"/>
                  </a:ext>
                </a:extLst>
              </a:tr>
              <a:tr h="1209457"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effectLst/>
                        </a:rPr>
                        <a:t>  </a:t>
                      </a:r>
                      <a:r>
                        <a:rPr lang="en-US" b="1" baseline="0" dirty="0" smtClean="0">
                          <a:effectLst/>
                        </a:rPr>
                        <a:t>   .</a:t>
                      </a:r>
                      <a:endParaRPr lang="ru-RU" b="1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любой символ, кроме \</a:t>
                      </a:r>
                      <a:r>
                        <a:rPr lang="en-US" dirty="0">
                          <a:effectLst/>
                        </a:rPr>
                        <a:t>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effectLst/>
                        </a:rPr>
                        <a:t>e.d</a:t>
                      </a:r>
                      <a:r>
                        <a:rPr lang="ru-RU" dirty="0">
                          <a:effectLst/>
                        </a:rPr>
                        <a:t> соответствует фрагментам </a:t>
                      </a:r>
                      <a:r>
                        <a:rPr lang="ru-RU" dirty="0" err="1">
                          <a:effectLst/>
                        </a:rPr>
                        <a:t>end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eud</a:t>
                      </a:r>
                      <a:r>
                        <a:rPr lang="ru-RU" dirty="0">
                          <a:effectLst/>
                        </a:rPr>
                        <a:t>, e5d и т.д.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745733"/>
                  </a:ext>
                </a:extLst>
              </a:tr>
              <a:tr h="2816778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</a:rPr>
                        <a:t>     </a:t>
                      </a:r>
                      <a:r>
                        <a:rPr lang="ru-RU" b="1" dirty="0" smtClean="0">
                          <a:effectLst/>
                        </a:rPr>
                        <a:t>[]</a:t>
                      </a:r>
                      <a:endParaRPr lang="ru-RU" b="1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любой одиночный символ </a:t>
                      </a:r>
                      <a:endParaRPr lang="en-US" dirty="0" smtClean="0">
                        <a:effectLst/>
                      </a:endParaRPr>
                    </a:p>
                    <a:p>
                      <a:r>
                        <a:rPr lang="ru-RU" dirty="0" smtClean="0">
                          <a:effectLst/>
                        </a:rPr>
                        <a:t>из </a:t>
                      </a:r>
                      <a:r>
                        <a:rPr lang="ru-RU" dirty="0">
                          <a:effectLst/>
                        </a:rPr>
                        <a:t>последовательности </a:t>
                      </a:r>
                      <a:endParaRPr lang="en-US" dirty="0" smtClean="0">
                        <a:effectLst/>
                      </a:endParaRPr>
                    </a:p>
                    <a:p>
                      <a:r>
                        <a:rPr lang="ru-RU" dirty="0" smtClean="0">
                          <a:effectLst/>
                        </a:rPr>
                        <a:t>внутри </a:t>
                      </a:r>
                      <a:r>
                        <a:rPr lang="ru-RU" dirty="0">
                          <a:effectLst/>
                        </a:rPr>
                        <a:t>скобок.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</a:rPr>
                        <a:t>[a-z] </a:t>
                      </a:r>
                    </a:p>
                    <a:p>
                      <a:r>
                        <a:rPr lang="en-US" b="1" dirty="0" smtClean="0">
                          <a:effectLst/>
                        </a:rPr>
                        <a:t>[123fzas]</a:t>
                      </a:r>
                    </a:p>
                    <a:p>
                      <a:r>
                        <a:rPr lang="en-US" b="1" dirty="0" smtClean="0">
                          <a:effectLst/>
                        </a:rPr>
                        <a:t>[a-d] </a:t>
                      </a:r>
                    </a:p>
                    <a:p>
                      <a:r>
                        <a:rPr lang="en-US" b="1" dirty="0" smtClean="0">
                          <a:effectLst/>
                        </a:rPr>
                        <a:t>[0-9]</a:t>
                      </a:r>
                    </a:p>
                    <a:p>
                      <a:r>
                        <a:rPr lang="en-US" b="1" dirty="0" smtClean="0">
                          <a:effectLst/>
                        </a:rPr>
                        <a:t>[1-5]</a:t>
                      </a:r>
                    </a:p>
                    <a:p>
                      <a:r>
                        <a:rPr lang="en-US" b="1" dirty="0" smtClean="0">
                          <a:effectLst/>
                        </a:rPr>
                        <a:t>c[au1]t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ru-RU" dirty="0">
                          <a:effectLst/>
                        </a:rPr>
                        <a:t>соответствует фрагментам </a:t>
                      </a:r>
                      <a:r>
                        <a:rPr lang="en-US" dirty="0">
                          <a:effectLst/>
                        </a:rPr>
                        <a:t>cat, cut </a:t>
                      </a:r>
                      <a:r>
                        <a:rPr lang="ru-RU" dirty="0">
                          <a:effectLst/>
                        </a:rPr>
                        <a:t>и </a:t>
                      </a:r>
                      <a:r>
                        <a:rPr lang="en-US" dirty="0">
                          <a:effectLst/>
                        </a:rPr>
                        <a:t>c1t.</a:t>
                      </a:r>
                    </a:p>
                    <a:p>
                      <a:r>
                        <a:rPr lang="en-US" b="1" dirty="0" smtClean="0">
                          <a:effectLst/>
                        </a:rPr>
                        <a:t>    c[a-z]t</a:t>
                      </a:r>
                      <a:r>
                        <a:rPr lang="en-US" b="1" dirty="0">
                          <a:effectLst/>
                        </a:rPr>
                        <a:t> </a:t>
                      </a:r>
                      <a:r>
                        <a:rPr lang="ru-RU" dirty="0">
                          <a:effectLst/>
                        </a:rPr>
                        <a:t>соответствует фрагментам </a:t>
                      </a:r>
                      <a:r>
                        <a:rPr lang="en-US" dirty="0">
                          <a:effectLst/>
                        </a:rPr>
                        <a:t>cat, </a:t>
                      </a:r>
                      <a:r>
                        <a:rPr lang="en-US" dirty="0" err="1">
                          <a:effectLst/>
                        </a:rPr>
                        <a:t>cbt</a:t>
                      </a:r>
                      <a:r>
                        <a:rPr lang="en-US" dirty="0">
                          <a:effectLst/>
                        </a:rPr>
                        <a:t>, </a:t>
                      </a:r>
                      <a:r>
                        <a:rPr lang="en-US" dirty="0" err="1">
                          <a:effectLst/>
                        </a:rPr>
                        <a:t>cct</a:t>
                      </a:r>
                      <a:r>
                        <a:rPr lang="en-US" dirty="0">
                          <a:effectLst/>
                        </a:rPr>
                        <a:t>, </a:t>
                      </a:r>
                      <a:r>
                        <a:rPr lang="en-US" dirty="0" err="1">
                          <a:effectLst/>
                        </a:rPr>
                        <a:t>cdt</a:t>
                      </a:r>
                      <a:r>
                        <a:rPr lang="en-US" dirty="0">
                          <a:effectLst/>
                        </a:rPr>
                        <a:t>, …, </a:t>
                      </a:r>
                      <a:r>
                        <a:rPr lang="en-US" dirty="0" err="1">
                          <a:effectLst/>
                        </a:rPr>
                        <a:t>czt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780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78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Метасимволы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 smtClean="0"/>
              <a:t>Класс символов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7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665141"/>
              </p:ext>
            </p:extLst>
          </p:nvPr>
        </p:nvGraphicFramePr>
        <p:xfrm>
          <a:off x="1465385" y="1817078"/>
          <a:ext cx="8948615" cy="4900832"/>
        </p:xfrm>
        <a:graphic>
          <a:graphicData uri="http://schemas.openxmlformats.org/drawingml/2006/table">
            <a:tbl>
              <a:tblPr/>
              <a:tblGrid>
                <a:gridCol w="1189773">
                  <a:extLst>
                    <a:ext uri="{9D8B030D-6E8A-4147-A177-3AD203B41FA5}">
                      <a16:colId xmlns:a16="http://schemas.microsoft.com/office/drawing/2014/main" val="722396647"/>
                    </a:ext>
                  </a:extLst>
                </a:gridCol>
                <a:gridCol w="3695892">
                  <a:extLst>
                    <a:ext uri="{9D8B030D-6E8A-4147-A177-3AD203B41FA5}">
                      <a16:colId xmlns:a16="http://schemas.microsoft.com/office/drawing/2014/main" val="3321728729"/>
                    </a:ext>
                  </a:extLst>
                </a:gridCol>
                <a:gridCol w="4062950">
                  <a:extLst>
                    <a:ext uri="{9D8B030D-6E8A-4147-A177-3AD203B41FA5}">
                      <a16:colId xmlns:a16="http://schemas.microsoft.com/office/drawing/2014/main" val="3541818800"/>
                    </a:ext>
                  </a:extLst>
                </a:gridCol>
              </a:tblGrid>
              <a:tr h="1911687"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    </a:t>
                      </a:r>
                      <a:r>
                        <a:rPr lang="ru-RU" dirty="0" smtClean="0">
                          <a:effectLst/>
                        </a:rPr>
                        <a:t>[^]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любой одиночный символ, не входящий в последовательность внутри скобок.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b="1" dirty="0">
                          <a:effectLst/>
                        </a:rPr>
                        <a:t>c[^au1]t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ru-RU" dirty="0">
                          <a:effectLst/>
                        </a:rPr>
                        <a:t>соответствует фрагментам </a:t>
                      </a:r>
                      <a:r>
                        <a:rPr lang="en-US" dirty="0" err="1">
                          <a:effectLst/>
                        </a:rPr>
                        <a:t>cbt</a:t>
                      </a:r>
                      <a:r>
                        <a:rPr lang="en-US" dirty="0">
                          <a:effectLst/>
                        </a:rPr>
                        <a:t>, c2t, c</a:t>
                      </a:r>
                      <a:r>
                        <a:rPr lang="ru-RU" dirty="0">
                          <a:effectLst/>
                        </a:rPr>
                        <a:t>Х</a:t>
                      </a:r>
                      <a:r>
                        <a:rPr lang="en-US" dirty="0">
                          <a:effectLst/>
                        </a:rPr>
                        <a:t>t </a:t>
                      </a:r>
                      <a:r>
                        <a:rPr lang="ru-RU" dirty="0">
                          <a:effectLst/>
                        </a:rPr>
                        <a:t>и т.д.</a:t>
                      </a:r>
                    </a:p>
                    <a:p>
                      <a:r>
                        <a:rPr lang="en-US" b="1" dirty="0">
                          <a:effectLst/>
                        </a:rPr>
                        <a:t>c[^a-</a:t>
                      </a:r>
                      <a:r>
                        <a:rPr lang="en-US" b="1" dirty="0" err="1">
                          <a:effectLst/>
                        </a:rPr>
                        <a:t>zA</a:t>
                      </a:r>
                      <a:r>
                        <a:rPr lang="en-US" b="1" dirty="0">
                          <a:effectLst/>
                        </a:rPr>
                        <a:t>-Z]t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ru-RU" dirty="0">
                          <a:effectLst/>
                        </a:rPr>
                        <a:t>соответствует фрагментам </a:t>
                      </a:r>
                      <a:r>
                        <a:rPr lang="en-US" dirty="0">
                          <a:effectLst/>
                        </a:rPr>
                        <a:t>c</a:t>
                      </a:r>
                      <a:r>
                        <a:rPr lang="ru-RU" dirty="0">
                          <a:effectLst/>
                        </a:rPr>
                        <a:t>и</a:t>
                      </a:r>
                      <a:r>
                        <a:rPr lang="en-US" dirty="0">
                          <a:effectLst/>
                        </a:rPr>
                        <a:t>t, c1t, c</a:t>
                      </a:r>
                      <a:r>
                        <a:rPr lang="ru-RU" dirty="0">
                          <a:effectLst/>
                        </a:rPr>
                        <a:t>Ч</a:t>
                      </a:r>
                      <a:r>
                        <a:rPr lang="en-US" dirty="0">
                          <a:effectLst/>
                        </a:rPr>
                        <a:t>t, c3t </a:t>
                      </a:r>
                      <a:r>
                        <a:rPr lang="ru-RU" dirty="0">
                          <a:effectLst/>
                        </a:rPr>
                        <a:t>и т.д.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29668"/>
                  </a:ext>
                </a:extLst>
              </a:tr>
              <a:tr h="2989145"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     \</a:t>
                      </a:r>
                      <a:r>
                        <a:rPr lang="en-US" dirty="0">
                          <a:effectLst/>
                        </a:rPr>
                        <a:t>w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любой алфавитно-цифровой символ, то есть символ из множества прописных и строчных букв и десятичных цифр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effectLst/>
                        </a:rPr>
                        <a:t>c\</a:t>
                      </a:r>
                      <a:r>
                        <a:rPr lang="ru-RU" b="1" dirty="0" err="1">
                          <a:effectLst/>
                        </a:rPr>
                        <a:t>wt</a:t>
                      </a:r>
                      <a:r>
                        <a:rPr lang="ru-RU" dirty="0">
                          <a:effectLst/>
                        </a:rPr>
                        <a:t> соответствует фрагментам </a:t>
                      </a:r>
                      <a:r>
                        <a:rPr lang="ru-RU" dirty="0" err="1">
                          <a:effectLst/>
                        </a:rPr>
                        <a:t>cat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cut</a:t>
                      </a:r>
                      <a:r>
                        <a:rPr lang="ru-RU" dirty="0">
                          <a:effectLst/>
                        </a:rPr>
                        <a:t>, c1t, </a:t>
                      </a:r>
                      <a:r>
                        <a:rPr lang="ru-RU" dirty="0" err="1">
                          <a:effectLst/>
                        </a:rPr>
                        <a:t>cЮt</a:t>
                      </a:r>
                      <a:r>
                        <a:rPr lang="ru-RU" dirty="0">
                          <a:effectLst/>
                        </a:rPr>
                        <a:t> и т.д.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6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7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Метасимволы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 smtClean="0"/>
              <a:t>Класс символов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7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84716"/>
              </p:ext>
            </p:extLst>
          </p:nvPr>
        </p:nvGraphicFramePr>
        <p:xfrm>
          <a:off x="1465385" y="1817078"/>
          <a:ext cx="8948615" cy="4396152"/>
        </p:xfrm>
        <a:graphic>
          <a:graphicData uri="http://schemas.openxmlformats.org/drawingml/2006/table">
            <a:tbl>
              <a:tblPr/>
              <a:tblGrid>
                <a:gridCol w="842012">
                  <a:extLst>
                    <a:ext uri="{9D8B030D-6E8A-4147-A177-3AD203B41FA5}">
                      <a16:colId xmlns:a16="http://schemas.microsoft.com/office/drawing/2014/main" val="722396647"/>
                    </a:ext>
                  </a:extLst>
                </a:gridCol>
                <a:gridCol w="2615611">
                  <a:extLst>
                    <a:ext uri="{9D8B030D-6E8A-4147-A177-3AD203B41FA5}">
                      <a16:colId xmlns:a16="http://schemas.microsoft.com/office/drawing/2014/main" val="3321728729"/>
                    </a:ext>
                  </a:extLst>
                </a:gridCol>
                <a:gridCol w="4056869">
                  <a:extLst>
                    <a:ext uri="{9D8B030D-6E8A-4147-A177-3AD203B41FA5}">
                      <a16:colId xmlns:a16="http://schemas.microsoft.com/office/drawing/2014/main" val="2210760807"/>
                    </a:ext>
                  </a:extLst>
                </a:gridCol>
                <a:gridCol w="1434123">
                  <a:extLst>
                    <a:ext uri="{9D8B030D-6E8A-4147-A177-3AD203B41FA5}">
                      <a16:colId xmlns:a16="http://schemas.microsoft.com/office/drawing/2014/main" val="3541818800"/>
                    </a:ext>
                  </a:extLst>
                </a:gridCol>
              </a:tblGrid>
              <a:tr h="984655"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\d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любая десятичная цифра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\d\d соответствует 23, 67, 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29668"/>
                  </a:ext>
                </a:extLst>
              </a:tr>
              <a:tr h="984655"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\s        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Совпадает с одиночным пробельным символом, включая space, tab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257453"/>
                  </a:ext>
                </a:extLst>
              </a:tr>
              <a:tr h="946648"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\D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Совпадает с любым нецифровым символом. Эквивалентно [^0-9].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82871"/>
                  </a:ext>
                </a:extLst>
              </a:tr>
              <a:tr h="1480194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\W         </a:t>
                      </a:r>
                    </a:p>
                    <a:p>
                      <a:r>
                        <a:rPr lang="en-US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Совпадает с любым несловарным символом. Эквивалентно [^A-Za-z0-9_]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6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9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385" y="225525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Метасимволы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 smtClean="0"/>
              <a:t>Квантификаторы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7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79775"/>
              </p:ext>
            </p:extLst>
          </p:nvPr>
        </p:nvGraphicFramePr>
        <p:xfrm>
          <a:off x="949569" y="1817078"/>
          <a:ext cx="10961078" cy="4396152"/>
        </p:xfrm>
        <a:graphic>
          <a:graphicData uri="http://schemas.openxmlformats.org/drawingml/2006/table">
            <a:tbl>
              <a:tblPr/>
              <a:tblGrid>
                <a:gridCol w="9153633">
                  <a:extLst>
                    <a:ext uri="{9D8B030D-6E8A-4147-A177-3AD203B41FA5}">
                      <a16:colId xmlns:a16="http://schemas.microsoft.com/office/drawing/2014/main" val="722396647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321728729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210760807"/>
                    </a:ext>
                  </a:extLst>
                </a:gridCol>
                <a:gridCol w="1756645">
                  <a:extLst>
                    <a:ext uri="{9D8B030D-6E8A-4147-A177-3AD203B41FA5}">
                      <a16:colId xmlns:a16="http://schemas.microsoft.com/office/drawing/2014/main" val="3541818800"/>
                    </a:ext>
                  </a:extLst>
                </a:gridCol>
              </a:tblGrid>
              <a:tr h="984655">
                <a:tc>
                  <a:txBody>
                    <a:bodyPr/>
                    <a:lstStyle/>
                    <a:p>
                      <a:endParaRPr lang="en-US" dirty="0" smtClean="0">
                        <a:effectLst/>
                      </a:endParaRPr>
                    </a:p>
                    <a:p>
                      <a:r>
                        <a:rPr lang="en-US" dirty="0" smtClean="0">
                          <a:effectLst/>
                        </a:rPr>
                        <a:t>    </a:t>
                      </a:r>
                      <a:r>
                        <a:rPr lang="ru-RU" dirty="0" smtClean="0">
                          <a:effectLst/>
                        </a:rPr>
                        <a:t>\</a:t>
                      </a:r>
                      <a:r>
                        <a:rPr lang="en-US" dirty="0" smtClean="0">
                          <a:effectLst/>
                        </a:rPr>
                        <a:t>d\d\d\d    4 </a:t>
                      </a:r>
                      <a:r>
                        <a:rPr lang="ru-RU" dirty="0" smtClean="0">
                          <a:effectLst/>
                        </a:rPr>
                        <a:t>цифры</a:t>
                      </a:r>
                      <a:r>
                        <a:rPr lang="ru-RU" baseline="0" dirty="0" smtClean="0">
                          <a:effectLst/>
                        </a:rPr>
                        <a:t>    Пример  - 1234  3450 0123</a:t>
                      </a:r>
                    </a:p>
                    <a:p>
                      <a:r>
                        <a:rPr lang="ru-RU" baseline="0" dirty="0" smtClean="0">
                          <a:effectLst/>
                        </a:rPr>
                        <a:t>    </a:t>
                      </a:r>
                      <a:r>
                        <a:rPr lang="ru-RU" dirty="0" smtClean="0">
                          <a:effectLst/>
                        </a:rPr>
                        <a:t>\</a:t>
                      </a:r>
                      <a:r>
                        <a:rPr lang="en-US" dirty="0" smtClean="0">
                          <a:effectLst/>
                        </a:rPr>
                        <a:t>d\d\d\d</a:t>
                      </a:r>
                      <a:r>
                        <a:rPr lang="ru-RU" dirty="0" smtClean="0">
                          <a:effectLst/>
                        </a:rPr>
                        <a:t>\</a:t>
                      </a:r>
                      <a:r>
                        <a:rPr lang="en-US" dirty="0" smtClean="0">
                          <a:effectLst/>
                        </a:rPr>
                        <a:t>d\d\d\d</a:t>
                      </a:r>
                      <a:r>
                        <a:rPr lang="ru-RU" dirty="0" smtClean="0">
                          <a:effectLst/>
                        </a:rPr>
                        <a:t>  8 цифр </a:t>
                      </a:r>
                      <a:r>
                        <a:rPr lang="ru-RU" baseline="0" dirty="0" smtClean="0">
                          <a:effectLst/>
                        </a:rPr>
                        <a:t>  </a:t>
                      </a:r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29668"/>
                  </a:ext>
                </a:extLst>
              </a:tr>
              <a:tr h="984655">
                <a:tc>
                  <a:txBody>
                    <a:bodyPr/>
                    <a:lstStyle/>
                    <a:p>
                      <a:r>
                        <a:rPr lang="ru-RU" dirty="0" smtClean="0">
                          <a:effectLst/>
                        </a:rPr>
                        <a:t>   </a:t>
                      </a:r>
                      <a:r>
                        <a:rPr lang="ru-RU" b="1" dirty="0" smtClean="0">
                          <a:effectLst/>
                        </a:rPr>
                        <a:t>Как записать короче?</a:t>
                      </a:r>
                    </a:p>
                    <a:p>
                      <a:r>
                        <a:rPr lang="ru-RU" b="1" dirty="0" smtClean="0">
                          <a:effectLst/>
                        </a:rPr>
                        <a:t>   </a:t>
                      </a:r>
                      <a:endParaRPr lang="ru-RU" b="1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257453"/>
                  </a:ext>
                </a:extLst>
              </a:tr>
              <a:tr h="946648">
                <a:tc>
                  <a:txBody>
                    <a:bodyPr/>
                    <a:lstStyle/>
                    <a:p>
                      <a:r>
                        <a:rPr lang="ru-RU" dirty="0" smtClean="0">
                          <a:effectLst/>
                        </a:rPr>
                        <a:t>     \</a:t>
                      </a:r>
                      <a:r>
                        <a:rPr lang="en-US" dirty="0" smtClean="0">
                          <a:effectLst/>
                        </a:rPr>
                        <a:t>d{4}     -</a:t>
                      </a:r>
                      <a:r>
                        <a:rPr lang="en-US" baseline="0" dirty="0" smtClean="0">
                          <a:effectLst/>
                        </a:rPr>
                        <a:t>         </a:t>
                      </a:r>
                      <a:r>
                        <a:rPr lang="en-US" dirty="0" smtClean="0">
                          <a:effectLst/>
                        </a:rPr>
                        <a:t>[0-9]{4}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</a:rPr>
                        <a:t>      </a:t>
                      </a:r>
                      <a:r>
                        <a:rPr lang="ru-RU" dirty="0" smtClean="0">
                          <a:effectLst/>
                        </a:rPr>
                        <a:t>\</a:t>
                      </a:r>
                      <a:r>
                        <a:rPr lang="en-US" dirty="0" smtClean="0">
                          <a:effectLst/>
                        </a:rPr>
                        <a:t>d{8}    -         [0-9]{8}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82871"/>
                  </a:ext>
                </a:extLst>
              </a:tr>
              <a:tr h="1480194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6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385" y="225525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Метасимволы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 smtClean="0"/>
              <a:t>Квантификаторы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7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958440"/>
              </p:ext>
            </p:extLst>
          </p:nvPr>
        </p:nvGraphicFramePr>
        <p:xfrm>
          <a:off x="949569" y="1817078"/>
          <a:ext cx="10961078" cy="6154697"/>
        </p:xfrm>
        <a:graphic>
          <a:graphicData uri="http://schemas.openxmlformats.org/drawingml/2006/table">
            <a:tbl>
              <a:tblPr/>
              <a:tblGrid>
                <a:gridCol w="9153633">
                  <a:extLst>
                    <a:ext uri="{9D8B030D-6E8A-4147-A177-3AD203B41FA5}">
                      <a16:colId xmlns:a16="http://schemas.microsoft.com/office/drawing/2014/main" val="722396647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321728729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210760807"/>
                    </a:ext>
                  </a:extLst>
                </a:gridCol>
                <a:gridCol w="1756645">
                  <a:extLst>
                    <a:ext uri="{9D8B030D-6E8A-4147-A177-3AD203B41FA5}">
                      <a16:colId xmlns:a16="http://schemas.microsoft.com/office/drawing/2014/main" val="3541818800"/>
                    </a:ext>
                  </a:extLst>
                </a:gridCol>
              </a:tblGrid>
              <a:tr h="984655">
                <a:tc>
                  <a:txBody>
                    <a:bodyPr/>
                    <a:lstStyle/>
                    <a:p>
                      <a:endParaRPr lang="en-US" dirty="0" smtClean="0">
                        <a:effectLst/>
                      </a:endParaRPr>
                    </a:p>
                    <a:p>
                      <a:r>
                        <a:rPr lang="en-US" dirty="0" smtClean="0">
                          <a:effectLst/>
                        </a:rPr>
                        <a:t>    </a:t>
                      </a:r>
                      <a:r>
                        <a:rPr lang="ru-RU" dirty="0" smtClean="0">
                          <a:effectLst/>
                        </a:rPr>
                        <a:t>\</a:t>
                      </a:r>
                      <a:r>
                        <a:rPr lang="en-US" dirty="0" smtClean="0">
                          <a:effectLst/>
                        </a:rPr>
                        <a:t>d\d\d\d    4 </a:t>
                      </a:r>
                      <a:r>
                        <a:rPr lang="ru-RU" dirty="0" smtClean="0">
                          <a:effectLst/>
                        </a:rPr>
                        <a:t>цифры</a:t>
                      </a:r>
                      <a:r>
                        <a:rPr lang="ru-RU" baseline="0" dirty="0" smtClean="0">
                          <a:effectLst/>
                        </a:rPr>
                        <a:t>    Пример  - 1234  3450 0123</a:t>
                      </a:r>
                    </a:p>
                    <a:p>
                      <a:r>
                        <a:rPr lang="ru-RU" baseline="0" dirty="0" smtClean="0">
                          <a:effectLst/>
                        </a:rPr>
                        <a:t>    </a:t>
                      </a:r>
                      <a:r>
                        <a:rPr lang="en-US" dirty="0" smtClean="0">
                          <a:effectLst/>
                        </a:rPr>
                        <a:t>[0-9] [0-9] [0-9][0-9]</a:t>
                      </a:r>
                      <a:endParaRPr lang="en-US" baseline="0" dirty="0" smtClean="0">
                        <a:effectLst/>
                      </a:endParaRPr>
                    </a:p>
                    <a:p>
                      <a:endParaRPr lang="en-US" baseline="0" dirty="0" smtClean="0">
                        <a:effectLst/>
                      </a:endParaRPr>
                    </a:p>
                    <a:p>
                      <a:r>
                        <a:rPr lang="en-US" baseline="0" dirty="0" smtClean="0">
                          <a:effectLst/>
                        </a:rPr>
                        <a:t>   </a:t>
                      </a:r>
                    </a:p>
                    <a:p>
                      <a:endParaRPr lang="en-US" baseline="0" dirty="0" smtClean="0">
                        <a:effectLst/>
                      </a:endParaRPr>
                    </a:p>
                    <a:p>
                      <a:r>
                        <a:rPr lang="en-US" baseline="0" dirty="0" smtClean="0">
                          <a:effectLst/>
                        </a:rPr>
                        <a:t>    </a:t>
                      </a:r>
                      <a:r>
                        <a:rPr lang="ru-RU" dirty="0" smtClean="0">
                          <a:effectLst/>
                        </a:rPr>
                        <a:t>\</a:t>
                      </a:r>
                      <a:r>
                        <a:rPr lang="en-US" dirty="0" smtClean="0">
                          <a:effectLst/>
                        </a:rPr>
                        <a:t>d\d\d\d</a:t>
                      </a:r>
                      <a:r>
                        <a:rPr lang="ru-RU" dirty="0" smtClean="0">
                          <a:effectLst/>
                        </a:rPr>
                        <a:t>\</a:t>
                      </a:r>
                      <a:r>
                        <a:rPr lang="en-US" dirty="0" smtClean="0">
                          <a:effectLst/>
                        </a:rPr>
                        <a:t>d\d\d\d</a:t>
                      </a:r>
                      <a:r>
                        <a:rPr lang="ru-RU" dirty="0" smtClean="0">
                          <a:effectLst/>
                        </a:rPr>
                        <a:t>  8 цифр </a:t>
                      </a:r>
                      <a:r>
                        <a:rPr lang="ru-RU" baseline="0" dirty="0" smtClean="0">
                          <a:effectLst/>
                        </a:rPr>
                        <a:t>  </a:t>
                      </a:r>
                      <a:endParaRPr lang="en-US" baseline="0" dirty="0" smtClean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effectLst/>
                        </a:rPr>
                        <a:t>      </a:t>
                      </a:r>
                      <a:r>
                        <a:rPr lang="en-US" dirty="0" smtClean="0">
                          <a:effectLst/>
                        </a:rPr>
                        <a:t>[0-9] [0-9] [0-9][0-9] [0-9] [0-9] [0-9][0-9]</a:t>
                      </a:r>
                      <a:endParaRPr lang="en-US" baseline="0" dirty="0" smtClean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>
                        <a:effectLst/>
                      </a:endParaRPr>
                    </a:p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29668"/>
                  </a:ext>
                </a:extLst>
              </a:tr>
              <a:tr h="984655">
                <a:tc>
                  <a:txBody>
                    <a:bodyPr/>
                    <a:lstStyle/>
                    <a:p>
                      <a:r>
                        <a:rPr lang="ru-RU" dirty="0" smtClean="0">
                          <a:effectLst/>
                        </a:rPr>
                        <a:t>   </a:t>
                      </a:r>
                      <a:r>
                        <a:rPr lang="ru-RU" b="1" dirty="0" smtClean="0">
                          <a:effectLst/>
                        </a:rPr>
                        <a:t>Как записать короче?</a:t>
                      </a:r>
                    </a:p>
                    <a:p>
                      <a:r>
                        <a:rPr lang="ru-RU" b="1" dirty="0" smtClean="0">
                          <a:effectLst/>
                        </a:rPr>
                        <a:t>   </a:t>
                      </a:r>
                      <a:endParaRPr lang="ru-RU" b="1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257453"/>
                  </a:ext>
                </a:extLst>
              </a:tr>
              <a:tr h="946648">
                <a:tc>
                  <a:txBody>
                    <a:bodyPr/>
                    <a:lstStyle/>
                    <a:p>
                      <a:r>
                        <a:rPr lang="ru-RU" dirty="0" smtClean="0">
                          <a:effectLst/>
                        </a:rPr>
                        <a:t>     \</a:t>
                      </a:r>
                      <a:r>
                        <a:rPr lang="en-US" dirty="0" smtClean="0">
                          <a:effectLst/>
                        </a:rPr>
                        <a:t>d{4}     -</a:t>
                      </a:r>
                      <a:r>
                        <a:rPr lang="en-US" baseline="0" dirty="0" smtClean="0">
                          <a:effectLst/>
                        </a:rPr>
                        <a:t>         </a:t>
                      </a:r>
                      <a:r>
                        <a:rPr lang="en-US" dirty="0" smtClean="0">
                          <a:effectLst/>
                        </a:rPr>
                        <a:t>[0-9]{4}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</a:rPr>
                        <a:t>      </a:t>
                      </a:r>
                      <a:r>
                        <a:rPr lang="ru-RU" dirty="0" smtClean="0">
                          <a:effectLst/>
                        </a:rPr>
                        <a:t>\</a:t>
                      </a:r>
                      <a:r>
                        <a:rPr lang="en-US" dirty="0" smtClean="0">
                          <a:effectLst/>
                        </a:rPr>
                        <a:t>d{8}    -         [0-9]{8}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82871"/>
                  </a:ext>
                </a:extLst>
              </a:tr>
              <a:tr h="1480194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6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13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385" y="225525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Метасимволы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 smtClean="0"/>
              <a:t>Квантификаторы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7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684825"/>
              </p:ext>
            </p:extLst>
          </p:nvPr>
        </p:nvGraphicFramePr>
        <p:xfrm>
          <a:off x="879231" y="1597267"/>
          <a:ext cx="9467728" cy="4627687"/>
        </p:xfrm>
        <a:graphic>
          <a:graphicData uri="http://schemas.openxmlformats.org/drawingml/2006/table">
            <a:tbl>
              <a:tblPr/>
              <a:tblGrid>
                <a:gridCol w="1781907">
                  <a:extLst>
                    <a:ext uri="{9D8B030D-6E8A-4147-A177-3AD203B41FA5}">
                      <a16:colId xmlns:a16="http://schemas.microsoft.com/office/drawing/2014/main" val="2899704867"/>
                    </a:ext>
                  </a:extLst>
                </a:gridCol>
                <a:gridCol w="7685821">
                  <a:extLst>
                    <a:ext uri="{9D8B030D-6E8A-4147-A177-3AD203B41FA5}">
                      <a16:colId xmlns:a16="http://schemas.microsoft.com/office/drawing/2014/main" val="1838268592"/>
                    </a:ext>
                  </a:extLst>
                </a:gridCol>
              </a:tblGrid>
              <a:tr h="653562"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024011"/>
                  </a:ext>
                </a:extLst>
              </a:tr>
              <a:tr h="653562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*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0 или более повторений предыдущего элемента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184316"/>
                  </a:ext>
                </a:extLst>
              </a:tr>
              <a:tr h="653562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+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 или более повторений предыдущего элемента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505012"/>
                  </a:ext>
                </a:extLst>
              </a:tr>
              <a:tr h="653562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?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0 или 1 повторений предыдущего элемента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683100"/>
                  </a:ext>
                </a:extLst>
              </a:tr>
              <a:tr h="2013439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{</a:t>
                      </a:r>
                      <a:r>
                        <a:rPr lang="en-US" dirty="0" err="1">
                          <a:effectLst/>
                        </a:rPr>
                        <a:t>n,m</a:t>
                      </a:r>
                      <a:r>
                        <a:rPr lang="en-US" dirty="0" smtClean="0">
                          <a:effectLst/>
                        </a:rPr>
                        <a:t>}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 smtClean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 </a:t>
                      </a:r>
                      <a:r>
                        <a:rPr lang="en-US" dirty="0" smtClean="0">
                          <a:effectLst/>
                        </a:rPr>
                        <a:t>{n,}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 smtClean="0">
                        <a:effectLst/>
                      </a:endParaRPr>
                    </a:p>
                    <a:p>
                      <a:r>
                        <a:rPr lang="ru-RU" dirty="0" smtClean="0">
                          <a:effectLst/>
                        </a:rPr>
                        <a:t>  </a:t>
                      </a:r>
                      <a:r>
                        <a:rPr lang="en-US" dirty="0" smtClean="0">
                          <a:effectLst/>
                        </a:rPr>
                        <a:t>{,m}</a:t>
                      </a:r>
                      <a:endParaRPr lang="ru-RU" dirty="0" smtClean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От n до m </a:t>
                      </a:r>
                      <a:r>
                        <a:rPr lang="ru-RU" dirty="0" smtClean="0">
                          <a:effectLst/>
                        </a:rPr>
                        <a:t>повторений</a:t>
                      </a:r>
                    </a:p>
                    <a:p>
                      <a:endParaRPr lang="ru-RU" dirty="0" smtClean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От n повторений</a:t>
                      </a:r>
                    </a:p>
                    <a:p>
                      <a:endParaRPr lang="ru-RU" dirty="0" smtClean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От 0 до m повторений</a:t>
                      </a:r>
                    </a:p>
                    <a:p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041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385" y="225525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Альтернативы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7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465385" y="2967335"/>
            <a:ext cx="76786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73A3C"/>
                </a:solidFill>
                <a:latin typeface="-apple-system"/>
              </a:rPr>
              <a:t>Альтернативы</a:t>
            </a:r>
            <a:endParaRPr lang="ru-RU" dirty="0">
              <a:solidFill>
                <a:srgbClr val="373A3C"/>
              </a:solidFill>
              <a:latin typeface="-apple-system"/>
            </a:endParaRPr>
          </a:p>
          <a:p>
            <a:r>
              <a:rPr lang="ru-RU" dirty="0" err="1">
                <a:solidFill>
                  <a:srgbClr val="373A3C"/>
                </a:solidFill>
                <a:latin typeface="-apple-system"/>
              </a:rPr>
              <a:t>x|y</a:t>
            </a:r>
            <a:r>
              <a:rPr lang="ru-RU" dirty="0">
                <a:solidFill>
                  <a:srgbClr val="373A3C"/>
                </a:solidFill>
                <a:latin typeface="-apple-system"/>
              </a:rPr>
              <a:t>        </a:t>
            </a:r>
          </a:p>
          <a:p>
            <a:r>
              <a:rPr lang="ru-RU" dirty="0">
                <a:solidFill>
                  <a:srgbClr val="373A3C"/>
                </a:solidFill>
                <a:latin typeface="-apple-system"/>
              </a:rPr>
              <a:t>Совпадает с 'x' или 'y'.</a:t>
            </a:r>
            <a:endParaRPr lang="ru-RU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2091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385" y="225525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Якоря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7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b="1" dirty="0" smtClean="0"/>
              <a:t>Якоря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 ^ - начало строки</a:t>
            </a:r>
          </a:p>
          <a:p>
            <a:r>
              <a:rPr lang="ru-RU" dirty="0"/>
              <a:t>$ - конец строки</a:t>
            </a:r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6968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385" y="225525"/>
            <a:ext cx="9488243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Экранирование символов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1817076"/>
            <a:ext cx="8124091" cy="4654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pPr marL="0" indent="0">
              <a:buNone/>
            </a:pPr>
            <a:r>
              <a:rPr lang="ru-RU" b="1" dirty="0"/>
              <a:t>Экранирование</a:t>
            </a:r>
            <a:r>
              <a:rPr lang="ru-RU" dirty="0"/>
              <a:t> делается с помощью обратного </a:t>
            </a:r>
            <a:r>
              <a:rPr lang="ru-RU" dirty="0" smtClean="0"/>
              <a:t>слеша</a:t>
            </a:r>
          </a:p>
          <a:p>
            <a:pPr marL="0" indent="0">
              <a:buNone/>
            </a:pPr>
            <a:r>
              <a:rPr lang="ru-RU" dirty="0" smtClean="0"/>
              <a:t>Для каких символов? Для </a:t>
            </a:r>
            <a:r>
              <a:rPr lang="ru-RU" b="1" dirty="0" smtClean="0"/>
              <a:t>специальных символов</a:t>
            </a:r>
            <a:endParaRPr lang="en-US" b="1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800" dirty="0" smtClean="0"/>
              <a:t>Пример *5 *4 *6         \*</a:t>
            </a:r>
            <a:r>
              <a:rPr lang="en-US" sz="2800" dirty="0" smtClean="0"/>
              <a:t>[0-9]</a:t>
            </a:r>
          </a:p>
          <a:p>
            <a:pPr marL="0" indent="0">
              <a:buNone/>
            </a:pPr>
            <a:r>
              <a:rPr lang="en-US" sz="2800" dirty="0" smtClean="0"/>
              <a:t>//f  //g                           \/\/[a-z]</a:t>
            </a:r>
          </a:p>
          <a:p>
            <a:pPr marL="0" indent="0">
              <a:buNone/>
            </a:pPr>
            <a:r>
              <a:rPr lang="en-US" sz="2800" dirty="0" smtClean="0"/>
              <a:t>\1   \</a:t>
            </a:r>
            <a:r>
              <a:rPr lang="en-US" sz="2800" dirty="0"/>
              <a:t>7                             \\[0-9]</a:t>
            </a:r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51069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0186" y="832050"/>
            <a:ext cx="9488243" cy="211044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Задание –</a:t>
            </a:r>
            <a:r>
              <a:rPr lang="ru-RU" dirty="0"/>
              <a:t>Фамилия (с заглавной буквы, остальные в нижнем регистре)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35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0246" y="2790092"/>
            <a:ext cx="9488243" cy="1324707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Регуля́рные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выраже́ния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(англ. 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regular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expressions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) — формальный язык поиска и осуществления манипуляций с подстроками в тексте, основанный на использовании метасимволов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7335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0186" y="832050"/>
            <a:ext cx="9488243" cy="2110441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Задание –</a:t>
            </a:r>
            <a:r>
              <a:rPr lang="ru-RU" dirty="0" err="1" smtClean="0"/>
              <a:t>автономер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44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Задание –определить что описывает ???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2110154"/>
            <a:ext cx="7115908" cy="13247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([a-</a:t>
            </a:r>
            <a:r>
              <a:rPr lang="en-US" sz="2800" dirty="0" err="1"/>
              <a:t>fA</a:t>
            </a:r>
            <a:r>
              <a:rPr lang="en-US" sz="2800" dirty="0"/>
              <a:t>-F]|[0-9]){6}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4447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0186" y="832050"/>
            <a:ext cx="9488243" cy="211044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Задание –ИНН</a:t>
            </a:r>
            <a:br>
              <a:rPr lang="ru-RU" dirty="0" smtClean="0"/>
            </a:br>
            <a:r>
              <a:rPr lang="ru-RU" dirty="0" smtClean="0"/>
              <a:t>1 цифра не 0, после 10 цифр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61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092" y="1992923"/>
            <a:ext cx="11570677" cy="132470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2800" b="1" dirty="0"/>
              <a:t>/^(https?:\/\/)?([\da-z\.-]+)\.([a-z\.]{2,6})([\/\w \.-]*)*\/?$/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84072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6062" y="342756"/>
            <a:ext cx="10339754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Пример</a:t>
            </a:r>
            <a:r>
              <a:rPr lang="en-US" dirty="0" smtClean="0"/>
              <a:t> </a:t>
            </a:r>
            <a:r>
              <a:rPr lang="ru-RU" dirty="0" smtClean="0"/>
              <a:t>программы на </a:t>
            </a:r>
            <a:r>
              <a:rPr lang="en-US" dirty="0" smtClean="0"/>
              <a:t>Perl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092" y="1992923"/>
            <a:ext cx="11570677" cy="3938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2800" b="1" dirty="0"/>
              <a:t>$s = "1+2-3*4";</a:t>
            </a:r>
          </a:p>
          <a:p>
            <a:pPr marL="0" indent="0">
              <a:buNone/>
            </a:pPr>
            <a:r>
              <a:rPr lang="en-US" sz="2800" b="1" dirty="0"/>
              <a:t>           if ($s =~ /(\d)(?=-)/) # </a:t>
            </a:r>
            <a:r>
              <a:rPr lang="ru-RU" sz="2800" b="1" dirty="0" err="1"/>
              <a:t>Наити</a:t>
            </a:r>
            <a:r>
              <a:rPr lang="ru-RU" sz="2800" b="1" dirty="0"/>
              <a:t> цифру за которой стоит '-'</a:t>
            </a:r>
          </a:p>
          <a:p>
            <a:pPr marL="0" indent="0">
              <a:buNone/>
            </a:pPr>
            <a:r>
              <a:rPr lang="ru-RU" sz="2800" b="1" dirty="0"/>
              <a:t>           {</a:t>
            </a:r>
          </a:p>
          <a:p>
            <a:pPr marL="0" indent="0">
              <a:buNone/>
            </a:pPr>
            <a:r>
              <a:rPr lang="ru-RU" sz="2800" b="1" dirty="0"/>
              <a:t>               </a:t>
            </a:r>
            <a:r>
              <a:rPr lang="en-US" sz="2800" b="1" dirty="0"/>
              <a:t>print "$1\n"; # </a:t>
            </a:r>
            <a:r>
              <a:rPr lang="ru-RU" sz="2800" b="1" dirty="0"/>
              <a:t>Результат '2'</a:t>
            </a:r>
          </a:p>
          <a:p>
            <a:pPr marL="0" indent="0">
              <a:buNone/>
            </a:pPr>
            <a:r>
              <a:rPr lang="ru-RU" sz="2800" b="1" dirty="0"/>
              <a:t>           } </a:t>
            </a:r>
            <a:r>
              <a:rPr lang="en-US" sz="2800" b="1" dirty="0"/>
              <a:t>else {</a:t>
            </a:r>
          </a:p>
          <a:p>
            <a:pPr marL="0" indent="0">
              <a:buNone/>
            </a:pPr>
            <a:r>
              <a:rPr lang="en-US" sz="2800" b="1" dirty="0"/>
              <a:t>               print "</a:t>
            </a:r>
            <a:r>
              <a:rPr lang="ru-RU" sz="2800" b="1" dirty="0"/>
              <a:t>ошибка поиска\</a:t>
            </a:r>
            <a:r>
              <a:rPr lang="en-US" sz="2800" b="1" dirty="0"/>
              <a:t>n";</a:t>
            </a:r>
          </a:p>
          <a:p>
            <a:pPr marL="0" indent="0">
              <a:buNone/>
            </a:pPr>
            <a:r>
              <a:rPr lang="en-US" sz="2800" b="1" dirty="0"/>
              <a:t>           }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75925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Шаблоны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0339" y="2004646"/>
            <a:ext cx="255563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Н456СХ</a:t>
            </a:r>
          </a:p>
          <a:p>
            <a:pPr marL="0" indent="0">
              <a:buNone/>
            </a:pPr>
            <a:r>
              <a:rPr lang="ru-RU" dirty="0" smtClean="0"/>
              <a:t>С344НК</a:t>
            </a:r>
          </a:p>
          <a:p>
            <a:pPr marL="0" indent="0">
              <a:buNone/>
            </a:pPr>
            <a:r>
              <a:rPr lang="ru-RU" dirty="0" smtClean="0"/>
              <a:t>В123КЕ</a:t>
            </a:r>
          </a:p>
          <a:p>
            <a:pPr marL="0" indent="0">
              <a:buNone/>
            </a:pPr>
            <a:r>
              <a:rPr lang="ru-RU" dirty="0" smtClean="0"/>
              <a:t>У123НО</a:t>
            </a:r>
          </a:p>
          <a:p>
            <a:pPr marL="0" indent="0">
              <a:buNone/>
            </a:pPr>
            <a:r>
              <a:rPr lang="ru-RU" dirty="0" smtClean="0"/>
              <a:t>Х322КН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02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Назначение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5" y="2110154"/>
            <a:ext cx="7948245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/>
              <a:t>помощи регулярных выражений можно задать шаблоны, позволяющие:</a:t>
            </a:r>
          </a:p>
          <a:p>
            <a:r>
              <a:rPr lang="ru-RU" dirty="0"/>
              <a:t>найти все последовательности символов </a:t>
            </a:r>
            <a:r>
              <a:rPr lang="ru-RU" i="1" dirty="0"/>
              <a:t>«кот»</a:t>
            </a:r>
            <a:r>
              <a:rPr lang="ru-RU" dirty="0"/>
              <a:t> в любом контексте, как то: </a:t>
            </a:r>
            <a:r>
              <a:rPr lang="ru-RU" i="1" dirty="0"/>
              <a:t>«кот», «котлета», «терракотовый»</a:t>
            </a:r>
            <a:r>
              <a:rPr lang="ru-RU" dirty="0"/>
              <a:t>;</a:t>
            </a:r>
          </a:p>
          <a:p>
            <a:r>
              <a:rPr lang="ru-RU" dirty="0"/>
              <a:t>найти отдельно стоящее слово </a:t>
            </a:r>
            <a:r>
              <a:rPr lang="ru-RU" i="1" dirty="0"/>
              <a:t>«кот»</a:t>
            </a:r>
            <a:r>
              <a:rPr lang="ru-RU" dirty="0"/>
              <a:t> и заменить его на </a:t>
            </a:r>
            <a:r>
              <a:rPr lang="ru-RU" i="1" dirty="0"/>
              <a:t>«кошка»</a:t>
            </a:r>
            <a:r>
              <a:rPr lang="ru-RU" dirty="0"/>
              <a:t>;</a:t>
            </a:r>
          </a:p>
          <a:p>
            <a:r>
              <a:rPr lang="ru-RU" dirty="0"/>
              <a:t>найти слово </a:t>
            </a:r>
            <a:r>
              <a:rPr lang="ru-RU" i="1" dirty="0"/>
              <a:t>«кот»</a:t>
            </a:r>
            <a:r>
              <a:rPr lang="ru-RU" dirty="0"/>
              <a:t>, которому предшествует слово </a:t>
            </a:r>
            <a:r>
              <a:rPr lang="ru-RU" i="1" dirty="0"/>
              <a:t>«персидский»</a:t>
            </a:r>
            <a:r>
              <a:rPr lang="ru-RU" dirty="0"/>
              <a:t> или </a:t>
            </a:r>
            <a:r>
              <a:rPr lang="ru-RU" i="1" dirty="0"/>
              <a:t>«</a:t>
            </a:r>
            <a:r>
              <a:rPr lang="ru-RU" i="1" dirty="0" err="1"/>
              <a:t>чеширский</a:t>
            </a:r>
            <a:r>
              <a:rPr lang="ru-RU" i="1" dirty="0"/>
              <a:t>»</a:t>
            </a:r>
            <a:r>
              <a:rPr lang="ru-RU" dirty="0"/>
              <a:t>;</a:t>
            </a:r>
          </a:p>
          <a:p>
            <a:r>
              <a:rPr lang="ru-RU" dirty="0"/>
              <a:t>убрать из текста все предложения, в которых упоминается слово </a:t>
            </a:r>
            <a:r>
              <a:rPr lang="ru-RU" i="1" dirty="0"/>
              <a:t>кот</a:t>
            </a:r>
            <a:r>
              <a:rPr lang="ru-RU" dirty="0"/>
              <a:t> или </a:t>
            </a:r>
            <a:r>
              <a:rPr lang="ru-RU" i="1" dirty="0"/>
              <a:t>кошка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642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Основные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2110154"/>
            <a:ext cx="7115908" cy="13247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dirty="0" smtClean="0"/>
              <a:t>Символы</a:t>
            </a:r>
          </a:p>
          <a:p>
            <a:pPr marL="0" indent="0">
              <a:buNone/>
            </a:pPr>
            <a:r>
              <a:rPr lang="ru-RU" sz="2800" dirty="0" smtClean="0"/>
              <a:t>Метасимволы</a:t>
            </a:r>
          </a:p>
          <a:p>
            <a:pPr marL="0" indent="0">
              <a:buNone/>
            </a:pPr>
            <a:r>
              <a:rPr lang="ru-RU" sz="2800" smtClean="0"/>
              <a:t>Квантификаторы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94315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Основные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5" y="2110154"/>
            <a:ext cx="8124091" cy="424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Метасимволы</a:t>
            </a:r>
            <a:endParaRPr lang="en-US" sz="2800" b="1" dirty="0" smtClean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r>
              <a:rPr lang="ru-RU" dirty="0" smtClean="0"/>
              <a:t>класс </a:t>
            </a:r>
            <a:r>
              <a:rPr lang="ru-RU" dirty="0"/>
              <a:t>символов (например, любая цифра [0-9] или \d) </a:t>
            </a:r>
            <a:endParaRPr lang="en-US" dirty="0" smtClean="0"/>
          </a:p>
          <a:p>
            <a:r>
              <a:rPr lang="ru-RU" dirty="0" smtClean="0"/>
              <a:t>уточняющий </a:t>
            </a:r>
            <a:r>
              <a:rPr lang="ru-RU" dirty="0"/>
              <a:t>символ (например, </a:t>
            </a:r>
            <a:r>
              <a:rPr lang="ru-RU" dirty="0" smtClean="0"/>
              <a:t>^).</a:t>
            </a:r>
            <a:endParaRPr lang="en-US" dirty="0" smtClean="0"/>
          </a:p>
          <a:p>
            <a:r>
              <a:rPr lang="ru-RU" dirty="0" smtClean="0"/>
              <a:t>повторитель </a:t>
            </a:r>
            <a:r>
              <a:rPr lang="ru-RU" dirty="0"/>
              <a:t>(например, +).</a:t>
            </a:r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0161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ru-RU" dirty="0" smtClean="0"/>
              <a:t>Регулярные выражения</a:t>
            </a:r>
            <a:r>
              <a:rPr lang="en-US" dirty="0" smtClean="0"/>
              <a:t>. </a:t>
            </a:r>
            <a:r>
              <a:rPr lang="ru-RU" dirty="0" smtClean="0"/>
              <a:t>Основные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86" y="2110154"/>
            <a:ext cx="7115908" cy="3294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Символы</a:t>
            </a:r>
          </a:p>
          <a:p>
            <a:pPr marL="0" indent="0">
              <a:buNone/>
            </a:pPr>
            <a:r>
              <a:rPr lang="ru-RU" b="1" dirty="0"/>
              <a:t>Обычный символ</a:t>
            </a:r>
            <a:r>
              <a:rPr lang="ru-RU" dirty="0"/>
              <a:t> представляет в выражении сам себя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ru-RU" sz="2800" dirty="0" smtClean="0"/>
              <a:t>Пример</a:t>
            </a:r>
          </a:p>
          <a:p>
            <a:pPr marL="0" indent="0">
              <a:buNone/>
            </a:pPr>
            <a:r>
              <a:rPr lang="en-US" sz="2800" dirty="0" err="1" smtClean="0"/>
              <a:t>A,g,a</a:t>
            </a:r>
            <a:r>
              <a:rPr lang="en-US" sz="2800" dirty="0" smtClean="0"/>
              <a:t>, 1,….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96997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453</TotalTime>
  <Words>408</Words>
  <Application>Microsoft Office PowerPoint</Application>
  <PresentationFormat>Широкоэкранный</PresentationFormat>
  <Paragraphs>157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-apple-system</vt:lpstr>
      <vt:lpstr>Arial</vt:lpstr>
      <vt:lpstr>Century Gothic</vt:lpstr>
      <vt:lpstr>Wingdings 3</vt:lpstr>
      <vt:lpstr>Легкий дым</vt:lpstr>
      <vt:lpstr>Интернет-программирование regexp</vt:lpstr>
      <vt:lpstr>Регулярные выражения</vt:lpstr>
      <vt:lpstr>Регулярные выражения. Пример</vt:lpstr>
      <vt:lpstr>Регулярные выражения. Пример программы на Perl</vt:lpstr>
      <vt:lpstr>Регулярные выражения. Шаблоны</vt:lpstr>
      <vt:lpstr>Регулярные выражения. Назначение</vt:lpstr>
      <vt:lpstr>Регулярные выражения. Основные термины</vt:lpstr>
      <vt:lpstr>Регулярные выражения. Основные термины</vt:lpstr>
      <vt:lpstr>Регулярные выражения. Основные термины</vt:lpstr>
      <vt:lpstr>Регулярные выражения. Метасимволы Класс символов</vt:lpstr>
      <vt:lpstr>Регулярные выражения. Метасимволы Класс символов</vt:lpstr>
      <vt:lpstr>Регулярные выражения. Метасимволы Класс символов</vt:lpstr>
      <vt:lpstr>Регулярные выражения. Метасимволы Квантификаторы</vt:lpstr>
      <vt:lpstr>Регулярные выражения. Метасимволы Квантификаторы</vt:lpstr>
      <vt:lpstr>Регулярные выражения. Метасимволы Квантификаторы</vt:lpstr>
      <vt:lpstr>Регулярные выражения. Альтернативы</vt:lpstr>
      <vt:lpstr>Регулярные выражения. Якоря</vt:lpstr>
      <vt:lpstr>Регулярные выражения. Экранирование символов</vt:lpstr>
      <vt:lpstr>Регулярные выражения.   Задание –Фамилия (с заглавной буквы, остальные в нижнем регистре)</vt:lpstr>
      <vt:lpstr>Регулярные выражения.   Задание –автономер</vt:lpstr>
      <vt:lpstr>Регулярные выражения. Задание –определить что описывает ???</vt:lpstr>
      <vt:lpstr>Регулярные выражения.   Задание –ИНН 1 цифра не 0, после 10 цифр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Интернет-программирование</dc:title>
  <dc:creator>Olga</dc:creator>
  <cp:lastModifiedBy>Olga</cp:lastModifiedBy>
  <cp:revision>156</cp:revision>
  <dcterms:created xsi:type="dcterms:W3CDTF">2018-09-09T16:45:51Z</dcterms:created>
  <dcterms:modified xsi:type="dcterms:W3CDTF">2018-09-18T14:31:53Z</dcterms:modified>
</cp:coreProperties>
</file>