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163" y="802299"/>
            <a:ext cx="9697690" cy="15751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Разработка мобильных приложений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/>
              <a:t>Использование </a:t>
            </a:r>
            <a:r>
              <a:rPr lang="ru-RU" b="1" dirty="0" smtClean="0"/>
              <a:t>библиотек </a:t>
            </a:r>
            <a:r>
              <a:rPr lang="ru-RU" b="1" dirty="0"/>
              <a:t>и работа с базами данных и графикой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260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550" y="503790"/>
            <a:ext cx="119064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/>
              <a:t>NineOldAndroids</a:t>
            </a:r>
            <a:r>
              <a:rPr lang="ru-RU" sz="2800" b="1" i="1" dirty="0"/>
              <a:t> </a:t>
            </a:r>
            <a:r>
              <a:rPr lang="ru-RU" sz="2800" dirty="0"/>
              <a:t>- один из примеров таких библиотек. Она </a:t>
            </a:r>
            <a:r>
              <a:rPr lang="ru-RU" sz="2800" dirty="0" smtClean="0"/>
              <a:t>предназначена </a:t>
            </a:r>
            <a:r>
              <a:rPr lang="ru-RU" sz="2800" dirty="0"/>
              <a:t>для использования анимации, которая стала доступна только с версии </a:t>
            </a:r>
            <a:r>
              <a:rPr lang="ru-RU" sz="2800" b="1" i="1" dirty="0" err="1"/>
              <a:t>Honeycomb</a:t>
            </a:r>
            <a:r>
              <a:rPr lang="ru-RU" sz="2800" dirty="0"/>
              <a:t> (</a:t>
            </a:r>
            <a:r>
              <a:rPr lang="ru-RU" sz="2800" b="1" i="1" dirty="0" err="1"/>
              <a:t>Android</a:t>
            </a:r>
            <a:r>
              <a:rPr lang="ru-RU" sz="2800" b="1" i="1" dirty="0"/>
              <a:t> </a:t>
            </a:r>
            <a:r>
              <a:rPr lang="ru-RU" sz="2800" b="1" i="1" dirty="0" smtClean="0"/>
              <a:t>3.0</a:t>
            </a:r>
            <a:r>
              <a:rPr lang="ru-RU" sz="2800" dirty="0" smtClean="0"/>
              <a:t>. </a:t>
            </a:r>
            <a:r>
              <a:rPr lang="ru-RU" sz="2800" dirty="0"/>
              <a:t>Она поддерживает различные возможности анимации и очень удобна в </a:t>
            </a:r>
            <a:r>
              <a:rPr lang="ru-RU" sz="2800" dirty="0" smtClean="0"/>
              <a:t>использовании</a:t>
            </a:r>
            <a:r>
              <a:rPr lang="en-US" sz="2800" dirty="0" smtClean="0"/>
              <a:t>.</a:t>
            </a:r>
            <a:r>
              <a:rPr lang="ru-RU" sz="2800" dirty="0" smtClean="0"/>
              <a:t> Главным </a:t>
            </a:r>
            <a:r>
              <a:rPr lang="ru-RU" sz="2800" dirty="0"/>
              <a:t>преимуществом этой библиотеки является то, что она работает для всех версий </a:t>
            </a:r>
            <a:r>
              <a:rPr lang="ru-RU" sz="2800" b="1" i="1" dirty="0" err="1"/>
              <a:t>Android</a:t>
            </a:r>
            <a:r>
              <a:rPr lang="ru-RU" sz="2800" dirty="0"/>
              <a:t>, начиная с 1.0</a:t>
            </a:r>
            <a:r>
              <a:rPr lang="ru-RU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575" y="3176013"/>
            <a:ext cx="68961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632" y="147654"/>
            <a:ext cx="117620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ActionBarSherlock</a:t>
            </a:r>
            <a:r>
              <a:rPr lang="ru-RU" sz="2800" b="1" dirty="0"/>
              <a:t>. </a:t>
            </a:r>
            <a:r>
              <a:rPr lang="ru-RU" sz="2800" dirty="0"/>
              <a:t>С ее помощью можно использовать </a:t>
            </a:r>
            <a:r>
              <a:rPr lang="ru-RU" sz="2800" dirty="0" err="1"/>
              <a:t>нативный</a:t>
            </a:r>
            <a:r>
              <a:rPr lang="ru-RU" sz="2800" dirty="0"/>
              <a:t> компонент </a:t>
            </a:r>
            <a:r>
              <a:rPr lang="ru-RU" sz="2800" b="1" i="1" dirty="0" err="1"/>
              <a:t>ActionBar</a:t>
            </a:r>
            <a:r>
              <a:rPr lang="ru-RU" sz="2800" dirty="0"/>
              <a:t>, появившийся только в версии </a:t>
            </a:r>
            <a:r>
              <a:rPr lang="ru-RU" sz="2800" b="1" i="1" dirty="0" err="1"/>
              <a:t>Android</a:t>
            </a:r>
            <a:r>
              <a:rPr lang="ru-RU" sz="2800" b="1" i="1" dirty="0"/>
              <a:t> 4.0</a:t>
            </a:r>
            <a:r>
              <a:rPr lang="ru-RU" sz="2800" dirty="0"/>
              <a:t>, в более ранних (2.x и выше). Ее можно загрузить с официального сайта. Там же содержатся подробные указания по работе с этой библиотекой, имеются примеры. На рис. </a:t>
            </a:r>
            <a:r>
              <a:rPr lang="ru-RU" sz="2800" dirty="0" smtClean="0"/>
              <a:t>представлена </a:t>
            </a:r>
            <a:r>
              <a:rPr lang="ru-RU" sz="2800" dirty="0"/>
              <a:t>работа приложения, использующего библиотеку </a:t>
            </a:r>
            <a:r>
              <a:rPr lang="ru-RU" sz="2800" b="1" i="1" dirty="0" err="1"/>
              <a:t>ActionBarSherlock</a:t>
            </a:r>
            <a:r>
              <a:rPr lang="ru-RU" sz="2800" dirty="0"/>
              <a:t>, на устройствах со старыми версиями.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214" y="2738682"/>
            <a:ext cx="5420050" cy="40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254" y="0"/>
            <a:ext cx="1190645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Библиотеки специального назначения </a:t>
            </a:r>
            <a:endParaRPr lang="en-US" sz="3200" b="1" dirty="0" smtClean="0"/>
          </a:p>
          <a:p>
            <a:endParaRPr lang="en-US" sz="2400" b="1" dirty="0" smtClean="0"/>
          </a:p>
          <a:p>
            <a:r>
              <a:rPr lang="ru-RU" sz="2400" b="1" dirty="0" err="1" smtClean="0"/>
              <a:t>Yandex.Metrica</a:t>
            </a:r>
            <a:r>
              <a:rPr lang="ru-RU" sz="2400" b="1" dirty="0" smtClean="0"/>
              <a:t> </a:t>
            </a:r>
            <a:r>
              <a:rPr lang="ru-RU" sz="2400" b="1" dirty="0" err="1"/>
              <a:t>for</a:t>
            </a:r>
            <a:r>
              <a:rPr lang="ru-RU" sz="2400" b="1" dirty="0"/>
              <a:t> </a:t>
            </a:r>
            <a:r>
              <a:rPr lang="ru-RU" sz="2400" b="1" dirty="0" err="1"/>
              <a:t>Apps</a:t>
            </a:r>
            <a:r>
              <a:rPr lang="ru-RU" sz="2400" dirty="0"/>
              <a:t> - набор библиотек для сбора </a:t>
            </a:r>
            <a:r>
              <a:rPr lang="ru-RU" sz="2400" dirty="0" smtClean="0"/>
              <a:t>статистики </a:t>
            </a:r>
            <a:r>
              <a:rPr lang="ru-RU" sz="2400" dirty="0"/>
              <a:t>использования мобильного приложения. Метрика показывает </a:t>
            </a:r>
            <a:r>
              <a:rPr lang="ru-RU" sz="2400" dirty="0" smtClean="0"/>
              <a:t>актуальную </a:t>
            </a:r>
            <a:r>
              <a:rPr lang="ru-RU" sz="2400" dirty="0"/>
              <a:t>статистику об использовании приложения. сервис позволяет </a:t>
            </a:r>
            <a:r>
              <a:rPr lang="ru-RU" sz="2400" dirty="0" smtClean="0"/>
              <a:t>отвечать </a:t>
            </a:r>
            <a:r>
              <a:rPr lang="ru-RU" sz="2400" dirty="0"/>
              <a:t>на вопросы об аудитории и выделять любые ее сегменты. </a:t>
            </a:r>
            <a:r>
              <a:rPr lang="ru-RU" sz="2400" dirty="0" smtClean="0"/>
              <a:t>Инструменты </a:t>
            </a:r>
            <a:r>
              <a:rPr lang="ru-RU" sz="2400" dirty="0"/>
              <a:t>помогают понять, как люди пользуются приложением. SDK позволяет отслеживать следующие данные: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информация </a:t>
            </a:r>
            <a:r>
              <a:rPr lang="ru-RU" sz="2400" dirty="0"/>
              <a:t>об устройстве</a:t>
            </a:r>
            <a:r>
              <a:rPr lang="ru-RU" sz="2400" dirty="0" smtClean="0"/>
              <a:t>;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информация </a:t>
            </a:r>
            <a:r>
              <a:rPr lang="ru-RU" sz="2400" dirty="0"/>
              <a:t>о сессиях;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информация </a:t>
            </a:r>
            <a:r>
              <a:rPr lang="ru-RU" sz="2400" dirty="0"/>
              <a:t>об источнике перехода пользователя на страницу </a:t>
            </a:r>
            <a:r>
              <a:rPr lang="ru-RU" sz="2400" dirty="0" smtClean="0"/>
              <a:t>скачивания </a:t>
            </a:r>
            <a:r>
              <a:rPr lang="ru-RU" sz="2400" dirty="0"/>
              <a:t>приложения;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действия</a:t>
            </a:r>
            <a:r>
              <a:rPr lang="ru-RU" sz="2400" dirty="0"/>
              <a:t>, выполненные пользователем в приложении;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местоположение </a:t>
            </a:r>
            <a:r>
              <a:rPr lang="ru-RU" sz="2400" dirty="0"/>
              <a:t>пользователя;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ошибки</a:t>
            </a:r>
            <a:r>
              <a:rPr lang="ru-RU" sz="2400" dirty="0"/>
              <a:t>, возникающие во время использования приложения;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собственные </a:t>
            </a:r>
            <a:r>
              <a:rPr lang="ru-RU" sz="2400" dirty="0"/>
              <a:t>события;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другие </a:t>
            </a:r>
            <a:r>
              <a:rPr lang="ru-RU" sz="2400" dirty="0"/>
              <a:t>данные (например, количество пользователей, </a:t>
            </a:r>
            <a:r>
              <a:rPr lang="ru-RU" sz="2400" dirty="0" smtClean="0"/>
              <a:t>установивших </a:t>
            </a:r>
            <a:r>
              <a:rPr lang="ru-RU" sz="2400" dirty="0">
                <a:solidFill>
                  <a:schemeClr val="bg1"/>
                </a:solidFill>
              </a:rPr>
              <a:t>приложение). </a:t>
            </a:r>
          </a:p>
        </p:txBody>
      </p:sp>
    </p:spTree>
    <p:extLst>
      <p:ext uri="{BB962C8B-B14F-4D97-AF65-F5344CB8AC3E}">
        <p14:creationId xmlns:p14="http://schemas.microsoft.com/office/powerpoint/2010/main" val="18893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508" y="309151"/>
            <a:ext cx="118390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Facebook</a:t>
            </a:r>
            <a:r>
              <a:rPr lang="ru-RU" sz="2800" b="1" dirty="0"/>
              <a:t> SDK </a:t>
            </a:r>
            <a:r>
              <a:rPr lang="ru-RU" sz="2800" b="1" dirty="0" err="1"/>
              <a:t>for</a:t>
            </a:r>
            <a:r>
              <a:rPr lang="ru-RU" sz="2800" b="1" dirty="0"/>
              <a:t> </a:t>
            </a:r>
            <a:r>
              <a:rPr lang="ru-RU" sz="2800" b="1" dirty="0" err="1"/>
              <a:t>Android</a:t>
            </a:r>
            <a:r>
              <a:rPr lang="ru-RU" sz="2800" dirty="0"/>
              <a:t> - официальная библиотека </a:t>
            </a:r>
            <a:r>
              <a:rPr lang="ru-RU" sz="2800" b="1" i="1" dirty="0" err="1"/>
              <a:t>Facebook</a:t>
            </a:r>
            <a:r>
              <a:rPr lang="ru-RU" sz="2800" dirty="0"/>
              <a:t> для </a:t>
            </a:r>
            <a:r>
              <a:rPr lang="ru-RU" sz="2800" b="1" i="1" dirty="0" err="1"/>
              <a:t>Android</a:t>
            </a:r>
            <a:r>
              <a:rPr lang="ru-RU" sz="2800" dirty="0"/>
              <a:t>. Позволяет писать сообщения на стену, читать и менять статусы, смотреть ленту друзей и многое другое. Официальный сайт содержит большое количество примеров и указаний по разработке </a:t>
            </a:r>
            <a:r>
              <a:rPr lang="ru-RU" sz="2800" dirty="0" smtClean="0"/>
              <a:t>приложений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770" y="2280452"/>
            <a:ext cx="4554453" cy="44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05" y="0"/>
            <a:ext cx="1180057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Прикладные библиотеки </a:t>
            </a:r>
            <a:endParaRPr lang="en-US" sz="3200" b="1" dirty="0" smtClean="0"/>
          </a:p>
          <a:p>
            <a:endParaRPr lang="en-US" sz="2800" dirty="0"/>
          </a:p>
          <a:p>
            <a:r>
              <a:rPr lang="ru-RU" sz="2800" dirty="0" smtClean="0"/>
              <a:t>К </a:t>
            </a:r>
            <a:r>
              <a:rPr lang="ru-RU" sz="2800" dirty="0"/>
              <a:t>этой категории можно отнести различные библиотеки, </a:t>
            </a:r>
            <a:r>
              <a:rPr lang="ru-RU" sz="2800" dirty="0" smtClean="0"/>
              <a:t>предоставляющие </a:t>
            </a:r>
            <a:r>
              <a:rPr lang="ru-RU" sz="2800" dirty="0"/>
              <a:t>дополнительные возможности. </a:t>
            </a:r>
            <a:endParaRPr lang="en-US" sz="2800" dirty="0" smtClean="0"/>
          </a:p>
          <a:p>
            <a:r>
              <a:rPr lang="ru-RU" sz="2800" b="1" dirty="0" err="1" smtClean="0"/>
              <a:t>Universal</a:t>
            </a:r>
            <a:r>
              <a:rPr lang="ru-RU" sz="2800" b="1" dirty="0" smtClean="0"/>
              <a:t> </a:t>
            </a:r>
            <a:r>
              <a:rPr lang="ru-RU" sz="2800" b="1" dirty="0" err="1"/>
              <a:t>Image</a:t>
            </a:r>
            <a:r>
              <a:rPr lang="ru-RU" sz="2800" b="1" dirty="0"/>
              <a:t> </a:t>
            </a:r>
            <a:r>
              <a:rPr lang="ru-RU" sz="2800" b="1" dirty="0" err="1"/>
              <a:t>Loader</a:t>
            </a:r>
            <a:r>
              <a:rPr lang="ru-RU" sz="2800" b="1" dirty="0"/>
              <a:t> </a:t>
            </a:r>
            <a:r>
              <a:rPr lang="ru-RU" sz="2800" b="1" dirty="0" err="1"/>
              <a:t>for</a:t>
            </a:r>
            <a:r>
              <a:rPr lang="ru-RU" sz="2800" b="1" dirty="0"/>
              <a:t> </a:t>
            </a:r>
            <a:r>
              <a:rPr lang="ru-RU" sz="2800" b="1" dirty="0" err="1"/>
              <a:t>Android</a:t>
            </a:r>
            <a:r>
              <a:rPr lang="ru-RU" sz="2800" dirty="0"/>
              <a:t> - мощная и гибкая </a:t>
            </a:r>
            <a:r>
              <a:rPr lang="ru-RU" sz="2800" dirty="0" smtClean="0"/>
              <a:t>библиотека</a:t>
            </a:r>
            <a:r>
              <a:rPr lang="ru-RU" sz="2800" dirty="0"/>
              <a:t>, предназначенная для загрузки, кеширования и отображения </a:t>
            </a:r>
            <a:r>
              <a:rPr lang="ru-RU" sz="2800" dirty="0" smtClean="0"/>
              <a:t>картинок </a:t>
            </a:r>
            <a:r>
              <a:rPr lang="ru-RU" sz="2800" dirty="0"/>
              <a:t>в </a:t>
            </a:r>
            <a:r>
              <a:rPr lang="ru-RU" sz="2800" b="1" i="1" dirty="0" err="1"/>
              <a:t>Android</a:t>
            </a:r>
            <a:r>
              <a:rPr lang="ru-RU" sz="2800" dirty="0"/>
              <a:t>. Подробности на сайте. Возможности: 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Многопоточная </a:t>
            </a:r>
            <a:r>
              <a:rPr lang="ru-RU" sz="2800" dirty="0"/>
              <a:t>загрузка изображений. 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Широкие </a:t>
            </a:r>
            <a:r>
              <a:rPr lang="ru-RU" sz="2800" dirty="0"/>
              <a:t>возможности настройки и конфигурирования. 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Кеширование </a:t>
            </a:r>
            <a:r>
              <a:rPr lang="ru-RU" sz="2800" dirty="0"/>
              <a:t>загруженных изображений как в оперативной </a:t>
            </a:r>
            <a:r>
              <a:rPr lang="ru-RU" sz="2800" dirty="0" smtClean="0"/>
              <a:t>памяти</a:t>
            </a:r>
            <a:r>
              <a:rPr lang="ru-RU" sz="2800" dirty="0"/>
              <a:t>, </a:t>
            </a:r>
            <a:r>
              <a:rPr lang="ru-RU" sz="2800" dirty="0" smtClean="0"/>
              <a:t>так </a:t>
            </a:r>
            <a:r>
              <a:rPr lang="ru-RU" sz="2800" dirty="0"/>
              <a:t>и на карте. 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Поддержка </a:t>
            </a:r>
            <a:r>
              <a:rPr lang="ru-RU" sz="2800" dirty="0" err="1"/>
              <a:t>виджетов</a:t>
            </a:r>
            <a:r>
              <a:rPr lang="ru-RU" sz="2800" dirty="0"/>
              <a:t>. 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Поддерживает </a:t>
            </a:r>
            <a:r>
              <a:rPr lang="ru-RU" sz="2800" dirty="0" err="1"/>
              <a:t>Android</a:t>
            </a:r>
            <a:r>
              <a:rPr lang="ru-RU" sz="2800" dirty="0"/>
              <a:t> 2.0 и выше. </a:t>
            </a:r>
          </a:p>
        </p:txBody>
      </p:sp>
    </p:spTree>
    <p:extLst>
      <p:ext uri="{BB962C8B-B14F-4D97-AF65-F5344CB8AC3E}">
        <p14:creationId xmlns:p14="http://schemas.microsoft.com/office/powerpoint/2010/main" val="41407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634" y="200049"/>
            <a:ext cx="120027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jsoup</a:t>
            </a:r>
            <a:r>
              <a:rPr lang="ru-RU" sz="2800" b="1" dirty="0"/>
              <a:t>: </a:t>
            </a:r>
            <a:r>
              <a:rPr lang="ru-RU" sz="2800" b="1" dirty="0" err="1"/>
              <a:t>Java</a:t>
            </a:r>
            <a:r>
              <a:rPr lang="ru-RU" sz="2800" b="1" dirty="0"/>
              <a:t> HTML </a:t>
            </a:r>
            <a:r>
              <a:rPr lang="ru-RU" sz="2800" b="1" dirty="0" err="1"/>
              <a:t>Parser</a:t>
            </a:r>
            <a:r>
              <a:rPr lang="ru-RU" sz="2800" b="1" dirty="0"/>
              <a:t> </a:t>
            </a:r>
            <a:r>
              <a:rPr lang="ru-RU" sz="2800" dirty="0"/>
              <a:t>предназначена для </a:t>
            </a:r>
            <a:r>
              <a:rPr lang="ru-RU" sz="2800" dirty="0" err="1"/>
              <a:t>парсинга</a:t>
            </a:r>
            <a:r>
              <a:rPr lang="ru-RU" sz="2800" dirty="0"/>
              <a:t> </a:t>
            </a:r>
            <a:r>
              <a:rPr lang="ru-RU" sz="2800" b="1" i="1" dirty="0" err="1" smtClean="0"/>
              <a:t>HTML</a:t>
            </a:r>
            <a:r>
              <a:rPr lang="ru-RU" sz="2800" dirty="0" err="1" smtClean="0"/>
              <a:t>страниц</a:t>
            </a:r>
            <a:r>
              <a:rPr lang="ru-RU" sz="2800" dirty="0"/>
              <a:t>. Предоставляет очень удобный API для извлечения данных и манипуляции с ними, используя </a:t>
            </a:r>
            <a:r>
              <a:rPr lang="ru-RU" sz="2800" b="1" i="1" dirty="0"/>
              <a:t>DOM, CSS</a:t>
            </a:r>
            <a:r>
              <a:rPr lang="ru-RU" sz="2800" dirty="0"/>
              <a:t> и методы в стиле </a:t>
            </a:r>
            <a:r>
              <a:rPr lang="ru-RU" sz="2800" b="1" i="1" dirty="0" err="1"/>
              <a:t>jQuery</a:t>
            </a:r>
            <a:r>
              <a:rPr lang="ru-RU" sz="2800" b="1" i="1" dirty="0"/>
              <a:t>.</a:t>
            </a:r>
            <a:r>
              <a:rPr lang="ru-RU" sz="2800" dirty="0"/>
              <a:t> </a:t>
            </a:r>
            <a:r>
              <a:rPr lang="ru-RU" sz="2800" dirty="0" smtClean="0"/>
              <a:t>Поддерживает </a:t>
            </a:r>
            <a:r>
              <a:rPr lang="ru-RU" sz="2800" dirty="0"/>
              <a:t>спецификации </a:t>
            </a:r>
            <a:r>
              <a:rPr lang="ru-RU" sz="2800" b="1" i="1" dirty="0"/>
              <a:t>HTML5</a:t>
            </a:r>
            <a:r>
              <a:rPr lang="ru-RU" sz="2800" dirty="0"/>
              <a:t> и позволяет </a:t>
            </a:r>
            <a:r>
              <a:rPr lang="ru-RU" sz="2800" dirty="0" err="1"/>
              <a:t>парсить</a:t>
            </a:r>
            <a:r>
              <a:rPr lang="ru-RU" sz="2800" dirty="0"/>
              <a:t> страницы так же, как это делают современные браузеры. </a:t>
            </a:r>
            <a:endParaRPr lang="ru-RU" sz="2800" dirty="0" smtClean="0"/>
          </a:p>
          <a:p>
            <a:r>
              <a:rPr lang="ru-RU" sz="2800" dirty="0" smtClean="0"/>
              <a:t>Возможности</a:t>
            </a:r>
            <a:r>
              <a:rPr lang="ru-RU" sz="2800" dirty="0"/>
              <a:t>: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Может принимать в качестве параметра </a:t>
            </a:r>
            <a:r>
              <a:rPr lang="ru-RU" sz="2800" b="1" i="1" dirty="0"/>
              <a:t>URL</a:t>
            </a:r>
            <a:r>
              <a:rPr lang="ru-RU" sz="2800" dirty="0"/>
              <a:t>, файл или строку.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Находит и извлекает данные, используя </a:t>
            </a:r>
            <a:r>
              <a:rPr lang="ru-RU" sz="2800" b="1" i="1" dirty="0"/>
              <a:t>DOM</a:t>
            </a:r>
            <a:r>
              <a:rPr lang="ru-RU" sz="2800" dirty="0"/>
              <a:t> и селекторы </a:t>
            </a:r>
            <a:r>
              <a:rPr lang="ru-RU" sz="2800" b="1" i="1" dirty="0"/>
              <a:t>CSS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Позволяет манипулировать </a:t>
            </a:r>
            <a:r>
              <a:rPr lang="ru-RU" sz="2800" b="1" i="1" dirty="0"/>
              <a:t>HTML-элементами</a:t>
            </a:r>
            <a:r>
              <a:rPr lang="ru-RU" sz="2800" dirty="0"/>
              <a:t>, атрибутами и </a:t>
            </a:r>
            <a:r>
              <a:rPr lang="ru-RU" sz="2800" dirty="0" smtClean="0"/>
              <a:t>текстом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Выводит чистый HTML.</a:t>
            </a:r>
          </a:p>
        </p:txBody>
      </p:sp>
    </p:spTree>
    <p:extLst>
      <p:ext uri="{BB962C8B-B14F-4D97-AF65-F5344CB8AC3E}">
        <p14:creationId xmlns:p14="http://schemas.microsoft.com/office/powerpoint/2010/main" val="33890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878" y="255145"/>
            <a:ext cx="118775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Android</a:t>
            </a:r>
            <a:r>
              <a:rPr lang="ru-RU" sz="2800" b="1" dirty="0"/>
              <a:t> </a:t>
            </a:r>
            <a:r>
              <a:rPr lang="ru-RU" sz="2800" b="1" dirty="0" err="1"/>
              <a:t>Holo</a:t>
            </a:r>
            <a:r>
              <a:rPr lang="ru-RU" sz="2800" b="1" dirty="0"/>
              <a:t> </a:t>
            </a:r>
            <a:r>
              <a:rPr lang="ru-RU" sz="2800" b="1" dirty="0" err="1"/>
              <a:t>ColorPicker</a:t>
            </a:r>
            <a:r>
              <a:rPr lang="ru-RU" sz="2800" b="1" dirty="0"/>
              <a:t> </a:t>
            </a:r>
            <a:r>
              <a:rPr lang="ru-RU" sz="2800" dirty="0"/>
              <a:t>- удобная библиотека, позволяющая </a:t>
            </a:r>
            <a:r>
              <a:rPr lang="ru-RU" sz="2800" dirty="0" smtClean="0"/>
              <a:t>выбирать </a:t>
            </a:r>
            <a:r>
              <a:rPr lang="ru-RU" sz="2800" dirty="0"/>
              <a:t>цвет с использованием цветового колеса, выполненная в </a:t>
            </a:r>
            <a:r>
              <a:rPr lang="ru-RU" sz="2800" dirty="0" smtClean="0"/>
              <a:t>официально </a:t>
            </a:r>
            <a:r>
              <a:rPr lang="ru-RU" sz="2800" dirty="0"/>
              <a:t>рекомендованном стиле </a:t>
            </a:r>
            <a:r>
              <a:rPr lang="ru-RU" sz="2800" b="1" i="1" dirty="0" err="1"/>
              <a:t>Holo</a:t>
            </a:r>
            <a:r>
              <a:rPr lang="ru-RU" sz="2800" dirty="0"/>
              <a:t>. Сайт библиотеки содержит описание работы с ней и необходимые ссылки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027" y="2071027"/>
            <a:ext cx="2362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79" y="191514"/>
            <a:ext cx="11829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Библиотека </a:t>
            </a:r>
            <a:r>
              <a:rPr lang="ru-RU" sz="2800" b="1" dirty="0" err="1"/>
              <a:t>MapNavigator</a:t>
            </a:r>
            <a:r>
              <a:rPr lang="ru-RU" sz="2800" dirty="0"/>
              <a:t> предназначена для работы с картами </a:t>
            </a:r>
            <a:r>
              <a:rPr lang="ru-RU" sz="2800" b="1" i="1" dirty="0" err="1"/>
              <a:t>Google</a:t>
            </a:r>
            <a:r>
              <a:rPr lang="ru-RU" sz="2800" b="1" i="1" dirty="0"/>
              <a:t> </a:t>
            </a:r>
            <a:r>
              <a:rPr lang="ru-RU" sz="2800" b="1" i="1" dirty="0" err="1"/>
              <a:t>Maps</a:t>
            </a:r>
            <a:r>
              <a:rPr lang="ru-RU" sz="2800" b="1" i="1" dirty="0"/>
              <a:t>. </a:t>
            </a:r>
            <a:r>
              <a:rPr lang="ru-RU" sz="2800" dirty="0"/>
              <a:t>Позволяет определять направления и отображать </a:t>
            </a:r>
            <a:r>
              <a:rPr lang="ru-RU" sz="2800" dirty="0" smtClean="0"/>
              <a:t>маршрут </a:t>
            </a:r>
            <a:r>
              <a:rPr lang="ru-RU" sz="2800" dirty="0"/>
              <a:t>на карте. Работает только с </a:t>
            </a:r>
            <a:r>
              <a:rPr lang="ru-RU" sz="2800" b="1" i="1" dirty="0" err="1"/>
              <a:t>Google</a:t>
            </a:r>
            <a:r>
              <a:rPr lang="ru-RU" sz="2800" b="1" i="1" dirty="0"/>
              <a:t> </a:t>
            </a:r>
            <a:r>
              <a:rPr lang="ru-RU" sz="2800" b="1" i="1" dirty="0" err="1"/>
              <a:t>Maps</a:t>
            </a:r>
            <a:r>
              <a:rPr lang="ru-RU" sz="2800" b="1" i="1" dirty="0"/>
              <a:t> v2</a:t>
            </a:r>
            <a:r>
              <a:rPr lang="ru-RU" sz="2800" dirty="0"/>
              <a:t>. Скачать можно на официальном сайте.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164" y="1576509"/>
            <a:ext cx="27336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53" y="67377"/>
            <a:ext cx="1186794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/>
              <a:t>AChartEngine</a:t>
            </a:r>
            <a:r>
              <a:rPr lang="ru-RU" sz="2800" dirty="0"/>
              <a:t> - библиотека, предназначенная для построения </a:t>
            </a:r>
            <a:r>
              <a:rPr lang="ru-RU" sz="2800" dirty="0" smtClean="0"/>
              <a:t>графиков</a:t>
            </a:r>
            <a:r>
              <a:rPr lang="ru-RU" sz="2800" dirty="0"/>
              <a:t>. Позволяет строить графики различных типов: </a:t>
            </a:r>
            <a:endParaRPr lang="ru-RU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Линии </a:t>
            </a:r>
            <a:r>
              <a:rPr lang="ru-RU" sz="2800" dirty="0"/>
              <a:t>графиков функций. </a:t>
            </a:r>
            <a:endParaRPr lang="ru-RU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Поточечные </a:t>
            </a:r>
            <a:r>
              <a:rPr lang="ru-RU" sz="2800" dirty="0"/>
              <a:t>графики. </a:t>
            </a:r>
            <a:endParaRPr lang="ru-RU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Гистограммы</a:t>
            </a:r>
            <a:r>
              <a:rPr lang="ru-RU" sz="2800" dirty="0"/>
              <a:t>. </a:t>
            </a:r>
            <a:endParaRPr lang="ru-RU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Круговые </a:t>
            </a:r>
            <a:r>
              <a:rPr lang="ru-RU" sz="2800" dirty="0"/>
              <a:t>диаграммы. </a:t>
            </a:r>
            <a:endParaRPr lang="ru-RU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Пузырьковые </a:t>
            </a:r>
            <a:r>
              <a:rPr lang="ru-RU" sz="2800" dirty="0"/>
              <a:t>диаграммы. </a:t>
            </a:r>
            <a:endParaRPr lang="ru-RU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Комбинированные </a:t>
            </a:r>
            <a:r>
              <a:rPr lang="ru-RU" sz="2800" dirty="0"/>
              <a:t>диаграммы. </a:t>
            </a:r>
            <a:endParaRPr lang="ru-RU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Другие </a:t>
            </a:r>
            <a:r>
              <a:rPr lang="ru-RU" sz="2800" dirty="0"/>
              <a:t>виды диаграмм и графиков. </a:t>
            </a:r>
            <a:endParaRPr lang="ru-RU" sz="2800" dirty="0" smtClean="0"/>
          </a:p>
          <a:p>
            <a:r>
              <a:rPr lang="ru-RU" sz="2800" dirty="0" smtClean="0"/>
              <a:t>Все </a:t>
            </a:r>
            <a:r>
              <a:rPr lang="ru-RU" sz="2800" dirty="0"/>
              <a:t>типы диаграмм поддерживают несколько рядов данных. Сайт разработчика содержит подробную документацию, </a:t>
            </a:r>
            <a:r>
              <a:rPr lang="ru-RU" sz="2800" dirty="0" smtClean="0"/>
              <a:t>оформленную </a:t>
            </a:r>
            <a:r>
              <a:rPr lang="ru-RU" sz="2800" dirty="0"/>
              <a:t>в стиле </a:t>
            </a:r>
            <a:r>
              <a:rPr lang="ru-RU" sz="2800" dirty="0" err="1"/>
              <a:t>Javadoc</a:t>
            </a:r>
            <a:r>
              <a:rPr lang="ru-RU" sz="2800" dirty="0"/>
              <a:t> </a:t>
            </a:r>
            <a:r>
              <a:rPr lang="ru-RU" sz="2800" dirty="0" err="1"/>
              <a:t>pages</a:t>
            </a:r>
            <a:r>
              <a:rPr lang="ru-RU" sz="2800" dirty="0"/>
              <a:t>, примеры использования библиотеки, а также ее исходный код. </a:t>
            </a:r>
          </a:p>
        </p:txBody>
      </p:sp>
    </p:spTree>
    <p:extLst>
      <p:ext uri="{BB962C8B-B14F-4D97-AF65-F5344CB8AC3E}">
        <p14:creationId xmlns:p14="http://schemas.microsoft.com/office/powerpoint/2010/main" val="33219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261937"/>
            <a:ext cx="847725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507" y="1579686"/>
            <a:ext cx="11588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Аннотация: </a:t>
            </a:r>
            <a:r>
              <a:rPr lang="ru-RU" sz="2800" dirty="0"/>
              <a:t>Прежде чем браться за решение какой-то </a:t>
            </a:r>
            <a:r>
              <a:rPr lang="ru-RU" sz="2800" dirty="0" smtClean="0"/>
              <a:t>вспомогательной </a:t>
            </a:r>
            <a:r>
              <a:rPr lang="ru-RU" sz="2800" dirty="0"/>
              <a:t>задачи, следует сначала выяснить, не была ли она решена </a:t>
            </a:r>
            <a:r>
              <a:rPr lang="ru-RU" sz="2800" dirty="0" err="1" smtClean="0"/>
              <a:t>кемто</a:t>
            </a:r>
            <a:r>
              <a:rPr lang="ru-RU" sz="2800" dirty="0" smtClean="0"/>
              <a:t> </a:t>
            </a:r>
            <a:r>
              <a:rPr lang="ru-RU" sz="2800" dirty="0"/>
              <a:t>ранее. Повторное использование кода позволяет сберечь ресурсы на выполнение проекта. Такие возможности предоставляют подключаемые </a:t>
            </a:r>
            <a:r>
              <a:rPr lang="ru-RU" sz="2800" dirty="0" smtClean="0"/>
              <a:t>библиотеки.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2576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354" y="702644"/>
            <a:ext cx="117246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Безопасность использования подключаемых </a:t>
            </a:r>
            <a:r>
              <a:rPr lang="ru-RU" sz="3200" b="1" dirty="0" smtClean="0"/>
              <a:t>библиотек</a:t>
            </a:r>
            <a:endParaRPr lang="en-US" sz="3200" b="1" dirty="0" smtClean="0"/>
          </a:p>
          <a:p>
            <a:endParaRPr lang="en-US" sz="2800" dirty="0" smtClean="0"/>
          </a:p>
          <a:p>
            <a:pPr algn="just"/>
            <a:r>
              <a:rPr lang="ru-RU" sz="2800" dirty="0"/>
              <a:t>Подключаемые библиотеки являются очень удобным инструментом, облегчающим труд программиста. Однако разработчики приложений, использующие сторонние библиотеки подобного рода, часто не </a:t>
            </a:r>
            <a:r>
              <a:rPr lang="ru-RU" sz="2800" dirty="0" smtClean="0"/>
              <a:t>подозревают </a:t>
            </a:r>
            <a:r>
              <a:rPr lang="ru-RU" sz="2800" dirty="0"/>
              <a:t>об их проблемах с безопасностью. Библиотека может содержать возможности, которые могут использоваться злоумышленниками в </a:t>
            </a:r>
            <a:r>
              <a:rPr lang="ru-RU" sz="2800" dirty="0" smtClean="0"/>
              <a:t>преступных целях</a:t>
            </a:r>
            <a:r>
              <a:rPr lang="en-US" sz="2800" dirty="0" smtClean="0"/>
              <a:t>.</a:t>
            </a:r>
          </a:p>
          <a:p>
            <a:pPr algn="just"/>
            <a:r>
              <a:rPr lang="ru-RU" sz="2800" dirty="0"/>
              <a:t>При выборе библиотеки следует соблюдать осторожность. </a:t>
            </a:r>
            <a:r>
              <a:rPr lang="ru-RU" sz="2800" dirty="0" smtClean="0"/>
              <a:t>Поэтому </a:t>
            </a:r>
            <a:r>
              <a:rPr lang="ru-RU" sz="2800" dirty="0"/>
              <a:t>при выборе библиотеки следует соблюдать ряд правил: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78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27" y="433137"/>
            <a:ext cx="119545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Не </a:t>
            </a:r>
            <a:r>
              <a:rPr lang="ru-RU" sz="2800" dirty="0"/>
              <a:t>использовать скомпрометированные библиотеки. Если о </a:t>
            </a:r>
            <a:r>
              <a:rPr lang="ru-RU" sz="2800" dirty="0" err="1" smtClean="0"/>
              <a:t>какойто</a:t>
            </a:r>
            <a:r>
              <a:rPr lang="ru-RU" sz="2800" dirty="0" smtClean="0"/>
              <a:t> </a:t>
            </a:r>
            <a:r>
              <a:rPr lang="ru-RU" sz="2800" dirty="0"/>
              <a:t>библиотеке появляются сведения, что она может содержать </a:t>
            </a:r>
            <a:r>
              <a:rPr lang="ru-RU" sz="2800" dirty="0" smtClean="0"/>
              <a:t>вредоносный </a:t>
            </a:r>
            <a:r>
              <a:rPr lang="ru-RU" sz="2800" dirty="0"/>
              <a:t>код, следует отказаться от ее использования в новых </a:t>
            </a:r>
            <a:r>
              <a:rPr lang="ru-RU" sz="2800" dirty="0" smtClean="0"/>
              <a:t>проектах </a:t>
            </a:r>
            <a:r>
              <a:rPr lang="ru-RU" sz="2800" dirty="0"/>
              <a:t>и по возможности пересмотреть ее применение в уже </a:t>
            </a:r>
            <a:r>
              <a:rPr lang="ru-RU" sz="2800" dirty="0" smtClean="0"/>
              <a:t>существующих</a:t>
            </a:r>
            <a:r>
              <a:rPr lang="ru-RU" sz="2800" dirty="0"/>
              <a:t>. </a:t>
            </a:r>
            <a:endParaRPr lang="en-US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С </a:t>
            </a:r>
            <a:r>
              <a:rPr lang="ru-RU" sz="2800" dirty="0"/>
              <a:t>осторожностью использовать библиотеки из сомнительных </a:t>
            </a:r>
            <a:r>
              <a:rPr lang="ru-RU" sz="2800" dirty="0" smtClean="0"/>
              <a:t>источников</a:t>
            </a:r>
            <a:r>
              <a:rPr lang="ru-RU" sz="2800" dirty="0"/>
              <a:t>. </a:t>
            </a:r>
            <a:endParaRPr lang="en-US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Обязательно </a:t>
            </a:r>
            <a:r>
              <a:rPr lang="ru-RU" sz="2800" dirty="0"/>
              <a:t>ознакомиться с форумами и сайтами, где могут </a:t>
            </a:r>
            <a:r>
              <a:rPr lang="ru-RU" sz="2800" dirty="0" smtClean="0"/>
              <a:t>обсуждаться </a:t>
            </a:r>
            <a:r>
              <a:rPr lang="ru-RU" sz="2800" dirty="0"/>
              <a:t>библиотеки. Кроме того, это может помочь вам подобрать наиболее подходящее решение для вашей конкретной задачи. </a:t>
            </a:r>
            <a:endParaRPr lang="en-US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По </a:t>
            </a:r>
            <a:r>
              <a:rPr lang="ru-RU" sz="2800" dirty="0"/>
              <a:t>возможности просмотреть исходники. </a:t>
            </a:r>
            <a:endParaRPr lang="en-US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Применять </a:t>
            </a:r>
            <a:r>
              <a:rPr lang="ru-RU" sz="2800" dirty="0"/>
              <a:t>другие правила информационной безопасности, </a:t>
            </a:r>
            <a:r>
              <a:rPr lang="ru-RU" sz="2800" dirty="0" smtClean="0"/>
              <a:t>которые </a:t>
            </a:r>
            <a:r>
              <a:rPr lang="ru-RU" sz="2800" dirty="0"/>
              <a:t>могут иметь значение в каждом конкретном случае. </a:t>
            </a:r>
          </a:p>
        </p:txBody>
      </p:sp>
    </p:spTree>
    <p:extLst>
      <p:ext uri="{BB962C8B-B14F-4D97-AF65-F5344CB8AC3E}">
        <p14:creationId xmlns:p14="http://schemas.microsoft.com/office/powerpoint/2010/main" val="981508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79" y="106497"/>
            <a:ext cx="1194495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База данных и </a:t>
            </a:r>
            <a:r>
              <a:rPr lang="ru-RU" sz="3200" b="1" dirty="0" smtClean="0"/>
              <a:t>мультимедиа </a:t>
            </a:r>
            <a:r>
              <a:rPr lang="ru-RU" sz="3200" b="1" dirty="0"/>
              <a:t>в </a:t>
            </a:r>
            <a:r>
              <a:rPr lang="ru-RU" sz="3200" b="1" dirty="0" err="1" smtClean="0"/>
              <a:t>Android</a:t>
            </a:r>
            <a:endParaRPr lang="en-US" sz="3200" b="1" dirty="0" smtClean="0"/>
          </a:p>
          <a:p>
            <a:endParaRPr lang="ru-RU" dirty="0" smtClean="0"/>
          </a:p>
          <a:p>
            <a:pPr algn="just"/>
            <a:r>
              <a:rPr lang="ru-RU" sz="2800" dirty="0" smtClean="0"/>
              <a:t>Современное </a:t>
            </a:r>
            <a:r>
              <a:rPr lang="ru-RU" sz="2800" dirty="0"/>
              <a:t>программирование трудно представить без </a:t>
            </a:r>
            <a:r>
              <a:rPr lang="ru-RU" sz="2800" dirty="0" smtClean="0"/>
              <a:t>использования </a:t>
            </a:r>
            <a:r>
              <a:rPr lang="ru-RU" sz="2800" dirty="0"/>
              <a:t>баз данных, рано или поздно в процессе развития приложения </a:t>
            </a:r>
            <a:r>
              <a:rPr lang="ru-RU" sz="2800" dirty="0" smtClean="0"/>
              <a:t>появляется </a:t>
            </a:r>
            <a:r>
              <a:rPr lang="ru-RU" sz="2800" dirty="0"/>
              <a:t>осознание необходимости долговременного хранения и обработки структурированной информации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Рассмотрим вопросы, связанные </a:t>
            </a:r>
            <a:r>
              <a:rPr lang="ru-RU" sz="2800" dirty="0"/>
              <a:t>с использованием баз данных </a:t>
            </a:r>
            <a:r>
              <a:rPr lang="ru-RU" sz="2800" b="1" i="1" dirty="0" err="1"/>
              <a:t>SQLite</a:t>
            </a:r>
            <a:r>
              <a:rPr lang="ru-RU" sz="2800" dirty="0"/>
              <a:t> в </a:t>
            </a:r>
            <a:r>
              <a:rPr lang="ru-RU" sz="2800" dirty="0" smtClean="0"/>
              <a:t>приложениях</a:t>
            </a:r>
            <a:r>
              <a:rPr lang="ru-RU" sz="2800" dirty="0"/>
              <a:t>, разрабатываемых под </a:t>
            </a:r>
            <a:r>
              <a:rPr lang="ru-RU" sz="2800" b="1" i="1" dirty="0" err="1"/>
              <a:t>Android</a:t>
            </a:r>
            <a:r>
              <a:rPr lang="ru-RU" sz="2800" dirty="0"/>
              <a:t>. Базы данных </a:t>
            </a:r>
            <a:r>
              <a:rPr lang="ru-RU" sz="2800" b="1" i="1" dirty="0" err="1"/>
              <a:t>SQLite</a:t>
            </a:r>
            <a:r>
              <a:rPr lang="ru-RU" sz="2800" dirty="0"/>
              <a:t> являются основой построения рабочей и функциональной программы, в которой необходимо работать с большими объемами структурированной </a:t>
            </a:r>
            <a:r>
              <a:rPr lang="ru-RU" sz="2800" dirty="0" smtClean="0"/>
              <a:t>информации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8364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0"/>
            <a:ext cx="117813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Основы работы с базами данных, </a:t>
            </a:r>
            <a:r>
              <a:rPr lang="ru-RU" sz="3200" b="1" dirty="0" err="1" smtClean="0"/>
              <a:t>SQLite</a:t>
            </a:r>
            <a:endParaRPr lang="ru-RU" sz="32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SQLite</a:t>
            </a:r>
            <a:r>
              <a:rPr lang="ru-RU" sz="2800" dirty="0" smtClean="0"/>
              <a:t> - небольшая и при этом мощная система управления базами данных. Эта система создана в 2000 году, ее разработчик доктор Ричард </a:t>
            </a:r>
            <a:r>
              <a:rPr lang="ru-RU" sz="2800" dirty="0" err="1" smtClean="0"/>
              <a:t>Хипп</a:t>
            </a:r>
            <a:r>
              <a:rPr lang="ru-RU" sz="2800" dirty="0" smtClean="0"/>
              <a:t> (</a:t>
            </a:r>
            <a:r>
              <a:rPr lang="ru-RU" sz="2800" b="1" i="1" dirty="0" err="1" smtClean="0"/>
              <a:t>Dr</a:t>
            </a:r>
            <a:r>
              <a:rPr lang="ru-RU" sz="2800" b="1" i="1" dirty="0" smtClean="0"/>
              <a:t>. </a:t>
            </a:r>
            <a:r>
              <a:rPr lang="ru-RU" sz="2800" b="1" i="1" dirty="0" err="1" smtClean="0"/>
              <a:t>Richard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Hipp</a:t>
            </a:r>
            <a:r>
              <a:rPr lang="ru-RU" sz="2800" dirty="0" smtClean="0"/>
              <a:t>). В настоящее время является одной из самых распространенных </a:t>
            </a:r>
            <a:r>
              <a:rPr lang="ru-RU" sz="2800" b="1" i="1" dirty="0" smtClean="0"/>
              <a:t>SQL-систем</a:t>
            </a:r>
            <a:r>
              <a:rPr lang="ru-RU" sz="2800" dirty="0" smtClean="0"/>
              <a:t> управления базами данных в мире. Можно выделить несколько причин такой популярности </a:t>
            </a:r>
            <a:r>
              <a:rPr lang="ru-RU" sz="2800" b="1" i="1" dirty="0" err="1" smtClean="0"/>
              <a:t>SQLite</a:t>
            </a:r>
            <a:r>
              <a:rPr lang="ru-RU" sz="2800" dirty="0" smtClean="0"/>
              <a:t>: она бесплатная; она маленькая, примерно 150 Кбайт; не требует установки и администрирования. Подробнее см. . База данных </a:t>
            </a:r>
            <a:r>
              <a:rPr lang="ru-RU" sz="2800" b="1" i="1" dirty="0" err="1" smtClean="0"/>
              <a:t>SQLite</a:t>
            </a:r>
            <a:r>
              <a:rPr lang="ru-RU" sz="2800" dirty="0" smtClean="0"/>
              <a:t> - это обычный файл, его можно перемещать и копировать на другую систему (например, с телефона на рабочий компьютер) и она будет отлично работать. </a:t>
            </a:r>
            <a:r>
              <a:rPr lang="ru-RU" sz="2800" dirty="0" err="1" smtClean="0"/>
              <a:t>Android</a:t>
            </a:r>
            <a:r>
              <a:rPr lang="ru-RU" sz="2800" dirty="0" smtClean="0"/>
              <a:t> хранит файл базы данных приложения в папке : </a:t>
            </a:r>
            <a:r>
              <a:rPr lang="ru-RU" sz="2800" b="1" i="1" dirty="0" err="1" smtClean="0"/>
              <a:t>data</a:t>
            </a:r>
            <a:r>
              <a:rPr lang="ru-RU" sz="2800" b="1" i="1" dirty="0" smtClean="0"/>
              <a:t>/</a:t>
            </a:r>
            <a:r>
              <a:rPr lang="ru-RU" sz="2800" b="1" i="1" dirty="0" err="1" smtClean="0"/>
              <a:t>data</a:t>
            </a:r>
            <a:r>
              <a:rPr lang="ru-RU" sz="2800" b="1" i="1" dirty="0" smtClean="0"/>
              <a:t>/</a:t>
            </a:r>
            <a:r>
              <a:rPr lang="ru-RU" sz="2800" b="1" i="1" dirty="0" err="1" smtClean="0"/>
              <a:t>packagename</a:t>
            </a:r>
            <a:r>
              <a:rPr lang="ru-RU" sz="2800" b="1" i="1" dirty="0" smtClean="0"/>
              <a:t>/</a:t>
            </a:r>
            <a:r>
              <a:rPr lang="ru-RU" sz="2800" b="1" i="1" dirty="0" err="1" smtClean="0"/>
              <a:t>databases</a:t>
            </a:r>
            <a:r>
              <a:rPr lang="ru-RU" sz="2800" b="1" i="1" dirty="0" smtClean="0"/>
              <a:t>/, </a:t>
            </a:r>
          </a:p>
          <a:p>
            <a:r>
              <a:rPr lang="ru-RU" sz="2800" dirty="0" smtClean="0"/>
              <a:t>где </a:t>
            </a:r>
            <a:r>
              <a:rPr lang="ru-RU" sz="2800" b="1" i="1" dirty="0" err="1" smtClean="0"/>
              <a:t>packagename</a:t>
            </a:r>
            <a:r>
              <a:rPr lang="ru-RU" sz="2800" dirty="0" smtClean="0"/>
              <a:t> - имя пакета, в котором расположено приложение.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05028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173" y="731051"/>
            <a:ext cx="119738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Обращения к базе данных </a:t>
            </a:r>
            <a:r>
              <a:rPr lang="ru-RU" sz="2800" b="1" i="1" dirty="0"/>
              <a:t>SQL</a:t>
            </a:r>
            <a:r>
              <a:rPr lang="ru-RU" sz="2800" dirty="0"/>
              <a:t> выполняются посредством запросов, существует три основных вида </a:t>
            </a:r>
            <a:r>
              <a:rPr lang="ru-RU" sz="2800" b="1" i="1" dirty="0"/>
              <a:t>SQL</a:t>
            </a:r>
            <a:r>
              <a:rPr lang="ru-RU" sz="2800" dirty="0"/>
              <a:t> запросов: </a:t>
            </a:r>
            <a:r>
              <a:rPr lang="ru-RU" sz="2800" b="1" i="1" dirty="0"/>
              <a:t>DDL</a:t>
            </a:r>
            <a:r>
              <a:rPr lang="ru-RU" sz="2800" dirty="0"/>
              <a:t>, </a:t>
            </a:r>
            <a:r>
              <a:rPr lang="ru-RU" sz="2800" b="1" i="1" dirty="0" err="1"/>
              <a:t>Modification</a:t>
            </a:r>
            <a:r>
              <a:rPr lang="ru-RU" sz="2800" dirty="0"/>
              <a:t> и </a:t>
            </a:r>
            <a:r>
              <a:rPr lang="ru-RU" sz="2800" b="1" i="1" dirty="0" err="1"/>
              <a:t>Query</a:t>
            </a:r>
            <a:r>
              <a:rPr lang="ru-RU" sz="2800" dirty="0"/>
              <a:t>. • </a:t>
            </a:r>
            <a:r>
              <a:rPr lang="ru-RU" sz="2800" b="1" i="1" dirty="0"/>
              <a:t>DDL</a:t>
            </a:r>
            <a:r>
              <a:rPr lang="ru-RU" sz="2800" dirty="0"/>
              <a:t> запросы. Такие запросы используются для создания таблиц. Каждая таблица характеризуется именем и описанием столбцов, которое содержит имя столбца и тип данных. В файле базы данных может быть несколько таблиц. </a:t>
            </a:r>
            <a:endParaRPr lang="ru-RU" sz="2800" dirty="0" smtClean="0"/>
          </a:p>
          <a:p>
            <a:r>
              <a:rPr lang="ru-RU" sz="2800" dirty="0" smtClean="0"/>
              <a:t>Пример </a:t>
            </a:r>
            <a:r>
              <a:rPr lang="ru-RU" sz="2800" dirty="0"/>
              <a:t>запроса для создания таблицы: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i="1" dirty="0" err="1" smtClean="0"/>
              <a:t>create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Table_Name</a:t>
            </a:r>
            <a:r>
              <a:rPr lang="ru-RU" sz="2800" b="1" i="1" dirty="0"/>
              <a:t> ( _</a:t>
            </a:r>
            <a:r>
              <a:rPr lang="ru-RU" sz="2800" b="1" i="1" dirty="0" err="1"/>
              <a:t>id</a:t>
            </a:r>
            <a:r>
              <a:rPr lang="ru-RU" sz="2800" b="1" i="1" dirty="0"/>
              <a:t> </a:t>
            </a:r>
            <a:r>
              <a:rPr lang="ru-RU" sz="2800" b="1" i="1" dirty="0" err="1"/>
              <a:t>integer</a:t>
            </a:r>
            <a:r>
              <a:rPr lang="ru-RU" sz="2800" b="1" i="1" dirty="0"/>
              <a:t> </a:t>
            </a:r>
            <a:r>
              <a:rPr lang="ru-RU" sz="2800" b="1" i="1" dirty="0" err="1"/>
              <a:t>primary</a:t>
            </a:r>
            <a:r>
              <a:rPr lang="ru-RU" sz="2800" b="1" i="1" dirty="0"/>
              <a:t> </a:t>
            </a:r>
            <a:r>
              <a:rPr lang="ru-RU" sz="2800" b="1" i="1" dirty="0" err="1"/>
              <a:t>key</a:t>
            </a:r>
            <a:r>
              <a:rPr lang="ru-RU" sz="2800" b="1" i="1" dirty="0"/>
              <a:t> </a:t>
            </a:r>
            <a:r>
              <a:rPr lang="ru-RU" sz="2800" b="1" i="1" dirty="0" err="1"/>
              <a:t>autoincrement</a:t>
            </a:r>
            <a:r>
              <a:rPr lang="ru-RU" sz="2800" b="1" i="1" dirty="0"/>
              <a:t>, </a:t>
            </a:r>
            <a:endParaRPr lang="ru-RU" sz="2800" b="1" i="1" dirty="0" smtClean="0"/>
          </a:p>
          <a:p>
            <a:r>
              <a:rPr lang="ru-RU" sz="2800" b="1" i="1" dirty="0"/>
              <a:t>	</a:t>
            </a:r>
            <a:r>
              <a:rPr lang="ru-RU" sz="2800" b="1" i="1" dirty="0" smtClean="0"/>
              <a:t>	field_name_1 </a:t>
            </a:r>
            <a:r>
              <a:rPr lang="ru-RU" sz="2800" b="1" i="1" dirty="0" err="1"/>
              <a:t>text</a:t>
            </a:r>
            <a:r>
              <a:rPr lang="ru-RU" sz="2800" b="1" i="1" dirty="0"/>
              <a:t>, field_name_2 </a:t>
            </a:r>
            <a:r>
              <a:rPr lang="ru-RU" sz="2800" b="1" i="1" dirty="0" err="1"/>
              <a:t>text</a:t>
            </a:r>
            <a:r>
              <a:rPr lang="ru-RU" sz="2800" b="1" i="1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2178217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83" y="452388"/>
            <a:ext cx="1166581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Первый столбец обозначен, как </a:t>
            </a:r>
            <a:r>
              <a:rPr lang="ru-RU" sz="2800" b="1" i="1" dirty="0" err="1"/>
              <a:t>primary</a:t>
            </a:r>
            <a:r>
              <a:rPr lang="ru-RU" sz="2800" b="1" i="1" dirty="0"/>
              <a:t> </a:t>
            </a:r>
            <a:r>
              <a:rPr lang="ru-RU" sz="2800" b="1" i="1" dirty="0" err="1"/>
              <a:t>key</a:t>
            </a:r>
            <a:r>
              <a:rPr lang="ru-RU" sz="2800" dirty="0"/>
              <a:t> (первичный ключ), т.е. уникальное число, которое однозначно идентифицирует строку. </a:t>
            </a:r>
            <a:r>
              <a:rPr lang="ru-RU" sz="2800" dirty="0" smtClean="0"/>
              <a:t>Слово </a:t>
            </a:r>
            <a:r>
              <a:rPr lang="ru-RU" sz="2800" b="1" i="1" dirty="0" err="1"/>
              <a:t>autoincrement</a:t>
            </a:r>
            <a:r>
              <a:rPr lang="ru-RU" sz="2800" dirty="0"/>
              <a:t> указывает, что база данных будет автоматически увеличивать значение ключа при добавлении каждой записи, что и </a:t>
            </a:r>
            <a:r>
              <a:rPr lang="ru-RU" sz="2800" dirty="0" smtClean="0"/>
              <a:t>обеспечивает </a:t>
            </a:r>
            <a:r>
              <a:rPr lang="ru-RU" sz="2800" dirty="0"/>
              <a:t>его уникальность. Существует договоренность первый столбец всегда называть</a:t>
            </a:r>
            <a:r>
              <a:rPr lang="ru-RU" sz="2800" b="1" i="1" dirty="0"/>
              <a:t> _</a:t>
            </a:r>
            <a:r>
              <a:rPr lang="ru-RU" sz="2800" b="1" i="1" dirty="0" err="1"/>
              <a:t>id</a:t>
            </a:r>
            <a:r>
              <a:rPr lang="ru-RU" sz="2800" dirty="0"/>
              <a:t>, это не жесткое требование </a:t>
            </a:r>
            <a:r>
              <a:rPr lang="ru-RU" sz="2800" b="1" i="1" dirty="0" err="1"/>
              <a:t>SQLite</a:t>
            </a:r>
            <a:r>
              <a:rPr lang="ru-RU" sz="2800" dirty="0"/>
              <a:t>, </a:t>
            </a:r>
            <a:r>
              <a:rPr lang="ru-RU" sz="2800" dirty="0" smtClean="0"/>
              <a:t>однако </a:t>
            </a:r>
            <a:r>
              <a:rPr lang="ru-RU" sz="2800" dirty="0"/>
              <a:t>может понадобиться при использовании контент-провайдера в </a:t>
            </a:r>
            <a:r>
              <a:rPr lang="ru-RU" sz="2800" b="1" i="1" dirty="0" err="1"/>
              <a:t>Android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/>
              <a:t>Стоит иметь в виду, что в </a:t>
            </a:r>
            <a:r>
              <a:rPr lang="ru-RU" sz="2800" b="1" i="1" dirty="0" err="1"/>
              <a:t>SQLite</a:t>
            </a:r>
            <a:r>
              <a:rPr lang="ru-RU" sz="2800" dirty="0"/>
              <a:t>, в отличие от многих других баз данных, типы данных столбцов являются лишь подсказкой, т. е. не вызовет никаких нареканий попытка записать строку в столбец, предназначенный для хранения целых чисел или наоборот. Этот факт можно рассматривать, как особенность базы данных, а не как ошибку, на это обращают внимание авторы </a:t>
            </a:r>
            <a:r>
              <a:rPr lang="ru-RU" sz="2800" b="1" i="1" dirty="0" err="1"/>
              <a:t>SQLite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52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7043"/>
            <a:ext cx="118005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/>
              <a:t>Modification</a:t>
            </a:r>
            <a:r>
              <a:rPr lang="ru-RU" sz="2800" b="1" dirty="0"/>
              <a:t> запросы.</a:t>
            </a:r>
            <a:r>
              <a:rPr lang="ru-RU" sz="2800" dirty="0"/>
              <a:t> Такие запросы используются для </a:t>
            </a:r>
            <a:r>
              <a:rPr lang="ru-RU" sz="2800" dirty="0" smtClean="0"/>
              <a:t>добавления</a:t>
            </a:r>
            <a:r>
              <a:rPr lang="ru-RU" sz="2800" dirty="0"/>
              <a:t>, изменения или удаления записей. Пример запроса на добавление строки: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r>
              <a:rPr lang="ru-RU" sz="2800" dirty="0"/>
              <a:t>	</a:t>
            </a:r>
            <a:r>
              <a:rPr lang="ru-RU" sz="2800" b="1" i="1" dirty="0" err="1" smtClean="0"/>
              <a:t>insert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into</a:t>
            </a:r>
            <a:r>
              <a:rPr lang="ru-RU" sz="2800" b="1" i="1" dirty="0"/>
              <a:t> </a:t>
            </a:r>
            <a:r>
              <a:rPr lang="ru-RU" sz="2800" b="1" i="1" dirty="0" err="1"/>
              <a:t>Table_Name</a:t>
            </a:r>
            <a:r>
              <a:rPr lang="ru-RU" sz="2800" b="1" i="1" dirty="0"/>
              <a:t> </a:t>
            </a:r>
            <a:r>
              <a:rPr lang="ru-RU" sz="2800" b="1" i="1" dirty="0" err="1"/>
              <a:t>values</a:t>
            </a:r>
            <a:r>
              <a:rPr lang="ru-RU" sz="2800" b="1" i="1" dirty="0"/>
              <a:t>(</a:t>
            </a:r>
            <a:r>
              <a:rPr lang="ru-RU" sz="2800" b="1" i="1" dirty="0" err="1"/>
              <a:t>null</a:t>
            </a:r>
            <a:r>
              <a:rPr lang="ru-RU" sz="2800" b="1" i="1" dirty="0"/>
              <a:t>, value1, value2); </a:t>
            </a:r>
            <a:endParaRPr lang="ru-RU" sz="2800" b="1" i="1" dirty="0" smtClean="0"/>
          </a:p>
          <a:p>
            <a:endParaRPr lang="ru-RU" sz="2800" b="1" i="1" dirty="0" smtClean="0"/>
          </a:p>
          <a:p>
            <a:pPr lvl="1"/>
            <a:r>
              <a:rPr lang="ru-RU" sz="2800" dirty="0" smtClean="0"/>
              <a:t>В </a:t>
            </a:r>
            <a:r>
              <a:rPr lang="ru-RU" sz="2800" dirty="0"/>
              <a:t>этом случае значения разместятся в соответствующие столбцы таблицы, первое значение задается для поля </a:t>
            </a:r>
            <a:r>
              <a:rPr lang="ru-RU" sz="2800" b="1" i="1" dirty="0"/>
              <a:t>_</a:t>
            </a:r>
            <a:r>
              <a:rPr lang="ru-RU" sz="2800" b="1" i="1" dirty="0" err="1"/>
              <a:t>id</a:t>
            </a:r>
            <a:r>
              <a:rPr lang="ru-RU" sz="2800" b="1" i="1" dirty="0"/>
              <a:t> </a:t>
            </a:r>
            <a:r>
              <a:rPr lang="ru-RU" sz="2800" dirty="0"/>
              <a:t>и равно </a:t>
            </a:r>
            <a:r>
              <a:rPr lang="ru-RU" sz="2800" b="1" i="1" dirty="0" err="1"/>
              <a:t>null</a:t>
            </a:r>
            <a:r>
              <a:rPr lang="ru-RU" sz="2800" dirty="0"/>
              <a:t>, т. к. </a:t>
            </a:r>
            <a:r>
              <a:rPr lang="ru-RU" sz="2800" b="1" i="1" dirty="0" err="1"/>
              <a:t>SQLite</a:t>
            </a:r>
            <a:r>
              <a:rPr lang="ru-RU" sz="2800" dirty="0"/>
              <a:t> вычисляет значение этого поля самостоятельно. </a:t>
            </a:r>
          </a:p>
        </p:txBody>
      </p:sp>
    </p:spTree>
    <p:extLst>
      <p:ext uri="{BB962C8B-B14F-4D97-AF65-F5344CB8AC3E}">
        <p14:creationId xmlns:p14="http://schemas.microsoft.com/office/powerpoint/2010/main" val="1078701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57" y="770022"/>
            <a:ext cx="116850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 </a:t>
            </a:r>
            <a:r>
              <a:rPr lang="ru-RU" sz="2800" dirty="0"/>
              <a:t>добавлении можно указывать столбцы, в которые будут </a:t>
            </a:r>
            <a:r>
              <a:rPr lang="ru-RU" sz="2800" dirty="0" smtClean="0"/>
              <a:t>размещаться </a:t>
            </a:r>
            <a:r>
              <a:rPr lang="ru-RU" sz="2800" dirty="0"/>
              <a:t>значения, остальные столбцы заполнятся значениями по умолчанию, в этом случае можно добавлять элементы в измененном порядке. Пример такого запроса: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i="1" dirty="0" err="1" smtClean="0"/>
              <a:t>insert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into</a:t>
            </a:r>
            <a:r>
              <a:rPr lang="ru-RU" sz="2800" b="1" i="1" dirty="0"/>
              <a:t> </a:t>
            </a:r>
            <a:r>
              <a:rPr lang="ru-RU" sz="2800" b="1" i="1" dirty="0" err="1"/>
              <a:t>Table_Name</a:t>
            </a:r>
            <a:r>
              <a:rPr lang="ru-RU" sz="2800" b="1" i="1" dirty="0"/>
              <a:t>(field_name_2, field_name_1) </a:t>
            </a:r>
            <a:r>
              <a:rPr lang="ru-RU" sz="2800" b="1" i="1" dirty="0" err="1"/>
              <a:t>values</a:t>
            </a:r>
            <a:r>
              <a:rPr lang="ru-RU" sz="2800" b="1" i="1" dirty="0"/>
              <a:t>(value2, value1</a:t>
            </a:r>
            <a:r>
              <a:rPr lang="ru-RU" sz="2800" b="1" i="1" dirty="0" smtClean="0"/>
              <a:t>);</a:t>
            </a:r>
          </a:p>
          <a:p>
            <a:endParaRPr lang="ru-RU" sz="2800" b="1" i="1" dirty="0" smtClean="0"/>
          </a:p>
          <a:p>
            <a:r>
              <a:rPr lang="ru-RU" sz="2800" dirty="0"/>
              <a:t>В этом случае добавляются значения только в поля </a:t>
            </a:r>
            <a:r>
              <a:rPr lang="ru-RU" sz="2800" b="1" i="1" dirty="0"/>
              <a:t>field_name_1</a:t>
            </a:r>
            <a:r>
              <a:rPr lang="ru-RU" sz="2800" dirty="0"/>
              <a:t> и </a:t>
            </a:r>
            <a:r>
              <a:rPr lang="ru-RU" sz="2800" b="1" i="1" dirty="0"/>
              <a:t>field_name_2</a:t>
            </a:r>
            <a:r>
              <a:rPr lang="ru-RU" sz="2800" dirty="0"/>
              <a:t>, причем изменен порядок следования полей, а вместе с этим и порядок следования значений, иногда это бывает удобно.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923040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181" y="86627"/>
            <a:ext cx="1166581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Примеры запросов на изменение строки: 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en-US" sz="2800" b="1" i="1" dirty="0"/>
              <a:t>update </a:t>
            </a:r>
            <a:r>
              <a:rPr lang="en-US" sz="2800" b="1" i="1" dirty="0" err="1"/>
              <a:t>Table_Name</a:t>
            </a:r>
            <a:r>
              <a:rPr lang="en-US" sz="2800" b="1" i="1" dirty="0"/>
              <a:t> set Field_Name_1 = value; </a:t>
            </a:r>
            <a:endParaRPr lang="ru-RU" sz="2800" b="1" i="1" dirty="0"/>
          </a:p>
          <a:p>
            <a:r>
              <a:rPr lang="ru-RU" sz="2800" dirty="0" smtClean="0"/>
              <a:t>поменяет </a:t>
            </a:r>
            <a:r>
              <a:rPr lang="ru-RU" sz="2800" dirty="0"/>
              <a:t>значение столбца </a:t>
            </a:r>
            <a:r>
              <a:rPr lang="en-US" sz="2800" b="1" i="1" dirty="0"/>
              <a:t>Field_Name_1</a:t>
            </a:r>
            <a:r>
              <a:rPr lang="en-US" sz="2800" dirty="0"/>
              <a:t> </a:t>
            </a:r>
            <a:r>
              <a:rPr lang="ru-RU" sz="2800" dirty="0"/>
              <a:t>на </a:t>
            </a:r>
            <a:r>
              <a:rPr lang="en-US" sz="2800" b="1" i="1" dirty="0"/>
              <a:t>value</a:t>
            </a:r>
            <a:r>
              <a:rPr lang="en-US" sz="2800" dirty="0"/>
              <a:t> </a:t>
            </a:r>
            <a:r>
              <a:rPr lang="ru-RU" sz="2800" dirty="0"/>
              <a:t>во всей таблице; </a:t>
            </a:r>
            <a:endParaRPr lang="ru-RU" sz="2800" dirty="0" smtClean="0"/>
          </a:p>
          <a:p>
            <a:endParaRPr lang="ru-RU" sz="2800" b="1" i="1" dirty="0" smtClean="0"/>
          </a:p>
          <a:p>
            <a:r>
              <a:rPr lang="en-US" sz="2800" b="1" i="1" dirty="0" smtClean="0"/>
              <a:t>update </a:t>
            </a:r>
            <a:r>
              <a:rPr lang="en-US" sz="2800" b="1" i="1" dirty="0" err="1"/>
              <a:t>Table_Name</a:t>
            </a:r>
            <a:r>
              <a:rPr lang="en-US" sz="2800" b="1" i="1" dirty="0"/>
              <a:t> set Field_Name_1 = value where _id = </a:t>
            </a:r>
            <a:r>
              <a:rPr lang="en-US" sz="2800" b="1" i="1" dirty="0" err="1"/>
              <a:t>smth</a:t>
            </a:r>
            <a:r>
              <a:rPr lang="en-US" sz="2800" dirty="0"/>
              <a:t>; </a:t>
            </a:r>
            <a:r>
              <a:rPr lang="ru-RU" sz="2800" dirty="0"/>
              <a:t>поменяет значение столбца </a:t>
            </a:r>
            <a:r>
              <a:rPr lang="en-US" sz="2800" b="1" i="1" dirty="0"/>
              <a:t>Field_Name_1</a:t>
            </a:r>
            <a:r>
              <a:rPr lang="en-US" sz="2800" dirty="0"/>
              <a:t> </a:t>
            </a:r>
            <a:r>
              <a:rPr lang="ru-RU" sz="2800" dirty="0"/>
              <a:t>только в той строке, </a:t>
            </a:r>
            <a:r>
              <a:rPr lang="ru-RU" sz="2800" b="1" i="1" dirty="0"/>
              <a:t>_</a:t>
            </a:r>
            <a:r>
              <a:rPr lang="en-US" sz="2800" b="1" i="1" dirty="0"/>
              <a:t>id </a:t>
            </a:r>
            <a:r>
              <a:rPr lang="ru-RU" sz="2800" dirty="0"/>
              <a:t>которой равен </a:t>
            </a:r>
            <a:r>
              <a:rPr lang="en-US" sz="2800" b="1" i="1" dirty="0" err="1"/>
              <a:t>smth</a:t>
            </a:r>
            <a:r>
              <a:rPr lang="en-US" sz="2800" dirty="0"/>
              <a:t>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dirty="0" smtClean="0"/>
              <a:t>Примеры </a:t>
            </a:r>
            <a:r>
              <a:rPr lang="ru-RU" sz="2800" b="1" dirty="0"/>
              <a:t>запросов на удаление строк: 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en-US" sz="2800" b="1" i="1" dirty="0"/>
              <a:t>delete </a:t>
            </a:r>
            <a:r>
              <a:rPr lang="en-US" sz="2800" b="1" i="1" dirty="0"/>
              <a:t>from </a:t>
            </a:r>
            <a:r>
              <a:rPr lang="en-US" sz="2800" b="1" i="1" dirty="0" err="1"/>
              <a:t>Table_Name</a:t>
            </a:r>
            <a:r>
              <a:rPr lang="en-US" sz="2800" b="1" i="1" dirty="0"/>
              <a:t>; </a:t>
            </a:r>
            <a:endParaRPr lang="ru-RU" sz="2800" b="1" i="1" dirty="0"/>
          </a:p>
          <a:p>
            <a:r>
              <a:rPr lang="en-US" sz="2800" b="1" i="1" dirty="0"/>
              <a:t>delete </a:t>
            </a:r>
            <a:r>
              <a:rPr lang="en-US" sz="2800" b="1" i="1" dirty="0"/>
              <a:t>from </a:t>
            </a:r>
            <a:r>
              <a:rPr lang="en-US" sz="2800" b="1" i="1" dirty="0" err="1"/>
              <a:t>Table_Name</a:t>
            </a:r>
            <a:r>
              <a:rPr lang="en-US" sz="2800" b="1" i="1" dirty="0"/>
              <a:t> where Field_Name_1 = </a:t>
            </a:r>
            <a:r>
              <a:rPr lang="en-US" sz="2800" b="1" i="1" dirty="0" err="1"/>
              <a:t>smth</a:t>
            </a:r>
            <a:r>
              <a:rPr lang="en-US" sz="2800" b="1" i="1" dirty="0"/>
              <a:t>; </a:t>
            </a:r>
            <a:endParaRPr lang="ru-RU" sz="2800" b="1" i="1" dirty="0"/>
          </a:p>
          <a:p>
            <a:r>
              <a:rPr lang="ru-RU" sz="2800" dirty="0" smtClean="0"/>
              <a:t>первый </a:t>
            </a:r>
            <a:r>
              <a:rPr lang="ru-RU" sz="2800" dirty="0"/>
              <a:t>запрос удаляет таблицу целиком, второй - только те строки, в </a:t>
            </a:r>
            <a:r>
              <a:rPr lang="ru-RU" sz="2800" dirty="0">
                <a:solidFill>
                  <a:schemeClr val="bg1"/>
                </a:solidFill>
              </a:rPr>
              <a:t>которых столбец </a:t>
            </a:r>
            <a:r>
              <a:rPr lang="en-US" sz="2800" b="1" i="1" dirty="0">
                <a:solidFill>
                  <a:schemeClr val="bg1"/>
                </a:solidFill>
              </a:rPr>
              <a:t>Field_Name_1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имеет значение </a:t>
            </a:r>
            <a:r>
              <a:rPr lang="en-US" sz="2800" b="1" i="1" dirty="0" err="1">
                <a:solidFill>
                  <a:schemeClr val="bg1"/>
                </a:solidFill>
              </a:rPr>
              <a:t>smth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9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2131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Query </a:t>
            </a:r>
            <a:r>
              <a:rPr lang="ru-RU" sz="2800" b="1" dirty="0"/>
              <a:t>запросы. </a:t>
            </a:r>
            <a:endParaRPr lang="ru-RU" sz="2800" b="1" dirty="0" smtClean="0"/>
          </a:p>
          <a:p>
            <a:r>
              <a:rPr lang="ru-RU" sz="2800" dirty="0" smtClean="0"/>
              <a:t>Такие </a:t>
            </a:r>
            <a:r>
              <a:rPr lang="ru-RU" sz="2800" dirty="0"/>
              <a:t>запросы позволяют получать выборки из таблицы по различным критериям. </a:t>
            </a:r>
            <a:endParaRPr lang="ru-RU" sz="2800" dirty="0" smtClean="0"/>
          </a:p>
          <a:p>
            <a:r>
              <a:rPr lang="ru-RU" sz="2800" dirty="0" smtClean="0"/>
              <a:t>Пример </a:t>
            </a:r>
            <a:r>
              <a:rPr lang="ru-RU" sz="2800" dirty="0"/>
              <a:t>запроса: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en-US" sz="2800" b="1" i="1" dirty="0" smtClean="0"/>
              <a:t>select </a:t>
            </a:r>
            <a:r>
              <a:rPr lang="ru-RU" sz="2800" b="1" i="1" dirty="0" smtClean="0"/>
              <a:t>* </a:t>
            </a:r>
            <a:r>
              <a:rPr lang="en-US" sz="2800" b="1" i="1" dirty="0" smtClean="0"/>
              <a:t>from </a:t>
            </a:r>
            <a:r>
              <a:rPr lang="en-US" sz="2800" b="1" i="1" dirty="0" err="1"/>
              <a:t>Table_Name</a:t>
            </a:r>
            <a:r>
              <a:rPr lang="en-US" sz="2800" b="1" i="1" dirty="0"/>
              <a:t> where (_id = </a:t>
            </a:r>
            <a:r>
              <a:rPr lang="en-US" sz="2800" b="1" i="1" dirty="0" err="1"/>
              <a:t>smth</a:t>
            </a:r>
            <a:r>
              <a:rPr lang="en-US" sz="2800" b="1" i="1" dirty="0"/>
              <a:t>); </a:t>
            </a:r>
            <a:endParaRPr lang="ru-RU" sz="2800" b="1" i="1" dirty="0" smtClean="0"/>
          </a:p>
          <a:p>
            <a:r>
              <a:rPr lang="en-US" sz="2800" b="1" i="1" dirty="0" smtClean="0"/>
              <a:t>select </a:t>
            </a:r>
            <a:r>
              <a:rPr lang="en-US" sz="2800" b="1" i="1" dirty="0"/>
              <a:t>Field_Name_1, </a:t>
            </a:r>
            <a:r>
              <a:rPr lang="en-US" sz="2800" b="1" i="1" dirty="0" smtClean="0"/>
              <a:t>Field_Name_2 </a:t>
            </a:r>
            <a:r>
              <a:rPr lang="en-US" sz="2800" b="1" i="1" dirty="0"/>
              <a:t>from </a:t>
            </a:r>
            <a:r>
              <a:rPr lang="en-US" sz="2800" b="1" i="1" dirty="0" err="1"/>
              <a:t>Table_Name</a:t>
            </a:r>
            <a:r>
              <a:rPr lang="en-US" sz="2800" b="1" i="1" dirty="0"/>
              <a:t> Field_Name_1 = </a:t>
            </a:r>
            <a:r>
              <a:rPr lang="en-US" sz="2800" b="1" i="1" dirty="0" err="1"/>
              <a:t>smth</a:t>
            </a:r>
            <a:r>
              <a:rPr lang="en-US" sz="2800" b="1" i="1" dirty="0" smtClean="0"/>
              <a:t>);</a:t>
            </a:r>
            <a:endParaRPr lang="ru-RU" sz="2800" b="1" i="1" dirty="0" smtClean="0"/>
          </a:p>
          <a:p>
            <a:endParaRPr lang="ru-RU" sz="2800" b="1" i="1" dirty="0" smtClean="0"/>
          </a:p>
          <a:p>
            <a:r>
              <a:rPr lang="ru-RU" sz="2800" dirty="0" smtClean="0"/>
              <a:t>Первый </a:t>
            </a:r>
            <a:r>
              <a:rPr lang="ru-RU" sz="2800" dirty="0"/>
              <a:t>запрос выводит строку с</a:t>
            </a:r>
            <a:r>
              <a:rPr lang="ru-RU" sz="2800" b="1" i="1" dirty="0"/>
              <a:t> _</a:t>
            </a:r>
            <a:r>
              <a:rPr lang="ru-RU" sz="2800" b="1" i="1" dirty="0" err="1"/>
              <a:t>id</a:t>
            </a:r>
            <a:r>
              <a:rPr lang="ru-RU" sz="2800" b="1" i="1" dirty="0"/>
              <a:t> </a:t>
            </a:r>
            <a:r>
              <a:rPr lang="ru-RU" sz="2800" dirty="0"/>
              <a:t>равным </a:t>
            </a:r>
            <a:r>
              <a:rPr lang="ru-RU" sz="2800" b="1" i="1" dirty="0" err="1"/>
              <a:t>smth</a:t>
            </a:r>
            <a:r>
              <a:rPr lang="ru-RU" sz="2800" dirty="0"/>
              <a:t>, второй - </a:t>
            </a:r>
            <a:r>
              <a:rPr lang="ru-RU" sz="2800" dirty="0" smtClean="0"/>
              <a:t>выводит </a:t>
            </a:r>
            <a:r>
              <a:rPr lang="ru-RU" sz="2800" dirty="0"/>
              <a:t>два элемента </a:t>
            </a:r>
            <a:r>
              <a:rPr lang="ru-RU" sz="2800" b="1" i="1" dirty="0"/>
              <a:t>Field_Name_1</a:t>
            </a:r>
            <a:r>
              <a:rPr lang="ru-RU" sz="2800" dirty="0"/>
              <a:t> и </a:t>
            </a:r>
            <a:r>
              <a:rPr lang="ru-RU" sz="2800" b="1" i="1" dirty="0"/>
              <a:t>Field_Name_2</a:t>
            </a:r>
            <a:r>
              <a:rPr lang="ru-RU" sz="2800" dirty="0"/>
              <a:t> строк, в которых </a:t>
            </a:r>
            <a:r>
              <a:rPr lang="ru-RU" sz="2800" b="1" i="1" dirty="0"/>
              <a:t>Field_Name_1</a:t>
            </a:r>
            <a:r>
              <a:rPr lang="ru-RU" sz="2800" dirty="0"/>
              <a:t> равен </a:t>
            </a:r>
            <a:r>
              <a:rPr lang="ru-RU" sz="2800" b="1" i="1" dirty="0" err="1"/>
              <a:t>smth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025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179" y="112378"/>
            <a:ext cx="1174282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Библиотеки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Использование библиотек </a:t>
            </a:r>
          </a:p>
          <a:p>
            <a:pPr algn="ctr"/>
            <a:endParaRPr lang="ru-RU" sz="3200" b="1" dirty="0" smtClean="0"/>
          </a:p>
          <a:p>
            <a:pPr algn="just"/>
            <a:r>
              <a:rPr lang="ru-RU" sz="2800" b="1" dirty="0" smtClean="0"/>
              <a:t>Библиотека (от англ. </a:t>
            </a:r>
            <a:r>
              <a:rPr lang="ru-RU" sz="2800" b="1" dirty="0" err="1" smtClean="0"/>
              <a:t>library</a:t>
            </a:r>
            <a:r>
              <a:rPr lang="ru-RU" sz="2800" b="1" dirty="0" smtClean="0"/>
              <a:t>) </a:t>
            </a:r>
            <a:r>
              <a:rPr lang="ru-RU" sz="2800" dirty="0" smtClean="0"/>
              <a:t>в программировании - </a:t>
            </a:r>
            <a:r>
              <a:rPr lang="ru-RU" sz="2800" dirty="0"/>
              <a:t>сборник подпрограмм или объектов, используемых для разработки программного обеспечения (ПО). Для ОС </a:t>
            </a:r>
            <a:r>
              <a:rPr lang="ru-RU" sz="2800" b="1" i="1" dirty="0" err="1"/>
              <a:t>Android</a:t>
            </a:r>
            <a:r>
              <a:rPr lang="ru-RU" sz="2800" dirty="0"/>
              <a:t> существует большое количество </a:t>
            </a:r>
            <a:r>
              <a:rPr lang="ru-RU" sz="2800" dirty="0" smtClean="0"/>
              <a:t>подключаемых </a:t>
            </a:r>
            <a:r>
              <a:rPr lang="ru-RU" sz="2800" dirty="0"/>
              <a:t>библиотек. Их можно классифицировать в зависимости от их предназначения. Выделим следующие группы: </a:t>
            </a:r>
          </a:p>
        </p:txBody>
      </p:sp>
    </p:spTree>
    <p:extLst>
      <p:ext uri="{BB962C8B-B14F-4D97-AF65-F5344CB8AC3E}">
        <p14:creationId xmlns:p14="http://schemas.microsoft.com/office/powerpoint/2010/main" val="804339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509" y="346509"/>
            <a:ext cx="116273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Любая база данных, созданная в приложении доступна любому классу приложения, но </a:t>
            </a:r>
            <a:r>
              <a:rPr lang="ru-RU" sz="2800" dirty="0" smtClean="0"/>
              <a:t>недоступна </a:t>
            </a:r>
            <a:r>
              <a:rPr lang="ru-RU" sz="2800" dirty="0"/>
              <a:t>из вне. Чтобы открыть доступ к базе данных другим </a:t>
            </a:r>
            <a:r>
              <a:rPr lang="ru-RU" sz="2800" dirty="0" smtClean="0"/>
              <a:t>приложениям </a:t>
            </a:r>
            <a:r>
              <a:rPr lang="ru-RU" sz="2800" dirty="0"/>
              <a:t>необходимо использовать контент-провайдеры (</a:t>
            </a:r>
            <a:r>
              <a:rPr lang="ru-RU" sz="2800" b="1" i="1" dirty="0" err="1"/>
              <a:t>Content</a:t>
            </a:r>
            <a:r>
              <a:rPr lang="ru-RU" sz="2800" b="1" i="1" dirty="0"/>
              <a:t> </a:t>
            </a:r>
            <a:r>
              <a:rPr lang="ru-RU" sz="2800" b="1" i="1" dirty="0" err="1"/>
              <a:t>Providers</a:t>
            </a:r>
            <a:r>
              <a:rPr lang="ru-RU" sz="2800" dirty="0"/>
              <a:t>). Для создания и обновления базы данных в </a:t>
            </a:r>
            <a:r>
              <a:rPr lang="ru-RU" sz="2800" b="1" i="1" dirty="0" err="1"/>
              <a:t>Android</a:t>
            </a:r>
            <a:r>
              <a:rPr lang="ru-RU" sz="2800" dirty="0"/>
              <a:t> предусмотрен класс </a:t>
            </a:r>
            <a:r>
              <a:rPr lang="ru-RU" sz="2800" b="1" i="1" dirty="0" err="1"/>
              <a:t>SQLiteOpenHelper</a:t>
            </a:r>
            <a:r>
              <a:rPr lang="ru-RU" sz="2800" dirty="0"/>
              <a:t>. При разработке приложения, работающего с базами данных, необходимо создать класс-наследник от </a:t>
            </a:r>
            <a:r>
              <a:rPr lang="ru-RU" sz="2800" b="1" i="1" dirty="0" err="1"/>
              <a:t>SQLiteOpenHelper</a:t>
            </a:r>
            <a:r>
              <a:rPr lang="ru-RU" sz="2800" dirty="0"/>
              <a:t>, в котором обязательно реализовать методы: </a:t>
            </a:r>
            <a:endParaRPr lang="ru-RU" sz="2800" dirty="0" smtClean="0"/>
          </a:p>
          <a:p>
            <a:endParaRPr lang="ru-RU" sz="2800" b="1" i="1" dirty="0"/>
          </a:p>
          <a:p>
            <a:r>
              <a:rPr lang="ru-RU" sz="2800" b="1" i="1" dirty="0" err="1" smtClean="0"/>
              <a:t>onCreate</a:t>
            </a:r>
            <a:r>
              <a:rPr lang="ru-RU" sz="2800" dirty="0"/>
              <a:t>() - вызывается при первом создании базы данных; </a:t>
            </a:r>
            <a:r>
              <a:rPr lang="ru-RU" sz="2800" b="1" i="1" dirty="0" err="1"/>
              <a:t>onUpgrade</a:t>
            </a:r>
            <a:r>
              <a:rPr lang="ru-RU" sz="2800" dirty="0"/>
              <a:t>() - вызывается, когда необходимо обновить базу </a:t>
            </a:r>
            <a:r>
              <a:rPr lang="ru-RU" sz="2800" dirty="0" smtClean="0"/>
              <a:t>данных</a:t>
            </a:r>
            <a:r>
              <a:rPr lang="ru-RU" sz="2800" dirty="0"/>
              <a:t>. По желанию можно реализовать метод: </a:t>
            </a:r>
            <a:r>
              <a:rPr lang="ru-RU" sz="2800" b="1" i="1" dirty="0" err="1"/>
              <a:t>onOpen</a:t>
            </a:r>
            <a:r>
              <a:rPr lang="ru-RU" sz="2800" dirty="0"/>
              <a:t>() - вызывается при открытии базы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183626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633" y="895150"/>
            <a:ext cx="117909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b="1" i="1" dirty="0" err="1"/>
              <a:t>Android</a:t>
            </a:r>
            <a:r>
              <a:rPr lang="ru-RU" sz="2800" dirty="0"/>
              <a:t> предусмотрен класс для работы с базой данных </a:t>
            </a:r>
            <a:r>
              <a:rPr lang="ru-RU" sz="2800" b="1" i="1" dirty="0" err="1"/>
              <a:t>SQLite</a:t>
            </a:r>
            <a:r>
              <a:rPr lang="ru-RU" sz="2800" dirty="0"/>
              <a:t> напрямую, этот класс называется </a:t>
            </a:r>
            <a:r>
              <a:rPr lang="ru-RU" sz="2800" b="1" i="1" dirty="0" err="1"/>
              <a:t>SQLiteDatabase</a:t>
            </a:r>
            <a:r>
              <a:rPr lang="ru-RU" sz="2800" dirty="0"/>
              <a:t> и содержит методы: </a:t>
            </a:r>
            <a:r>
              <a:rPr lang="ru-RU" sz="2800" b="1" i="1" dirty="0" err="1"/>
              <a:t>openDatabase</a:t>
            </a:r>
            <a:r>
              <a:rPr lang="ru-RU" sz="2800" dirty="0"/>
              <a:t>() - позволяет открыть базу данных; </a:t>
            </a:r>
            <a:endParaRPr lang="ru-RU" sz="2800" dirty="0" smtClean="0"/>
          </a:p>
          <a:p>
            <a:endParaRPr lang="ru-RU" sz="2800" dirty="0" smtClean="0"/>
          </a:p>
          <a:p>
            <a:pPr lvl="1"/>
            <a:r>
              <a:rPr lang="ru-RU" sz="2800" b="1" i="1" dirty="0" err="1" smtClean="0"/>
              <a:t>update</a:t>
            </a:r>
            <a:r>
              <a:rPr lang="ru-RU" sz="2800" dirty="0"/>
              <a:t>() </a:t>
            </a:r>
            <a:r>
              <a:rPr lang="ru-RU" sz="2800" dirty="0" smtClean="0"/>
              <a:t>	- </a:t>
            </a:r>
            <a:r>
              <a:rPr lang="ru-RU" sz="2800" dirty="0"/>
              <a:t>позволяет обновить строки таблицы базы данных; </a:t>
            </a:r>
            <a:endParaRPr lang="ru-RU" sz="2800" dirty="0" smtClean="0"/>
          </a:p>
          <a:p>
            <a:pPr lvl="1"/>
            <a:r>
              <a:rPr lang="ru-RU" sz="2800" b="1" i="1" dirty="0" err="1" smtClean="0"/>
              <a:t>insert</a:t>
            </a:r>
            <a:r>
              <a:rPr lang="ru-RU" sz="2800" dirty="0"/>
              <a:t>() </a:t>
            </a:r>
            <a:r>
              <a:rPr lang="ru-RU" sz="2800" dirty="0" smtClean="0"/>
              <a:t>		- </a:t>
            </a:r>
            <a:r>
              <a:rPr lang="ru-RU" sz="2800" dirty="0"/>
              <a:t>позволяет добавлять строки в таблицу базы </a:t>
            </a:r>
            <a:r>
              <a:rPr lang="ru-RU" sz="2800" dirty="0" smtClean="0"/>
              <a:t>данных</a:t>
            </a:r>
            <a:r>
              <a:rPr lang="ru-RU" sz="2800" dirty="0"/>
              <a:t>; </a:t>
            </a:r>
            <a:endParaRPr lang="ru-RU" sz="2800" dirty="0" smtClean="0"/>
          </a:p>
          <a:p>
            <a:pPr lvl="1"/>
            <a:r>
              <a:rPr lang="ru-RU" sz="2800" b="1" i="1" dirty="0" err="1" smtClean="0"/>
              <a:t>delete</a:t>
            </a:r>
            <a:r>
              <a:rPr lang="ru-RU" sz="2800" dirty="0"/>
              <a:t>() </a:t>
            </a:r>
            <a:r>
              <a:rPr lang="ru-RU" sz="2800" dirty="0" smtClean="0"/>
              <a:t>		- </a:t>
            </a:r>
            <a:r>
              <a:rPr lang="ru-RU" sz="2800" dirty="0"/>
              <a:t>позволяет удалять строки из таблицы базы данных; </a:t>
            </a:r>
            <a:endParaRPr lang="ru-RU" sz="2800" dirty="0" smtClean="0"/>
          </a:p>
          <a:p>
            <a:pPr lvl="1"/>
            <a:r>
              <a:rPr lang="ru-RU" sz="2800" b="1" i="1" dirty="0" err="1" smtClean="0"/>
              <a:t>query</a:t>
            </a:r>
            <a:r>
              <a:rPr lang="ru-RU" sz="2800" dirty="0"/>
              <a:t>() </a:t>
            </a:r>
            <a:r>
              <a:rPr lang="ru-RU" sz="2800" dirty="0" smtClean="0"/>
              <a:t>		- </a:t>
            </a:r>
            <a:r>
              <a:rPr lang="ru-RU" sz="2800" dirty="0"/>
              <a:t>позволяет составлять запросы к базе данных; </a:t>
            </a:r>
            <a:endParaRPr lang="ru-RU" sz="2800" dirty="0" smtClean="0"/>
          </a:p>
          <a:p>
            <a:pPr lvl="1"/>
            <a:r>
              <a:rPr lang="ru-RU" sz="2800" b="1" i="1" dirty="0" err="1" smtClean="0"/>
              <a:t>execSQL</a:t>
            </a:r>
            <a:r>
              <a:rPr lang="ru-RU" sz="2800" dirty="0"/>
              <a:t>() </a:t>
            </a:r>
            <a:r>
              <a:rPr lang="ru-RU" sz="2800" dirty="0" smtClean="0"/>
              <a:t>	- </a:t>
            </a:r>
            <a:r>
              <a:rPr lang="ru-RU" sz="2800" dirty="0"/>
              <a:t>позволяет выполнять запросы к базе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667526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757" y="904775"/>
            <a:ext cx="117139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Для добавления новых строк в таблицу используется класс </a:t>
            </a:r>
            <a:r>
              <a:rPr lang="ru-RU" sz="2800" b="1" i="1" dirty="0" err="1"/>
              <a:t>ContentValues</a:t>
            </a:r>
            <a:r>
              <a:rPr lang="ru-RU" sz="2800" dirty="0"/>
              <a:t>, каждый объект этого класса представляет собой одну строку таблицы и выглядит как ассоциативный массив с именами </a:t>
            </a:r>
            <a:r>
              <a:rPr lang="ru-RU" sz="2800" dirty="0" smtClean="0"/>
              <a:t>столбцов </a:t>
            </a:r>
            <a:r>
              <a:rPr lang="ru-RU" sz="2800" dirty="0"/>
              <a:t>и значениями, которые им соответствуют.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Для </a:t>
            </a:r>
            <a:r>
              <a:rPr lang="ru-RU" sz="2800" dirty="0"/>
              <a:t>получения результатов запросов к базе данных используется класс </a:t>
            </a:r>
            <a:r>
              <a:rPr lang="ru-RU" sz="2800" b="1" i="1" dirty="0" err="1"/>
              <a:t>Cursor</a:t>
            </a:r>
            <a:r>
              <a:rPr lang="ru-RU" sz="2800" dirty="0"/>
              <a:t>, объекты этого класса ссылаются на результирующий набор </a:t>
            </a:r>
            <a:r>
              <a:rPr lang="ru-RU" sz="2800" dirty="0" smtClean="0"/>
              <a:t>данных</a:t>
            </a:r>
            <a:r>
              <a:rPr lang="ru-RU" sz="2800" dirty="0"/>
              <a:t>, позволяют управлять текущей позицией в возвращаемом при </a:t>
            </a:r>
            <a:r>
              <a:rPr lang="ru-RU" sz="2800" dirty="0" smtClean="0"/>
              <a:t>запросе </a:t>
            </a:r>
            <a:r>
              <a:rPr lang="ru-RU" sz="2800" dirty="0"/>
              <a:t>наборе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375622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383" y="250257"/>
            <a:ext cx="116465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Для предоставления доступа к данным для других приложений </a:t>
            </a:r>
            <a:r>
              <a:rPr lang="ru-RU" sz="2800" dirty="0" err="1"/>
              <a:t>мож</a:t>
            </a:r>
            <a:r>
              <a:rPr lang="ru-RU" sz="2800" dirty="0"/>
              <a:t>- </a:t>
            </a:r>
            <a:r>
              <a:rPr lang="ru-RU" sz="2800" dirty="0" smtClean="0"/>
              <a:t>но </a:t>
            </a:r>
            <a:r>
              <a:rPr lang="ru-RU" sz="2800" dirty="0"/>
              <a:t>использовать контент-провайдеры (</a:t>
            </a:r>
            <a:r>
              <a:rPr lang="ru-RU" sz="2800" b="1" i="1" dirty="0" err="1"/>
              <a:t>ContentProvider</a:t>
            </a:r>
            <a:r>
              <a:rPr lang="ru-RU" sz="2800" dirty="0"/>
              <a:t>). Любая </a:t>
            </a:r>
            <a:r>
              <a:rPr lang="ru-RU" sz="2800" dirty="0" smtClean="0"/>
              <a:t>информация</a:t>
            </a:r>
            <a:r>
              <a:rPr lang="ru-RU" sz="2800" dirty="0"/>
              <a:t>, управляемая контент-провайдером адресуется посредством </a:t>
            </a:r>
            <a:r>
              <a:rPr lang="ru-RU" sz="2800" b="1" i="1" dirty="0"/>
              <a:t>URI: content://authority/path/id </a:t>
            </a:r>
            <a:r>
              <a:rPr lang="ru-RU" sz="2800" dirty="0"/>
              <a:t>где: </a:t>
            </a:r>
            <a:r>
              <a:rPr lang="ru-RU" sz="2800" b="1" i="1" dirty="0" err="1"/>
              <a:t>content</a:t>
            </a:r>
            <a:r>
              <a:rPr lang="ru-RU" sz="2800" b="1" i="1" dirty="0"/>
              <a:t>:// </a:t>
            </a:r>
            <a:r>
              <a:rPr lang="ru-RU" sz="2800" dirty="0"/>
              <a:t>- стандартный требуемый префикс; </a:t>
            </a:r>
            <a:endParaRPr lang="ru-RU" sz="2800" dirty="0" smtClean="0"/>
          </a:p>
          <a:p>
            <a:r>
              <a:rPr lang="ru-RU" sz="2800" b="1" i="1" dirty="0" err="1" smtClean="0"/>
              <a:t>authority</a:t>
            </a:r>
            <a:r>
              <a:rPr lang="ru-RU" sz="2800" dirty="0" smtClean="0"/>
              <a:t> </a:t>
            </a:r>
            <a:r>
              <a:rPr lang="ru-RU" sz="2800" dirty="0"/>
              <a:t>- имя провайдера, рекомендуется использовать полное квалификационное имя пакета для </a:t>
            </a:r>
            <a:r>
              <a:rPr lang="ru-RU" sz="2800" dirty="0" err="1"/>
              <a:t>избежания</a:t>
            </a:r>
            <a:r>
              <a:rPr lang="ru-RU" sz="2800" dirty="0"/>
              <a:t> </a:t>
            </a:r>
            <a:r>
              <a:rPr lang="ru-RU" sz="2800" dirty="0" smtClean="0"/>
              <a:t>конфликта </a:t>
            </a:r>
            <a:r>
              <a:rPr lang="ru-RU" sz="2800" dirty="0"/>
              <a:t>имен; </a:t>
            </a:r>
            <a:endParaRPr lang="ru-RU" sz="2800" dirty="0" smtClean="0"/>
          </a:p>
          <a:p>
            <a:r>
              <a:rPr lang="ru-RU" sz="2800" b="1" i="1" dirty="0" err="1" smtClean="0"/>
              <a:t>path</a:t>
            </a:r>
            <a:r>
              <a:rPr lang="ru-RU" sz="2800" dirty="0" smtClean="0"/>
              <a:t> </a:t>
            </a:r>
            <a:r>
              <a:rPr lang="ru-RU" sz="2800" dirty="0"/>
              <a:t>- виртуальная папка внутри провайдера, которая </a:t>
            </a:r>
            <a:r>
              <a:rPr lang="ru-RU" sz="2800" dirty="0" smtClean="0"/>
              <a:t>определяет </a:t>
            </a:r>
            <a:r>
              <a:rPr lang="ru-RU" sz="2800" dirty="0"/>
              <a:t>вид запрашиваемых данных;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b="1" i="1" dirty="0" err="1" smtClean="0"/>
              <a:t>id</a:t>
            </a:r>
            <a:r>
              <a:rPr lang="ru-RU" sz="2800" dirty="0" smtClean="0"/>
              <a:t> </a:t>
            </a:r>
            <a:r>
              <a:rPr lang="ru-RU" sz="2800" dirty="0"/>
              <a:t>- первичный ключ отдельной запрошенной записи, для запроса всех записей определенного типа этот параметр не указывается</a:t>
            </a:r>
          </a:p>
        </p:txBody>
      </p:sp>
    </p:spTree>
    <p:extLst>
      <p:ext uri="{BB962C8B-B14F-4D97-AF65-F5344CB8AC3E}">
        <p14:creationId xmlns:p14="http://schemas.microsoft.com/office/powerpoint/2010/main" val="248295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60444"/>
            <a:ext cx="119994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Библиотеки </a:t>
            </a:r>
            <a:r>
              <a:rPr lang="ru-RU" sz="2800" b="1" dirty="0"/>
              <a:t>совместимости. </a:t>
            </a:r>
            <a:r>
              <a:rPr lang="ru-RU" sz="2800" dirty="0"/>
              <a:t>Они позволяют использовать </a:t>
            </a:r>
            <a:r>
              <a:rPr lang="ru-RU" sz="2800" dirty="0" err="1" smtClean="0"/>
              <a:t>возожности</a:t>
            </a:r>
            <a:r>
              <a:rPr lang="ru-RU" sz="2800" dirty="0"/>
              <a:t>, появившиеся в какой-то версии ОС </a:t>
            </a:r>
            <a:r>
              <a:rPr lang="ru-RU" sz="2800" b="1" i="1" dirty="0" err="1"/>
              <a:t>Android</a:t>
            </a:r>
            <a:r>
              <a:rPr lang="ru-RU" sz="2800" dirty="0"/>
              <a:t>, на более ранних версиях платформы. Дело в том, что новые версии </a:t>
            </a:r>
            <a:r>
              <a:rPr lang="ru-RU" sz="2800" b="1" i="1" dirty="0"/>
              <a:t>API</a:t>
            </a:r>
            <a:r>
              <a:rPr lang="ru-RU" sz="2800" dirty="0"/>
              <a:t> </a:t>
            </a:r>
            <a:r>
              <a:rPr lang="ru-RU" sz="2800" dirty="0" smtClean="0"/>
              <a:t>выходят </a:t>
            </a:r>
            <a:r>
              <a:rPr lang="ru-RU" sz="2800" dirty="0"/>
              <a:t>гораздо быстрее, чем в широком использовании оказываются устройства, поддерживающие эту версию. Разработчик с одной </a:t>
            </a:r>
            <a:r>
              <a:rPr lang="ru-RU" sz="2800" dirty="0" smtClean="0"/>
              <a:t>стороны </a:t>
            </a:r>
            <a:r>
              <a:rPr lang="ru-RU" sz="2800" dirty="0"/>
              <a:t>должен ориентироваться на новые возможности и уметь их использовать, а с другой - стараться сделать так, чтобы </a:t>
            </a:r>
            <a:r>
              <a:rPr lang="ru-RU" sz="2800" dirty="0" smtClean="0"/>
              <a:t>приложение </a:t>
            </a:r>
            <a:r>
              <a:rPr lang="ru-RU" sz="2800" dirty="0"/>
              <a:t>работало на максимальном количестве устройств. Библиотеки совместимости позволяют сделать это противоречие менее жестким. </a:t>
            </a:r>
          </a:p>
        </p:txBody>
      </p:sp>
    </p:spTree>
    <p:extLst>
      <p:ext uri="{BB962C8B-B14F-4D97-AF65-F5344CB8AC3E}">
        <p14:creationId xmlns:p14="http://schemas.microsoft.com/office/powerpoint/2010/main" val="176966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549"/>
            <a:ext cx="115984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Библиотеки </a:t>
            </a:r>
            <a:r>
              <a:rPr lang="ru-RU" sz="2800" b="1" dirty="0"/>
              <a:t>специального назначения</a:t>
            </a:r>
            <a:r>
              <a:rPr lang="ru-RU" sz="2800" dirty="0"/>
              <a:t>. Используются для </a:t>
            </a:r>
            <a:r>
              <a:rPr lang="ru-RU" sz="2800" dirty="0" smtClean="0"/>
              <a:t>разработки </a:t>
            </a:r>
            <a:r>
              <a:rPr lang="ru-RU" sz="2800" dirty="0"/>
              <a:t>игр, работы с социальными сетями, сбора статистики и в других случаях. </a:t>
            </a:r>
            <a:endParaRPr lang="ru-RU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Библиотеки</a:t>
            </a:r>
            <a:r>
              <a:rPr lang="ru-RU" sz="2800" b="1" dirty="0"/>
              <a:t>, предоставляющие дополнительные </a:t>
            </a:r>
            <a:r>
              <a:rPr lang="ru-RU" sz="2800" b="1" dirty="0" smtClean="0"/>
              <a:t>возможности</a:t>
            </a:r>
            <a:r>
              <a:rPr lang="ru-RU" sz="2800" dirty="0"/>
              <a:t>. В эту категорию можно отнести большое количество </a:t>
            </a:r>
            <a:r>
              <a:rPr lang="ru-RU" sz="2800" dirty="0" smtClean="0"/>
              <a:t>самых </a:t>
            </a:r>
            <a:r>
              <a:rPr lang="ru-RU" sz="2800" dirty="0"/>
              <a:t>разных библиотек. Сюда можно отнести библиотеки рисования графиков, работы с изображениями, модифицированные элементы управления и многое другое.</a:t>
            </a:r>
          </a:p>
        </p:txBody>
      </p:sp>
    </p:spTree>
    <p:extLst>
      <p:ext uri="{BB962C8B-B14F-4D97-AF65-F5344CB8AC3E}">
        <p14:creationId xmlns:p14="http://schemas.microsoft.com/office/powerpoint/2010/main" val="348952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130" y="366381"/>
            <a:ext cx="1189682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Подключение </a:t>
            </a:r>
            <a:r>
              <a:rPr lang="ru-RU" sz="3200" b="1" dirty="0" smtClean="0"/>
              <a:t>библиотек</a:t>
            </a:r>
          </a:p>
          <a:p>
            <a:pPr algn="ctr"/>
            <a:endParaRPr lang="ru-RU" sz="3200" b="1" dirty="0" smtClean="0"/>
          </a:p>
          <a:p>
            <a:r>
              <a:rPr lang="ru-RU" sz="2800" dirty="0"/>
              <a:t>Библиотеки могут поставляться как в собранном и уже готовом к использованию виде (</a:t>
            </a:r>
            <a:r>
              <a:rPr lang="ru-RU" sz="2800" b="1" i="1" dirty="0" err="1"/>
              <a:t>jar</a:t>
            </a:r>
            <a:r>
              <a:rPr lang="ru-RU" sz="2800" b="1" i="1" dirty="0"/>
              <a:t>-файлы</a:t>
            </a:r>
            <a:r>
              <a:rPr lang="ru-RU" sz="2800" dirty="0"/>
              <a:t>), так и в исходниках. Подключить </a:t>
            </a:r>
            <a:r>
              <a:rPr lang="ru-RU" sz="2800" dirty="0" smtClean="0"/>
              <a:t>библиотеку </a:t>
            </a:r>
            <a:r>
              <a:rPr lang="ru-RU" sz="2800" dirty="0"/>
              <a:t>(</a:t>
            </a:r>
            <a:r>
              <a:rPr lang="ru-RU" sz="2800" b="1" i="1" dirty="0"/>
              <a:t>файл *.</a:t>
            </a:r>
            <a:r>
              <a:rPr lang="ru-RU" sz="2800" b="1" i="1" dirty="0" err="1"/>
              <a:t>jar</a:t>
            </a:r>
            <a:r>
              <a:rPr lang="ru-RU" sz="2800" dirty="0"/>
              <a:t>) очень просто. Достаточно создать папку </a:t>
            </a:r>
            <a:r>
              <a:rPr lang="ru-RU" sz="2800" b="1" i="1" dirty="0" err="1"/>
              <a:t>libs</a:t>
            </a:r>
            <a:r>
              <a:rPr lang="ru-RU" sz="2800" dirty="0"/>
              <a:t> в </a:t>
            </a:r>
            <a:r>
              <a:rPr lang="ru-RU" sz="2800" dirty="0" smtClean="0"/>
              <a:t>проекте </a:t>
            </a:r>
            <a:r>
              <a:rPr lang="ru-RU" sz="2800" dirty="0"/>
              <a:t>(на том же уровне, что и папки </a:t>
            </a:r>
            <a:r>
              <a:rPr lang="ru-RU" sz="2800" b="1" i="1" dirty="0" err="1"/>
              <a:t>src</a:t>
            </a:r>
            <a:r>
              <a:rPr lang="ru-RU" sz="2800" dirty="0"/>
              <a:t> и </a:t>
            </a:r>
            <a:r>
              <a:rPr lang="ru-RU" sz="2800" b="1" i="1" dirty="0" err="1"/>
              <a:t>res</a:t>
            </a:r>
            <a:r>
              <a:rPr lang="ru-RU" sz="2800" dirty="0"/>
              <a:t>) и копировать туда файл библиотеки (можно просто перетащить). Дальше необходимо добавить ее в проект через меню </a:t>
            </a:r>
            <a:r>
              <a:rPr lang="ru-RU" sz="2800" b="1" i="1" dirty="0" err="1"/>
              <a:t>Project</a:t>
            </a:r>
            <a:r>
              <a:rPr lang="ru-RU" sz="2800" b="1" i="1" dirty="0"/>
              <a:t> -&gt; </a:t>
            </a:r>
            <a:r>
              <a:rPr lang="ru-RU" sz="2800" b="1" i="1" dirty="0" err="1"/>
              <a:t>Properties</a:t>
            </a:r>
            <a:r>
              <a:rPr lang="ru-RU" sz="2800" dirty="0"/>
              <a:t>. Если библиотека представлена в виде исходного кода, необходимо ее предварительно собрать. Необходимо щелкнуть правой кнопкой по </a:t>
            </a:r>
            <a:r>
              <a:rPr lang="ru-RU" sz="2800" b="1" i="1" dirty="0" smtClean="0"/>
              <a:t>корневой </a:t>
            </a:r>
            <a:r>
              <a:rPr lang="ru-RU" sz="2800" b="1" i="1" dirty="0"/>
              <a:t>папке проекта - &gt; </a:t>
            </a:r>
            <a:r>
              <a:rPr lang="ru-RU" sz="2800" b="1" i="1" dirty="0" err="1"/>
              <a:t>Export</a:t>
            </a:r>
            <a:r>
              <a:rPr lang="ru-RU" sz="2800" b="1" i="1" dirty="0"/>
              <a:t>: -&gt; </a:t>
            </a:r>
            <a:r>
              <a:rPr lang="ru-RU" sz="2800" b="1" i="1" dirty="0" err="1"/>
              <a:t>Java</a:t>
            </a:r>
            <a:r>
              <a:rPr lang="ru-RU" sz="2800" b="1" i="1" dirty="0"/>
              <a:t> -&gt; </a:t>
            </a:r>
            <a:r>
              <a:rPr lang="ru-RU" sz="2800" b="1" i="1" dirty="0" err="1"/>
              <a:t>Runnable</a:t>
            </a:r>
            <a:r>
              <a:rPr lang="ru-RU" sz="2800" b="1" i="1" dirty="0"/>
              <a:t> JAR </a:t>
            </a:r>
            <a:r>
              <a:rPr lang="ru-RU" sz="2800" b="1" i="1" dirty="0" err="1"/>
              <a:t>file</a:t>
            </a:r>
            <a:r>
              <a:rPr lang="ru-RU" sz="2800" b="1" i="1" dirty="0"/>
              <a:t> - &gt;Указать класс для запуска -&gt; Указать место сборки -&gt; </a:t>
            </a:r>
            <a:r>
              <a:rPr lang="ru-RU" sz="2800" b="1" i="1" dirty="0" err="1"/>
              <a:t>Finish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89634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013" y="126271"/>
            <a:ext cx="118486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Обзор популярных </a:t>
            </a:r>
            <a:r>
              <a:rPr lang="ru-RU" sz="3200" b="1" dirty="0" smtClean="0"/>
              <a:t>библиотек</a:t>
            </a:r>
            <a:endParaRPr lang="ru-RU" sz="2800" dirty="0" smtClean="0"/>
          </a:p>
          <a:p>
            <a:pPr algn="ctr"/>
            <a:r>
              <a:rPr lang="ru-RU" sz="2800" dirty="0" smtClean="0"/>
              <a:t> </a:t>
            </a:r>
            <a:r>
              <a:rPr lang="ru-RU" sz="2800" b="1" dirty="0" err="1"/>
              <a:t>Android</a:t>
            </a:r>
            <a:r>
              <a:rPr lang="ru-RU" sz="2800" b="1" dirty="0"/>
              <a:t> </a:t>
            </a:r>
            <a:r>
              <a:rPr lang="ru-RU" sz="2800" b="1" dirty="0" err="1"/>
              <a:t>Support</a:t>
            </a:r>
            <a:r>
              <a:rPr lang="ru-RU" sz="2800" b="1" dirty="0"/>
              <a:t> </a:t>
            </a:r>
            <a:r>
              <a:rPr lang="ru-RU" sz="2800" b="1" dirty="0" err="1"/>
              <a:t>Library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algn="ctr"/>
            <a:endParaRPr lang="ru-RU" sz="2800" b="1" dirty="0" smtClean="0"/>
          </a:p>
          <a:p>
            <a:r>
              <a:rPr lang="ru-RU" sz="2800" b="1" i="1" dirty="0" err="1" smtClean="0"/>
              <a:t>Android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Support</a:t>
            </a:r>
            <a:r>
              <a:rPr lang="ru-RU" sz="2800" b="1" i="1" dirty="0"/>
              <a:t> </a:t>
            </a:r>
            <a:r>
              <a:rPr lang="ru-RU" sz="2800" b="1" i="1" dirty="0" err="1"/>
              <a:t>Library</a:t>
            </a:r>
            <a:r>
              <a:rPr lang="ru-RU" sz="2800" b="1" i="1" dirty="0"/>
              <a:t> </a:t>
            </a:r>
            <a:r>
              <a:rPr lang="ru-RU" sz="2800" dirty="0"/>
              <a:t>- это набор библиотек, которые </a:t>
            </a:r>
            <a:r>
              <a:rPr lang="ru-RU" sz="2800" dirty="0" smtClean="0"/>
              <a:t>обеспечивают </a:t>
            </a:r>
            <a:r>
              <a:rPr lang="ru-RU" sz="2800" dirty="0"/>
              <a:t>обратную совместимость новых </a:t>
            </a:r>
            <a:r>
              <a:rPr lang="ru-RU" sz="2800" b="1" i="1" dirty="0"/>
              <a:t>API</a:t>
            </a:r>
            <a:r>
              <a:rPr lang="ru-RU" sz="2800" dirty="0"/>
              <a:t> на более старых версиях платформы. Каждая библиотека из этого набора обладает обратной </a:t>
            </a:r>
            <a:r>
              <a:rPr lang="ru-RU" sz="2800" dirty="0" smtClean="0"/>
              <a:t>совместимостью </a:t>
            </a:r>
            <a:r>
              <a:rPr lang="ru-RU" sz="2800" dirty="0"/>
              <a:t>к конкретному уровню </a:t>
            </a:r>
            <a:r>
              <a:rPr lang="ru-RU" sz="2800" b="1" i="1" dirty="0" err="1"/>
              <a:t>Android</a:t>
            </a:r>
            <a:r>
              <a:rPr lang="ru-RU" sz="2800" b="1" i="1" dirty="0"/>
              <a:t> API</a:t>
            </a:r>
            <a:r>
              <a:rPr lang="ru-RU" sz="2800" dirty="0"/>
              <a:t>. Это </a:t>
            </a:r>
            <a:r>
              <a:rPr lang="ru-RU" sz="2800" dirty="0" smtClean="0"/>
              <a:t>означает, </a:t>
            </a:r>
            <a:r>
              <a:rPr lang="ru-RU" sz="2800" dirty="0"/>
              <a:t>что ваши приложения смогут использовать возможности библиотеки и быть запущены на устройствах </a:t>
            </a:r>
            <a:r>
              <a:rPr lang="ru-RU" sz="2800" b="1" i="1" dirty="0" err="1"/>
              <a:t>Android</a:t>
            </a:r>
            <a:r>
              <a:rPr lang="ru-RU" sz="2800" b="1" i="1" dirty="0"/>
              <a:t> 1.6 (API </a:t>
            </a:r>
            <a:r>
              <a:rPr lang="ru-RU" sz="2800" b="1" i="1" dirty="0" err="1"/>
              <a:t>level</a:t>
            </a:r>
            <a:r>
              <a:rPr lang="ru-RU" sz="2800" b="1" i="1" dirty="0"/>
              <a:t> 4) </a:t>
            </a:r>
            <a:r>
              <a:rPr lang="ru-RU" sz="2800" dirty="0"/>
              <a:t>и выше. </a:t>
            </a:r>
            <a:endParaRPr lang="en-US" sz="2800" dirty="0" smtClean="0"/>
          </a:p>
          <a:p>
            <a:r>
              <a:rPr lang="ru-RU" sz="2800" dirty="0" smtClean="0"/>
              <a:t>Подключение </a:t>
            </a:r>
            <a:r>
              <a:rPr lang="ru-RU" sz="2800" dirty="0"/>
              <a:t>библиотек поддержки в </a:t>
            </a:r>
            <a:r>
              <a:rPr lang="ru-RU" sz="2800" b="1" i="1" dirty="0" err="1"/>
              <a:t>Android</a:t>
            </a:r>
            <a:r>
              <a:rPr lang="ru-RU" sz="2800" dirty="0"/>
              <a:t> является хорошим </a:t>
            </a:r>
            <a:r>
              <a:rPr lang="ru-RU" sz="2800" dirty="0" smtClean="0"/>
              <a:t>тоном </a:t>
            </a:r>
            <a:r>
              <a:rPr lang="ru-RU" sz="2800" dirty="0"/>
              <a:t>в разработке приложений, зависящих от версии и возможностей платформы. Использование возможностей </a:t>
            </a:r>
            <a:r>
              <a:rPr lang="ru-RU" sz="2800" b="1" i="1" dirty="0" err="1"/>
              <a:t>Support</a:t>
            </a:r>
            <a:r>
              <a:rPr lang="ru-RU" sz="2800" b="1" i="1" dirty="0"/>
              <a:t> </a:t>
            </a:r>
            <a:r>
              <a:rPr lang="ru-RU" sz="2800" b="1" i="1" dirty="0" err="1"/>
              <a:t>Library</a:t>
            </a:r>
            <a:r>
              <a:rPr lang="ru-RU" sz="2800" dirty="0"/>
              <a:t> поможет вам распространить ваше приложение для большего числа пользователей. </a:t>
            </a:r>
          </a:p>
        </p:txBody>
      </p:sp>
    </p:spTree>
    <p:extLst>
      <p:ext uri="{BB962C8B-B14F-4D97-AF65-F5344CB8AC3E}">
        <p14:creationId xmlns:p14="http://schemas.microsoft.com/office/powerpoint/2010/main" val="41051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886" y="571866"/>
            <a:ext cx="116273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Если вы используете примеры </a:t>
            </a:r>
            <a:r>
              <a:rPr lang="ru-RU" sz="2800" b="1" i="1" dirty="0" err="1"/>
              <a:t>Android</a:t>
            </a:r>
            <a:r>
              <a:rPr lang="ru-RU" sz="2800" b="1" i="1" dirty="0"/>
              <a:t>-приложений</a:t>
            </a:r>
            <a:r>
              <a:rPr lang="ru-RU" sz="2800" dirty="0"/>
              <a:t>, вы можете заметить, что все они содержат по умолчанию одну или несколько библиотек поддержки. </a:t>
            </a:r>
            <a:endParaRPr lang="en-US" sz="2800" dirty="0" smtClean="0"/>
          </a:p>
          <a:p>
            <a:r>
              <a:rPr lang="ru-RU" sz="2800" dirty="0" smtClean="0"/>
              <a:t>О </a:t>
            </a:r>
            <a:r>
              <a:rPr lang="ru-RU" sz="2800" dirty="0"/>
              <a:t>возможностях различных версий </a:t>
            </a:r>
            <a:r>
              <a:rPr lang="ru-RU" sz="2800" b="1" i="1" dirty="0" err="1"/>
              <a:t>Android</a:t>
            </a:r>
            <a:r>
              <a:rPr lang="ru-RU" sz="2800" b="1" i="1" dirty="0"/>
              <a:t> </a:t>
            </a:r>
            <a:r>
              <a:rPr lang="ru-RU" sz="2800" b="1" i="1" dirty="0" err="1"/>
              <a:t>Support</a:t>
            </a:r>
            <a:r>
              <a:rPr lang="ru-RU" sz="2800" b="1" i="1" dirty="0"/>
              <a:t> </a:t>
            </a:r>
            <a:r>
              <a:rPr lang="ru-RU" sz="2800" b="1" i="1" dirty="0" err="1"/>
              <a:t>Library</a:t>
            </a:r>
            <a:r>
              <a:rPr lang="ru-RU" sz="2800" dirty="0"/>
              <a:t> можно узнать на официальном сайте. Скачать и установить эти библиотеки можно с помощью </a:t>
            </a:r>
            <a:r>
              <a:rPr lang="ru-RU" sz="2800" b="1" i="1" dirty="0" err="1"/>
              <a:t>Android</a:t>
            </a:r>
            <a:r>
              <a:rPr lang="ru-RU" sz="2800" b="1" i="1" dirty="0"/>
              <a:t> SDK </a:t>
            </a:r>
            <a:r>
              <a:rPr lang="ru-RU" sz="2800" b="1" i="1" dirty="0" err="1"/>
              <a:t>Manage</a:t>
            </a:r>
            <a:r>
              <a:rPr lang="ru-RU" sz="2800" dirty="0" err="1"/>
              <a:t>r</a:t>
            </a:r>
            <a:r>
              <a:rPr lang="ru-RU" sz="2800" dirty="0"/>
              <a:t>, выбрав в разделе </a:t>
            </a:r>
            <a:r>
              <a:rPr lang="ru-RU" sz="2800" b="1" i="1" dirty="0" err="1"/>
              <a:t>Extras</a:t>
            </a:r>
            <a:r>
              <a:rPr lang="ru-RU" sz="2800" dirty="0"/>
              <a:t> нужные </a:t>
            </a:r>
            <a:r>
              <a:rPr lang="ru-RU" sz="2800" dirty="0" smtClean="0"/>
              <a:t>пункты</a:t>
            </a:r>
            <a:r>
              <a:rPr lang="en-US" sz="2800" dirty="0"/>
              <a:t>.</a:t>
            </a:r>
            <a:endParaRPr lang="en-US" sz="2800" dirty="0" smtClean="0"/>
          </a:p>
          <a:p>
            <a:r>
              <a:rPr lang="ru-RU" sz="2800" dirty="0"/>
              <a:t>При настройке обратной совместимости необходимо отредактировать файл манифеста, указав в нем минимальную версию </a:t>
            </a:r>
            <a:r>
              <a:rPr lang="ru-RU" sz="2800" b="1" i="1" dirty="0" err="1"/>
              <a:t>Android</a:t>
            </a:r>
            <a:r>
              <a:rPr lang="ru-RU" sz="2800" b="1" i="1" dirty="0"/>
              <a:t> SDK</a:t>
            </a:r>
            <a:r>
              <a:rPr lang="ru-RU" sz="2800" dirty="0"/>
              <a:t>, </a:t>
            </a:r>
            <a:r>
              <a:rPr lang="ru-RU" sz="2800" dirty="0" smtClean="0"/>
              <a:t>которая </a:t>
            </a:r>
            <a:r>
              <a:rPr lang="ru-RU" sz="2800" dirty="0"/>
              <a:t>необходима для запуска приложения, и основную (целевую) версию</a:t>
            </a:r>
            <a:r>
              <a:rPr lang="ru-RU" sz="2800" dirty="0" smtClean="0"/>
              <a:t>:</a:t>
            </a:r>
            <a:r>
              <a:rPr lang="en-US" sz="2800" dirty="0" smtClean="0"/>
              <a:t>			</a:t>
            </a:r>
            <a:r>
              <a:rPr lang="ru-RU" sz="2800" dirty="0" smtClean="0">
                <a:solidFill>
                  <a:srgbClr val="FF0000"/>
                </a:solidFill>
              </a:rPr>
              <a:t>&lt;</a:t>
            </a:r>
            <a:r>
              <a:rPr lang="ru-RU" sz="2800" dirty="0" err="1">
                <a:solidFill>
                  <a:srgbClr val="FF0000"/>
                </a:solidFill>
              </a:rPr>
              <a:t>uses-sdk</a:t>
            </a:r>
            <a:endParaRPr lang="ru-RU" sz="2800" dirty="0">
              <a:solidFill>
                <a:srgbClr val="FF0000"/>
              </a:solidFill>
            </a:endParaRPr>
          </a:p>
          <a:p>
            <a:pPr lvl="5"/>
            <a:r>
              <a:rPr lang="ru-RU" sz="2800" dirty="0" err="1">
                <a:solidFill>
                  <a:srgbClr val="FF0000"/>
                </a:solidFill>
              </a:rPr>
              <a:t>android:minSdkVersion</a:t>
            </a:r>
            <a:r>
              <a:rPr lang="ru-RU" sz="2800" dirty="0">
                <a:solidFill>
                  <a:srgbClr val="FF0000"/>
                </a:solidFill>
              </a:rPr>
              <a:t>="7"</a:t>
            </a:r>
          </a:p>
          <a:p>
            <a:pPr lvl="5"/>
            <a:r>
              <a:rPr lang="ru-RU" sz="2800" dirty="0" err="1">
                <a:solidFill>
                  <a:srgbClr val="FF0000"/>
                </a:solidFill>
              </a:rPr>
              <a:t>android:targetSdkVersion</a:t>
            </a:r>
            <a:r>
              <a:rPr lang="ru-RU" sz="2800" dirty="0">
                <a:solidFill>
                  <a:srgbClr val="FF0000"/>
                </a:solidFill>
              </a:rPr>
              <a:t>="17"/&gt;</a:t>
            </a:r>
          </a:p>
          <a:p>
            <a:pPr lvl="5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657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83" y="1335309"/>
            <a:ext cx="116754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Сторонние библиотеки </a:t>
            </a:r>
            <a:endParaRPr lang="en-US" sz="3200" b="1" dirty="0" smtClean="0"/>
          </a:p>
          <a:p>
            <a:endParaRPr lang="en-US" sz="2800" dirty="0"/>
          </a:p>
          <a:p>
            <a:pPr algn="just"/>
            <a:r>
              <a:rPr lang="ru-RU" sz="2800" dirty="0" smtClean="0"/>
              <a:t>Помимо </a:t>
            </a:r>
            <a:r>
              <a:rPr lang="ru-RU" sz="2800" dirty="0"/>
              <a:t>официальных и поддержанных </a:t>
            </a:r>
            <a:r>
              <a:rPr lang="ru-RU" sz="2800" dirty="0" err="1"/>
              <a:t>Google</a:t>
            </a:r>
            <a:r>
              <a:rPr lang="ru-RU" sz="2800" dirty="0"/>
              <a:t> библиотек </a:t>
            </a:r>
            <a:r>
              <a:rPr lang="ru-RU" sz="2800" dirty="0" smtClean="0"/>
              <a:t>совместимости</a:t>
            </a:r>
            <a:r>
              <a:rPr lang="ru-RU" sz="2800" dirty="0"/>
              <a:t>, существуют аналогичные решения от сторонних разработчиков. Вы можете их использовать на свой страх и риск, но в некоторых </a:t>
            </a:r>
            <a:r>
              <a:rPr lang="ru-RU" sz="2800" dirty="0" smtClean="0"/>
              <a:t>случаях </a:t>
            </a:r>
            <a:r>
              <a:rPr lang="ru-RU" sz="2800" dirty="0"/>
              <a:t>они предпочтительнее, так как обладают некоторыми </a:t>
            </a:r>
            <a:r>
              <a:rPr lang="ru-RU" sz="2800" dirty="0" smtClean="0"/>
              <a:t>дополнительными </a:t>
            </a:r>
            <a:r>
              <a:rPr lang="ru-RU" sz="2800" dirty="0"/>
              <a:t>возможностями. </a:t>
            </a:r>
          </a:p>
        </p:txBody>
      </p:sp>
    </p:spTree>
    <p:extLst>
      <p:ext uri="{BB962C8B-B14F-4D97-AF65-F5344CB8AC3E}">
        <p14:creationId xmlns:p14="http://schemas.microsoft.com/office/powerpoint/2010/main" val="24773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202</TotalTime>
  <Words>2228</Words>
  <Application>Microsoft Office PowerPoint</Application>
  <PresentationFormat>Широкоэкранный</PresentationFormat>
  <Paragraphs>139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Gill Sans MT</vt:lpstr>
      <vt:lpstr>Gallery</vt:lpstr>
      <vt:lpstr>Разработка мобильных приложений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</dc:creator>
  <cp:lastModifiedBy>kis</cp:lastModifiedBy>
  <cp:revision>39</cp:revision>
  <dcterms:created xsi:type="dcterms:W3CDTF">2022-03-20T09:12:36Z</dcterms:created>
  <dcterms:modified xsi:type="dcterms:W3CDTF">2022-03-21T21:07:37Z</dcterms:modified>
</cp:coreProperties>
</file>