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CC66FF"/>
    <a:srgbClr val="FF00FF"/>
    <a:srgbClr val="006600"/>
    <a:srgbClr val="00FFFF"/>
    <a:srgbClr val="000066"/>
    <a:srgbClr val="00FF00"/>
    <a:srgbClr val="CC0000"/>
    <a:srgbClr val="FF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6" autoAdjust="0"/>
    <p:restoredTop sz="94622" autoAdjust="0"/>
  </p:normalViewPr>
  <p:slideViewPr>
    <p:cSldViewPr>
      <p:cViewPr>
        <p:scale>
          <a:sx n="75" d="100"/>
          <a:sy n="75" d="100"/>
        </p:scale>
        <p:origin x="-606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86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321CDBB-BFB1-4025-B7A7-8D68CA6C1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36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AA78A-1757-4428-BA0A-0A5684A9E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96E30-0B00-41F5-A29C-E24A4B31F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42BA-068A-4D13-8942-8E5B8E6786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07BD-E5B4-4B06-92BF-D19D5BBE9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ED73-3B0F-4703-9B06-A0BFB91A7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468C0-A283-44AA-A1A8-7DCEC135CC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A82D-C920-4135-BEB3-86D67D19B6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51604-225E-4802-AC42-7FD7E72BB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AB915-F495-409E-85EF-6A2828CDF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166F5-CAC8-4F4D-A100-14669854F2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FFC14-784E-40B3-8D5A-84D035B44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B6F2C-F088-4144-BC15-EC0BB8CBB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F0FCB-9B37-4594-BF3D-5C25EB32E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FD6905A-86CE-4FD2-B3DC-03FF7B086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Сильные и слабые аргументы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3957638"/>
            <a:ext cx="8561387" cy="2638425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sz="2400" b="1" smtClean="0">
                <a:solidFill>
                  <a:schemeClr val="bg1"/>
                </a:solidFill>
              </a:rPr>
              <a:t>Лекция 15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eaLnBrk="1" hangingPunct="1"/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459431"/>
            <a:ext cx="7772400" cy="1684981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Слабые </a:t>
            </a:r>
            <a:r>
              <a:rPr lang="ru-RU" b="1" dirty="0">
                <a:solidFill>
                  <a:srgbClr val="FF0000"/>
                </a:solidFill>
              </a:rPr>
              <a:t>аргументы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260648"/>
            <a:ext cx="8561387" cy="6335415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умозаключения, основанные на двух или более отдельных фак­тах, связь между которыми </a:t>
            </a:r>
            <a:r>
              <a:rPr lang="ru-RU" sz="2400" dirty="0" smtClean="0">
                <a:solidFill>
                  <a:schemeClr val="bg1"/>
                </a:solidFill>
              </a:rPr>
              <a:t>неясна;</a:t>
            </a:r>
            <a:endParaRPr lang="ru-RU" sz="2400" dirty="0">
              <a:solidFill>
                <a:schemeClr val="bg1"/>
              </a:solidFill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уловки и суждения, построенные на алогизмах (алогизм — прием для разрушения логики мышления, применяется чаще всего с </a:t>
            </a:r>
            <a:r>
              <a:rPr lang="ru-RU" sz="2400" dirty="0" smtClean="0">
                <a:solidFill>
                  <a:schemeClr val="bg1"/>
                </a:solidFill>
              </a:rPr>
              <a:t>юмо­ром;</a:t>
            </a:r>
            <a:endParaRPr lang="ru-RU" sz="2400" dirty="0">
              <a:solidFill>
                <a:schemeClr val="bg1"/>
              </a:solidFill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ссылки (цитаты) на авторитеты, неизвестные или малоизвест­ные твоим слушателям;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аналогии и непоказательные примеры;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доводы личного характера, вытекающие из обстоятельств или диктуемые побуждением, желанием;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тенденциозно подобранные отступления, афоризмы, изречения;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доводы, версии или обобщения, сделанные на основе догадок, предположений, ощущений;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— выводы из неполных статистических данных. </a:t>
            </a:r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-963487"/>
            <a:ext cx="9036496" cy="3168351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Несостоятельные аргументы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764704"/>
            <a:ext cx="8561387" cy="5831359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суждения на основе подтасованных фактов;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ссылки на сомнительные, непроверенные источники;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— потерявшие силу решения;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домыслы, догадки, предположения, измышления;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доводы, рассчитанные на предрассудки, невежество;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— выводы, сделанные из фиктивных документов;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выдаваемые авансом посулы и обещания;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— ложные заявления и показания;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подлог и фальсификация того, о чем говорится</a:t>
            </a:r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"/>
            <a:ext cx="7772400" cy="2204863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Четыре критерия надёжности тезиса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1772816"/>
            <a:ext cx="8561387" cy="4823247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sz="2400" dirty="0">
                <a:solidFill>
                  <a:schemeClr val="bg1"/>
                </a:solidFill>
              </a:rPr>
              <a:t>а) тезис не должен содержать в себе противоречий;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б) формулировка тезиса должна быть ясной и не допускать разночтений;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в) тезис должен быть сформулирован таким образом, чтобы у нас не было нужды менять его содержание;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г) тезис не должен находиться в противоречии с суждениями по данному вопросу, высказанными нами ранее.</a:t>
            </a:r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171399"/>
            <a:ext cx="7772400" cy="2448271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Пять критериев надёжности аргументов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2060848"/>
            <a:ext cx="8561387" cy="4535215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а) аргументы должны быть истинными; </a:t>
            </a:r>
          </a:p>
          <a:p>
            <a:r>
              <a:rPr lang="ru-RU" sz="2400" dirty="0">
                <a:solidFill>
                  <a:schemeClr val="bg1"/>
                </a:solidFill>
              </a:rPr>
              <a:t>б) аргумент не должен нуждаться в дополнительном подтверждении;</a:t>
            </a:r>
          </a:p>
          <a:p>
            <a:r>
              <a:rPr lang="ru-RU" sz="2400" dirty="0">
                <a:solidFill>
                  <a:schemeClr val="bg1"/>
                </a:solidFill>
              </a:rPr>
              <a:t>в) аргумент должен быть достаточным основанием для тезиса;</a:t>
            </a:r>
          </a:p>
          <a:p>
            <a:r>
              <a:rPr lang="ru-RU" sz="2400" dirty="0">
                <a:solidFill>
                  <a:schemeClr val="bg1"/>
                </a:solidFill>
              </a:rPr>
              <a:t>г) не должно быть порочного круга аргументов и тезиса; </a:t>
            </a:r>
          </a:p>
          <a:p>
            <a:r>
              <a:rPr lang="ru-RU" sz="2400" dirty="0">
                <a:solidFill>
                  <a:schemeClr val="bg1"/>
                </a:solidFill>
              </a:rPr>
              <a:t>д) наши аргументы не должны противоречить друг другу</a:t>
            </a:r>
            <a:r>
              <a:rPr lang="ru-RU" sz="2400" dirty="0"/>
              <a:t>. </a:t>
            </a:r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243407"/>
            <a:ext cx="7772400" cy="2376263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Виды аргументации: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1628800"/>
            <a:ext cx="8561387" cy="4967263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sz="2400" b="1" i="1" dirty="0">
                <a:solidFill>
                  <a:schemeClr val="bg1"/>
                </a:solidFill>
              </a:rPr>
              <a:t>Логическая</a:t>
            </a:r>
          </a:p>
          <a:p>
            <a:r>
              <a:rPr lang="ru-RU" sz="2400" dirty="0">
                <a:solidFill>
                  <a:schemeClr val="bg1"/>
                </a:solidFill>
              </a:rPr>
              <a:t>Аргументация, при которой последовательность в рассуждениях восстанавливается полностью (доказывается истинность тезиса)</a:t>
            </a:r>
          </a:p>
          <a:p>
            <a:pPr>
              <a:buFontTx/>
              <a:buChar char="-"/>
            </a:pPr>
            <a:r>
              <a:rPr lang="ru-RU" sz="2400" b="1" i="1" dirty="0">
                <a:solidFill>
                  <a:schemeClr val="bg1"/>
                </a:solidFill>
              </a:rPr>
              <a:t>Содержательная</a:t>
            </a:r>
          </a:p>
          <a:p>
            <a:r>
              <a:rPr lang="ru-RU" sz="2400" dirty="0">
                <a:solidFill>
                  <a:schemeClr val="bg1"/>
                </a:solidFill>
              </a:rPr>
              <a:t>Аргументация, при которой аргументы и утверждаемое положение связаны по смыслу, но отношение логического следования часто отсутствует или не является логически необходимым. Зачастую такая аргументация носит психологический характер, убеждает, но не доказывает</a:t>
            </a:r>
          </a:p>
          <a:p>
            <a:pPr eaLnBrk="1" hangingPunct="1"/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603447"/>
            <a:ext cx="7772400" cy="4203898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Логические требования к аргументации: </a:t>
            </a:r>
            <a:r>
              <a:rPr lang="ru-RU" b="1" dirty="0">
                <a:solidFill>
                  <a:srgbClr val="FF0000"/>
                </a:solidFill>
              </a:rPr>
              <a:t>требования к тезису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2564904"/>
            <a:ext cx="8561387" cy="4031159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i="1" dirty="0">
                <a:solidFill>
                  <a:schemeClr val="bg1"/>
                </a:solidFill>
              </a:rPr>
              <a:t>Требование ясности</a:t>
            </a:r>
          </a:p>
          <a:p>
            <a:r>
              <a:rPr lang="ru-RU" sz="2400" dirty="0">
                <a:solidFill>
                  <a:schemeClr val="bg1"/>
                </a:solidFill>
              </a:rPr>
              <a:t>Тезис доказательства (опровержения) должен быть ясно и точно сформулирован</a:t>
            </a:r>
          </a:p>
          <a:p>
            <a:r>
              <a:rPr lang="ru-RU" sz="2400" b="1" i="1" dirty="0">
                <a:solidFill>
                  <a:schemeClr val="bg1"/>
                </a:solidFill>
              </a:rPr>
              <a:t>Требование неизменности</a:t>
            </a:r>
          </a:p>
          <a:p>
            <a:r>
              <a:rPr lang="ru-RU" sz="2400" dirty="0">
                <a:solidFill>
                  <a:schemeClr val="bg1"/>
                </a:solidFill>
              </a:rPr>
              <a:t>В процессе аргументации тезис не должен изменяться</a:t>
            </a:r>
          </a:p>
          <a:p>
            <a:pPr eaLnBrk="1" hangingPunct="1"/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387423"/>
            <a:ext cx="7772400" cy="3987874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Логические требования к аргументации: </a:t>
            </a:r>
            <a:r>
              <a:rPr lang="ru-RU" b="1" dirty="0">
                <a:solidFill>
                  <a:srgbClr val="FF0000"/>
                </a:solidFill>
              </a:rPr>
              <a:t>требования к аргументам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2924944"/>
            <a:ext cx="8561387" cy="3671119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r>
              <a:rPr lang="ru-RU" sz="2400" b="1" i="1" dirty="0">
                <a:solidFill>
                  <a:schemeClr val="bg1"/>
                </a:solidFill>
              </a:rPr>
              <a:t>Требование истинности</a:t>
            </a:r>
          </a:p>
          <a:p>
            <a:r>
              <a:rPr lang="ru-RU" sz="2400" b="1" i="1" dirty="0">
                <a:solidFill>
                  <a:schemeClr val="bg1"/>
                </a:solidFill>
              </a:rPr>
              <a:t>Требование ясности и точности </a:t>
            </a:r>
            <a:r>
              <a:rPr lang="ru-RU" sz="2400" dirty="0">
                <a:solidFill>
                  <a:schemeClr val="bg1"/>
                </a:solidFill>
              </a:rPr>
              <a:t>(формулировок)</a:t>
            </a:r>
          </a:p>
          <a:p>
            <a:r>
              <a:rPr lang="ru-RU" sz="2400" b="1" i="1" dirty="0">
                <a:solidFill>
                  <a:schemeClr val="bg1"/>
                </a:solidFill>
              </a:rPr>
              <a:t>Требование достаточности</a:t>
            </a:r>
          </a:p>
          <a:p>
            <a:r>
              <a:rPr lang="ru-RU" sz="2400" dirty="0">
                <a:solidFill>
                  <a:schemeClr val="bg1"/>
                </a:solidFill>
              </a:rPr>
              <a:t>Набор аргументов должен быть достаточным для обоснования (опровержения) тезиса</a:t>
            </a:r>
          </a:p>
          <a:p>
            <a:r>
              <a:rPr lang="ru-RU" sz="2400" b="1" i="1" dirty="0">
                <a:solidFill>
                  <a:schemeClr val="bg1"/>
                </a:solidFill>
              </a:rPr>
              <a:t>Требование непротиворечивости между аргументами</a:t>
            </a:r>
          </a:p>
          <a:p>
            <a:pPr eaLnBrk="1" hangingPunct="1"/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3"/>
            <a:ext cx="7772400" cy="3483818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Аргументация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2420888"/>
            <a:ext cx="8561387" cy="4175175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dirty="0">
                <a:solidFill>
                  <a:schemeClr val="bg1"/>
                </a:solidFill>
              </a:rPr>
              <a:t>процедура обоснования убеждений. Активными участниками процесса аргументации являются </a:t>
            </a:r>
            <a:r>
              <a:rPr lang="ru-RU" dirty="0" err="1">
                <a:solidFill>
                  <a:schemeClr val="bg1"/>
                </a:solidFill>
              </a:rPr>
              <a:t>пропонент</a:t>
            </a:r>
            <a:r>
              <a:rPr lang="ru-RU" dirty="0">
                <a:solidFill>
                  <a:schemeClr val="bg1"/>
                </a:solidFill>
              </a:rPr>
              <a:t> и оппоненты. </a:t>
            </a:r>
            <a:endParaRPr lang="ru-RU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603447"/>
            <a:ext cx="7772400" cy="420389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виды  </a:t>
            </a:r>
            <a:r>
              <a:rPr lang="ru-RU" dirty="0">
                <a:solidFill>
                  <a:srgbClr val="FF0000"/>
                </a:solidFill>
              </a:rPr>
              <a:t>аргументации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1772816"/>
            <a:ext cx="8561387" cy="4823247"/>
          </a:xfrm>
          <a:noFill/>
        </p:spPr>
        <p:txBody>
          <a:bodyPr/>
          <a:lstStyle/>
          <a:p>
            <a:pPr eaLnBrk="1" hangingPunct="1"/>
            <a:endParaRPr lang="ru-RU" sz="40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Фактическая</a:t>
            </a:r>
          </a:p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Психологическая</a:t>
            </a:r>
          </a:p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Логическая </a:t>
            </a:r>
            <a:r>
              <a:rPr lang="ru-RU" sz="4000" dirty="0">
                <a:solidFill>
                  <a:schemeClr val="bg1"/>
                </a:solidFill>
              </a:rPr>
              <a:t>и </a:t>
            </a:r>
            <a:r>
              <a:rPr lang="ru-RU" sz="4000" dirty="0" smtClean="0">
                <a:solidFill>
                  <a:schemeClr val="bg1"/>
                </a:solidFill>
              </a:rPr>
              <a:t>др.</a:t>
            </a:r>
            <a:endParaRPr lang="ru-RU" sz="40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891479"/>
            <a:ext cx="7772400" cy="3528391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Сильные </a:t>
            </a:r>
            <a:r>
              <a:rPr lang="ru-RU" b="1" dirty="0" smtClean="0">
                <a:solidFill>
                  <a:srgbClr val="FF0000"/>
                </a:solidFill>
              </a:rPr>
              <a:t>аргументы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980728"/>
            <a:ext cx="8561387" cy="5615335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точно установленные и взаимосвязанные факты и суждения, вытекающие из них;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законы, уставы, руководящие документы, если они исполня­ются и соответствуют реальной жизни;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экспериментально проверенные выводы;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заключения экспертов;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цитаты из публичных заявлений, книг признанных в той сфе­ре авторитетов;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- </a:t>
            </a:r>
            <a:r>
              <a:rPr lang="ru-RU" sz="2400" dirty="0">
                <a:solidFill>
                  <a:schemeClr val="bg1"/>
                </a:solidFill>
              </a:rPr>
              <a:t>показания свидетелей и очевидцев событий;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- статистическая информация, если сбор ее, обработка и обоб­щение сделаны профессионалами-статистиками.</a:t>
            </a:r>
          </a:p>
          <a:p>
            <a:pPr eaLnBrk="1" hangingPunct="1"/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11297</TotalTime>
  <Words>434</Words>
  <Application>Microsoft Office PowerPoint</Application>
  <PresentationFormat>Экран (4:3)</PresentationFormat>
  <Paragraphs>81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Оформление по умолчанию</vt:lpstr>
      <vt:lpstr>Сильные и слабые аргументы</vt:lpstr>
      <vt:lpstr>Четыре критерия надёжности тезиса</vt:lpstr>
      <vt:lpstr>Пять критериев надёжности аргументов</vt:lpstr>
      <vt:lpstr>Виды аргументации: </vt:lpstr>
      <vt:lpstr>Логические требования к аргументации: требования к тезису</vt:lpstr>
      <vt:lpstr>Логические требования к аргументации: требования к аргументам</vt:lpstr>
      <vt:lpstr>Аргументация</vt:lpstr>
      <vt:lpstr>виды  аргументации </vt:lpstr>
      <vt:lpstr>Сильные аргументы</vt:lpstr>
      <vt:lpstr>Слабые аргументы</vt:lpstr>
      <vt:lpstr>Несостоятельные аргументы</vt:lpstr>
    </vt:vector>
  </TitlesOfParts>
  <Company>МГИМО / MGIMO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Доказательство и опровержение</dc:title>
  <dc:subject>Основы формальной логики - Тема 10</dc:subject>
  <dc:creator>Николай Бирюков / Nikolai Biryukov</dc:creator>
  <dc:description>Редакция мая 2021 г.</dc:description>
  <cp:lastModifiedBy>USER</cp:lastModifiedBy>
  <cp:revision>589</cp:revision>
  <dcterms:created xsi:type="dcterms:W3CDTF">2004-09-28T22:15:44Z</dcterms:created>
  <dcterms:modified xsi:type="dcterms:W3CDTF">2023-12-13T10:36:47Z</dcterms:modified>
</cp:coreProperties>
</file>