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Требования безопасности к производственным (технологическим) процессам.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Цель занятия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ознакомиться требованиями безопасности производственным (технологическим) процессам.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632848" cy="29298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Учебные вопросы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Общие требования безопасности к производственным (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технологическим) процессам.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Требования безопасной 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эксплуатации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подъемно-транспортного оборудования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Требования безопасной эксплуатации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внутризаводского и внутрицехового транспорта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Требования к размещению производственного оборудования и организации рабочих мест</a:t>
            </a:r>
            <a:b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176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700" y="980728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Ширина проезда 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электрокарного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транспорта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должна быть не менее 1,8 м при одностороннем движении и 3 м – при двустороннем. При движении в помещениях, на перекрестках дорог, в местах движения пешеходов и переездов через железнодорожные пути скорость движения электрокар не должна превышать 3 км/ч.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Эксплуатация внутрицехового транспорта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Движущиеся части конвейеров (барабаны, натяжные устройства, ролики и др.), к которым возможен доступ работающих, должны ограждаться [6]. В зоне возможного нахождения людей должны ограждаться канаты, блоки и груз натяжных устройств, загрузочные и приемные устройства, нижние выступающие части конвейера и т.п. На технологической линии, состоящей из нескольких последовательно установленных и одновременно работающих конвейеров или из конвейеров в сочетании с другими машинами (питателями, дробилками и т.п.), приводы конвейеров и всех машин должны быть сблокированы так, чтобы в случае внезапной остановки какой-либо машины или конвейера предыдущие машины или конвейеры отключались, а последующие продолжали работать до полного схода с них транспортируемого груза.</a:t>
            </a:r>
          </a:p>
        </p:txBody>
      </p:sp>
    </p:spTree>
    <p:extLst>
      <p:ext uri="{BB962C8B-B14F-4D97-AF65-F5344CB8AC3E}">
        <p14:creationId xmlns:p14="http://schemas.microsoft.com/office/powerpoint/2010/main" val="1830103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704" y="126876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Приводы механических тележек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быть ограждены, а головки рельсовых путей не должны выступать над уровнем пола. Пульт управления тележкой должен располагаться в месте с хорошим обзором. В местах движения тележки через дверные проемы должен обеспечиваться проход шириной не менее 700 мм.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Рольганги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должны деформироваться под нагрузкой, конструкция их должна исключать провал груза между роликами и падение груза вбок. В конце пути рольганга устанавливается ограждающее устройство, препятствующее падению груза.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движении электрокар в помещениях должны быть обозначены пути их проезда и скорость движения электрокар не должна превышать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3 км/ч.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территории цеха устраивают безопасные пути движения, которые обозначают указателями и оборудуют ограждениями, переходными мостиками и другими средствами защиты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7419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279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безопасности к технологическим процессам (видам работ)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проектировании, организации осуществления технологических процессов для обеспечения безопасности должны предусматриваться следующие меры: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устранение непосредственного контакта работающих с исходными материалами,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заготовками, полуфабрикатами, комплектующими изделиями (узлами, элементами), готовой продукцией и отходами производства, оказывающими опасное и вредное воздействие;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замена технологических процессов и операций, связанных с возникновением опасных и вредных производственных факторов, процессами и операциями, при которых указанные факторы отсутствуют или не превышают предельно допустимых концентраций, уровней;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комплексная механизация, автоматизация, применение дистанционного управления технологическими процессами и операциями при наличии опасных и вредных производственных факторов;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герметизация оборудования или создание в оборудовании повышенного или пониженного (фиксируемого по прибору) давления (по сравнению с атмосферным);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средств защиты работающих;</a:t>
            </a:r>
          </a:p>
        </p:txBody>
      </p:sp>
    </p:spTree>
    <p:extLst>
      <p:ext uri="{BB962C8B-B14F-4D97-AF65-F5344CB8AC3E}">
        <p14:creationId xmlns:p14="http://schemas.microsoft.com/office/powerpoint/2010/main" val="2690342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обеспечивающих безопасность систем управления и контроля производственного процесса, включая их автоматизацию внешней и внутренней диагностики на базе ЭВМ;</a:t>
            </a:r>
          </a:p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мер, направленных на предотвращение проявления опасных и вредных производственных факторов в случае аварии;</a:t>
            </a:r>
          </a:p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безотходных технологий замкнутого цикла производств, а если это невозможно, то своевременное удаление, обезвреживание и захоронение отходов, являющихся источником вредных производственных факторов; использование системы оборотного водоснабжения;</a:t>
            </a:r>
          </a:p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сигнальных цветов и знаков безопасности в соответствии с ГОСТ 12.4.026;</a:t>
            </a:r>
          </a:p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рациональных режимов труда и отдыха с целью предотвращения монотонности,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гиподинамики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чрезмерных физических и нервно-психических перегрузок;</a:t>
            </a:r>
          </a:p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защита от возможных отрицательных воздействий природного характера и погодных условий.</a:t>
            </a:r>
          </a:p>
          <a:p>
            <a:pPr indent="450000"/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Требования безопасности к технологическому процессу должны быть изложены в технологической документации.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3996373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84784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производственным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помещениям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Производственные помещения должны соответствовать требованиям действующих строительных норм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Уровни опасных и вредных производственных факторов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производственных помещениях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на рабочих местах не должны превышать величин, определяемых нормами, утвержденными в установленном порядке.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Производственные помещения должны быть оборудованы таким образом, чтобы обеспечивалась эвакуация людей при пожарах и авариях в соответствии со СНиП 2.01.02.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Устройство инженерных сетей производственных помещений по условиям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их эксплуатации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соответствовать требованиям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3837275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производственным площадкам и территории производственного предприятия: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Производственные (рабочие, монтажные и др.) площадки, на которых выполняются работы вне производственных помещений, и территория производственного предприятия должны соответствовать требованиям действующих строительных норм и правил, утвержденных Госстроем СССР; правил и норм, утвержденных органами государственного надзора; норм технологического проектирования.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Технологические и транспортные коммуникации, проходы и проезды, расположенные на территории предприятия, должны соответствовать требованиям обеспечения безопасности людей, находящихся на этой территории, в соответствии с действующими строительными нормами и правилами, утвержденными Госстроем СССР.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Предприятия должны быть обеспечены пожарной техникой для защиты объектов в соответствии с ГОСТ 12.4.009 и пожарными водоемами.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Размещение на территории производственного предприятия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технологических установок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производственных и вспомогательных зданий, зданий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административно-хозяйственного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назначения должны обеспечивать максимально возможное снижение тяжести последствий при авариях (взрывах, пожарах) на технологических установках.</a:t>
            </a:r>
          </a:p>
        </p:txBody>
      </p:sp>
    </p:spTree>
    <p:extLst>
      <p:ext uri="{BB962C8B-B14F-4D97-AF65-F5344CB8AC3E}">
        <p14:creationId xmlns:p14="http://schemas.microsoft.com/office/powerpoint/2010/main" val="3747221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исходным материалам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Исходные материалы, заготовки, полуфабрикаты не должны оказывать вредного действия на работающих. При необходимости использования исходных материалов, заготовок и полуфабрикатов, которые могут оказывать вредное действие, должны быть применены соответствующие средства защиты работающих.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При использовании в технологическом процессе новых исходных материалов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заготовок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полуфабрикатов, а также при образовании промежуточных веществ, обладающих опасными и вредными производственными факторами, работающие должны быть заранее информированы о правилах безопасного поведения, обучены работе с этими веществами и обеспечены соответствующими средствами защиты.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Использование новых веществ и материалов разрешается только после утверждения в установленном порядке соответствующих гигиенических нормативов.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производственному оборудованию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Применяемое в производственном процессе производственное оборудование должно отвечать требованиям безопасности, изложенным в ГОСТ 12.2.003 и других нормативных документах на соответствующие группы производственного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91507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размещению производственного оборудования и организации рабочих мест.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Размещение производственного оборудования должно обеспечивать безопасность и удобство его эксплуатации, обслуживания и ремонта с учетом: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снижения воздействия на работающих опасных и вредных производственных факторов до значений, установленных стандартами ССБТ, санитарными нормами, утвержденными Министерством здравоохранения СССР;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безопасного передвижения работающих (а также посторонних лиц), быстрой их эвакуации в экстренных случаях, а также кратчайших подходов к рабочим местам, по возможности, не пересекающих транспортные пути;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кратчайших путей движения предметов труда и производственных отходов с максимальным исключением встречных грузопотоков;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безопасной эксплуатации транспортных средств, средств механизации и автоматизации производственных процессов;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средств защиты работающих от воздействия опасных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вредных производственных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факторов;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рабочих зон (рабочих мест), необходимых для свободного и безопасного выполнения трудовых операций при монтаже (демонтаже), обслуживании и ремонте оборудования с учетом размеров используемых инструментов и приспособлений, мест для установки, снятия и временного размещения исходных материалов, заготовок, полуфабрикатов, готовой продукции и отходов производства, а также запасных и демонтируемых узлов и деталей;</a:t>
            </a:r>
          </a:p>
        </p:txBody>
      </p:sp>
    </p:spTree>
    <p:extLst>
      <p:ext uri="{BB962C8B-B14F-4D97-AF65-F5344CB8AC3E}">
        <p14:creationId xmlns:p14="http://schemas.microsoft.com/office/powerpoint/2010/main" val="118437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0421" y="18864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площадей для размещения запасов обрабатываемых заготовок, исходных материалов, полуфабрикатов, готовой продукции, отходов производства, нестационарных стеллажей, технологической тары и аналогичных вспомогательных зон;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площадей для размещения стационарных площадок, лестниц, устройств для хранения и перемещения материалов, инструментальных столов, электрических шкафов, пожарного инвентаря и аналогичных зон стационарных устройств;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площадей для размещения коммуникационных систем и вспомогательного оборудования, монтируемого на заданной высоте от уровня пола или площадки, подпольных инженерных сооружений (коммуникаций) со съемными или открывающимися ограждениями и аналогичными зонами коммуникаций;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разделения на роботизированных участках рабочих зон промышленных роботов и обслуживающего персонала.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Размещение производственного оборудования, коммуникаций, исходных материалов, заготовок, полуфабрикатов, готовой продукции и отходов производства в производственных помещениях (на производственных площадках) не должно создавать опасных и вредных производственных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1533519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279" y="1412776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Размещение производственного оборудования и коммуникаций, которые являются источниками опасных и вредных производственных факторов, расстояние между единицами оборудования, а также между оборудованием и стенами производственных зданий, сооружений и помещений должно соответствовать действующим нормам технологического проектирования, строительным нормам и правилам, утвержденным в установленном порядке.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рабочих мест должна отвечать требованиям безопасности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учетом эргономических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требований, устанавливаемых в государственных стандартах на конкретные производственные процессы, производственное оборудование и рабочие места.</a:t>
            </a:r>
          </a:p>
        </p:txBody>
      </p:sp>
    </p:spTree>
    <p:extLst>
      <p:ext uri="{BB962C8B-B14F-4D97-AF65-F5344CB8AC3E}">
        <p14:creationId xmlns:p14="http://schemas.microsoft.com/office/powerpoint/2010/main" val="330692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1. Общие требования безопасности производственным (технологическим) процессам.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40768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Безопасность производственных (технологических) процессов определяется безопасностью производственного оборудования, используемых сырья и материалов и технологических операций. Она обеспечивается комплексом проектно-конструкторских и организационно-технических решений, состоящих в рациональном выборе как всего технологического процесса, так и отдельных производственных операций; подборе производственного оборудования и помещений; в выборе способов транспортирования и условий хранения исходных сырья и материалов, полуфабрикатов, отходов производства и готовой продукции, средств защиты работающих. Большое значение имеет правильное распределение функций между человеком и оборудованием в целях уменьшения тяжести труда, а также организации профессионального отбора и обучения работающих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244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66843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Вопросы по лекции: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Общие требования безопасности производственным (технологическим) процессам.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Структура Системы стандартов безопасности труда «ПРОЦЕССЫ ПРОИЗВОДСТВЕННЫЕ Общие требования безопасности».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Требования безопасной эксплуатации подъемно-транспортного оборудования.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Требования безопасной эксплуатации внутризаводского и внутрицехового транспорта.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5. Требования к размещению производственного оборудования и организации рабочих мест.</a:t>
            </a:r>
          </a:p>
        </p:txBody>
      </p:sp>
    </p:spTree>
    <p:extLst>
      <p:ext uri="{BB962C8B-B14F-4D97-AF65-F5344CB8AC3E}">
        <p14:creationId xmlns:p14="http://schemas.microsoft.com/office/powerpoint/2010/main" val="21299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Требования безопасности изложены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ГОСТ 12.3.002-75 "Процессы производственные. Общие требования безопасности".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Безопасность производственных процессов достигается упреждением опасной аварийной ситуации и в течение всего времени их функционирования должна быть обеспечена: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34888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технологических процессов (видов работ), а также приемов, режимов работы в порядке обслуживания производственного оборудования;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использованием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производственных помещений, удовлетворяющих соответствующим требованиям и комфортности работающих; 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оборудованием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производственных площадок (для процессов,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выполняемых вне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производственных помещений);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обустройством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территории производственных предприятий; использованием исходных материалов, заготовок, полуфабрикатов, комплектующих изделий (узлов, элементов) и т.п., не оказывающих опасного и вредного воздействия на работающих. При невозможности выполнения этого требования должны быть приняты меры, обеспечивающие безопасность производственного процесса и защиту обслуживающего персонала;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90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производственного оборудования, не являющегося источником травматизма и профессиональных заболеваний; применением надежно действующих и регулярно проверяемых контрольно-измерительных приборов, устройств противоаварийной защиты, средств получения, переработки и передачи информации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применением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электронно-вычислительной техники и микропроцессоров для управления производственными процессами и системами противоаварийной защиты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быстродействующей отсекающей арматуры и средств локализации опасных и вредных производственных факторов;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рациональным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размещением производственного оборудования и организацией рабочих мест;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распределением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функций между человеком и машиной (оборудованием) в целях ограничения физических и нервно-психических (особенно при контроле) перегрузок;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безопасных способов хранения и транспортирования исходных материалов, заготовок, полуфабрикатов, готовой продукции и отходов производства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профессиональным отбором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обучением работающих, проверкой их знаний и навыков безопасности труда в соответствии с требованиями ГОСТ 12.0.004; применением средств защиты работающих, соответствующих характеру проявления возможных опасных и вредных производственных факторов; </a:t>
            </a:r>
          </a:p>
        </p:txBody>
      </p:sp>
    </p:spTree>
    <p:extLst>
      <p:ext uri="{BB962C8B-B14F-4D97-AF65-F5344CB8AC3E}">
        <p14:creationId xmlns:p14="http://schemas.microsoft.com/office/powerpoint/2010/main" val="287221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40768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осуществлением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технических и организационных мер по предотвращению пожара и (или) взрыва и противопожарной защите по ГОСТ 12.1.004 и ГОСТ 12.1.010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обозначением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опасных зон производства работ; включением требований безопасности в нормативно-техническую,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конструкторскую и технологическую документацию, соблюдением этих требований, а также требований соответствующих правил безопасности и других документов по охране труда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использованием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методов и средств контроля измеряемых параметров опасных и вредных производственных факторов;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соблюдением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установленного порядка и организованности на каждом рабочем месте, высокой производственной, технологической и трудовой дисциплины.</a:t>
            </a:r>
          </a:p>
        </p:txBody>
      </p:sp>
    </p:spTree>
    <p:extLst>
      <p:ext uri="{BB962C8B-B14F-4D97-AF65-F5344CB8AC3E}">
        <p14:creationId xmlns:p14="http://schemas.microsoft.com/office/powerpoint/2010/main" val="321760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843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Требования безопасной эксплуатации подъемно-транспортного оборудования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обеспечения безопасной эксплуатации подъемно-транспортного оборудования администрация предприятия назначает и обучает: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ответственное лицо по надзору за подъемно-транспортным оборудованием;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лиц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ответственных за безопасное производство работ по перемещению грузов;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крановщиков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слесарей, подкрановых рабочих.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Ремонтные работы на подъемно-транспортном оборудовании производятся с оформлением наряда-допуска.</a:t>
            </a:r>
          </a:p>
        </p:txBody>
      </p:sp>
    </p:spTree>
    <p:extLst>
      <p:ext uri="{BB962C8B-B14F-4D97-AF65-F5344CB8AC3E}">
        <p14:creationId xmlns:p14="http://schemas.microsoft.com/office/powerpoint/2010/main" val="205682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2076450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134076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основных параметров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автомобильных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кранов: Q - масса груза; L – вылет; Н - высота подъема крюка;   h   -  глубина   опускания   крюка;    G   -  масса  груза   крана;   B2 -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по-перечная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база выносных опор.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Грузоподъемность Q, т - масса максимально допустимого груза для заданного вылета.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Вылет L, м -  расстояние  по горизонтали от оси вращения поворотной части крана  до центра зева крюка.</a:t>
            </a:r>
          </a:p>
        </p:txBody>
      </p:sp>
    </p:spTree>
    <p:extLst>
      <p:ext uri="{BB962C8B-B14F-4D97-AF65-F5344CB8AC3E}">
        <p14:creationId xmlns:p14="http://schemas.microsoft.com/office/powerpoint/2010/main" val="758740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41939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Лифты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подлежат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ежесменным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внутримесячным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(не реже 1 раза в 15 дней), месячным и полугодовым техническим осмотрам. Ежесменные осмотры проводят лифтеры, а остальные – электромеханики совместно с лифтером. Лица, ответственные за исправное состояние и безопасность, проверяют лифты не реже 1 раза в 3 мес. Если при осмотре или во время эксплуатации выявляются неисправности предохранительных устройств, сигнализации, освещения или других устройств, лифт останавливают и устраняют повреждения.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140968"/>
            <a:ext cx="78488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Электропогрузчики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и автопогрузчики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должны осматриваться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ежесменно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водителем. При эксплуатации погрузчиков запрещается захватывать груз вилами с разгона путем врезания; поднимать груз при наклоне рамы с вилами от себя; поднимать и опускать груз или менять наклон рамы при движении; поднимать груз выше допустимой высоты. Для автопогрузчиков с крановой стрелой высота подъема груза не ограничивается. При работе на вилочном погрузчике необходимо, чтобы груз был прижат к вертикальной части захватной вилки, на обе лапы груз должен распределяться равномерно и выходить за пределы вилки не более 1/3 ее длины. Груз должен укладываться не выше защитного устройства, а при транспортировании крупногабаритного груза, который выходит за защитное устройство, должно быть выделено лицо для сопровождения погрузчика.</a:t>
            </a:r>
          </a:p>
        </p:txBody>
      </p:sp>
    </p:spTree>
    <p:extLst>
      <p:ext uri="{BB962C8B-B14F-4D97-AF65-F5344CB8AC3E}">
        <p14:creationId xmlns:p14="http://schemas.microsoft.com/office/powerpoint/2010/main" val="84575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Эксплуатация внутризаводского и внутрицехового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транспорта</a:t>
            </a: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Эксплуатация внутризаводского транспорта. Для обеспечения безопасности разграничивают пути движения пешеходов и пути перемещения транспорта. Для этого на каждом предприятии должна быть составлена и доведена до всех работающих план-схема движения транспортных средств и пешеходов, обозначаются переходы. На территории предприятия устанавливаются необходимые дорожные знаки.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Скорость движения железнодорожного транспорта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территории предприятия не должна превышать 10 км/ч, а при въезде в здание – 3 км/ч. В местах пересечения железнодорожных путей с дорогами должны устанавливаться предупредительные знаки, а при интенсивном движении – шлагбаумы.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Скорость движения автомобильного транспорта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прямых участках дорог не должна превышать 12 км/ч, а в местах сужения дороги – 5 км/ч; внутри цехов и складов по главным проходам – 5 км/ч, а в узких местах – 3 км/ч. В кузове грузового автомобиля разрешена перевозка людей в том случае, если кузов специально оборудован для перевозки людей.</a:t>
            </a:r>
          </a:p>
        </p:txBody>
      </p:sp>
    </p:spTree>
    <p:extLst>
      <p:ext uri="{BB962C8B-B14F-4D97-AF65-F5344CB8AC3E}">
        <p14:creationId xmlns:p14="http://schemas.microsoft.com/office/powerpoint/2010/main" val="771500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2361</Words>
  <Application>Microsoft Office PowerPoint</Application>
  <PresentationFormat>Экран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Тема: Требования безопасности к производственным (технологическим) процессам. Цель занятия: ознакомиться требованиями безопасности производственным (технологическим) процессам.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Требования безопасности к производственным (технологическим) процессам. Цель занятия: ознакомиться требованиями безопасности производственным (технологическим) процессам. </dc:title>
  <dc:creator>Эйсер</dc:creator>
  <cp:lastModifiedBy>Эйсер</cp:lastModifiedBy>
  <cp:revision>31</cp:revision>
  <dcterms:created xsi:type="dcterms:W3CDTF">2023-11-18T08:48:17Z</dcterms:created>
  <dcterms:modified xsi:type="dcterms:W3CDTF">2025-02-13T12:02:27Z</dcterms:modified>
</cp:coreProperties>
</file>