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320" r:id="rId4"/>
    <p:sldId id="316" r:id="rId5"/>
    <p:sldId id="317" r:id="rId6"/>
    <p:sldId id="321" r:id="rId7"/>
    <p:sldId id="319" r:id="rId8"/>
    <p:sldId id="323" r:id="rId9"/>
    <p:sldId id="322" r:id="rId10"/>
    <p:sldId id="389" r:id="rId11"/>
    <p:sldId id="392" r:id="rId12"/>
    <p:sldId id="390" r:id="rId13"/>
    <p:sldId id="391" r:id="rId14"/>
    <p:sldId id="393" r:id="rId15"/>
    <p:sldId id="39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7483" autoAdjust="0"/>
  </p:normalViewPr>
  <p:slideViewPr>
    <p:cSldViewPr snapToGrid="0" snapToObjects="1">
      <p:cViewPr>
        <p:scale>
          <a:sx n="80" d="100"/>
          <a:sy n="80" d="100"/>
        </p:scale>
        <p:origin x="-1710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88010" y="410306"/>
            <a:ext cx="8643966" cy="16785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35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35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8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ru-RU" sz="2800" b="1" spc="-5" dirty="0" smtClean="0">
                <a:latin typeface="Helvetica" charset="0"/>
                <a:ea typeface="Helvetica" charset="0"/>
                <a:cs typeface="Helvetica" charset="0"/>
              </a:rPr>
              <a:t>Лекция</a:t>
            </a:r>
            <a:r>
              <a:rPr lang="en-US" sz="2800" b="1" spc="-3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ru-RU" sz="2800" b="1" spc="-30" dirty="0" smtClean="0">
                <a:latin typeface="Helvetica" charset="0"/>
                <a:ea typeface="Helvetica" charset="0"/>
                <a:cs typeface="Helvetica" charset="0"/>
              </a:rPr>
              <a:t>5.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r>
              <a:rPr lang="en-US" sz="2800" b="1" dirty="0">
                <a:latin typeface="+mj-lt"/>
              </a:rPr>
              <a:t>:</a:t>
            </a:r>
            <a:r>
              <a:rPr lang="en-US" sz="2800" b="1" spc="-5" dirty="0">
                <a:latin typeface="Lucida Sans Unicode"/>
                <a:cs typeface="Lucida Sans Unicode"/>
              </a:rPr>
              <a:t> </a:t>
            </a:r>
            <a:r>
              <a:rPr lang="ru-RU" sz="2800" b="1" dirty="0" smtClean="0"/>
              <a:t>Солнечная энергетика</a:t>
            </a:r>
            <a:r>
              <a:rPr lang="en-US" sz="2800" b="1" dirty="0">
                <a:latin typeface="HelveticaNeueCyr" pitchFamily="50" charset="-52"/>
              </a:rPr>
              <a:t/>
            </a:r>
            <a:br>
              <a:rPr lang="en-US" sz="2800" b="1" dirty="0">
                <a:latin typeface="HelveticaNeueCyr" pitchFamily="50" charset="-52"/>
              </a:rPr>
            </a:br>
            <a:endParaRPr lang="ru-RU" sz="28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Крупнейшие солнечные электростанции в </a:t>
            </a:r>
            <a:r>
              <a:rPr lang="ru-RU" b="1" dirty="0" smtClean="0"/>
              <a:t>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615543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nb-NO" b="1" dirty="0"/>
              <a:t>Солнечный парк Тэнгэр </a:t>
            </a:r>
            <a:endParaRPr lang="ru-RU" b="1" dirty="0" smtClean="0"/>
          </a:p>
          <a:p>
            <a:pPr marL="0" indent="0" algn="ctr">
              <a:buNone/>
            </a:pPr>
            <a:r>
              <a:rPr lang="nb-NO" b="1" dirty="0" smtClean="0"/>
              <a:t>(</a:t>
            </a:r>
            <a:r>
              <a:rPr lang="nb-NO" b="1" dirty="0"/>
              <a:t>Tengger Desert Solar Park</a:t>
            </a:r>
            <a:r>
              <a:rPr lang="nb-NO" b="1" dirty="0" smtClean="0"/>
              <a:t>)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/>
              <a:t>Солнечный парк </a:t>
            </a:r>
            <a:r>
              <a:rPr lang="ru-RU" dirty="0" err="1"/>
              <a:t>Тэнгэр</a:t>
            </a:r>
            <a:r>
              <a:rPr lang="ru-RU" dirty="0"/>
              <a:t> (</a:t>
            </a:r>
            <a:r>
              <a:rPr lang="ru-RU" dirty="0" err="1"/>
              <a:t>Tengger</a:t>
            </a:r>
            <a:r>
              <a:rPr lang="ru-RU" dirty="0"/>
              <a:t> </a:t>
            </a:r>
            <a:r>
              <a:rPr lang="ru-RU" dirty="0" err="1"/>
              <a:t>Desert</a:t>
            </a:r>
            <a:r>
              <a:rPr lang="ru-RU" dirty="0"/>
              <a:t> </a:t>
            </a:r>
            <a:r>
              <a:rPr lang="ru-RU" dirty="0" err="1"/>
              <a:t>Solar</a:t>
            </a:r>
            <a:r>
              <a:rPr lang="ru-RU" dirty="0"/>
              <a:t> </a:t>
            </a:r>
            <a:r>
              <a:rPr lang="ru-RU" dirty="0" err="1"/>
              <a:t>Park</a:t>
            </a:r>
            <a:r>
              <a:rPr lang="ru-RU" dirty="0"/>
              <a:t>) также известный под названием «Великая солнечная стена  — крупнейшая СЭС в мире. Он расположен в городской округе </a:t>
            </a:r>
            <a:r>
              <a:rPr lang="ru-RU" dirty="0" err="1"/>
              <a:t>Чжунвэй</a:t>
            </a:r>
            <a:r>
              <a:rPr lang="ru-RU" dirty="0"/>
              <a:t>, </a:t>
            </a:r>
            <a:r>
              <a:rPr lang="ru-RU" dirty="0" err="1"/>
              <a:t>Нинся-Хуэйского</a:t>
            </a:r>
            <a:r>
              <a:rPr lang="ru-RU" dirty="0"/>
              <a:t> автономного района КНР. СЭС находится на территории пустыни </a:t>
            </a:r>
            <a:r>
              <a:rPr lang="ru-RU" dirty="0" err="1"/>
              <a:t>Тэнгэр</a:t>
            </a:r>
            <a:r>
              <a:rPr lang="ru-RU" dirty="0"/>
              <a:t>, занимая около 3,25% ее площади, а именно — 43 </a:t>
            </a:r>
            <a:r>
              <a:rPr lang="ru-RU" dirty="0" err="1"/>
              <a:t>кв.км</a:t>
            </a:r>
            <a:r>
              <a:rPr lang="ru-RU" dirty="0"/>
              <a:t>.  Максимальная мощность СЭС составляет </a:t>
            </a:r>
            <a:r>
              <a:rPr lang="ru-RU" b="1" dirty="0"/>
              <a:t>1547 МВт</a:t>
            </a:r>
            <a:r>
              <a:rPr lang="ru-RU" dirty="0"/>
              <a:t>, что больше мощности одного среднестатистического ядерного реактора. Учитывая, что места для дальнейшего расширения хватает, солнечный парк </a:t>
            </a:r>
            <a:r>
              <a:rPr lang="ru-RU" dirty="0" err="1"/>
              <a:t>Тэнгэр</a:t>
            </a:r>
            <a:r>
              <a:rPr lang="ru-RU" dirty="0"/>
              <a:t>, скорее всего, останется крупнейшей СЭС в мире и в ближайшем будущем.</a:t>
            </a:r>
            <a:endParaRPr lang="nb-NO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 descr="C:\Users\moiseeva.rr\Desktop\ЭС\Моисеева\ЭС\расчеты\стан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17" y="1828799"/>
            <a:ext cx="6245647" cy="41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4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Крупнейшие солнечные электростанции в </a:t>
            </a:r>
            <a:r>
              <a:rPr lang="ru-RU" b="1" dirty="0" smtClean="0"/>
              <a:t>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52054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Солнечный парк </a:t>
            </a:r>
            <a:r>
              <a:rPr lang="ru-RU" b="1" dirty="0" err="1"/>
              <a:t>Бхадла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Солнечный парк </a:t>
            </a:r>
            <a:r>
              <a:rPr lang="ru-RU" dirty="0" err="1"/>
              <a:t>Бхадла</a:t>
            </a:r>
            <a:r>
              <a:rPr lang="ru-RU" dirty="0"/>
              <a:t> расположен в округе </a:t>
            </a:r>
            <a:r>
              <a:rPr lang="ru-RU" dirty="0" err="1"/>
              <a:t>Джодхпур</a:t>
            </a:r>
            <a:r>
              <a:rPr lang="ru-RU" dirty="0"/>
              <a:t>, в индийском штате </a:t>
            </a:r>
            <a:r>
              <a:rPr lang="ru-RU" dirty="0" err="1"/>
              <a:t>Раджастхан</a:t>
            </a:r>
            <a:r>
              <a:rPr lang="ru-RU" dirty="0"/>
              <a:t> на северо-западе страны – </a:t>
            </a:r>
            <a:r>
              <a:rPr lang="ru-RU" dirty="0" err="1"/>
              <a:t>крупнейная</a:t>
            </a:r>
            <a:r>
              <a:rPr lang="ru-RU" dirty="0"/>
              <a:t> СЭС Индии. На сегодняшний день мощность СЭС составляет около </a:t>
            </a:r>
            <a:r>
              <a:rPr lang="ru-RU" b="1" dirty="0"/>
              <a:t>1365 МВт</a:t>
            </a:r>
            <a:r>
              <a:rPr lang="ru-RU" dirty="0"/>
              <a:t>, но объект продолжает расширяться, и к декабрю 2019 года его планируется вывести на проектную мощность в 2 255 МВт. Таким образом, солнечный парк </a:t>
            </a:r>
            <a:r>
              <a:rPr lang="ru-RU" dirty="0" err="1"/>
              <a:t>Бхадла</a:t>
            </a:r>
            <a:r>
              <a:rPr lang="ru-RU" dirty="0"/>
              <a:t> имеет шансы завоевать титул крупнейшей СЭС в мире. С его помощью Индия планирует добиться амбициозной цели — получать от электростанции 17% производимой в стране электроэнергии. Площадь объекта 40 кв. км.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 descr="C:\Users\moiseeva.rr\Desktop\ЭС\Моисеева\ЭС\расчеты\бхад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40" y="1720790"/>
            <a:ext cx="6452260" cy="42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0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Крупнейшие солнечные электростанции в </a:t>
            </a:r>
            <a:r>
              <a:rPr lang="ru-RU" b="1" dirty="0" smtClean="0"/>
              <a:t>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52054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Солнечная электростанция </a:t>
            </a:r>
            <a:r>
              <a:rPr lang="ru-RU" b="1" dirty="0" err="1"/>
              <a:t>Лунъянся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Солнечная электростанция </a:t>
            </a:r>
            <a:r>
              <a:rPr lang="ru-RU" dirty="0" err="1"/>
              <a:t>Лунъянся</a:t>
            </a:r>
            <a:r>
              <a:rPr lang="ru-RU" dirty="0"/>
              <a:t> расположена в Тибетском нагорье, в китайской провинции </a:t>
            </a:r>
            <a:r>
              <a:rPr lang="ru-RU" dirty="0" err="1"/>
              <a:t>Цинхай</a:t>
            </a:r>
            <a:r>
              <a:rPr lang="ru-RU" dirty="0"/>
              <a:t>, на западной стороне одноименной гидроэлектростанции мощностью 1280 МВт и образует с ней единый энергетический комплекс. СЭС и ГЭС дополняют друг друга: </a:t>
            </a:r>
            <a:r>
              <a:rPr lang="ru-RU" dirty="0" err="1"/>
              <a:t>фотоэлектростанция</a:t>
            </a:r>
            <a:r>
              <a:rPr lang="ru-RU" dirty="0"/>
              <a:t> помогают экономить водные ресурсы гидроэлектростанции, а та, в свою очередь, компенсирует перепады при генерации энергии солнечными панелями. Мощность </a:t>
            </a:r>
            <a:r>
              <a:rPr lang="ru-RU" dirty="0" err="1"/>
              <a:t>Лунъянся</a:t>
            </a:r>
            <a:r>
              <a:rPr lang="ru-RU" dirty="0"/>
              <a:t> – </a:t>
            </a:r>
            <a:r>
              <a:rPr lang="ru-RU" b="1" dirty="0"/>
              <a:t>850 МВт.</a:t>
            </a:r>
            <a:r>
              <a:rPr lang="ru-RU" dirty="0"/>
              <a:t> Площадь, на которой расположена СЭС — около 30 кв. км.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12</a:t>
            </a:fld>
            <a:endParaRPr lang="ru-RU"/>
          </a:p>
        </p:txBody>
      </p:sp>
      <p:pic>
        <p:nvPicPr>
          <p:cNvPr id="1028" name="Picture 4" descr="C:\Users\moiseeva.rr\Desktop\ЭС\Моисеева\ЭС\расчеты\лу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48" y="1677989"/>
            <a:ext cx="6491751" cy="43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78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Крупнейшие солнечные электростанции в </a:t>
            </a:r>
            <a:r>
              <a:rPr lang="ru-RU" b="1" dirty="0" smtClean="0"/>
              <a:t>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52054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b="1" dirty="0"/>
              <a:t>Солнечная электростанция </a:t>
            </a:r>
            <a:r>
              <a:rPr lang="en-US" sz="1700" b="1" dirty="0" smtClean="0"/>
              <a:t>Villanueva</a:t>
            </a:r>
            <a:endParaRPr lang="ru-RU" sz="1700" b="1" dirty="0"/>
          </a:p>
          <a:p>
            <a:pPr marL="0" indent="0" algn="just">
              <a:buNone/>
            </a:pPr>
            <a:r>
              <a:rPr lang="ru-RU" sz="1700" dirty="0"/>
              <a:t>Солнечная электростанция </a:t>
            </a:r>
            <a:r>
              <a:rPr lang="ru-RU" sz="1700" dirty="0" err="1"/>
              <a:t>Villanueva</a:t>
            </a:r>
            <a:r>
              <a:rPr lang="ru-RU" sz="1700" dirty="0"/>
              <a:t> – это крупнейшая СЭС в Северной и Южной Америке.  Она расположена в штате  </a:t>
            </a:r>
            <a:r>
              <a:rPr lang="ru-RU" sz="1700" dirty="0" err="1"/>
              <a:t>Коауила</a:t>
            </a:r>
            <a:r>
              <a:rPr lang="ru-RU" sz="1700" dirty="0"/>
              <a:t>, Мексика.  Площадь объекта  около 24 кв. км., а мощность —  </a:t>
            </a:r>
            <a:r>
              <a:rPr lang="ru-RU" sz="1700" b="1" dirty="0"/>
              <a:t>828 МВт</a:t>
            </a:r>
            <a:r>
              <a:rPr lang="ru-RU" sz="1700" dirty="0"/>
              <a:t>. Компания </a:t>
            </a:r>
            <a:r>
              <a:rPr lang="ru-RU" sz="1700" dirty="0" err="1"/>
              <a:t>Enel</a:t>
            </a:r>
            <a:r>
              <a:rPr lang="ru-RU" sz="1700" dirty="0"/>
              <a:t> </a:t>
            </a:r>
            <a:r>
              <a:rPr lang="ru-RU" sz="1700" dirty="0" err="1"/>
              <a:t>Green</a:t>
            </a:r>
            <a:r>
              <a:rPr lang="ru-RU" sz="1700" dirty="0"/>
              <a:t> </a:t>
            </a:r>
            <a:r>
              <a:rPr lang="ru-RU" sz="1700" dirty="0" err="1"/>
              <a:t>Power</a:t>
            </a:r>
            <a:r>
              <a:rPr lang="ru-RU" sz="1700" dirty="0"/>
              <a:t>, управляющая </a:t>
            </a:r>
            <a:r>
              <a:rPr lang="ru-RU" sz="1700" dirty="0" err="1"/>
              <a:t>Villanueva</a:t>
            </a:r>
            <a:r>
              <a:rPr lang="ru-RU" sz="1700" dirty="0"/>
              <a:t>, сначала ввела в эксплуатацию солнечный парк </a:t>
            </a:r>
            <a:r>
              <a:rPr lang="ru-RU" sz="1700" dirty="0" err="1"/>
              <a:t>Villanueva</a:t>
            </a:r>
            <a:r>
              <a:rPr lang="ru-RU" sz="1700" dirty="0"/>
              <a:t> 1 на 427 МВт, а в начале 2018 года к нему добавился парк </a:t>
            </a:r>
            <a:r>
              <a:rPr lang="ru-RU" sz="1700" dirty="0" err="1"/>
              <a:t>Villanueva</a:t>
            </a:r>
            <a:r>
              <a:rPr lang="ru-RU" sz="1700" dirty="0"/>
              <a:t> 3 мощностью 327 МВт. Общий объем инвестиций в СЭС </a:t>
            </a:r>
            <a:r>
              <a:rPr lang="ru-RU" sz="1700" dirty="0" err="1"/>
              <a:t>Villanueva</a:t>
            </a:r>
            <a:r>
              <a:rPr lang="ru-RU" sz="1700" dirty="0"/>
              <a:t> оценивается компанией в 710 млн долларов. По данным </a:t>
            </a:r>
            <a:r>
              <a:rPr lang="ru-RU" sz="1700" dirty="0" err="1"/>
              <a:t>Enel</a:t>
            </a:r>
            <a:r>
              <a:rPr lang="ru-RU" sz="1700" dirty="0"/>
              <a:t>, на объекте насчитывается около 2,5 млн солнечных панелей, способных вырабатывать более 2 000 ГВт*ч электроэнергии в год. С помощью </a:t>
            </a:r>
            <a:r>
              <a:rPr lang="ru-RU" sz="1700" dirty="0" err="1"/>
              <a:t>Villanueva</a:t>
            </a:r>
            <a:r>
              <a:rPr lang="ru-RU" sz="1700" dirty="0"/>
              <a:t>  Мексика планирует к 2024 году довести долю ВИЭ в общих объемах генерации электроэнергии до 35%.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13</a:t>
            </a:fld>
            <a:endParaRPr lang="ru-RU"/>
          </a:p>
        </p:txBody>
      </p:sp>
      <p:pic>
        <p:nvPicPr>
          <p:cNvPr id="3074" name="Picture 2" descr="C:\Users\moiseeva.rr\Desktop\ЭС\Моисеева\ЭС\расчеты\вил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40" y="1821585"/>
            <a:ext cx="6452260" cy="43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4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Крупнейшие солнечные электростанции в </a:t>
            </a:r>
            <a:r>
              <a:rPr lang="ru-RU" b="1" dirty="0" smtClean="0"/>
              <a:t>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520540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Солнечная электростанция </a:t>
            </a:r>
            <a:r>
              <a:rPr lang="ru-RU" sz="3600" b="1" dirty="0" err="1"/>
              <a:t>Камути</a:t>
            </a:r>
            <a:r>
              <a:rPr lang="ru-RU" sz="3600" b="1" dirty="0"/>
              <a:t> (</a:t>
            </a:r>
            <a:r>
              <a:rPr lang="en-US" sz="3600" b="1" dirty="0" err="1"/>
              <a:t>Kamuthi</a:t>
            </a:r>
            <a:r>
              <a:rPr lang="en-US" sz="3600" b="1" dirty="0"/>
              <a:t> Solar Power Station)</a:t>
            </a:r>
          </a:p>
          <a:p>
            <a:pPr marL="0" indent="0" algn="just">
              <a:buNone/>
            </a:pPr>
            <a:r>
              <a:rPr lang="ru-RU" sz="3600" dirty="0" smtClean="0"/>
              <a:t>Солнечная </a:t>
            </a:r>
            <a:r>
              <a:rPr lang="ru-RU" sz="3600" dirty="0"/>
              <a:t>электростанция </a:t>
            </a:r>
            <a:r>
              <a:rPr lang="ru-RU" sz="3600" dirty="0" err="1"/>
              <a:t>Камути</a:t>
            </a:r>
            <a:r>
              <a:rPr lang="ru-RU" sz="3600" dirty="0"/>
              <a:t> (</a:t>
            </a:r>
            <a:r>
              <a:rPr lang="ru-RU" sz="3600" dirty="0" err="1"/>
              <a:t>Kamuthi</a:t>
            </a:r>
            <a:r>
              <a:rPr lang="ru-RU" sz="3600" dirty="0"/>
              <a:t> </a:t>
            </a:r>
            <a:r>
              <a:rPr lang="ru-RU" sz="3600" dirty="0" err="1"/>
              <a:t>Solar</a:t>
            </a:r>
            <a:r>
              <a:rPr lang="ru-RU" sz="3600" dirty="0"/>
              <a:t> </a:t>
            </a:r>
            <a:r>
              <a:rPr lang="ru-RU" sz="3600" dirty="0" err="1"/>
              <a:t>Power</a:t>
            </a:r>
            <a:r>
              <a:rPr lang="ru-RU" sz="3600" dirty="0"/>
              <a:t> </a:t>
            </a:r>
            <a:r>
              <a:rPr lang="ru-RU" sz="3600" dirty="0" err="1"/>
              <a:t>Station</a:t>
            </a:r>
            <a:r>
              <a:rPr lang="ru-RU" sz="3600" dirty="0"/>
              <a:t>) расположена в штате Тамил-</a:t>
            </a:r>
            <a:r>
              <a:rPr lang="ru-RU" sz="3600" dirty="0" err="1"/>
              <a:t>Наду</a:t>
            </a:r>
            <a:r>
              <a:rPr lang="ru-RU" sz="3600" dirty="0"/>
              <a:t> на юге Индии. На конец октября 2018 года комплекс </a:t>
            </a:r>
            <a:r>
              <a:rPr lang="ru-RU" sz="3600" dirty="0" err="1"/>
              <a:t>Камути</a:t>
            </a:r>
            <a:r>
              <a:rPr lang="ru-RU" sz="3600" dirty="0"/>
              <a:t> считается шестой по величине солнечной электростанцией в мире, хотя ранее, к моменту ввода в эксплуатацию в сентябре 2016-го эта СЭС претендовала на первое место. Общая сумма инвестиций в проект — 47 млрд индийский рупий, что по текущему курсу составляет почти 640 млн долларов США.</a:t>
            </a:r>
          </a:p>
          <a:p>
            <a:pPr marL="0" indent="0" algn="just">
              <a:buNone/>
            </a:pPr>
            <a:r>
              <a:rPr lang="ru-RU" sz="3600" dirty="0"/>
              <a:t>На объекте насчитывается 2,5 млн солнечных панелей, электричества от которых хватит на 750 тыс. человек. Панели ежедневно очищаются роботами, которые сами тоже заряжаются от солнечной энергии. Мощность генерации СЭС составляет </a:t>
            </a:r>
            <a:r>
              <a:rPr lang="ru-RU" sz="3600" b="1" dirty="0"/>
              <a:t>648 МВт</a:t>
            </a:r>
            <a:r>
              <a:rPr lang="ru-RU" sz="3600" dirty="0"/>
              <a:t>, а площадь объекта около 10 кв. км.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14</a:t>
            </a:fld>
            <a:endParaRPr lang="ru-RU"/>
          </a:p>
        </p:txBody>
      </p:sp>
      <p:pic>
        <p:nvPicPr>
          <p:cNvPr id="1026" name="Picture 2" descr="C:\Users\moiseeva.rr\Desktop\ЭС\Моисеева\ЭС\расчеты\бхад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40" y="1720790"/>
            <a:ext cx="6452260" cy="42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1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Крупнейшие солнечные электростанции в </a:t>
            </a:r>
            <a:r>
              <a:rPr lang="ru-RU" b="1" dirty="0" smtClean="0"/>
              <a:t>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52054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Солнечная электростанция </a:t>
            </a:r>
            <a:r>
              <a:rPr lang="en-US" b="1" dirty="0"/>
              <a:t>Solar Star</a:t>
            </a:r>
          </a:p>
          <a:p>
            <a:pPr marL="0" indent="0" algn="just">
              <a:buNone/>
            </a:pPr>
            <a:r>
              <a:rPr lang="ru-RU" dirty="0"/>
              <a:t>Солнечная электростанция </a:t>
            </a:r>
            <a:r>
              <a:rPr lang="ru-RU" dirty="0" err="1"/>
              <a:t>Solar</a:t>
            </a:r>
            <a:r>
              <a:rPr lang="ru-RU" dirty="0"/>
              <a:t> </a:t>
            </a:r>
            <a:r>
              <a:rPr lang="ru-RU" dirty="0" err="1"/>
              <a:t>Star</a:t>
            </a:r>
            <a:r>
              <a:rPr lang="ru-RU" dirty="0"/>
              <a:t> (в переводе — солнечная звезда) – это  крупнейшая СЭС в США.  Она расположена в штате Калифорния. Строительство СЭС началось в 2013 году, а завершилось в 2015-м. Площадь станции около 13 кв. км. На объект насчитывается 1,7 млн солнечных панелей, которые в состоянии обеспечить электричеством примерно 255 тысяч домохозяйств. Мощность СЭС — </a:t>
            </a:r>
            <a:r>
              <a:rPr lang="ru-RU" b="1" dirty="0"/>
              <a:t>580 МВт. </a:t>
            </a:r>
            <a:r>
              <a:rPr lang="ru-RU" dirty="0"/>
              <a:t>С помощью этого и других проектов власти Калифорнии планируют к 2045 году полностью перевести штат на альтернативную энергетику.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15</a:t>
            </a:fld>
            <a:endParaRPr lang="ru-RU"/>
          </a:p>
        </p:txBody>
      </p:sp>
      <p:pic>
        <p:nvPicPr>
          <p:cNvPr id="4098" name="Picture 2" descr="C:\Users\moiseeva.rr\Desktop\ЭС\Моисеева\ЭС\расчеты\сол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51" y="1677990"/>
            <a:ext cx="6349348" cy="42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1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16" y="120810"/>
            <a:ext cx="11455022" cy="1143000"/>
          </a:xfrm>
          <a:solidFill>
            <a:srgbClr val="92D050"/>
          </a:solidFill>
        </p:spPr>
        <p:txBody>
          <a:bodyPr/>
          <a:lstStyle/>
          <a:p>
            <a:r>
              <a:rPr lang="ru-RU" altLang="ru-RU" b="1" dirty="0">
                <a:cs typeface="Aharoni" pitchFamily="2" charset="-79"/>
              </a:rPr>
              <a:t>Солнечная энергетика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502" y="1231671"/>
            <a:ext cx="8494392" cy="2417389"/>
          </a:xfrm>
        </p:spPr>
        <p:txBody>
          <a:bodyPr>
            <a:noAutofit/>
          </a:bodyPr>
          <a:lstStyle/>
          <a:p>
            <a:pPr marL="0" indent="444500" algn="just">
              <a:buFontTx/>
              <a:buNone/>
            </a:pPr>
            <a:r>
              <a:rPr lang="ru-RU" altLang="ru-RU" sz="1600" b="1" dirty="0" smtClean="0">
                <a:cs typeface="Aharoni" pitchFamily="2" charset="-79"/>
              </a:rPr>
              <a:t>Солнечная энергетика </a:t>
            </a:r>
            <a:r>
              <a:rPr lang="ru-RU" altLang="ru-RU" sz="1600" dirty="0">
                <a:cs typeface="Aharoni" pitchFamily="2" charset="-79"/>
              </a:rPr>
              <a:t>направление </a:t>
            </a:r>
            <a:r>
              <a:rPr lang="ru-RU" altLang="ru-RU" sz="1600" dirty="0" smtClean="0">
                <a:cs typeface="Aharoni" pitchFamily="2" charset="-79"/>
              </a:rPr>
              <a:t>альтернативной энергетики</a:t>
            </a:r>
            <a:r>
              <a:rPr lang="ru-RU" altLang="ru-RU" sz="1600" dirty="0">
                <a:cs typeface="Aharoni" pitchFamily="2" charset="-79"/>
              </a:rPr>
              <a:t>, основанное </a:t>
            </a:r>
            <a:r>
              <a:rPr lang="ru-RU" altLang="ru-RU" sz="1600" dirty="0" smtClean="0">
                <a:cs typeface="Aharoni" pitchFamily="2" charset="-79"/>
              </a:rPr>
              <a:t>на непосредственном  </a:t>
            </a:r>
            <a:r>
              <a:rPr lang="ru-RU" altLang="ru-RU" sz="1600" dirty="0">
                <a:cs typeface="Aharoni" pitchFamily="2" charset="-79"/>
              </a:rPr>
              <a:t>использовании солнечного излучения для получения энергии в каком-либо виде.  </a:t>
            </a:r>
            <a:r>
              <a:rPr lang="ru-RU" altLang="ru-RU" sz="1600" dirty="0" smtClean="0">
                <a:cs typeface="Aharoni" pitchFamily="2" charset="-79"/>
              </a:rPr>
              <a:t>Солнечная энергетика использует возобновляемые источник энергии и является «Экологически </a:t>
            </a:r>
            <a:r>
              <a:rPr lang="ru-RU" altLang="ru-RU" sz="1600" dirty="0">
                <a:cs typeface="Aharoni" pitchFamily="2" charset="-79"/>
              </a:rPr>
              <a:t>ч</a:t>
            </a:r>
            <a:r>
              <a:rPr lang="ru-RU" altLang="ru-RU" sz="1600" dirty="0" smtClean="0">
                <a:cs typeface="Aharoni" pitchFamily="2" charset="-79"/>
              </a:rPr>
              <a:t>истой», то есть не производящей вредных отходов.</a:t>
            </a:r>
          </a:p>
          <a:p>
            <a:pPr marL="0" indent="444500" algn="just">
              <a:buFontTx/>
              <a:buNone/>
            </a:pPr>
            <a:r>
              <a:rPr lang="ru-RU" altLang="ru-RU" sz="1600" b="1" dirty="0" smtClean="0">
                <a:cs typeface="Aharoni" pitchFamily="2" charset="-79"/>
              </a:rPr>
              <a:t>Источником </a:t>
            </a:r>
            <a:r>
              <a:rPr lang="ru-RU" altLang="ru-RU" sz="1600" b="1" dirty="0">
                <a:cs typeface="Aharoni" pitchFamily="2" charset="-79"/>
              </a:rPr>
              <a:t>энергии солнечного излучения</a:t>
            </a:r>
            <a:r>
              <a:rPr lang="ru-RU" altLang="ru-RU" sz="1600" dirty="0">
                <a:cs typeface="Aharoni" pitchFamily="2" charset="-79"/>
              </a:rPr>
              <a:t> являются термоядерные реакции, протекающие на Солнце</a:t>
            </a:r>
            <a:r>
              <a:rPr lang="ru-RU" altLang="ru-RU" sz="1600" dirty="0" smtClean="0">
                <a:cs typeface="Aharoni" pitchFamily="2" charset="-79"/>
              </a:rPr>
              <a:t>. </a:t>
            </a:r>
          </a:p>
          <a:p>
            <a:pPr marL="0" indent="444500" algn="just">
              <a:buFontTx/>
              <a:buNone/>
            </a:pPr>
            <a:r>
              <a:rPr lang="ru-RU" sz="1600" dirty="0" smtClean="0"/>
              <a:t>Солнце </a:t>
            </a:r>
            <a:r>
              <a:rPr lang="ru-RU" sz="1600" dirty="0"/>
              <a:t>является главным источником энергии на Земле, мощность которого </a:t>
            </a:r>
            <a:r>
              <a:rPr lang="ru-RU" sz="1600" dirty="0" smtClean="0"/>
              <a:t>несравнима </a:t>
            </a:r>
            <a:r>
              <a:rPr lang="ru-RU" sz="1600" dirty="0"/>
              <a:t>ни с какими другими </a:t>
            </a:r>
            <a:r>
              <a:rPr lang="ru-RU" sz="1600" dirty="0" smtClean="0"/>
              <a:t>источниками.  Вклад </a:t>
            </a:r>
            <a:r>
              <a:rPr lang="ru-RU" sz="1600" dirty="0"/>
              <a:t>Солнца в энергетический баланс Земли в 5 тыс. </a:t>
            </a:r>
            <a:r>
              <a:rPr lang="ru-RU" sz="1600" dirty="0" smtClean="0"/>
              <a:t>раз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500416" y="3274333"/>
                <a:ext cx="11455022" cy="32564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ru-RU" sz="1600" dirty="0"/>
                  <a:t>превышает вклад остальных вместе взятых источников энергии.</a:t>
                </a:r>
              </a:p>
              <a:p>
                <a:pPr marL="0" indent="444500" algn="just">
                  <a:buFontTx/>
                  <a:buNone/>
                </a:pPr>
                <a:r>
                  <a:rPr lang="ru-RU" sz="1600" dirty="0" smtClean="0"/>
                  <a:t>Возникновение, существование и развитие различных форм жизни на Земле обусловлено наличием солнечного излучения. Солнце </a:t>
                </a:r>
                <a:r>
                  <a:rPr lang="ru-RU" sz="1600" dirty="0"/>
                  <a:t>является родоначальником практически всех горючих ископаемых нашей планеты, а также первоисточником новых и возобновляемых видов энергии. Солнечная энергия аккумулируется растениями в процессе фотосинтеза, в результате которого содержащийся в воздухе углекислый газ и солнечный свет участвуют в образовании углеводов. Все виды горючего топлива (уголь, нефть, природный газ, горючие сланцы, торф), а также древесина, сельскохозяйственные продукты являются производными этого феноменального механизма </a:t>
                </a:r>
                <a:endParaRPr lang="ru-RU" sz="1600" dirty="0" smtClean="0"/>
              </a:p>
              <a:p>
                <a:pPr marL="0" indent="0" algn="just">
                  <a:buFont typeface="Arial" pitchFamily="34" charset="0"/>
                  <a:buNone/>
                </a:pPr>
                <a:r>
                  <a:rPr lang="ru-RU" altLang="ru-RU" sz="1600" dirty="0">
                    <a:cs typeface="Aharoni" pitchFamily="2" charset="-79"/>
                  </a:rPr>
                  <a:t> </a:t>
                </a:r>
                <a:r>
                  <a:rPr lang="ru-RU" altLang="ru-RU" sz="1600" dirty="0" smtClean="0">
                    <a:cs typeface="Aharoni" pitchFamily="2" charset="-79"/>
                  </a:rPr>
                  <a:t>         Солнце излучает в окружающее пространство поток мощности, эквивалентный</a:t>
                </a:r>
                <a:r>
                  <a:rPr lang="ru-RU" altLang="ru-RU" sz="1600" u="sng" dirty="0" smtClean="0">
                    <a:cs typeface="Aharoni" pitchFamily="2" charset="-79"/>
                  </a:rPr>
                  <a:t> 		</a:t>
                </a:r>
                <a14:m>
                  <m:oMath xmlns:m="http://schemas.openxmlformats.org/officeDocument/2006/math">
                    <m:r>
                      <a:rPr lang="ru-RU" altLang="ru-RU" sz="1600" b="1" i="1" u="sng" smtClean="0">
                        <a:latin typeface="Cambria Math"/>
                        <a:cs typeface="Aharoni" pitchFamily="2" charset="-79"/>
                      </a:rPr>
                      <m:t>𝟒</m:t>
                    </m:r>
                    <m:r>
                      <a:rPr lang="ru-RU" altLang="ru-RU" sz="1600" b="1" i="1" u="sng" smtClean="0">
                        <a:latin typeface="Cambria Math"/>
                        <a:ea typeface="Cambria Math"/>
                        <a:cs typeface="Aharoni" pitchFamily="2" charset="-79"/>
                      </a:rPr>
                      <m:t>∙</m:t>
                    </m:r>
                    <m:sSup>
                      <m:sSupPr>
                        <m:ctrlPr>
                          <a:rPr lang="ru-RU" altLang="ru-RU" sz="1600" b="1" i="1" u="sng" smtClean="0">
                            <a:latin typeface="Cambria Math"/>
                            <a:cs typeface="Aharoni" pitchFamily="2" charset="-79"/>
                          </a:rPr>
                        </m:ctrlPr>
                      </m:sSupPr>
                      <m:e>
                        <m:r>
                          <a:rPr lang="ru-RU" altLang="ru-RU" sz="1600" b="1" i="1" u="sng" smtClean="0">
                            <a:latin typeface="Cambria Math"/>
                            <a:cs typeface="Aharoni" pitchFamily="2" charset="-79"/>
                          </a:rPr>
                          <m:t>𝟏𝟎</m:t>
                        </m:r>
                      </m:e>
                      <m:sup>
                        <m:r>
                          <a:rPr lang="ru-RU" altLang="ru-RU" sz="1600" b="1" i="1" u="sng" smtClean="0">
                            <a:latin typeface="Cambria Math"/>
                            <a:cs typeface="Aharoni" pitchFamily="2" charset="-79"/>
                          </a:rPr>
                          <m:t>𝟐𝟑</m:t>
                        </m:r>
                      </m:sup>
                    </m:sSup>
                  </m:oMath>
                </a14:m>
                <a:r>
                  <a:rPr lang="ru-RU" altLang="ru-RU" sz="1600" b="1" u="sng" dirty="0" smtClean="0">
                    <a:cs typeface="Aharoni" pitchFamily="2" charset="-79"/>
                  </a:rPr>
                  <a:t> кВт</a:t>
                </a:r>
              </a:p>
              <a:p>
                <a:pPr marL="0" indent="0" algn="just">
                  <a:buFont typeface="Arial" pitchFamily="34" charset="0"/>
                  <a:buNone/>
                </a:pPr>
                <a:r>
                  <a:rPr lang="ru-RU" altLang="ru-RU" sz="1600" dirty="0">
                    <a:cs typeface="Aharoni" pitchFamily="2" charset="-79"/>
                  </a:rPr>
                  <a:t> </a:t>
                </a:r>
                <a:r>
                  <a:rPr lang="ru-RU" altLang="ru-RU" sz="1600" dirty="0" smtClean="0">
                    <a:cs typeface="Aharoni" pitchFamily="2" charset="-79"/>
                  </a:rPr>
                  <a:t>         Температура в активном ядре Солнца достигает 			</a:t>
                </a:r>
                <a:r>
                  <a:rPr lang="ru-RU" altLang="ru-RU" sz="1600" u="sng" dirty="0" smtClean="0">
                    <a:cs typeface="Aharoni" pitchFamily="2" charset="-79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1600" b="1" i="1" u="sng">
                            <a:latin typeface="Cambria Math"/>
                            <a:cs typeface="Aharoni" pitchFamily="2" charset="-79"/>
                          </a:rPr>
                        </m:ctrlPr>
                      </m:sSupPr>
                      <m:e>
                        <m:r>
                          <a:rPr lang="ru-RU" altLang="ru-RU" sz="1600" b="1" i="1" u="sng">
                            <a:latin typeface="Cambria Math"/>
                            <a:cs typeface="Aharoni" pitchFamily="2" charset="-79"/>
                          </a:rPr>
                          <m:t>𝟏𝟎</m:t>
                        </m:r>
                      </m:e>
                      <m:sup>
                        <m:r>
                          <a:rPr lang="ru-RU" altLang="ru-RU" sz="1600" b="1" i="1" u="sng" smtClean="0">
                            <a:latin typeface="Cambria Math"/>
                            <a:cs typeface="Aharoni" pitchFamily="2" charset="-79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ru-RU" altLang="ru-RU" sz="1600" b="1" u="sng" dirty="0" smtClean="0">
                    <a:cs typeface="Aharoni" pitchFamily="2" charset="-79"/>
                  </a:rPr>
                  <a:t>К</a:t>
                </a:r>
              </a:p>
              <a:p>
                <a:pPr marL="0" indent="0" algn="just">
                  <a:buFont typeface="Arial" pitchFamily="34" charset="0"/>
                  <a:buNone/>
                </a:pPr>
                <a:r>
                  <a:rPr lang="ru-RU" sz="1600" spc="-10" dirty="0" smtClean="0">
                    <a:cs typeface="Arial"/>
                  </a:rPr>
                  <a:t>          Солнечное </a:t>
                </a:r>
                <a:r>
                  <a:rPr lang="ru-RU" sz="1600" spc="-10" dirty="0">
                    <a:cs typeface="Arial"/>
                  </a:rPr>
                  <a:t>излучение проходит путь  </a:t>
                </a:r>
                <a:r>
                  <a:rPr lang="ru-RU" sz="1600" spc="-5" dirty="0">
                    <a:cs typeface="Arial"/>
                  </a:rPr>
                  <a:t>от </a:t>
                </a:r>
                <a:r>
                  <a:rPr lang="ru-RU" sz="1600" spc="-10" dirty="0">
                    <a:cs typeface="Arial"/>
                  </a:rPr>
                  <a:t>Солнца </a:t>
                </a:r>
                <a:r>
                  <a:rPr lang="ru-RU" sz="1600" spc="-5" dirty="0">
                    <a:cs typeface="Arial"/>
                  </a:rPr>
                  <a:t>до</a:t>
                </a:r>
                <a:r>
                  <a:rPr lang="ru-RU" sz="1600" spc="-25" dirty="0">
                    <a:cs typeface="Arial"/>
                  </a:rPr>
                  <a:t> </a:t>
                </a:r>
                <a:r>
                  <a:rPr lang="ru-RU" sz="1600" spc="-10" dirty="0">
                    <a:cs typeface="Arial"/>
                  </a:rPr>
                  <a:t>Земли  в </a:t>
                </a:r>
                <a:r>
                  <a:rPr lang="ru-RU" sz="1600" spc="-10" dirty="0" smtClean="0">
                    <a:cs typeface="Arial"/>
                  </a:rPr>
                  <a:t>		</a:t>
                </a:r>
                <a:r>
                  <a:rPr lang="ru-RU" sz="1600" b="1" u="sng" spc="-10" dirty="0" smtClean="0">
                    <a:cs typeface="Arial"/>
                  </a:rPr>
                  <a:t>		</a:t>
                </a:r>
                <a:r>
                  <a:rPr lang="ru-RU" sz="1600" b="1" u="sng" spc="5" dirty="0" smtClean="0">
                    <a:cs typeface="Arial"/>
                  </a:rPr>
                  <a:t>150</a:t>
                </a:r>
                <a:r>
                  <a:rPr lang="ru-RU" sz="1600" b="1" u="sng" spc="-60" dirty="0" smtClean="0">
                    <a:cs typeface="Arial"/>
                  </a:rPr>
                  <a:t> </a:t>
                </a:r>
                <a:r>
                  <a:rPr lang="ru-RU" sz="1600" b="1" u="sng" spc="5" dirty="0" err="1">
                    <a:cs typeface="Arial"/>
                  </a:rPr>
                  <a:t>млн.км</a:t>
                </a:r>
                <a:r>
                  <a:rPr lang="ru-RU" sz="1600" b="1" u="sng" spc="5" dirty="0">
                    <a:cs typeface="Arial"/>
                  </a:rPr>
                  <a:t> за 8 </a:t>
                </a:r>
                <a:r>
                  <a:rPr lang="ru-RU" sz="1600" b="1" u="sng" spc="5" dirty="0" smtClean="0">
                    <a:cs typeface="Arial"/>
                  </a:rPr>
                  <a:t>минут</a:t>
                </a:r>
              </a:p>
              <a:p>
                <a:pPr marL="0" indent="0" algn="just">
                  <a:buNone/>
                </a:pPr>
                <a:r>
                  <a:rPr lang="ru-RU" sz="1600" spc="-10" dirty="0" smtClean="0">
                    <a:cs typeface="Arial"/>
                  </a:rPr>
                  <a:t>          Поток </a:t>
                </a:r>
                <a:r>
                  <a:rPr lang="ru-RU" sz="1600" spc="-10" dirty="0">
                    <a:cs typeface="Arial"/>
                  </a:rPr>
                  <a:t>солнечной радиации,  достигающей</a:t>
                </a:r>
                <a:r>
                  <a:rPr lang="ru-RU" sz="1600" spc="-20" dirty="0">
                    <a:cs typeface="Arial"/>
                  </a:rPr>
                  <a:t> </a:t>
                </a:r>
                <a:r>
                  <a:rPr lang="ru-RU" sz="1600" spc="-10" dirty="0" smtClean="0">
                    <a:cs typeface="Arial"/>
                  </a:rPr>
                  <a:t>Земли, </a:t>
                </a:r>
                <a:r>
                  <a:rPr lang="ru-RU" sz="1600" dirty="0" smtClean="0"/>
                  <a:t>значительно</a:t>
                </a:r>
                <a:r>
                  <a:rPr lang="ru-RU" sz="1600" spc="-10" dirty="0" smtClean="0">
                    <a:cs typeface="Arial"/>
                  </a:rPr>
                  <a:t>		</a:t>
                </a:r>
                <a:r>
                  <a:rPr lang="ru-RU" sz="1600" u="sng" spc="-10" dirty="0" smtClean="0">
                    <a:cs typeface="Arial"/>
                  </a:rPr>
                  <a:t>		</a:t>
                </a:r>
                <a:r>
                  <a:rPr lang="ru-RU" sz="1600" b="1" u="sng" spc="-25" dirty="0" smtClean="0">
                    <a:cs typeface="Arial"/>
                  </a:rPr>
                  <a:t>1,2·10</a:t>
                </a:r>
                <a:r>
                  <a:rPr lang="ru-RU" sz="1600" b="1" u="sng" spc="-37" baseline="26570" dirty="0" smtClean="0">
                    <a:cs typeface="Arial"/>
                  </a:rPr>
                  <a:t>14</a:t>
                </a:r>
                <a:r>
                  <a:rPr lang="ru-RU" sz="1600" b="1" u="sng" spc="434" baseline="26570" dirty="0" smtClean="0">
                    <a:cs typeface="Arial"/>
                  </a:rPr>
                  <a:t> </a:t>
                </a:r>
                <a:r>
                  <a:rPr lang="ru-RU" sz="1600" b="1" u="sng" spc="5" dirty="0" smtClean="0">
                    <a:cs typeface="Arial"/>
                  </a:rPr>
                  <a:t>кВт</a:t>
                </a:r>
              </a:p>
              <a:p>
                <a:pPr marL="0" indent="0">
                  <a:buNone/>
                </a:pPr>
                <a:r>
                  <a:rPr lang="ru-RU" sz="1600" dirty="0" smtClean="0"/>
                  <a:t>          превышает ресурсы </a:t>
                </a:r>
                <a:r>
                  <a:rPr lang="ru-RU" sz="1600" dirty="0"/>
                  <a:t>всех других возобновляемых источников энергии</a:t>
                </a:r>
                <a:endParaRPr lang="ru-RU" sz="1600" b="1" u="sng" dirty="0">
                  <a:cs typeface="Arial"/>
                </a:endParaRPr>
              </a:p>
              <a:p>
                <a:pPr marL="0" indent="0" algn="just">
                  <a:buFont typeface="Arial" pitchFamily="34" charset="0"/>
                  <a:buNone/>
                </a:pPr>
                <a:endParaRPr lang="ru-RU" sz="16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6" y="3274333"/>
                <a:ext cx="11455022" cy="3256439"/>
              </a:xfrm>
              <a:prstGeom prst="rect">
                <a:avLst/>
              </a:prstGeom>
              <a:blipFill rotWithShape="1">
                <a:blip r:embed="rId2"/>
                <a:stretch>
                  <a:fillRect l="-266" t="-562" r="-319" b="-58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moiseeva.rr\Desktop\ЭС\Моисеева\ЭС\расчеты\Без названия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/>
          <a:stretch/>
        </p:blipFill>
        <p:spPr bwMode="auto">
          <a:xfrm>
            <a:off x="572566" y="1338310"/>
            <a:ext cx="2820113" cy="19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6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210" y="213158"/>
            <a:ext cx="11108558" cy="1143000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СОЛНЕЧНОЕ ИЗЛУЧЕНИЕ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4583" t="25071" r="53526" b="34472"/>
          <a:stretch/>
        </p:blipFill>
        <p:spPr bwMode="auto">
          <a:xfrm>
            <a:off x="6032310" y="1417638"/>
            <a:ext cx="5768458" cy="4901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2"/>
          <p:cNvSpPr txBox="1">
            <a:spLocks noGrp="1"/>
          </p:cNvSpPr>
          <p:nvPr>
            <p:ph idx="1"/>
          </p:nvPr>
        </p:nvSpPr>
        <p:spPr>
          <a:xfrm>
            <a:off x="622758" y="3797399"/>
            <a:ext cx="4692697" cy="2357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4500" algn="just">
              <a:buFontTx/>
              <a:buNone/>
            </a:pPr>
            <a:r>
              <a:rPr lang="ru-RU" altLang="ru-RU" sz="1600" dirty="0" smtClean="0">
                <a:cs typeface="Aharoni" pitchFamily="2" charset="-79"/>
              </a:rPr>
              <a:t>Для </a:t>
            </a:r>
            <a:r>
              <a:rPr lang="ru-RU" altLang="ru-RU" sz="1600" dirty="0">
                <a:cs typeface="Aharoni" pitchFamily="2" charset="-79"/>
              </a:rPr>
              <a:t>количественной оценки излучения применяется, величина, называемая </a:t>
            </a:r>
            <a:r>
              <a:rPr lang="ru-RU" altLang="ru-RU" sz="1800" b="1" dirty="0" smtClean="0">
                <a:cs typeface="Aharoni" pitchFamily="2" charset="-79"/>
              </a:rPr>
              <a:t>интенсивностью</a:t>
            </a:r>
            <a:r>
              <a:rPr lang="ru-RU" altLang="ru-RU" sz="1600" b="1" dirty="0" smtClean="0">
                <a:cs typeface="Aharoni" pitchFamily="2" charset="-79"/>
              </a:rPr>
              <a:t> </a:t>
            </a:r>
            <a:r>
              <a:rPr lang="ru-RU" altLang="ru-RU" sz="2000" b="1" dirty="0" err="1" smtClean="0">
                <a:cs typeface="Aharoni" pitchFamily="2" charset="-79"/>
              </a:rPr>
              <a:t>Ес</a:t>
            </a:r>
            <a:r>
              <a:rPr lang="ru-RU" altLang="ru-RU" sz="1600" dirty="0" smtClean="0">
                <a:cs typeface="Aharoni" pitchFamily="2" charset="-79"/>
              </a:rPr>
              <a:t> - </a:t>
            </a:r>
            <a:r>
              <a:rPr lang="ru-RU" altLang="ru-RU" sz="1600" dirty="0">
                <a:cs typeface="Aharoni" pitchFamily="2" charset="-79"/>
              </a:rPr>
              <a:t>это мощность лучистой энергии, приходящей за пределами земной атмосферы в секунду на квадратный метр площади, перпендикулярной солнечным лучам</a:t>
            </a:r>
            <a:r>
              <a:rPr lang="ru-RU" altLang="ru-RU" sz="1600" dirty="0" smtClean="0">
                <a:cs typeface="Aharoni" pitchFamily="2" charset="-79"/>
              </a:rPr>
              <a:t>. </a:t>
            </a:r>
            <a:r>
              <a:rPr lang="ru-RU" altLang="ru-RU" sz="1600" dirty="0" smtClean="0"/>
              <a:t>На расстоянии равном орбите Земли, е</a:t>
            </a:r>
            <a:r>
              <a:rPr lang="ru-RU" sz="1600" dirty="0" smtClean="0"/>
              <a:t>е </a:t>
            </a:r>
            <a:r>
              <a:rPr lang="ru-RU" sz="1600" dirty="0"/>
              <a:t>численное значение составляет около </a:t>
            </a:r>
            <a:r>
              <a:rPr lang="ru-RU" sz="2000" b="1" dirty="0"/>
              <a:t>1367 Вт/м</a:t>
            </a:r>
            <a:r>
              <a:rPr lang="ru-RU" sz="2000" b="1" baseline="30000" dirty="0"/>
              <a:t>2</a:t>
            </a:r>
            <a:r>
              <a:rPr lang="ru-RU" sz="2000" dirty="0" smtClean="0"/>
              <a:t> </a:t>
            </a:r>
            <a:r>
              <a:rPr lang="ru-RU" sz="1800" b="1" dirty="0" smtClean="0"/>
              <a:t>(солнечная постоянная)</a:t>
            </a:r>
            <a:endParaRPr lang="ru-RU" altLang="ru-RU" sz="1800" b="1" dirty="0">
              <a:cs typeface="Aharoni" pitchFamily="2" charset="-79"/>
            </a:endParaRPr>
          </a:p>
        </p:txBody>
      </p:sp>
      <p:pic>
        <p:nvPicPr>
          <p:cNvPr id="7" name="Picture 2" descr="C:\Users\moiseeva.rr\Desktop\ЭС\Моисеева\ЭС\расчеты\постоянная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44660" r="57532" b="5552"/>
          <a:stretch/>
        </p:blipFill>
        <p:spPr bwMode="auto">
          <a:xfrm>
            <a:off x="1358768" y="1460368"/>
            <a:ext cx="3007488" cy="2321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1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Солнечное излучение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4</a:t>
            </a:fld>
            <a:endParaRPr lang="ru-RU" dirty="0"/>
          </a:p>
        </p:txBody>
      </p:sp>
      <p:pic>
        <p:nvPicPr>
          <p:cNvPr id="12" name="Объект 4" descr="C:\Users\moiseeva.rr\AppData\Local\Packages\Microsoft.Windows.Photos_8wekyb3d8bbwe\TempState\ShareServiceTempFolder\СИ.jpe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DADEDF"/>
              </a:clrFrom>
              <a:clrTo>
                <a:srgbClr val="DADE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5" y="1258354"/>
            <a:ext cx="6256541" cy="4601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719076" y="1599521"/>
            <a:ext cx="5382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 </a:t>
            </a:r>
            <a:r>
              <a:rPr lang="ru-RU" dirty="0" smtClean="0"/>
              <a:t>         Проходя </a:t>
            </a:r>
            <a:r>
              <a:rPr lang="ru-RU" dirty="0"/>
              <a:t>через атмосферу, солнечное излучение </a:t>
            </a:r>
            <a:r>
              <a:rPr lang="ru-RU" dirty="0" smtClean="0"/>
              <a:t>ослабляется, </a:t>
            </a:r>
            <a:r>
              <a:rPr lang="ru-RU" dirty="0"/>
              <a:t>частично пронизывает атмосферу прямыми лучами и достигает земной поверхности в виде прямого и рассеянного </a:t>
            </a:r>
            <a:r>
              <a:rPr lang="ru-RU" dirty="0" smtClean="0"/>
              <a:t>излучения. На </a:t>
            </a:r>
            <a:r>
              <a:rPr lang="ru-RU" dirty="0"/>
              <a:t>уровне Земли солнечная постоянная не превышает 1000 Вт/м</a:t>
            </a:r>
            <a:r>
              <a:rPr lang="ru-RU" baseline="30000" dirty="0"/>
              <a:t>2</a:t>
            </a:r>
            <a:r>
              <a:rPr lang="ru-RU" dirty="0" smtClean="0"/>
              <a:t>.</a:t>
            </a:r>
          </a:p>
          <a:p>
            <a:pPr algn="just" fontAlgn="base"/>
            <a:endParaRPr lang="ru-RU" dirty="0"/>
          </a:p>
          <a:p>
            <a:pPr algn="ctr" fontAlgn="base"/>
            <a:r>
              <a:rPr lang="ru-RU" b="1" dirty="0"/>
              <a:t>ПРИЧИНЫ ОСЛАБЛЕНИЯ СОЛНЕЧНОГО ИЗЛУЧЕНИЯ В </a:t>
            </a:r>
            <a:r>
              <a:rPr lang="ru-RU" b="1" dirty="0" smtClean="0"/>
              <a:t>АТМОСФЕРЕ</a:t>
            </a:r>
          </a:p>
          <a:p>
            <a:pPr algn="just" fontAlgn="base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412913"/>
              </p:ext>
            </p:extLst>
          </p:nvPr>
        </p:nvGraphicFramePr>
        <p:xfrm>
          <a:off x="677753" y="4286121"/>
          <a:ext cx="5468203" cy="1513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2160"/>
                <a:gridCol w="1683521"/>
                <a:gridCol w="2052522"/>
              </a:tblGrid>
              <a:tr h="269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Инфракрасное излучение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Ультрафиолетовое излучение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Видимое излучение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28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Поглощается парами воды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Поглощается озоном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Рассеивается молекулами газов и находящимися в воздухе частицами пыли и аэрозолями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9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2687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Интенсивность солнечного излучения на поверхности Земли зависит от: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5</a:t>
            </a:fld>
            <a:endParaRPr lang="ru-RU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489044" y="1541924"/>
            <a:ext cx="11093356" cy="4814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времени </a:t>
            </a:r>
            <a:r>
              <a:rPr lang="ru-RU" dirty="0"/>
              <a:t>года, времени суток, </a:t>
            </a:r>
            <a:endParaRPr lang="ru-RU" dirty="0" smtClean="0"/>
          </a:p>
          <a:p>
            <a:pPr lvl="0"/>
            <a:r>
              <a:rPr lang="ru-RU" dirty="0"/>
              <a:t>с</a:t>
            </a:r>
            <a:r>
              <a:rPr lang="ru-RU" dirty="0" smtClean="0"/>
              <a:t>остояния атмосферы: проницаемости атмосферы и ее озонового слоя, </a:t>
            </a:r>
          </a:p>
          <a:p>
            <a:pPr lvl="0"/>
            <a:r>
              <a:rPr lang="ru-RU" dirty="0" smtClean="0"/>
              <a:t>высоты Солнца над горизонтом, </a:t>
            </a:r>
          </a:p>
          <a:p>
            <a:pPr lvl="0"/>
            <a:r>
              <a:rPr lang="ru-RU" dirty="0" smtClean="0"/>
              <a:t>географической широты и долготы </a:t>
            </a:r>
            <a:r>
              <a:rPr lang="ru-RU" dirty="0"/>
              <a:t>(чем дальше от экватора, тем она ниже), </a:t>
            </a:r>
            <a:endParaRPr lang="ru-RU" dirty="0" smtClean="0"/>
          </a:p>
          <a:p>
            <a:pPr lvl="0"/>
            <a:r>
              <a:rPr lang="ru-RU" dirty="0" smtClean="0"/>
              <a:t>погодных </a:t>
            </a:r>
            <a:r>
              <a:rPr lang="ru-RU" dirty="0"/>
              <a:t>условий (облачность, туманы), атмосферных </a:t>
            </a:r>
            <a:r>
              <a:rPr lang="ru-RU" dirty="0" smtClean="0"/>
              <a:t>загрязнений</a:t>
            </a:r>
            <a:r>
              <a:rPr lang="ru-RU" dirty="0"/>
              <a:t>,</a:t>
            </a:r>
            <a:endParaRPr lang="ru-RU" dirty="0" smtClean="0"/>
          </a:p>
          <a:p>
            <a:pPr lvl="0"/>
            <a:r>
              <a:rPr lang="ru-RU" dirty="0" smtClean="0"/>
              <a:t>размещения приемника солнечного излучения на Земле,</a:t>
            </a:r>
          </a:p>
          <a:p>
            <a:pPr lvl="0"/>
            <a:r>
              <a:rPr lang="ru-RU" dirty="0"/>
              <a:t>размещения приемника солнечного </a:t>
            </a:r>
            <a:r>
              <a:rPr lang="ru-RU" dirty="0" smtClean="0"/>
              <a:t>излучения по отношению к Солнцу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0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Суммарное солнечное излучение, достигающее поверхности Земли состоит из 3-х составляющих: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pc="-10" dirty="0" smtClean="0">
                <a:solidFill>
                  <a:srgbClr val="000000"/>
                </a:solidFill>
                <a:latin typeface="Arial"/>
                <a:cs typeface="Arial"/>
              </a:rPr>
              <a:t>1. </a:t>
            </a:r>
            <a:r>
              <a:rPr lang="ru-RU" b="1" u="sng" spc="-10" dirty="0">
                <a:latin typeface="Arial"/>
                <a:cs typeface="Arial"/>
              </a:rPr>
              <a:t>Прямое солнечное излучение</a:t>
            </a:r>
            <a:r>
              <a:rPr lang="ru-RU" spc="-10" dirty="0">
                <a:latin typeface="Arial"/>
                <a:cs typeface="Arial"/>
              </a:rPr>
              <a:t>, </a:t>
            </a:r>
            <a:r>
              <a:rPr lang="ru-RU" spc="-5" dirty="0">
                <a:latin typeface="Arial"/>
                <a:cs typeface="Arial"/>
              </a:rPr>
              <a:t>поступающее от  </a:t>
            </a:r>
            <a:r>
              <a:rPr lang="ru-RU" spc="-10" dirty="0">
                <a:latin typeface="Arial"/>
                <a:cs typeface="Arial"/>
              </a:rPr>
              <a:t>Солнца </a:t>
            </a:r>
            <a:r>
              <a:rPr lang="ru-RU" spc="-5" dirty="0">
                <a:latin typeface="Arial"/>
                <a:cs typeface="Arial"/>
              </a:rPr>
              <a:t>на приемную площадку в виде </a:t>
            </a:r>
            <a:r>
              <a:rPr lang="ru-RU" spc="-10" dirty="0">
                <a:latin typeface="Arial"/>
                <a:cs typeface="Arial"/>
              </a:rPr>
              <a:t>параллельных  лучей.</a:t>
            </a:r>
            <a:endParaRPr lang="ru-RU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ru-RU" dirty="0" smtClean="0"/>
              <a:t>2. </a:t>
            </a:r>
            <a:r>
              <a:rPr lang="ru-RU" b="1" u="sng" spc="-10" dirty="0">
                <a:latin typeface="Arial"/>
                <a:cs typeface="Arial"/>
              </a:rPr>
              <a:t>Диффузионное, </a:t>
            </a:r>
            <a:r>
              <a:rPr lang="ru-RU" b="1" u="sng" spc="-5" dirty="0">
                <a:latin typeface="Arial"/>
                <a:cs typeface="Arial"/>
              </a:rPr>
              <a:t>или </a:t>
            </a:r>
            <a:r>
              <a:rPr lang="ru-RU" b="1" u="sng" spc="-10" dirty="0">
                <a:latin typeface="Arial"/>
                <a:cs typeface="Arial"/>
              </a:rPr>
              <a:t>рассеянное </a:t>
            </a:r>
            <a:r>
              <a:rPr lang="ru-RU" spc="-10" dirty="0">
                <a:latin typeface="Arial"/>
                <a:cs typeface="Arial"/>
              </a:rPr>
              <a:t>молекулами  атмосферных </a:t>
            </a:r>
            <a:r>
              <a:rPr lang="ru-RU" spc="-5" dirty="0">
                <a:latin typeface="Arial"/>
                <a:cs typeface="Arial"/>
              </a:rPr>
              <a:t>газов и </a:t>
            </a:r>
            <a:r>
              <a:rPr lang="ru-RU" spc="-10" dirty="0">
                <a:latin typeface="Arial"/>
                <a:cs typeface="Arial"/>
              </a:rPr>
              <a:t>аэрозолей солнечное</a:t>
            </a:r>
            <a:r>
              <a:rPr lang="ru-RU" spc="-5" dirty="0">
                <a:latin typeface="Arial"/>
                <a:cs typeface="Arial"/>
              </a:rPr>
              <a:t> излучение (имеет большую долю в суммарном СИ в России</a:t>
            </a:r>
            <a:r>
              <a:rPr lang="ru-RU" spc="-5" dirty="0" smtClean="0">
                <a:latin typeface="Arial"/>
                <a:cs typeface="Arial"/>
              </a:rPr>
              <a:t>).</a:t>
            </a:r>
          </a:p>
          <a:p>
            <a:pPr marL="0" indent="0" algn="just">
              <a:buNone/>
            </a:pPr>
            <a:r>
              <a:rPr lang="ru-RU" spc="-5" dirty="0" smtClean="0">
                <a:latin typeface="Arial"/>
                <a:cs typeface="Arial"/>
              </a:rPr>
              <a:t>3. </a:t>
            </a:r>
            <a:r>
              <a:rPr lang="ru-RU" b="1" u="sng" spc="-10" dirty="0">
                <a:latin typeface="Arial"/>
                <a:cs typeface="Arial"/>
              </a:rPr>
              <a:t>Отраженная </a:t>
            </a:r>
            <a:r>
              <a:rPr lang="ru-RU" spc="-10" dirty="0">
                <a:latin typeface="Arial"/>
                <a:cs typeface="Arial"/>
              </a:rPr>
              <a:t>земной </a:t>
            </a:r>
            <a:r>
              <a:rPr lang="ru-RU" spc="-5" dirty="0">
                <a:latin typeface="Arial"/>
                <a:cs typeface="Arial"/>
              </a:rPr>
              <a:t>поверхностью </a:t>
            </a:r>
            <a:r>
              <a:rPr lang="ru-RU" spc="-10" dirty="0">
                <a:latin typeface="Arial"/>
                <a:cs typeface="Arial"/>
              </a:rPr>
              <a:t>доля солнечного  излучения.</a:t>
            </a:r>
            <a:endParaRPr lang="ru-RU" dirty="0">
              <a:latin typeface="Arial"/>
              <a:cs typeface="Arial"/>
            </a:endParaRPr>
          </a:p>
          <a:p>
            <a:pPr marL="0" indent="0">
              <a:buNone/>
            </a:pPr>
            <a:endParaRPr lang="ru-RU" dirty="0"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Атмосферная масса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14740"/>
            <a:ext cx="10972800" cy="17155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cs typeface="Aharoni" pitchFamily="2" charset="-79"/>
              </a:rPr>
              <a:t>          Параметром</a:t>
            </a:r>
            <a:r>
              <a:rPr lang="ru-RU" altLang="ru-RU" dirty="0">
                <a:cs typeface="Aharoni" pitchFamily="2" charset="-79"/>
              </a:rPr>
              <a:t>, отражающим влияние атмосферы на интенсивность и спектральный состав солнечного  излучения, доходящего до земной поверхности, является </a:t>
            </a:r>
            <a:r>
              <a:rPr lang="ru-RU" altLang="ru-RU" b="1" dirty="0">
                <a:cs typeface="Aharoni" pitchFamily="2" charset="-79"/>
              </a:rPr>
              <a:t>атмосферная масса </a:t>
            </a:r>
            <a:r>
              <a:rPr lang="ru-RU" altLang="ru-RU" dirty="0">
                <a:cs typeface="Aharoni" pitchFamily="2" charset="-79"/>
              </a:rPr>
              <a:t>(АМ</a:t>
            </a:r>
            <a:r>
              <a:rPr lang="ru-RU" altLang="ru-RU" dirty="0" smtClean="0">
                <a:cs typeface="Aharoni" pitchFamily="2" charset="-79"/>
              </a:rPr>
              <a:t>).</a:t>
            </a:r>
            <a:r>
              <a:rPr lang="ru-RU" dirty="0"/>
              <a:t> </a:t>
            </a:r>
            <a:r>
              <a:rPr lang="ru-RU" b="1" dirty="0"/>
              <a:t>Атмосферная масса</a:t>
            </a:r>
            <a:r>
              <a:rPr lang="ru-RU" dirty="0"/>
              <a:t> — это длина пути, который проходит свет через атмосферу, отнесенная к кратчайшему возможному пути (когда Солнце находится в зените). </a:t>
            </a:r>
            <a:r>
              <a:rPr lang="ru-RU" dirty="0" smtClean="0"/>
              <a:t>Она </a:t>
            </a:r>
            <a:r>
              <a:rPr lang="ru-RU" dirty="0"/>
              <a:t>показывает на сколько уменьшилась спектральная плотность потока излучения после прохождения через атмосферу и поглощения воздухом и пылью. </a:t>
            </a:r>
          </a:p>
          <a:p>
            <a:pPr marL="0" indent="0" algn="just">
              <a:buNone/>
            </a:pPr>
            <a:endParaRPr lang="ru-RU" altLang="ru-RU" dirty="0" smtClean="0"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 descr="A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r="7507"/>
          <a:stretch/>
        </p:blipFill>
        <p:spPr bwMode="auto">
          <a:xfrm>
            <a:off x="7272470" y="3170506"/>
            <a:ext cx="4296177" cy="32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675118" y="3179036"/>
                <a:ext cx="6469165" cy="322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</a:rPr>
                        <m:t>АМ=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 smtClean="0">
                              <a:latin typeface="Cambria Math"/>
                            </a:rPr>
                            <m:t>Р</m:t>
                          </m:r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latin typeface="Cambria Math"/>
                                </a:rPr>
                                <m:t>Р</m:t>
                              </m:r>
                            </m:e>
                            <m:sub>
                              <m:r>
                                <a:rPr lang="ru-RU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ru-RU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 dirty="0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 dirty="0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ru-RU" dirty="0" smtClean="0"/>
                  <a:t>Р – атмосферное давление, Па,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/>
                          </a:rPr>
                          <m:t>Р</m:t>
                        </m:r>
                      </m:e>
                      <m:sub>
                        <m:r>
                          <a:rPr lang="ru-RU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/>
                  <a:t> -  нормальное атмосферное </a:t>
                </a:r>
                <a:r>
                  <a:rPr lang="ru-RU" dirty="0"/>
                  <a:t>давление, </a:t>
                </a:r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1,013</m:t>
                    </m:r>
                    <m:r>
                      <a:rPr lang="ru-RU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i="1" dirty="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 dirty="0" smtClean="0"/>
                  <a:t>Па),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ru-RU" dirty="0" smtClean="0"/>
                  <a:t> – угол высоты Солнца над горизонтом. Угол</a:t>
                </a:r>
                <a:r>
                  <a:rPr lang="ru-RU" dirty="0"/>
                  <a:t>, отсчитываемый от вертикали (зенитный угол). Когда Солнце находится прямо над головой, θ = </a:t>
                </a:r>
                <a:r>
                  <a:rPr lang="ru-RU" dirty="0" smtClean="0"/>
                  <a:t>90</a:t>
                </a:r>
                <a:r>
                  <a:rPr lang="ru-RU" dirty="0"/>
                  <a:t> </a:t>
                </a:r>
                <a:r>
                  <a:rPr lang="ru-RU" dirty="0" smtClean="0"/>
                  <a:t> и</a:t>
                </a:r>
                <a:r>
                  <a:rPr lang="ru-RU" dirty="0"/>
                  <a:t> атмосферная масса равна 1.</a:t>
                </a: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18" y="3179036"/>
                <a:ext cx="6469165" cy="3221760"/>
              </a:xfrm>
              <a:prstGeom prst="rect">
                <a:avLst/>
              </a:prstGeom>
              <a:blipFill rotWithShape="1">
                <a:blip r:embed="rId3"/>
                <a:stretch>
                  <a:fillRect l="-1225" r="-1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КАРТА </a:t>
            </a:r>
            <a:r>
              <a:rPr lang="ru-RU" dirty="0" smtClean="0"/>
              <a:t>ИНСОЛЯЦИИ МИРА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8</a:t>
            </a:fld>
            <a:endParaRPr lang="ru-RU"/>
          </a:p>
        </p:txBody>
      </p:sp>
      <p:pic>
        <p:nvPicPr>
          <p:cNvPr id="6148" name="Picture 4" descr="C:\Users\moiseeva.rr\AppData\Local\Packages\Microsoft.Windows.Photos_8wekyb3d8bbwe\TempState\ShareServiceTempFolder\инсоляц. мира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b="7574"/>
          <a:stretch/>
        </p:blipFill>
        <p:spPr bwMode="auto">
          <a:xfrm>
            <a:off x="824093" y="1486972"/>
            <a:ext cx="10315177" cy="500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КАРТА ИНСОЛЯЦИИ РЕГИОНОВ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 descr="C:\Users\moiseeva.rr\Desktop\ЭС\Моисеева\ЭС\расчеты\karta_solar_act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54" y="1454401"/>
            <a:ext cx="8905138" cy="49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30392</TotalTime>
  <Words>929</Words>
  <Application>Microsoft Office PowerPoint</Application>
  <PresentationFormat>Произвольный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Презентация PowerPoint</vt:lpstr>
      <vt:lpstr>Солнечная энергетика</vt:lpstr>
      <vt:lpstr>СОЛНЕЧНОЕ ИЗЛУЧЕНИЕ</vt:lpstr>
      <vt:lpstr>Солнечное излучение</vt:lpstr>
      <vt:lpstr>Интенсивность солнечного излучения на поверхности Земли зависит от:</vt:lpstr>
      <vt:lpstr>Суммарное солнечное излучение, достигающее поверхности Земли состоит из 3-х составляющих:</vt:lpstr>
      <vt:lpstr>Атмосферная масса</vt:lpstr>
      <vt:lpstr>КАРТА ИНСОЛЯЦИИ МИРА</vt:lpstr>
      <vt:lpstr>КАРТА ИНСОЛЯЦИИ РЕГИОНОВ РОССИИ</vt:lpstr>
      <vt:lpstr>Крупнейшие солнечные электростанции в мире</vt:lpstr>
      <vt:lpstr>Крупнейшие солнечные электростанции в мире</vt:lpstr>
      <vt:lpstr>Крупнейшие солнечные электростанции в мире</vt:lpstr>
      <vt:lpstr>Крупнейшие солнечные электростанции в мире</vt:lpstr>
      <vt:lpstr>Крупнейшие солнечные электростанции в мире</vt:lpstr>
      <vt:lpstr>Крупнейшие солнечные электростанции в мире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324</cp:revision>
  <dcterms:created xsi:type="dcterms:W3CDTF">2018-11-25T16:28:05Z</dcterms:created>
  <dcterms:modified xsi:type="dcterms:W3CDTF">2024-05-08T11:21:27Z</dcterms:modified>
</cp:coreProperties>
</file>