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5" y="1124744"/>
            <a:ext cx="88924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1.  Введение в курс «Анализ данных в маркетинге».</a:t>
            </a:r>
          </a:p>
          <a:p>
            <a:r>
              <a:rPr lang="ru-RU" b="1" dirty="0"/>
              <a:t>Лекция 2. Статистические методы анализа данных. </a:t>
            </a:r>
          </a:p>
          <a:p>
            <a:r>
              <a:rPr lang="ru-RU" sz="2400" dirty="0"/>
              <a:t>Деятельность людей во множестве случаев предполагает работу с данными, а она в свою очередь может подразумевать не только оперирование ими, но и их изучение, обработку и анализ. Например, когда нужно уплотнить информацию, найти какие-то взаимосвязи или определить структуры. И как раз для аналитики в этом случае очень удобно пользоваться не только разными техниками мышления, но и применять статистические методы.</a:t>
            </a:r>
          </a:p>
          <a:p>
            <a:r>
              <a:rPr lang="ru-RU" sz="2400" dirty="0"/>
              <a:t>Особенностью методов статистического анализа является их комплексность, обусловленная многообразием форм статистических закономерностей, а также сложностью процесса статистических исследований. Однако мы хотим поговорить именно о таких методах, которые может применять каждый, причем делать это эффективно и с удовольствием.</a:t>
            </a:r>
          </a:p>
        </p:txBody>
      </p:sp>
    </p:spTree>
    <p:extLst>
      <p:ext uri="{BB962C8B-B14F-4D97-AF65-F5344CB8AC3E}">
        <p14:creationId xmlns:p14="http://schemas.microsoft.com/office/powerpoint/2010/main" val="215985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86"/>
            <a:ext cx="6778724" cy="67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9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4511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Статистическое исследование может проводиться посредством следующих методик:</a:t>
            </a:r>
          </a:p>
          <a:p>
            <a:r>
              <a:rPr lang="ru-RU" sz="2400" dirty="0"/>
              <a:t>•	Статистическое наблюдение;</a:t>
            </a:r>
          </a:p>
          <a:p>
            <a:r>
              <a:rPr lang="ru-RU" sz="2400" dirty="0"/>
              <a:t>•	Сводка и группировка материалов статистического наблюдения;</a:t>
            </a:r>
          </a:p>
          <a:p>
            <a:r>
              <a:rPr lang="ru-RU" sz="2400" dirty="0"/>
              <a:t>•	Абсолютные и относительные статистические величины;</a:t>
            </a:r>
          </a:p>
          <a:p>
            <a:r>
              <a:rPr lang="ru-RU" sz="2400" dirty="0"/>
              <a:t>•	Вариационные ряды;</a:t>
            </a:r>
          </a:p>
          <a:p>
            <a:r>
              <a:rPr lang="ru-RU" sz="2400" dirty="0"/>
              <a:t>•	Выборка;</a:t>
            </a:r>
          </a:p>
          <a:p>
            <a:r>
              <a:rPr lang="ru-RU" sz="2400" dirty="0"/>
              <a:t>•	Корреляционный и регрессионный анализ;</a:t>
            </a:r>
          </a:p>
          <a:p>
            <a:r>
              <a:rPr lang="ru-RU" sz="2400" dirty="0"/>
              <a:t>•	Ряды динамики.</a:t>
            </a:r>
          </a:p>
          <a:p>
            <a:r>
              <a:rPr lang="ru-RU" sz="2400" dirty="0"/>
              <a:t>Далее мы рассмотрим каждый из них более подробно. Но отметим, что представим лишь основные характеристики без подробного описания алгоритмов действий. Впрочем, понять их не составит никакого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273884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4345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Статистическое наблюдение</a:t>
            </a:r>
          </a:p>
          <a:p>
            <a:r>
              <a:rPr lang="ru-RU" sz="2400" dirty="0"/>
              <a:t>Статистическое наблюдение является планомерным, организованным и в большинстве случаев систематическим сбором информации, направленным, главным образом, на явления социальной жизни. Реализуется данный метод через регистрацию предварительно определенных наиболее ярких признаков, цель которой состоит в последующем получении характеристик изучаемых явлений.</a:t>
            </a:r>
          </a:p>
          <a:p>
            <a:r>
              <a:rPr lang="ru-RU" sz="2400" dirty="0"/>
              <a:t>Статистическое наблюдение должно выполняться с учетом некоторых важных требований:</a:t>
            </a:r>
          </a:p>
          <a:p>
            <a:r>
              <a:rPr lang="ru-RU" sz="2400" dirty="0"/>
              <a:t>•	Оно должно полностью охватывать изучаемые явления;</a:t>
            </a:r>
          </a:p>
          <a:p>
            <a:r>
              <a:rPr lang="ru-RU" sz="2400" dirty="0"/>
              <a:t>•	Получаемые данные должны быть точными и достоверными;</a:t>
            </a:r>
          </a:p>
          <a:p>
            <a:r>
              <a:rPr lang="ru-RU" sz="2400" dirty="0"/>
              <a:t>•	Получаемые данные должны быть однообразными и </a:t>
            </a:r>
            <a:r>
              <a:rPr lang="ru-RU" sz="2400" dirty="0" err="1"/>
              <a:t>легкосопоставимыми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55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статистическое наблюдение может иметь две формы:</a:t>
            </a:r>
          </a:p>
          <a:p>
            <a:r>
              <a:rPr lang="ru-RU" dirty="0"/>
              <a:t>•	Отчетность – это такая форма статистического наблюдения, где информация поступает в конкретные статистические подразделения организаций, учреждений или предприятий. В этом случае данные вносятся в специальные отчеты.</a:t>
            </a:r>
          </a:p>
          <a:p>
            <a:r>
              <a:rPr lang="ru-RU" dirty="0"/>
              <a:t>•	Специально организованное наблюдение – наблюдение, которое организуется с определенной целью, чтобы получить сведения, которых не имеется в отчетах, или же для уточнения и установления достоверности информации отчетов. К этой форме относятся опросы (например, опросы мнений людей), перепись населения и т.п.</a:t>
            </a:r>
          </a:p>
          <a:p>
            <a:r>
              <a:rPr lang="ru-RU" dirty="0"/>
              <a:t>Кроме того, статистическое наблюдение может быть </a:t>
            </a:r>
            <a:r>
              <a:rPr lang="ru-RU" dirty="0" err="1"/>
              <a:t>категоризировано</a:t>
            </a:r>
            <a:r>
              <a:rPr lang="ru-RU" dirty="0"/>
              <a:t> на основе двух признаков: либо на основе характера регистрации данных, либо на основе охвата единиц наблюдения. К первой категории относятся опросы, документирование и прямое наблюдение, а ко второй – наблюдение сплошное и </a:t>
            </a:r>
            <a:r>
              <a:rPr lang="ru-RU" dirty="0" err="1"/>
              <a:t>несплошное</a:t>
            </a:r>
            <a:r>
              <a:rPr lang="ru-RU" dirty="0"/>
              <a:t>, т.е. выборочное.</a:t>
            </a:r>
          </a:p>
        </p:txBody>
      </p:sp>
    </p:spTree>
    <p:extLst>
      <p:ext uri="{BB962C8B-B14F-4D97-AF65-F5344CB8AC3E}">
        <p14:creationId xmlns:p14="http://schemas.microsoft.com/office/powerpoint/2010/main" val="324657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1563" y="461227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получения данных при помощи статистического наблюдения можно применять такие способы как анкетирование, корреспондентская деятельность, </a:t>
            </a:r>
            <a:r>
              <a:rPr lang="ru-RU" dirty="0" err="1"/>
              <a:t>самоисчисление</a:t>
            </a:r>
            <a:r>
              <a:rPr lang="ru-RU" dirty="0"/>
              <a:t> (когда наблюдаемые, например, сами заполняют соответствующие документы), экспедиции и составление отчетов.</a:t>
            </a:r>
          </a:p>
          <a:p>
            <a:r>
              <a:rPr lang="ru-RU" dirty="0"/>
              <a:t>Сводка и группировка материалов статистического наблюдения</a:t>
            </a:r>
          </a:p>
          <a:p>
            <a:r>
              <a:rPr lang="ru-RU" dirty="0"/>
              <a:t>Говоря о втором методе, в первую очередь следует сказать о сводке. Сводка представляет собой процесс обработки определенных единичных фактов, которые образуют общую совокупность данных, собранных при наблюдении. Если сводка проводится грамотно, огромное количество единичных данных об отдельных объектах наблюдения может превратиться в целый комплекс статистических таблиц и результатов. Также такое исследование способствует определению общих черт и закономерностей исследуемых явлений.</a:t>
            </a:r>
          </a:p>
          <a:p>
            <a:r>
              <a:rPr lang="ru-RU" dirty="0"/>
              <a:t>С учетом показателей точности и глубины изучения можно выделить простую и сложную сводку, но любая из них должна основываться на конкретных этапах:</a:t>
            </a:r>
          </a:p>
          <a:p>
            <a:r>
              <a:rPr lang="ru-RU" dirty="0"/>
              <a:t>•	Выбирается </a:t>
            </a:r>
            <a:r>
              <a:rPr lang="ru-RU" dirty="0" err="1"/>
              <a:t>группировочный</a:t>
            </a:r>
            <a:r>
              <a:rPr lang="ru-RU" dirty="0"/>
              <a:t> признак;</a:t>
            </a:r>
          </a:p>
          <a:p>
            <a:r>
              <a:rPr lang="ru-RU" dirty="0"/>
              <a:t>•	Определяется порядок формирования групп;</a:t>
            </a:r>
          </a:p>
          <a:p>
            <a:r>
              <a:rPr lang="ru-RU" dirty="0"/>
              <a:t>•	Разрабатывается система показателей, позволяющих охарактеризовать группу и объект или явление в целом;</a:t>
            </a:r>
          </a:p>
          <a:p>
            <a:r>
              <a:rPr lang="ru-RU" dirty="0"/>
              <a:t>•	Разрабатываются макеты таблиц, где будут представлены результаты сводки.</a:t>
            </a:r>
          </a:p>
        </p:txBody>
      </p:sp>
    </p:spTree>
    <p:extLst>
      <p:ext uri="{BB962C8B-B14F-4D97-AF65-F5344CB8AC3E}">
        <p14:creationId xmlns:p14="http://schemas.microsoft.com/office/powerpoint/2010/main" val="414017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 заметить, что есть и разные формы сводки:</a:t>
            </a:r>
          </a:p>
          <a:p>
            <a:r>
              <a:rPr lang="ru-RU" dirty="0"/>
              <a:t>•	Централизованная сводка, требующая передачи полученного первичного материала в вышестоящий центр для последующей обработки;</a:t>
            </a:r>
          </a:p>
          <a:p>
            <a:r>
              <a:rPr lang="ru-RU" dirty="0"/>
              <a:t>•	Децентрализованная сводка, где изучение данных происходит на нескольких ступенях по восходящей.</a:t>
            </a:r>
          </a:p>
          <a:p>
            <a:r>
              <a:rPr lang="ru-RU" dirty="0"/>
              <a:t>Выполняться же сводка может при помощи специализированного оборудования, например, с использованием компьютерного ПО или вручную.</a:t>
            </a:r>
          </a:p>
          <a:p>
            <a:r>
              <a:rPr lang="ru-RU" dirty="0"/>
              <a:t>Что же касается группировки, то этот процесс отличается разделением исследуемых данных на группы по признакам. Особенности поставленных статистическим анализом задач влияют на то, какой именно будет группировка: типологической, структурной или аналитической. Именно поэтому для сводки и группировки либо прибегают к услугам узкопрофильных специалистов, либо применяют конкретные техники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56543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53160" cy="29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8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85750"/>
            <a:ext cx="7543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0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4340"/>
            <a:ext cx="6583660" cy="65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71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3</cp:revision>
  <dcterms:created xsi:type="dcterms:W3CDTF">2023-11-30T08:33:25Z</dcterms:created>
  <dcterms:modified xsi:type="dcterms:W3CDTF">2023-11-30T08:38:24Z</dcterms:modified>
</cp:coreProperties>
</file>