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1720840"/>
            <a:ext cx="77768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 Мероприятия по снижению риска аварий</a:t>
            </a:r>
          </a:p>
          <a:p>
            <a:pPr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Цель занятия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ознакомиться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мероприятиями по снижению риска аварий</a:t>
            </a:r>
          </a:p>
          <a:p>
            <a:pPr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Учебные вопросы: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1. Квалификация риска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2. Методы оценки опасностей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3. Методика изучения риска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4. Методика анализа безопасности с помощью «дерева отказов»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5. Разработки мер по снижению риска аварий</a:t>
            </a:r>
          </a:p>
        </p:txBody>
      </p:sp>
    </p:spTree>
    <p:extLst>
      <p:ext uri="{BB962C8B-B14F-4D97-AF65-F5344CB8AC3E}">
        <p14:creationId xmlns:p14="http://schemas.microsoft.com/office/powerpoint/2010/main" val="2077255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332656"/>
            <a:ext cx="763284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Установленные в процессе предварительного анализа опасности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классифицируются по 4 классам опасности: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Первый класс - безопасный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пренебрежимые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опасности). Обычно это ошибки персонала, недостатки конструкции или ее несоответствие проекту, неправильная работа персонала, которые не ведут к существенным нарушениям и несчастному случаю, не вызывают повреждений оборудования;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Второй класс – граничный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Это состояние, связанное с ошибками персонала, недостатками конструкции или ее несоответствием проекту, а также неправильной работой, что приводит к нарушениям в работе и может быть компенсировано или взято под контроль без повреждений оборудования или несчастных случаев с персоналом;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Класс третий – критический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Состояние, связанное с ошибками персонала, недостатками конструкции или ее несоответствием проекту, а также неправильной работой. Приводит к существенным нарушениям в работе, повреждению оборудования и создает опасную ситуацию, требующую немедленных мер по спасению персонала и оборудования;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Четвертый класс - катастрофические опасности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Состояние, связанное с ошибками персонала, недостатками конструкции или ее несоответствием проекту, а также неправильной работой; оно приводит к последующей потере оборудования и (или) гибели или массовому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травмированию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персонала.</a:t>
            </a:r>
          </a:p>
        </p:txBody>
      </p:sp>
    </p:spTree>
    <p:extLst>
      <p:ext uri="{BB962C8B-B14F-4D97-AF65-F5344CB8AC3E}">
        <p14:creationId xmlns:p14="http://schemas.microsoft.com/office/powerpoint/2010/main" val="1051891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332656"/>
            <a:ext cx="763284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Вторая стадия: выявление последовательности опасных ситуаций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Вторая стадия начинается после того, как определена конфигурация системы и завершен предварительный анализ опасностей. Дальнейшее исследование производят с помощью двух основных аналитических методов: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	построения дерева событий;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•	построения дерева отказов.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Для построения сравнительно простого дерева отказов достаточно использовать следующие два символа событий: анализируемое далее событие, в том числе вводимое логическим элементом; исходное событие, обеспеченное достаточными данными для количественных оценок. 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Головным событием дерева опасностей (верхом дерева) является производственная авария или несчастный случай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Само дерево состоит из последовательности событий, которые ведут к конечному событию и соединяются логическими знаками. Построение дерева ведется до исходных событий. 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При построении дерева опасностей следует заменять абстрактные события менее абстрактными, разделять события на более элементарные, точно определять причину событий и находить совместно действующие причины и точно указывать место отказа элемента. 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 анализе дерева определяют максимальные аварийные сочетания и минимальную траекторию, приводящую к конечному событию.</a:t>
            </a:r>
          </a:p>
        </p:txBody>
      </p:sp>
    </p:spTree>
    <p:extLst>
      <p:ext uri="{BB962C8B-B14F-4D97-AF65-F5344CB8AC3E}">
        <p14:creationId xmlns:p14="http://schemas.microsoft.com/office/powerpoint/2010/main" val="434871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404664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b="1" dirty="0">
                <a:latin typeface="Times New Roman" pitchFamily="18" charset="0"/>
                <a:cs typeface="Times New Roman" pitchFamily="18" charset="0"/>
              </a:rPr>
              <a:t>4. Методика анализа безопасности с помощью «дерева отказов»</a:t>
            </a:r>
          </a:p>
          <a:p>
            <a:pPr indent="4572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Рассмотрим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пример (см. рис.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96752"/>
            <a:ext cx="6408712" cy="5218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30022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476672"/>
            <a:ext cx="748883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Символика, используемая при построении дерева отказов:</a:t>
            </a: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Прямоугольник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событие, головное событие, или событие анализируемое далее.</a:t>
            </a: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Круг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нормальное событие (исходное событие, которое долее не анализируется).</a:t>
            </a: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Ромб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событие не достаточно детально разработанное, и поэтому далее не анализируется.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Знаки логических операций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212976"/>
            <a:ext cx="7488832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02212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6056" y="980728"/>
            <a:ext cx="756084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События, входные для операции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“или”,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должны формулироваться таким образом, чтобы вместе они исчерпывали все возможные пути появления выходного события. </a:t>
            </a:r>
          </a:p>
          <a:p>
            <a:pPr indent="457200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Для  любого события подлежащего анализу сначала рассматриваются все события являющиеся входами операций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“или”,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 затем события, являющиеся входами операций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“и”.</a:t>
            </a:r>
          </a:p>
          <a:p>
            <a:pPr indent="4572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Любое из событий являющиеся исходом операции “или” должно обеспечивать появление выходного события.</a:t>
            </a:r>
          </a:p>
          <a:p>
            <a:pPr indent="457200"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События являющееся входами операции “и” приводят к реализации выходного события, если они происходят все вместе.</a:t>
            </a:r>
          </a:p>
        </p:txBody>
      </p:sp>
    </p:spTree>
    <p:extLst>
      <p:ext uri="{BB962C8B-B14F-4D97-AF65-F5344CB8AC3E}">
        <p14:creationId xmlns:p14="http://schemas.microsoft.com/office/powerpoint/2010/main" val="4035221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305342"/>
            <a:ext cx="7632848" cy="41975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Таким образом, вторая стадия заканчивается определением всех возможных вариантов отказов в системе и нахождением значений вероятности для этих вариантов.</a:t>
            </a:r>
          </a:p>
          <a:p>
            <a:pPr indent="457200" algn="just"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Третья стадия: анализ последствий.</a:t>
            </a:r>
          </a:p>
          <a:p>
            <a:pPr indent="4572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 анализе последствий используются данные, полученные на стадии предварительной оценки опасности и на стадии выявления последовательности опасных ситуаций.</a:t>
            </a:r>
          </a:p>
          <a:p>
            <a:pPr indent="457200" algn="just"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 данным дерева отказов и полученным значениям вероятности возможных отказов строят гистограмму частот для различных величин опасностей .</a:t>
            </a:r>
          </a:p>
        </p:txBody>
      </p:sp>
    </p:spTree>
    <p:extLst>
      <p:ext uri="{BB962C8B-B14F-4D97-AF65-F5344CB8AC3E}">
        <p14:creationId xmlns:p14="http://schemas.microsoft.com/office/powerpoint/2010/main" val="40830849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88640"/>
            <a:ext cx="763284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5. Разработки мер по снижению риска аварий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На этапе разработки мер по снижению риска аварий рекомендуется в качестве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первоочередных планировать и разрабатывать: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обоснованные рекомендации по снижению риска аварий для наиболее опасных составных частей ОПО;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способы предупреждения возникновения возможных инцидентов и аварий на ОПО.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Выбор рекомендаций по снижению риска аварий имеет следующие приоритеты: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а) меры, снижающие возможность возникновения аварий, включающие: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уменьшение возможности возникновения инцидентов;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уменьшение вероятности перерастания инцидента в аварию;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б) меры, снижающие тяжесть последствий возможных аварий, включающие: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уменьшение вероятности эскалации аварий, когда последствия какой-либо аварии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становятся непосредственной причиной аварии на соседних составных частях ОПО;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уменьшение вероятности нахождения групп людей в зонах поражающих факторов аварий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2525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2113" y="1196752"/>
            <a:ext cx="7632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ограничение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возможности возрастания масштаба и интенсивности воздействия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поражающих факторов аварий;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уменьшение вероятности развития аварий по наиболее опасным сценариям возможной аварий;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увеличение требуемого уровня надежности системы противоаварийной защиты, средств активной и пассивной защиты от воздействия поражающих факторов аварий;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в) меры обеспечения готовности к локализации и ликвидации последствий аварий.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Для оптимизации разработанных рекомендаций по снижению риска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аварий рекомендуется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использовать следующую альтернативу: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а) в рамках доступных ресурсов обеспечить максимальное снижение риска аварий при эксплуатации ОПО;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б) обеспечить снижение риска аварий до требуемого уровня, в том числе допустимого риска аварий, при минимальных затратах ресурсов.</a:t>
            </a:r>
          </a:p>
        </p:txBody>
      </p:sp>
    </p:spTree>
    <p:extLst>
      <p:ext uri="{BB962C8B-B14F-4D97-AF65-F5344CB8AC3E}">
        <p14:creationId xmlns:p14="http://schemas.microsoft.com/office/powerpoint/2010/main" val="11756615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166843"/>
            <a:ext cx="7632848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В качестве приоритетных способов предупреждения возникновения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возможных инцидентов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 аварий рекомендуется использовать:</a:t>
            </a:r>
          </a:p>
          <a:p>
            <a:pPr indent="457200" algn="just">
              <a:lnSpc>
                <a:spcPct val="15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пассивную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защиту эффективным расстоянием (включая физические барьеры) от опасного воздействия поражающих факторов возможных аварий на стадии проектирования ОПО;</a:t>
            </a:r>
          </a:p>
          <a:p>
            <a:pPr indent="457200" algn="just">
              <a:lnSpc>
                <a:spcPct val="15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активную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защиту от перерастания аварийной опасности в угрозу аварии для жизни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здоровья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человека, имущества и окружающей среды на стадии эксплуатации ОПО.</a:t>
            </a:r>
          </a:p>
        </p:txBody>
      </p:sp>
    </p:spTree>
    <p:extLst>
      <p:ext uri="{BB962C8B-B14F-4D97-AF65-F5344CB8AC3E}">
        <p14:creationId xmlns:p14="http://schemas.microsoft.com/office/powerpoint/2010/main" val="23966100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124744"/>
            <a:ext cx="763284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b="1" dirty="0">
                <a:latin typeface="Times New Roman" pitchFamily="18" charset="0"/>
                <a:cs typeface="Times New Roman" pitchFamily="18" charset="0"/>
              </a:rPr>
              <a:t>Литература:</a:t>
            </a:r>
          </a:p>
          <a:p>
            <a:pPr indent="457200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основная:</a:t>
            </a:r>
          </a:p>
          <a:p>
            <a:pPr indent="457200"/>
            <a:r>
              <a:rPr lang="ru-RU" dirty="0">
                <a:latin typeface="Times New Roman" pitchFamily="18" charset="0"/>
                <a:cs typeface="Times New Roman" pitchFamily="18" charset="0"/>
              </a:rPr>
              <a:t>1. Безопасность жизнедеятельности: Учебник для вузов /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С.В.Белов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А.В.Ильницкая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А.Ф.Козьяков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др. Под общ. Ред.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С.В.Белова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4-е изд.-М.: Высшая школа. 2004. – 606 с.</a:t>
            </a:r>
          </a:p>
          <a:p>
            <a:pPr indent="457200"/>
            <a:r>
              <a:rPr lang="ru-RU" b="1" dirty="0">
                <a:latin typeface="Times New Roman" pitchFamily="18" charset="0"/>
                <a:cs typeface="Times New Roman" pitchFamily="18" charset="0"/>
              </a:rPr>
              <a:t>дополнительная:</a:t>
            </a:r>
          </a:p>
          <a:p>
            <a:pPr indent="457200"/>
            <a:r>
              <a:rPr lang="ru-RU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Фомочкин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А.В. Производственная безопасность: Учебное пособие для вузов.- М.: Изд. «Нефть и газ», 2004.-414 с.</a:t>
            </a:r>
          </a:p>
          <a:p>
            <a:pPr indent="457200"/>
            <a:r>
              <a:rPr lang="ru-RU" dirty="0">
                <a:latin typeface="Times New Roman" pitchFamily="18" charset="0"/>
                <a:cs typeface="Times New Roman" pitchFamily="18" charset="0"/>
              </a:rPr>
              <a:t>2. Мастрюков Б.С. Безопасность в чрезвычайных ситуациях: Учебник для вузов. – М.: Изд. центр «Академия», 2003.- 336 с. </a:t>
            </a:r>
          </a:p>
          <a:p>
            <a:pPr indent="457200"/>
            <a:r>
              <a:rPr lang="ru-RU" dirty="0">
                <a:latin typeface="Times New Roman" pitchFamily="18" charset="0"/>
                <a:cs typeface="Times New Roman" pitchFamily="18" charset="0"/>
              </a:rPr>
              <a:t>3. Приказ от 3 ноября 2022 г. N 387. Об утверждении руководства по безопасности "Методические основы анализа опасностей и оценки риска аварий на опасных производственных объектах" </a:t>
            </a:r>
          </a:p>
        </p:txBody>
      </p:sp>
    </p:spTree>
    <p:extLst>
      <p:ext uri="{BB962C8B-B14F-4D97-AF65-F5344CB8AC3E}">
        <p14:creationId xmlns:p14="http://schemas.microsoft.com/office/powerpoint/2010/main" val="3817940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4723" y="87292"/>
            <a:ext cx="770485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Приказ от 3 ноября 2022 г. n 387</a:t>
            </a:r>
          </a:p>
          <a:p>
            <a:pPr indent="4572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 утверждении руководства по безопасности "Методические основы анализа опасностей и оценки риска аварий на опасных производственных объектах" </a:t>
            </a:r>
          </a:p>
          <a:p>
            <a:pPr indent="457200"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Квалификация риска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Одной из основных задач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является определение количественных характеристик опасности. Только зная эти характеристики можно на базе общих методов разработать эффективные частные методы обеспечения безопасности и оценивать существующие технические системы и объекты с точки зрения их безопасности для человека.</a:t>
            </a:r>
          </a:p>
          <a:p>
            <a:pPr indent="457200"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Надежность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свойство объекта выполнять и сохранять во времени заданные ему функции в заданных режимах и условиях применения, технического обслуживания, ремонтов, хранения и транспортирования.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Надежность является внутренним свойством объекта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Оно проявляется во взаимодействии этого объекта с другими объектами внутри технической системы, а также с внешней средой, являющейся объектом, с которым взаимодействует сама техническая система в соответствии с ее назначением. Это свойство определяет эффективность функционирования технической системы во времени. Являясь комплексным свойством,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надежность объекта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(в зависимости от его назначения и условий эксплуатации)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оценивается через показатели частных свойств - безотказности, долговечности, ремонтопригодности и сохранности - в отдельности или определенном сочетании.</a:t>
            </a:r>
          </a:p>
        </p:txBody>
      </p:sp>
    </p:spTree>
    <p:extLst>
      <p:ext uri="{BB962C8B-B14F-4D97-AF65-F5344CB8AC3E}">
        <p14:creationId xmlns:p14="http://schemas.microsoft.com/office/powerpoint/2010/main" val="35264941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124744"/>
            <a:ext cx="7416824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Контрольные вопросы по лекции.</a:t>
            </a:r>
          </a:p>
          <a:p>
            <a:pPr>
              <a:lnSpc>
                <a:spcPct val="150000"/>
              </a:lnSpc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1.	Понятие надежности технической системы.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2.	Понятие риска.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3.	Методические подходы к определению риска.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4.	Индивидуальный риск.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5.	Групповой риск.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6.	Стадии анализа риска.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7.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Методика построения дерева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отказов.</a:t>
            </a:r>
          </a:p>
        </p:txBody>
      </p:sp>
    </p:spTree>
    <p:extLst>
      <p:ext uri="{BB962C8B-B14F-4D97-AF65-F5344CB8AC3E}">
        <p14:creationId xmlns:p14="http://schemas.microsoft.com/office/powerpoint/2010/main" val="3264670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412776"/>
            <a:ext cx="77048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 анализе безопасности технической системы, характеристики ее надежности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 дают исчерпывающей информации. Необходимо провести анализ возможных последствий отказов технической системы в смысле ущерба, наносимого оборудованию и последствий для людей, находящихся вблизи него.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Таким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образом, расширение анализа надежности, включение в него рассмотрения последствий, ожидаемую частоту их появления, а также ущерб, вызываемый потерями оборудования и человеческими жертвами, и является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оценкой риска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Конечным результатом изучения степени риска может быть, например, такое утверждение: “Возможное число человеческих жертв в течение года в результате отказа равно N человек”. 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Таким образом, можно дать следующее определение риска (концепция индивидуального риска):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риск - частота реализации опасностей. Риск- это отношение числа тех или иных неблагоприятных проявлений опасностей к их возможному числу за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определенный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период времени (год, месяц, час и т.д.).</a:t>
            </a:r>
          </a:p>
        </p:txBody>
      </p:sp>
    </p:spTree>
    <p:extLst>
      <p:ext uri="{BB962C8B-B14F-4D97-AF65-F5344CB8AC3E}">
        <p14:creationId xmlns:p14="http://schemas.microsoft.com/office/powerpoint/2010/main" val="531291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99592" y="197346"/>
            <a:ext cx="76328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Пример.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Определить риск гибели человека на производстве за год, если известно, что ежегодно погибает около n =14000 человек, а численность работающих составляет N =138 млн. человек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457200"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R =  </a:t>
            </a:r>
          </a:p>
          <a:p>
            <a:pPr indent="457200"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Второй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пример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Ежегодно в нашей стране вследствие несчастных случаев, аварий и других происшествий неестественной смертью погибает около 500 тыс. человек.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Принимая численность населения страны 300 млн. чел, определим риск гибели R жителя страны от опасностей: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R =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=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1,6*10-3</a:t>
            </a:r>
          </a:p>
          <a:p>
            <a:pPr indent="45720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Количественная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оценка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представляет собой сложную и не до конца решенную проблему. На первый взгляд, наиболее пригодными являются экономические показатели, однако в последние десятилетия чаще применяются другие подходы, среди которых наиболее перспективна концепция риска.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217639"/>
            <a:ext cx="2016224" cy="84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5784" y="3573017"/>
            <a:ext cx="1626096" cy="637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3435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260648"/>
            <a:ext cx="770485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2. Методы оценки опасностей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1.	Из экономических методов, прежде всего, привлекла внимание оценка материального ущерба из-за аварий и несчастных случаев, травм и болезней.  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2.	Второй подход к экономической оценке опасности исходит из предпосылки, что средства, выделенные на уменьшение риска, предназначены для увеличения продолжительности жизни. 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Различают индивидуальный и социальный риск.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Индивидуальный риск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характеризует опасность для отдельного индивидуума.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Социальный (групповой)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это риск для группы людей. Под социальным риском понимается зависимость между частотой реализации опасности и числом пораженных при этом людей. Социальный риск характеризует масштаб катастрофичности опасностей. Необходимость учета социального риска обусловлена большим значением общественного мнения при установлении уровня приемлемого риска и разработке стратегии обеспечения БЖД. В общественном мнении вызывают более резкую реакцию редкие аварии, но с большим числом погибших, например, аварии в шахтах, чем более число одиночных смертельных исходов (например, при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электротравматизме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 В то же время, степень добровольного смертельного риска (например, в технических видах спорта) на 3 порядка выше, чем при вынужденном участии (например, при поражении не занятого в производстве населения при крупных промышленных авариях). </a:t>
            </a:r>
          </a:p>
        </p:txBody>
      </p:sp>
    </p:spTree>
    <p:extLst>
      <p:ext uri="{BB962C8B-B14F-4D97-AF65-F5344CB8AC3E}">
        <p14:creationId xmlns:p14="http://schemas.microsoft.com/office/powerpoint/2010/main" val="2438616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889844"/>
            <a:ext cx="7560840" cy="4613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В некоторых странах приемлемые риски установлены законом. Например,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индивидуальный риск считается максимально приемлемым 10-6 в год, пренебрежимо малым 10-8 в год.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Приемлемый или допустимый уровень риска устанавливается в зависимости от конкретных социально-экономических условий общества. Существенное значение могут иметь и экономические возможности повышения безопасности. </a:t>
            </a:r>
          </a:p>
          <a:p>
            <a:pPr indent="4572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 точки зрения общества в целом интересно сравнение полученной величины со степенью риска обычных условий человеческой жизни, для того чтобы получить представление приемлемом уровне риска и иметь основу для принятия соответствующих решений. </a:t>
            </a:r>
          </a:p>
        </p:txBody>
      </p:sp>
    </p:spTree>
    <p:extLst>
      <p:ext uri="{BB962C8B-B14F-4D97-AF65-F5344CB8AC3E}">
        <p14:creationId xmlns:p14="http://schemas.microsoft.com/office/powerpoint/2010/main" val="4192853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548680"/>
            <a:ext cx="76328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b="1" dirty="0">
                <a:latin typeface="Times New Roman" pitchFamily="18" charset="0"/>
                <a:cs typeface="Times New Roman" pitchFamily="18" charset="0"/>
              </a:rPr>
              <a:t>Анализ риска позволяет выявить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наиболее опасные деятельности человека. По данным американских ученых частота несчастных случаев со смертельным исходом составляет (по времени суток)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71663"/>
            <a:ext cx="7632848" cy="3501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899592" y="5384655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Рис.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Наиболее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опасные деятельности человека.</a:t>
            </a:r>
          </a:p>
        </p:txBody>
      </p:sp>
    </p:spTree>
    <p:extLst>
      <p:ext uri="{BB962C8B-B14F-4D97-AF65-F5344CB8AC3E}">
        <p14:creationId xmlns:p14="http://schemas.microsoft.com/office/powerpoint/2010/main" val="2005692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889844"/>
            <a:ext cx="7632848" cy="4619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Таким образом,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полная безопасность не может быть гарантирована никому, независимо от образа жизни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72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Кроме того, необходимо отметить и помнить, что определение риска очень приблизительно.</a:t>
            </a:r>
          </a:p>
          <a:p>
            <a:pPr indent="457200" algn="just"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Имеется четыре методических подхода к определению риска:</a:t>
            </a:r>
          </a:p>
          <a:p>
            <a:pPr indent="4572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Инженерный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опирающийся на статистику, расчет частот, вероятностный анализ безопасности, построение деревьев опасности.</a:t>
            </a:r>
          </a:p>
          <a:p>
            <a:pPr indent="4572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Модельный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построение моделей воздействия вредных факторов на человека или группу людей.</a:t>
            </a:r>
          </a:p>
          <a:p>
            <a:pPr indent="4572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Экспертный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опрос опытных специалистов.</a:t>
            </a:r>
          </a:p>
          <a:p>
            <a:pPr indent="4572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Социологический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опрос населения.</a:t>
            </a:r>
          </a:p>
        </p:txBody>
      </p:sp>
    </p:spTree>
    <p:extLst>
      <p:ext uri="{BB962C8B-B14F-4D97-AF65-F5344CB8AC3E}">
        <p14:creationId xmlns:p14="http://schemas.microsoft.com/office/powerpoint/2010/main" val="1981528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5167" y="332656"/>
            <a:ext cx="770485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3. Методика изучения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риска</a:t>
            </a:r>
          </a:p>
          <a:p>
            <a:pPr indent="457200" algn="just">
              <a:lnSpc>
                <a:spcPct val="15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Изучение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риска проводится в три стадии</a:t>
            </a:r>
          </a:p>
          <a:p>
            <a:pPr indent="457200" algn="just"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Первая стадия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предварительный анализ опасности.</a:t>
            </a:r>
          </a:p>
          <a:p>
            <a:pPr indent="4572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Риск чаще всего связан с бесконтрольным освобождением энергии или утечками токсических веществ (факторы мгновенного действия). Обычно одни отделения предприятия представляют большую опасность, чем другие, поэтому в самом начале анализа следует разбить предприятие, для того чтобы выявить такие участки производства или его компоненты, которые являются вероятными источниками бесконтрольных утечек. Поэтому первым шагом будет:</a:t>
            </a:r>
          </a:p>
          <a:p>
            <a:pPr indent="4572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	выявление источников опасности;</a:t>
            </a:r>
          </a:p>
          <a:p>
            <a:pPr indent="4572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	определение частей системы (подсистем), которые могут вызвать эти опасные состояния (химические реакторы, емкости и хранилища, энергетические установки и др.)</a:t>
            </a:r>
          </a:p>
        </p:txBody>
      </p:sp>
    </p:spTree>
    <p:extLst>
      <p:ext uri="{BB962C8B-B14F-4D97-AF65-F5344CB8AC3E}">
        <p14:creationId xmlns:p14="http://schemas.microsoft.com/office/powerpoint/2010/main" val="3883999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1659</Words>
  <Application>Microsoft Office PowerPoint</Application>
  <PresentationFormat>Экран (4:3)</PresentationFormat>
  <Paragraphs>129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Эйсер</dc:creator>
  <cp:lastModifiedBy>Эйсер</cp:lastModifiedBy>
  <cp:revision>21</cp:revision>
  <dcterms:created xsi:type="dcterms:W3CDTF">2023-11-23T13:13:45Z</dcterms:created>
  <dcterms:modified xsi:type="dcterms:W3CDTF">2023-11-23T20:55:42Z</dcterms:modified>
</cp:coreProperties>
</file>