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268" r:id="rId3"/>
    <p:sldId id="287" r:id="rId4"/>
    <p:sldId id="289" r:id="rId5"/>
    <p:sldId id="288" r:id="rId6"/>
    <p:sldId id="275" r:id="rId7"/>
    <p:sldId id="276" r:id="rId8"/>
    <p:sldId id="277" r:id="rId9"/>
    <p:sldId id="278" r:id="rId10"/>
    <p:sldId id="279" r:id="rId11"/>
    <p:sldId id="270" r:id="rId12"/>
    <p:sldId id="271" r:id="rId13"/>
    <p:sldId id="272" r:id="rId14"/>
    <p:sldId id="258" r:id="rId15"/>
    <p:sldId id="280" r:id="rId16"/>
    <p:sldId id="281" r:id="rId17"/>
    <p:sldId id="282" r:id="rId18"/>
    <p:sldId id="283" r:id="rId19"/>
    <p:sldId id="269" r:id="rId20"/>
    <p:sldId id="290" r:id="rId21"/>
    <p:sldId id="291" r:id="rId22"/>
    <p:sldId id="284" r:id="rId23"/>
    <p:sldId id="285" r:id="rId24"/>
    <p:sldId id="286" r:id="rId25"/>
    <p:sldId id="292" r:id="rId26"/>
    <p:sldId id="293" r:id="rId27"/>
    <p:sldId id="294" r:id="rId28"/>
    <p:sldId id="295" r:id="rId29"/>
    <p:sldId id="296" r:id="rId30"/>
    <p:sldId id="298" r:id="rId31"/>
    <p:sldId id="29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s" initials="k" lastIdx="0" clrIdx="0">
    <p:extLst>
      <p:ext uri="{19B8F6BF-5375-455C-9EA6-DF929625EA0E}">
        <p15:presenceInfo xmlns:p15="http://schemas.microsoft.com/office/powerpoint/2012/main" userId="63cbf396f09950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1" d="100"/>
          <a:sy n="61" d="100"/>
        </p:scale>
        <p:origin x="81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11B1D-4B8A-4FCD-A6F4-92E74715AF06}" type="datetimeFigureOut">
              <a:rPr lang="ru-RU" smtClean="0"/>
              <a:t>17.03.2022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4641B-046B-4767-9EE4-85C5C39FD6F9}" type="slidenum">
              <a:rPr lang="ru-RU" smtClean="0"/>
              <a:t>‹#›</a:t>
            </a:fld>
            <a:endParaRPr lang="ru-RU"/>
          </a:p>
        </p:txBody>
      </p:sp>
    </p:spTree>
    <p:extLst>
      <p:ext uri="{BB962C8B-B14F-4D97-AF65-F5344CB8AC3E}">
        <p14:creationId xmlns:p14="http://schemas.microsoft.com/office/powerpoint/2010/main" val="1450954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ED4641B-046B-4767-9EE4-85C5C39FD6F9}" type="slidenum">
              <a:rPr lang="ru-RU" smtClean="0"/>
              <a:t>21</a:t>
            </a:fld>
            <a:endParaRPr lang="ru-RU"/>
          </a:p>
        </p:txBody>
      </p:sp>
    </p:spTree>
    <p:extLst>
      <p:ext uri="{BB962C8B-B14F-4D97-AF65-F5344CB8AC3E}">
        <p14:creationId xmlns:p14="http://schemas.microsoft.com/office/powerpoint/2010/main" val="404385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ED4641B-046B-4767-9EE4-85C5C39FD6F9}" type="slidenum">
              <a:rPr lang="ru-RU" smtClean="0"/>
              <a:t>31</a:t>
            </a:fld>
            <a:endParaRPr lang="ru-RU"/>
          </a:p>
        </p:txBody>
      </p:sp>
    </p:spTree>
    <p:extLst>
      <p:ext uri="{BB962C8B-B14F-4D97-AF65-F5344CB8AC3E}">
        <p14:creationId xmlns:p14="http://schemas.microsoft.com/office/powerpoint/2010/main" val="159466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smtClean="0"/>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3/17/2022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smtClean="0"/>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3/17/2022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3/17/2022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developer.android.com/sdk/index.html" TargetMode="External"/><Relationship Id="rId2" Type="http://schemas.openxmlformats.org/officeDocument/2006/relationships/hyperlink" Target="https://lms.kgeu.ru/mod/page/view.php?id=93658" TargetMode="External"/><Relationship Id="rId1" Type="http://schemas.openxmlformats.org/officeDocument/2006/relationships/slideLayout" Target="../slideLayouts/slideLayout7.xml"/><Relationship Id="rId4" Type="http://schemas.openxmlformats.org/officeDocument/2006/relationships/hyperlink" Target="http://www.oracle.com/technetwork/java/javase/downloads/index.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18661" y="802298"/>
            <a:ext cx="9736191" cy="2541431"/>
          </a:xfrm>
        </p:spPr>
        <p:txBody>
          <a:bodyPr>
            <a:normAutofit fontScale="90000"/>
          </a:bodyPr>
          <a:lstStyle/>
          <a:p>
            <a:pPr algn="ctr"/>
            <a:r>
              <a:rPr lang="ru-RU" b="1" dirty="0"/>
              <a:t>Разработка мобильных приложений</a:t>
            </a:r>
            <a:endParaRPr lang="ru-RU" dirty="0"/>
          </a:p>
        </p:txBody>
      </p:sp>
      <p:sp>
        <p:nvSpPr>
          <p:cNvPr id="3" name="Подзаголовок 2"/>
          <p:cNvSpPr>
            <a:spLocks noGrp="1"/>
          </p:cNvSpPr>
          <p:nvPr>
            <p:ph type="subTitle" idx="1"/>
          </p:nvPr>
        </p:nvSpPr>
        <p:spPr/>
        <p:txBody>
          <a:bodyPr/>
          <a:lstStyle/>
          <a:p>
            <a:pPr algn="ctr"/>
            <a:r>
              <a:rPr lang="en-US" dirty="0" smtClean="0"/>
              <a:t>ANDROID STUDIO</a:t>
            </a:r>
            <a:endParaRPr lang="ru-RU" dirty="0"/>
          </a:p>
        </p:txBody>
      </p:sp>
    </p:spTree>
    <p:extLst>
      <p:ext uri="{BB962C8B-B14F-4D97-AF65-F5344CB8AC3E}">
        <p14:creationId xmlns:p14="http://schemas.microsoft.com/office/powerpoint/2010/main" val="2921360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7160" y="671727"/>
            <a:ext cx="11740896" cy="5262979"/>
          </a:xfrm>
          <a:prstGeom prst="rect">
            <a:avLst/>
          </a:prstGeom>
        </p:spPr>
        <p:txBody>
          <a:bodyPr wrap="square">
            <a:spAutoFit/>
          </a:bodyPr>
          <a:lstStyle/>
          <a:p>
            <a:pPr indent="228600" algn="just"/>
            <a:r>
              <a:rPr lang="ru-RU"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Приемники широковещательных сообщений (</a:t>
            </a:r>
            <a:r>
              <a:rPr lang="ru-RU"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Broadcast</a:t>
            </a:r>
            <a:r>
              <a:rPr lang="ru-RU"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Receivers</a:t>
            </a:r>
            <a:r>
              <a:rPr lang="ru-RU"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Приемник - компонент, который реагирует на широковещательные извещения. Большинство таких извещений порождаются системой, например, извещение о том, что экран отключился или низкий заряд батареи. Приложения также могут инициировать широковещание, например, разослать другим приложениям сообщение о том, что некоторые данные загружены и доступны для использования. Хотя приемники не отображают пользовательского интерфейса, они могут создавать уведомление на панели состояний, чтобы предупредить пользователя о появлении сообщения. Такой приемник служит проводником к другим компонентам и предназначен для выполнения небольшого объема работ, например, он может запустить соответствующий событию сервис.</a:t>
            </a:r>
            <a:endParaRPr lang="ru-RU"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p:cNvSpPr txBox="1"/>
          <p:nvPr/>
        </p:nvSpPr>
        <p:spPr>
          <a:xfrm>
            <a:off x="4007191" y="86952"/>
            <a:ext cx="2816353" cy="584775"/>
          </a:xfrm>
          <a:prstGeom prst="rect">
            <a:avLst/>
          </a:prstGeom>
          <a:noFill/>
        </p:spPr>
        <p:txBody>
          <a:bodyPr wrap="square" rtlCol="0">
            <a:spAutoFit/>
          </a:bodyPr>
          <a:lstStyle/>
          <a:p>
            <a:pPr algn="ctr"/>
            <a:r>
              <a:rPr lang="ru-RU" sz="3200" dirty="0" smtClean="0"/>
              <a:t>РАЗРАБОТКА</a:t>
            </a:r>
            <a:endParaRPr lang="ru-RU" sz="3200" dirty="0"/>
          </a:p>
        </p:txBody>
      </p:sp>
    </p:spTree>
    <p:extLst>
      <p:ext uri="{BB962C8B-B14F-4D97-AF65-F5344CB8AC3E}">
        <p14:creationId xmlns:p14="http://schemas.microsoft.com/office/powerpoint/2010/main" val="244265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5086" y="110837"/>
            <a:ext cx="4886325" cy="6429375"/>
          </a:xfrm>
          <a:prstGeom prst="rect">
            <a:avLst/>
          </a:prstGeom>
        </p:spPr>
      </p:pic>
      <p:sp>
        <p:nvSpPr>
          <p:cNvPr id="3" name="Прямоугольник 2"/>
          <p:cNvSpPr/>
          <p:nvPr/>
        </p:nvSpPr>
        <p:spPr>
          <a:xfrm>
            <a:off x="1039637" y="6454790"/>
            <a:ext cx="4017446" cy="461665"/>
          </a:xfrm>
          <a:prstGeom prst="rect">
            <a:avLst/>
          </a:prstGeom>
        </p:spPr>
        <p:txBody>
          <a:bodyPr wrap="none">
            <a:spAutoFit/>
          </a:bodyPr>
          <a:lstStyle/>
          <a:p>
            <a:r>
              <a:rPr lang="ru-RU" sz="2400" dirty="0">
                <a:solidFill>
                  <a:schemeClr val="bg1"/>
                </a:solidFill>
              </a:rPr>
              <a:t>Жизненный цикл активности</a:t>
            </a:r>
          </a:p>
        </p:txBody>
      </p:sp>
      <p:pic>
        <p:nvPicPr>
          <p:cNvPr id="4" name="Рисунок 3"/>
          <p:cNvPicPr>
            <a:picLocks noChangeAspect="1"/>
          </p:cNvPicPr>
          <p:nvPr/>
        </p:nvPicPr>
        <p:blipFill>
          <a:blip r:embed="rId3"/>
          <a:stretch>
            <a:fillRect/>
          </a:stretch>
        </p:blipFill>
        <p:spPr>
          <a:xfrm>
            <a:off x="6523509" y="118486"/>
            <a:ext cx="4991100" cy="6381750"/>
          </a:xfrm>
          <a:prstGeom prst="rect">
            <a:avLst/>
          </a:prstGeom>
        </p:spPr>
      </p:pic>
      <p:sp>
        <p:nvSpPr>
          <p:cNvPr id="5" name="Прямоугольник 4"/>
          <p:cNvSpPr/>
          <p:nvPr/>
        </p:nvSpPr>
        <p:spPr>
          <a:xfrm>
            <a:off x="7558087" y="6424013"/>
            <a:ext cx="4249881" cy="523220"/>
          </a:xfrm>
          <a:prstGeom prst="rect">
            <a:avLst/>
          </a:prstGeom>
        </p:spPr>
        <p:txBody>
          <a:bodyPr wrap="none">
            <a:spAutoFit/>
          </a:bodyPr>
          <a:lstStyle/>
          <a:p>
            <a:r>
              <a:rPr lang="ru-RU" sz="2800" dirty="0">
                <a:solidFill>
                  <a:schemeClr val="bg1"/>
                </a:solidFill>
              </a:rPr>
              <a:t>Жизненный цикл сервиса </a:t>
            </a:r>
          </a:p>
        </p:txBody>
      </p:sp>
    </p:spTree>
    <p:extLst>
      <p:ext uri="{BB962C8B-B14F-4D97-AF65-F5344CB8AC3E}">
        <p14:creationId xmlns:p14="http://schemas.microsoft.com/office/powerpoint/2010/main" val="157614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11485" cy="685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092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00050" y="288059"/>
            <a:ext cx="5905500" cy="6134100"/>
          </a:xfrm>
          <a:prstGeom prst="rect">
            <a:avLst/>
          </a:prstGeom>
        </p:spPr>
      </p:pic>
      <p:sp>
        <p:nvSpPr>
          <p:cNvPr id="3" name="Прямоугольник 2"/>
          <p:cNvSpPr/>
          <p:nvPr/>
        </p:nvSpPr>
        <p:spPr>
          <a:xfrm>
            <a:off x="4664316" y="288059"/>
            <a:ext cx="6356292" cy="523220"/>
          </a:xfrm>
          <a:prstGeom prst="rect">
            <a:avLst/>
          </a:prstGeom>
        </p:spPr>
        <p:txBody>
          <a:bodyPr wrap="none">
            <a:spAutoFit/>
          </a:bodyPr>
          <a:lstStyle/>
          <a:p>
            <a:r>
              <a:rPr lang="ru-RU" sz="2800" dirty="0"/>
              <a:t>Жизненный цикл активностей в </a:t>
            </a:r>
            <a:r>
              <a:rPr lang="ru-RU" sz="2800" dirty="0" err="1"/>
              <a:t>Android</a:t>
            </a:r>
            <a:endParaRPr lang="ru-RU" sz="2800" dirty="0"/>
          </a:p>
        </p:txBody>
      </p:sp>
    </p:spTree>
    <p:extLst>
      <p:ext uri="{BB962C8B-B14F-4D97-AF65-F5344CB8AC3E}">
        <p14:creationId xmlns:p14="http://schemas.microsoft.com/office/powerpoint/2010/main" val="1253985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93775" y="1371599"/>
            <a:ext cx="18211267" cy="944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486" y="2166257"/>
            <a:ext cx="13213486" cy="397328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026664" y="290822"/>
            <a:ext cx="3867913" cy="954107"/>
          </a:xfrm>
          <a:prstGeom prst="rect">
            <a:avLst/>
          </a:prstGeom>
        </p:spPr>
        <p:txBody>
          <a:bodyPr wrap="square">
            <a:spAutoFit/>
          </a:bodyPr>
          <a:lstStyle/>
          <a:p>
            <a:pPr algn="ctr"/>
            <a:r>
              <a:rPr lang="ru-RU" sz="2800" b="1" dirty="0" smtClean="0">
                <a:latin typeface="Times New Roman" panose="02020603050405020304" pitchFamily="18" charset="0"/>
                <a:cs typeface="Times New Roman" panose="02020603050405020304" pitchFamily="18" charset="0"/>
              </a:rPr>
              <a:t>ЖИЗНЕННЫЙ ЦИКЛ </a:t>
            </a:r>
            <a:r>
              <a:rPr lang="en-US" sz="2800" dirty="0" err="1" smtClean="0">
                <a:latin typeface="Stencil" panose="040409050D0802020404" pitchFamily="82" charset="0"/>
              </a:rPr>
              <a:t>ACtivity</a:t>
            </a:r>
            <a:endParaRPr lang="ru-RU" sz="2800" dirty="0"/>
          </a:p>
        </p:txBody>
      </p:sp>
    </p:spTree>
    <p:extLst>
      <p:ext uri="{BB962C8B-B14F-4D97-AF65-F5344CB8AC3E}">
        <p14:creationId xmlns:p14="http://schemas.microsoft.com/office/powerpoint/2010/main" val="23311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4941" y="-88656"/>
            <a:ext cx="2816353" cy="584775"/>
          </a:xfrm>
          <a:prstGeom prst="rect">
            <a:avLst/>
          </a:prstGeom>
          <a:noFill/>
        </p:spPr>
        <p:txBody>
          <a:bodyPr wrap="square" rtlCol="0">
            <a:spAutoFit/>
          </a:bodyPr>
          <a:lstStyle/>
          <a:p>
            <a:pPr algn="ctr"/>
            <a:r>
              <a:rPr lang="ru-RU" sz="3200" dirty="0" smtClean="0"/>
              <a:t>РАЗРАБОТКА</a:t>
            </a:r>
            <a:endParaRPr lang="ru-RU" sz="3200" dirty="0"/>
          </a:p>
        </p:txBody>
      </p:sp>
      <p:sp>
        <p:nvSpPr>
          <p:cNvPr id="4" name="Прямоугольник 3"/>
          <p:cNvSpPr/>
          <p:nvPr/>
        </p:nvSpPr>
        <p:spPr>
          <a:xfrm>
            <a:off x="3459422" y="265286"/>
            <a:ext cx="4286879" cy="461665"/>
          </a:xfrm>
          <a:prstGeom prst="rect">
            <a:avLst/>
          </a:prstGeom>
        </p:spPr>
        <p:txBody>
          <a:bodyPr wrap="none">
            <a:spAutoFit/>
          </a:bodyPr>
          <a:lstStyle/>
          <a:p>
            <a:r>
              <a:rPr lang="ru-RU" sz="2400" dirty="0"/>
              <a:t>Иерархия классов </a:t>
            </a:r>
            <a:r>
              <a:rPr lang="en-US" sz="2400" dirty="0"/>
              <a:t>Android SDK</a:t>
            </a:r>
            <a:endParaRPr lang="ru-RU" sz="2400" dirty="0"/>
          </a:p>
        </p:txBody>
      </p:sp>
      <p:pic>
        <p:nvPicPr>
          <p:cNvPr id="5" name="Рисунок 4"/>
          <p:cNvPicPr>
            <a:picLocks noChangeAspect="1"/>
          </p:cNvPicPr>
          <p:nvPr/>
        </p:nvPicPr>
        <p:blipFill>
          <a:blip r:embed="rId2"/>
          <a:stretch>
            <a:fillRect/>
          </a:stretch>
        </p:blipFill>
        <p:spPr>
          <a:xfrm>
            <a:off x="1034143" y="726951"/>
            <a:ext cx="10308771" cy="6033281"/>
          </a:xfrm>
          <a:prstGeom prst="rect">
            <a:avLst/>
          </a:prstGeom>
        </p:spPr>
      </p:pic>
    </p:spTree>
    <p:extLst>
      <p:ext uri="{BB962C8B-B14F-4D97-AF65-F5344CB8AC3E}">
        <p14:creationId xmlns:p14="http://schemas.microsoft.com/office/powerpoint/2010/main" val="1005964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3045" y="576524"/>
            <a:ext cx="11386686" cy="5016758"/>
          </a:xfrm>
          <a:prstGeom prst="rect">
            <a:avLst/>
          </a:prstGeom>
        </p:spPr>
        <p:txBody>
          <a:bodyPr wrap="square">
            <a:spAutoFit/>
          </a:bodyPr>
          <a:lstStyle/>
          <a:p>
            <a:pPr algn="ctr"/>
            <a:r>
              <a:rPr lang="ru-RU" sz="3200" b="1" i="1" dirty="0" smtClean="0"/>
              <a:t>Виды </a:t>
            </a:r>
            <a:r>
              <a:rPr lang="ru-RU" sz="3200" b="1" i="1" dirty="0"/>
              <a:t>приложений: </a:t>
            </a:r>
            <a:endParaRPr lang="ru-RU" sz="3200" b="1" i="1" dirty="0" smtClean="0"/>
          </a:p>
          <a:p>
            <a:r>
              <a:rPr lang="ru-RU" sz="2400" dirty="0" smtClean="0"/>
              <a:t>− </a:t>
            </a:r>
            <a:r>
              <a:rPr lang="ru-RU" sz="2400" dirty="0"/>
              <a:t>Приложения </a:t>
            </a:r>
            <a:r>
              <a:rPr lang="ru-RU" sz="2400" b="1" i="1" dirty="0"/>
              <a:t>переднего плана </a:t>
            </a:r>
            <a:r>
              <a:rPr lang="ru-RU" sz="2400" dirty="0"/>
              <a:t>выполняют свои функции только, когда видимы на экране, в противном же случае их выполнение приостанавливается. Такими </a:t>
            </a:r>
            <a:r>
              <a:rPr lang="ru-RU" sz="2400" dirty="0" smtClean="0"/>
              <a:t>приложениями </a:t>
            </a:r>
            <a:r>
              <a:rPr lang="ru-RU" sz="2400" dirty="0"/>
              <a:t>являются, например, игры, текстовые редакторы, </a:t>
            </a:r>
            <a:r>
              <a:rPr lang="ru-RU" sz="2400" dirty="0" err="1"/>
              <a:t>видеопроигрывател</a:t>
            </a:r>
            <a:endParaRPr lang="ru-RU" sz="2400" dirty="0" smtClean="0"/>
          </a:p>
          <a:p>
            <a:r>
              <a:rPr lang="ru-RU" sz="2400" dirty="0"/>
              <a:t>− </a:t>
            </a:r>
            <a:r>
              <a:rPr lang="ru-RU" sz="2400" b="1" i="1" dirty="0"/>
              <a:t>Фоновые приложения </a:t>
            </a:r>
            <a:r>
              <a:rPr lang="ru-RU" sz="2400" dirty="0"/>
              <a:t>после настройки не предполагают взаимодействия с </a:t>
            </a:r>
            <a:r>
              <a:rPr lang="ru-RU" sz="2400" dirty="0" smtClean="0"/>
              <a:t>пользователем</a:t>
            </a:r>
            <a:r>
              <a:rPr lang="ru-RU" sz="2400" dirty="0"/>
              <a:t>, большую часть времени находятся и работают в скрытом состоянии. </a:t>
            </a:r>
            <a:r>
              <a:rPr lang="ru-RU" sz="2400" dirty="0" smtClean="0"/>
              <a:t>Примерами </a:t>
            </a:r>
            <a:r>
              <a:rPr lang="ru-RU" sz="2400" dirty="0"/>
              <a:t>таких приложений могут служить, службы экранирования звонков, </a:t>
            </a:r>
            <a:r>
              <a:rPr lang="ru-RU" sz="2400" dirty="0" smtClean="0"/>
              <a:t>SMS автоответчики.</a:t>
            </a:r>
          </a:p>
          <a:p>
            <a:r>
              <a:rPr lang="ru-RU" sz="2400" dirty="0"/>
              <a:t>− </a:t>
            </a:r>
            <a:r>
              <a:rPr lang="ru-RU" sz="2400" b="1" i="1" dirty="0" smtClean="0"/>
              <a:t>Смешанные </a:t>
            </a:r>
            <a:r>
              <a:rPr lang="ru-RU" sz="2400" b="1" i="1" dirty="0"/>
              <a:t>приложения </a:t>
            </a:r>
            <a:r>
              <a:rPr lang="ru-RU" sz="2400" dirty="0"/>
              <a:t>большую часть времени работают в фоновом режиме, </a:t>
            </a:r>
            <a:r>
              <a:rPr lang="ru-RU" sz="2400" dirty="0" smtClean="0"/>
              <a:t>однако </a:t>
            </a:r>
            <a:r>
              <a:rPr lang="ru-RU" sz="2400" dirty="0"/>
              <a:t>допускают взаимодействие с пользователем и после настройки</a:t>
            </a:r>
            <a:r>
              <a:rPr lang="ru-RU" sz="2400" dirty="0" smtClean="0"/>
              <a:t>.</a:t>
            </a:r>
          </a:p>
          <a:p>
            <a:r>
              <a:rPr lang="ru-RU" sz="2400" dirty="0"/>
              <a:t>− </a:t>
            </a:r>
            <a:r>
              <a:rPr lang="ru-RU" sz="2400" b="1" i="1" dirty="0" err="1"/>
              <a:t>Виджеты</a:t>
            </a:r>
            <a:r>
              <a:rPr lang="ru-RU" sz="2400" dirty="0"/>
              <a:t> - небольшие приложения, отображаемые в виде графического объекта на рабочем столе. Примерами могут служить, приложения для отображения </a:t>
            </a:r>
            <a:r>
              <a:rPr lang="ru-RU" sz="2400" dirty="0" smtClean="0"/>
              <a:t>динамической </a:t>
            </a:r>
            <a:r>
              <a:rPr lang="ru-RU" sz="2400" dirty="0"/>
              <a:t>информации, такой как заряд батареи, прогноз погоды, дата и время.</a:t>
            </a:r>
          </a:p>
        </p:txBody>
      </p:sp>
      <p:sp>
        <p:nvSpPr>
          <p:cNvPr id="4" name="TextBox 3"/>
          <p:cNvSpPr txBox="1"/>
          <p:nvPr/>
        </p:nvSpPr>
        <p:spPr>
          <a:xfrm>
            <a:off x="3998047" y="115724"/>
            <a:ext cx="2816353" cy="584775"/>
          </a:xfrm>
          <a:prstGeom prst="rect">
            <a:avLst/>
          </a:prstGeom>
          <a:noFill/>
        </p:spPr>
        <p:txBody>
          <a:bodyPr wrap="square" rtlCol="0">
            <a:spAutoFit/>
          </a:bodyPr>
          <a:lstStyle/>
          <a:p>
            <a:pPr algn="ctr"/>
            <a:r>
              <a:rPr lang="ru-RU" sz="3200" dirty="0" smtClean="0"/>
              <a:t>РАЗРАБОТКА</a:t>
            </a:r>
            <a:endParaRPr lang="ru-RU" sz="3200" dirty="0"/>
          </a:p>
        </p:txBody>
      </p:sp>
    </p:spTree>
    <p:extLst>
      <p:ext uri="{BB962C8B-B14F-4D97-AF65-F5344CB8AC3E}">
        <p14:creationId xmlns:p14="http://schemas.microsoft.com/office/powerpoint/2010/main" val="3856258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65311" y="0"/>
            <a:ext cx="6460358" cy="646331"/>
          </a:xfrm>
          <a:prstGeom prst="rect">
            <a:avLst/>
          </a:prstGeom>
        </p:spPr>
        <p:txBody>
          <a:bodyPr wrap="none">
            <a:spAutoFit/>
          </a:bodyPr>
          <a:lstStyle/>
          <a:p>
            <a:r>
              <a:rPr lang="ru-RU" sz="3600" dirty="0"/>
              <a:t>Элементы экрана и их свойства</a:t>
            </a:r>
          </a:p>
        </p:txBody>
      </p:sp>
      <p:pic>
        <p:nvPicPr>
          <p:cNvPr id="3" name="Рисунок 2"/>
          <p:cNvPicPr>
            <a:picLocks noChangeAspect="1"/>
          </p:cNvPicPr>
          <p:nvPr/>
        </p:nvPicPr>
        <p:blipFill>
          <a:blip r:embed="rId2"/>
          <a:stretch>
            <a:fillRect/>
          </a:stretch>
        </p:blipFill>
        <p:spPr>
          <a:xfrm>
            <a:off x="945636" y="877163"/>
            <a:ext cx="8303544" cy="4127164"/>
          </a:xfrm>
          <a:prstGeom prst="rect">
            <a:avLst/>
          </a:prstGeom>
        </p:spPr>
      </p:pic>
      <p:sp>
        <p:nvSpPr>
          <p:cNvPr id="5" name="Прямоугольник 4"/>
          <p:cNvSpPr/>
          <p:nvPr/>
        </p:nvSpPr>
        <p:spPr>
          <a:xfrm>
            <a:off x="83419" y="5004327"/>
            <a:ext cx="12108581" cy="830997"/>
          </a:xfrm>
          <a:prstGeom prst="rect">
            <a:avLst/>
          </a:prstGeom>
        </p:spPr>
        <p:txBody>
          <a:bodyPr wrap="square">
            <a:spAutoFit/>
          </a:bodyPr>
          <a:lstStyle/>
          <a:p>
            <a:pPr>
              <a:tabLst>
                <a:tab pos="7623175" algn="l"/>
              </a:tabLst>
            </a:pPr>
            <a:r>
              <a:rPr lang="ru-RU" sz="2400" dirty="0" smtClean="0"/>
              <a:t>Если проводить аналогию с </a:t>
            </a:r>
            <a:r>
              <a:rPr lang="ru-RU" sz="2400" b="1" i="1" dirty="0" err="1" smtClean="0"/>
              <a:t>Windows</a:t>
            </a:r>
            <a:r>
              <a:rPr lang="ru-RU" sz="2400" dirty="0" smtClean="0"/>
              <a:t>, то приложение состоит из окон, называемых </a:t>
            </a:r>
            <a:r>
              <a:rPr lang="ru-RU" sz="2400" b="1" i="1" dirty="0" err="1" smtClean="0"/>
              <a:t>Activity</a:t>
            </a:r>
            <a:endParaRPr lang="ru-RU" sz="2400" b="1" i="1" dirty="0"/>
          </a:p>
        </p:txBody>
      </p:sp>
      <p:sp>
        <p:nvSpPr>
          <p:cNvPr id="6" name="Прямоугольник 5"/>
          <p:cNvSpPr/>
          <p:nvPr/>
        </p:nvSpPr>
        <p:spPr>
          <a:xfrm>
            <a:off x="0" y="5700745"/>
            <a:ext cx="11659403" cy="830997"/>
          </a:xfrm>
          <a:prstGeom prst="rect">
            <a:avLst/>
          </a:prstGeom>
        </p:spPr>
        <p:txBody>
          <a:bodyPr wrap="square">
            <a:spAutoFit/>
          </a:bodyPr>
          <a:lstStyle/>
          <a:p>
            <a:r>
              <a:rPr lang="ru-RU" sz="2400" dirty="0"/>
              <a:t>Содержимое </a:t>
            </a:r>
            <a:r>
              <a:rPr lang="ru-RU" sz="2400" b="1" i="1" dirty="0" err="1"/>
              <a:t>Activity</a:t>
            </a:r>
            <a:r>
              <a:rPr lang="ru-RU" sz="2400" dirty="0"/>
              <a:t> формируется из различных компонентов, называемых </a:t>
            </a:r>
            <a:r>
              <a:rPr lang="ru-RU" sz="2400" b="1" i="1" dirty="0" err="1"/>
              <a:t>View</a:t>
            </a:r>
            <a:r>
              <a:rPr lang="ru-RU" sz="2400" dirty="0"/>
              <a:t>. </a:t>
            </a:r>
            <a:r>
              <a:rPr lang="ru-RU" sz="2400" dirty="0">
                <a:solidFill>
                  <a:schemeClr val="bg1"/>
                </a:solidFill>
              </a:rPr>
              <a:t>Самые распространенные </a:t>
            </a:r>
            <a:r>
              <a:rPr lang="ru-RU" sz="2400" b="1" i="1" dirty="0" err="1">
                <a:solidFill>
                  <a:schemeClr val="bg1"/>
                </a:solidFill>
              </a:rPr>
              <a:t>View</a:t>
            </a:r>
            <a:r>
              <a:rPr lang="ru-RU" sz="2400" dirty="0">
                <a:solidFill>
                  <a:schemeClr val="bg1"/>
                </a:solidFill>
              </a:rPr>
              <a:t> - это кнопка, поле ввода, </a:t>
            </a:r>
            <a:r>
              <a:rPr lang="ru-RU" sz="2400" dirty="0" err="1">
                <a:solidFill>
                  <a:schemeClr val="bg1"/>
                </a:solidFill>
              </a:rPr>
              <a:t>чекбокс</a:t>
            </a:r>
            <a:r>
              <a:rPr lang="ru-RU" sz="2400" dirty="0">
                <a:solidFill>
                  <a:schemeClr val="bg1"/>
                </a:solidFill>
              </a:rPr>
              <a:t> и т.д. </a:t>
            </a:r>
          </a:p>
        </p:txBody>
      </p:sp>
    </p:spTree>
    <p:extLst>
      <p:ext uri="{BB962C8B-B14F-4D97-AF65-F5344CB8AC3E}">
        <p14:creationId xmlns:p14="http://schemas.microsoft.com/office/powerpoint/2010/main" val="4054902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4637" y="928913"/>
            <a:ext cx="11617692" cy="1200329"/>
          </a:xfrm>
          <a:prstGeom prst="rect">
            <a:avLst/>
          </a:prstGeom>
        </p:spPr>
        <p:txBody>
          <a:bodyPr wrap="square">
            <a:spAutoFit/>
          </a:bodyPr>
          <a:lstStyle/>
          <a:p>
            <a:r>
              <a:rPr lang="ru-RU" sz="2400" b="1" i="1" dirty="0" err="1" smtClean="0"/>
              <a:t>View</a:t>
            </a:r>
            <a:r>
              <a:rPr lang="ru-RU" sz="2400" dirty="0" smtClean="0"/>
              <a:t> </a:t>
            </a:r>
            <a:r>
              <a:rPr lang="ru-RU" sz="2400" dirty="0"/>
              <a:t>обычно размещаются в </a:t>
            </a:r>
            <a:r>
              <a:rPr lang="ru-RU" sz="2400" b="1" i="1" dirty="0" err="1"/>
              <a:t>ViewGroup</a:t>
            </a:r>
            <a:r>
              <a:rPr lang="ru-RU" sz="2400" dirty="0"/>
              <a:t>. Самый распространенный пример </a:t>
            </a:r>
            <a:r>
              <a:rPr lang="ru-RU" sz="2400" b="1" i="1" dirty="0" err="1"/>
              <a:t>ViewGroup</a:t>
            </a:r>
            <a:r>
              <a:rPr lang="ru-RU" sz="2400" dirty="0"/>
              <a:t> – это </a:t>
            </a:r>
            <a:r>
              <a:rPr lang="ru-RU" sz="2400" b="1" i="1" dirty="0" err="1"/>
              <a:t>Layout</a:t>
            </a:r>
            <a:r>
              <a:rPr lang="ru-RU" sz="2400" dirty="0"/>
              <a:t>. </a:t>
            </a:r>
            <a:r>
              <a:rPr lang="ru-RU" sz="2400" b="1" i="1" dirty="0" err="1"/>
              <a:t>Layout</a:t>
            </a:r>
            <a:r>
              <a:rPr lang="ru-RU" sz="2400" dirty="0"/>
              <a:t> бывает различных типов и отвечает за то, как будут расположены его дочерние </a:t>
            </a:r>
            <a:r>
              <a:rPr lang="ru-RU" sz="2400" b="1" i="1" dirty="0" err="1"/>
              <a:t>View</a:t>
            </a:r>
            <a:r>
              <a:rPr lang="ru-RU" sz="2400" dirty="0"/>
              <a:t> на экране (таблицей, строкой, столбцом …) </a:t>
            </a:r>
          </a:p>
        </p:txBody>
      </p:sp>
      <p:sp>
        <p:nvSpPr>
          <p:cNvPr id="4" name="Прямоугольник 3"/>
          <p:cNvSpPr/>
          <p:nvPr/>
        </p:nvSpPr>
        <p:spPr>
          <a:xfrm>
            <a:off x="2365311" y="0"/>
            <a:ext cx="6460358" cy="646331"/>
          </a:xfrm>
          <a:prstGeom prst="rect">
            <a:avLst/>
          </a:prstGeom>
        </p:spPr>
        <p:txBody>
          <a:bodyPr wrap="none">
            <a:spAutoFit/>
          </a:bodyPr>
          <a:lstStyle/>
          <a:p>
            <a:r>
              <a:rPr lang="ru-RU" sz="3600" dirty="0"/>
              <a:t>Элементы экрана и их свойства</a:t>
            </a:r>
          </a:p>
        </p:txBody>
      </p:sp>
    </p:spTree>
    <p:extLst>
      <p:ext uri="{BB962C8B-B14F-4D97-AF65-F5344CB8AC3E}">
        <p14:creationId xmlns:p14="http://schemas.microsoft.com/office/powerpoint/2010/main" val="4027781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47812" y="594734"/>
            <a:ext cx="7267575" cy="3876675"/>
          </a:xfrm>
          <a:prstGeom prst="rect">
            <a:avLst/>
          </a:prstGeom>
        </p:spPr>
      </p:pic>
      <p:sp>
        <p:nvSpPr>
          <p:cNvPr id="3" name="Прямоугольник 2"/>
          <p:cNvSpPr/>
          <p:nvPr/>
        </p:nvSpPr>
        <p:spPr>
          <a:xfrm>
            <a:off x="618837" y="4943872"/>
            <a:ext cx="11222182" cy="461665"/>
          </a:xfrm>
          <a:prstGeom prst="rect">
            <a:avLst/>
          </a:prstGeom>
        </p:spPr>
        <p:txBody>
          <a:bodyPr wrap="square">
            <a:spAutoFit/>
          </a:bodyPr>
          <a:lstStyle/>
          <a:p>
            <a:r>
              <a:rPr lang="ru-RU" sz="2400" dirty="0"/>
              <a:t>Иерархия компонентов, определяющая компоновку интерфейса </a:t>
            </a:r>
            <a:r>
              <a:rPr lang="ru-RU" sz="2400" dirty="0" smtClean="0"/>
              <a:t>пользователя </a:t>
            </a:r>
            <a:endParaRPr lang="ru-RU" sz="2400" dirty="0"/>
          </a:p>
        </p:txBody>
      </p:sp>
    </p:spTree>
    <p:extLst>
      <p:ext uri="{BB962C8B-B14F-4D97-AF65-F5344CB8AC3E}">
        <p14:creationId xmlns:p14="http://schemas.microsoft.com/office/powerpoint/2010/main" val="3889885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3501" y="748145"/>
            <a:ext cx="11730182" cy="5262979"/>
          </a:xfrm>
          <a:prstGeom prst="rect">
            <a:avLst/>
          </a:prstGeom>
        </p:spPr>
        <p:txBody>
          <a:bodyPr wrap="square">
            <a:spAutoFit/>
          </a:bodyPr>
          <a:lstStyle/>
          <a:p>
            <a:pPr>
              <a:buFont typeface="Arial" panose="020B0604020202020204" pitchFamily="34" charset="0"/>
              <a:buChar char="•"/>
            </a:pPr>
            <a:r>
              <a:rPr lang="ru-RU" sz="2800" dirty="0" smtClean="0">
                <a:solidFill>
                  <a:srgbClr val="000000"/>
                </a:solidFill>
                <a:latin typeface="Times New Roman" panose="02020603050405020304" pitchFamily="18" charset="0"/>
                <a:cs typeface="Times New Roman" panose="02020603050405020304" pitchFamily="18" charset="0"/>
              </a:rPr>
              <a:t>создание </a:t>
            </a:r>
            <a:r>
              <a:rPr lang="ru-RU" sz="2800" dirty="0">
                <a:solidFill>
                  <a:srgbClr val="000000"/>
                </a:solidFill>
                <a:latin typeface="Times New Roman" panose="02020603050405020304" pitchFamily="18" charset="0"/>
                <a:cs typeface="Times New Roman" panose="02020603050405020304" pitchFamily="18" charset="0"/>
              </a:rPr>
              <a:t>ТЗ (технического задания) на разработку мобильного приложения;</a:t>
            </a:r>
          </a:p>
          <a:p>
            <a:pPr>
              <a:buFont typeface="Arial" panose="020B0604020202020204" pitchFamily="34" charset="0"/>
              <a:buChar char="•"/>
            </a:pPr>
            <a:r>
              <a:rPr lang="ru-RU" sz="2800" dirty="0">
                <a:solidFill>
                  <a:srgbClr val="000000"/>
                </a:solidFill>
                <a:latin typeface="Times New Roman" panose="02020603050405020304" pitchFamily="18" charset="0"/>
                <a:cs typeface="Times New Roman" panose="02020603050405020304" pitchFamily="18" charset="0"/>
              </a:rPr>
              <a:t>обсуждение с заказчиком этапов и хода работы проекта;</a:t>
            </a:r>
          </a:p>
          <a:p>
            <a:pPr>
              <a:buFont typeface="Arial" panose="020B0604020202020204" pitchFamily="34" charset="0"/>
              <a:buChar char="•"/>
            </a:pPr>
            <a:r>
              <a:rPr lang="ru-RU" sz="2800" dirty="0">
                <a:solidFill>
                  <a:srgbClr val="000000"/>
                </a:solidFill>
                <a:latin typeface="Times New Roman" panose="02020603050405020304" pitchFamily="18" charset="0"/>
                <a:cs typeface="Times New Roman" panose="02020603050405020304" pitchFamily="18" charset="0"/>
              </a:rPr>
              <a:t>построение архитектуры приложения;</a:t>
            </a:r>
          </a:p>
          <a:p>
            <a:pPr>
              <a:buFont typeface="Arial" panose="020B0604020202020204" pitchFamily="34" charset="0"/>
              <a:buChar char="•"/>
            </a:pPr>
            <a:r>
              <a:rPr lang="ru-RU" sz="2800" dirty="0">
                <a:solidFill>
                  <a:srgbClr val="000000"/>
                </a:solidFill>
                <a:latin typeface="Times New Roman" panose="02020603050405020304" pitchFamily="18" charset="0"/>
                <a:cs typeface="Times New Roman" panose="02020603050405020304" pitchFamily="18" charset="0"/>
              </a:rPr>
              <a:t>непосредственно программирование;</a:t>
            </a:r>
          </a:p>
          <a:p>
            <a:pPr>
              <a:buFont typeface="Arial" panose="020B0604020202020204" pitchFamily="34" charset="0"/>
              <a:buChar char="•"/>
            </a:pPr>
            <a:r>
              <a:rPr lang="ru-RU" sz="2800" dirty="0">
                <a:solidFill>
                  <a:srgbClr val="000000"/>
                </a:solidFill>
                <a:latin typeface="Times New Roman" panose="02020603050405020304" pitchFamily="18" charset="0"/>
                <a:cs typeface="Times New Roman" panose="02020603050405020304" pitchFamily="18" charset="0"/>
              </a:rPr>
              <a:t>работа с дизайнерами;</a:t>
            </a:r>
          </a:p>
          <a:p>
            <a:pPr>
              <a:buFont typeface="Arial" panose="020B0604020202020204" pitchFamily="34" charset="0"/>
              <a:buChar char="•"/>
            </a:pPr>
            <a:r>
              <a:rPr lang="ru-RU" sz="2800" dirty="0">
                <a:solidFill>
                  <a:srgbClr val="000000"/>
                </a:solidFill>
                <a:latin typeface="Times New Roman" panose="02020603050405020304" pitchFamily="18" charset="0"/>
                <a:cs typeface="Times New Roman" panose="02020603050405020304" pitchFamily="18" charset="0"/>
              </a:rPr>
              <a:t>поддержка мобильных приложений;</a:t>
            </a:r>
          </a:p>
          <a:p>
            <a:pPr>
              <a:buFont typeface="Arial" panose="020B0604020202020204" pitchFamily="34" charset="0"/>
              <a:buChar char="•"/>
            </a:pPr>
            <a:r>
              <a:rPr lang="ru-RU" sz="2800" dirty="0">
                <a:solidFill>
                  <a:srgbClr val="000000"/>
                </a:solidFill>
                <a:latin typeface="Times New Roman" panose="02020603050405020304" pitchFamily="18" charset="0"/>
                <a:cs typeface="Times New Roman" panose="02020603050405020304" pitchFamily="18" charset="0"/>
              </a:rPr>
              <a:t>работа с </a:t>
            </a:r>
            <a:r>
              <a:rPr lang="ru-RU" sz="2800" dirty="0" err="1" smtClean="0">
                <a:solidFill>
                  <a:srgbClr val="000000"/>
                </a:solidFill>
                <a:latin typeface="Times New Roman" panose="02020603050405020304" pitchFamily="18" charset="0"/>
                <a:cs typeface="Times New Roman" panose="02020603050405020304" pitchFamily="18" charset="0"/>
              </a:rPr>
              <a:t>тестировщиками</a:t>
            </a:r>
            <a:r>
              <a:rPr lang="ru-RU" sz="2800" dirty="0" smtClean="0">
                <a:solidFill>
                  <a:srgbClr val="000000"/>
                </a:solidFill>
                <a:latin typeface="Times New Roman" panose="02020603050405020304" pitchFamily="18" charset="0"/>
                <a:cs typeface="Times New Roman" panose="02020603050405020304" pitchFamily="18" charset="0"/>
              </a:rPr>
              <a:t> </a:t>
            </a:r>
            <a:r>
              <a:rPr lang="ru-RU" sz="2800" dirty="0">
                <a:solidFill>
                  <a:srgbClr val="000000"/>
                </a:solidFill>
                <a:latin typeface="Times New Roman" panose="02020603050405020304" pitchFamily="18" charset="0"/>
                <a:cs typeface="Times New Roman" panose="02020603050405020304" pitchFamily="18" charset="0"/>
              </a:rPr>
              <a:t>над отладкой и тестированием приложений;</a:t>
            </a:r>
          </a:p>
          <a:p>
            <a:pPr>
              <a:buFont typeface="Arial" panose="020B0604020202020204" pitchFamily="34" charset="0"/>
              <a:buChar char="•"/>
            </a:pPr>
            <a:r>
              <a:rPr lang="ru-RU" sz="2800" dirty="0">
                <a:solidFill>
                  <a:srgbClr val="000000"/>
                </a:solidFill>
                <a:latin typeface="Times New Roman" panose="02020603050405020304" pitchFamily="18" charset="0"/>
                <a:cs typeface="Times New Roman" panose="02020603050405020304" pitchFamily="18" charset="0"/>
              </a:rPr>
              <a:t>помощь в создании инструкций по работе с готовым приложением;</a:t>
            </a:r>
          </a:p>
          <a:p>
            <a:pPr>
              <a:buFont typeface="Arial" panose="020B0604020202020204" pitchFamily="34" charset="0"/>
              <a:buChar char="•"/>
            </a:pPr>
            <a:r>
              <a:rPr lang="ru-RU" sz="2800" dirty="0">
                <a:solidFill>
                  <a:srgbClr val="000000"/>
                </a:solidFill>
                <a:latin typeface="Times New Roman" panose="02020603050405020304" pitchFamily="18" charset="0"/>
                <a:cs typeface="Times New Roman" panose="02020603050405020304" pitchFamily="18" charset="0"/>
              </a:rPr>
              <a:t>оформление документации;</a:t>
            </a:r>
          </a:p>
          <a:p>
            <a:pPr>
              <a:buFont typeface="Arial" panose="020B0604020202020204" pitchFamily="34" charset="0"/>
              <a:buChar char="•"/>
            </a:pPr>
            <a:r>
              <a:rPr lang="ru-RU" sz="2800" dirty="0">
                <a:solidFill>
                  <a:srgbClr val="000000"/>
                </a:solidFill>
                <a:latin typeface="Times New Roman" panose="02020603050405020304" pitchFamily="18" charset="0"/>
                <a:cs typeface="Times New Roman" panose="02020603050405020304" pitchFamily="18" charset="0"/>
              </a:rPr>
              <a:t>размещение приложений в </a:t>
            </a:r>
            <a:r>
              <a:rPr lang="ru-RU" sz="2800" dirty="0" err="1">
                <a:solidFill>
                  <a:srgbClr val="000000"/>
                </a:solidFill>
                <a:latin typeface="Times New Roman" panose="02020603050405020304" pitchFamily="18" charset="0"/>
                <a:cs typeface="Times New Roman" panose="02020603050405020304" pitchFamily="18" charset="0"/>
              </a:rPr>
              <a:t>AppStore</a:t>
            </a:r>
            <a:r>
              <a:rPr lang="ru-RU" sz="2800" dirty="0">
                <a:solidFill>
                  <a:srgbClr val="000000"/>
                </a:solidFill>
                <a:latin typeface="Times New Roman" panose="02020603050405020304" pitchFamily="18" charset="0"/>
                <a:cs typeface="Times New Roman" panose="02020603050405020304" pitchFamily="18" charset="0"/>
              </a:rPr>
              <a:t> и </a:t>
            </a:r>
            <a:r>
              <a:rPr lang="ru-RU" sz="2800" dirty="0" err="1">
                <a:solidFill>
                  <a:srgbClr val="000000"/>
                </a:solidFill>
                <a:latin typeface="Times New Roman" panose="02020603050405020304" pitchFamily="18" charset="0"/>
                <a:cs typeface="Times New Roman" panose="02020603050405020304" pitchFamily="18" charset="0"/>
              </a:rPr>
              <a:t>Google</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Play</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Market</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Amazon</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Appstore</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Opera</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Mobile</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Store</a:t>
            </a:r>
            <a:r>
              <a:rPr lang="ru-RU" sz="2800" dirty="0">
                <a:solidFill>
                  <a:srgbClr val="000000"/>
                </a:solidFill>
                <a:latin typeface="Times New Roman" panose="02020603050405020304" pitchFamily="18" charset="0"/>
                <a:cs typeface="Times New Roman" panose="02020603050405020304" pitchFamily="18" charset="0"/>
              </a:rPr>
              <a:t> и других магазинах мобильных приложений.</a:t>
            </a:r>
            <a:endParaRPr lang="ru-RU"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20485" y="163370"/>
            <a:ext cx="11913198" cy="584775"/>
          </a:xfrm>
          <a:prstGeom prst="rect">
            <a:avLst/>
          </a:prstGeom>
        </p:spPr>
        <p:txBody>
          <a:bodyPr wrap="none">
            <a:spAutoFit/>
          </a:bodyPr>
          <a:lstStyle/>
          <a:p>
            <a:r>
              <a:rPr lang="ru-RU" sz="3200" b="1" dirty="0">
                <a:latin typeface="Arial" panose="020B0604020202020204" pitchFamily="34" charset="0"/>
                <a:ea typeface="Calibri" panose="020F0502020204030204" pitchFamily="34" charset="0"/>
                <a:cs typeface="Arial" panose="020B0604020202020204" pitchFamily="34" charset="0"/>
              </a:rPr>
              <a:t>Основные задачи разработчика мобильных приложений</a:t>
            </a:r>
            <a:r>
              <a:rPr lang="ru-RU"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43911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4594" y="430924"/>
            <a:ext cx="7231117" cy="6327228"/>
          </a:xfrm>
          <a:prstGeom prst="rect">
            <a:avLst/>
          </a:prstGeom>
        </p:spPr>
      </p:pic>
      <p:sp>
        <p:nvSpPr>
          <p:cNvPr id="3" name="Прямоугольник 2"/>
          <p:cNvSpPr/>
          <p:nvPr/>
        </p:nvSpPr>
        <p:spPr>
          <a:xfrm>
            <a:off x="7893268" y="430924"/>
            <a:ext cx="3342290" cy="3046988"/>
          </a:xfrm>
          <a:prstGeom prst="rect">
            <a:avLst/>
          </a:prstGeom>
        </p:spPr>
        <p:txBody>
          <a:bodyPr wrap="square">
            <a:spAutoFit/>
          </a:bodyPr>
          <a:lstStyle/>
          <a:p>
            <a:r>
              <a:rPr lang="ru-RU" sz="3200" dirty="0" smtClean="0">
                <a:solidFill>
                  <a:srgbClr val="111111"/>
                </a:solidFill>
                <a:latin typeface="-apple-system"/>
              </a:rPr>
              <a:t>Схема взаимодействия модулей архитектуры готового приложения</a:t>
            </a:r>
            <a:endParaRPr lang="ru-RU" sz="3200" dirty="0"/>
          </a:p>
        </p:txBody>
      </p:sp>
    </p:spTree>
    <p:extLst>
      <p:ext uri="{BB962C8B-B14F-4D97-AF65-F5344CB8AC3E}">
        <p14:creationId xmlns:p14="http://schemas.microsoft.com/office/powerpoint/2010/main" val="1913788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592" y="538767"/>
            <a:ext cx="11918731" cy="3231654"/>
          </a:xfrm>
          <a:prstGeom prst="rect">
            <a:avLst/>
          </a:prstGeom>
        </p:spPr>
        <p:txBody>
          <a:bodyPr wrap="square">
            <a:spAutoFit/>
          </a:bodyPr>
          <a:lstStyle/>
          <a:p>
            <a:r>
              <a:rPr lang="ru-RU" sz="2800" dirty="0" smtClean="0">
                <a:solidFill>
                  <a:srgbClr val="111111"/>
                </a:solidFill>
                <a:latin typeface="-apple-system"/>
              </a:rPr>
              <a:t>Каждый </a:t>
            </a:r>
            <a:r>
              <a:rPr lang="ru-RU" sz="2800" dirty="0">
                <a:solidFill>
                  <a:srgbClr val="111111"/>
                </a:solidFill>
                <a:latin typeface="-apple-system"/>
              </a:rPr>
              <a:t>компонент зависит только от компонента на один уровень ниже его. Например, </a:t>
            </a:r>
            <a:r>
              <a:rPr lang="ru-RU" sz="2800" b="1" i="1" dirty="0" err="1">
                <a:solidFill>
                  <a:srgbClr val="111111"/>
                </a:solidFill>
                <a:latin typeface="-apple-system"/>
              </a:rPr>
              <a:t>Activity</a:t>
            </a:r>
            <a:r>
              <a:rPr lang="ru-RU" sz="2800" dirty="0">
                <a:solidFill>
                  <a:srgbClr val="111111"/>
                </a:solidFill>
                <a:latin typeface="-apple-system"/>
              </a:rPr>
              <a:t> и </a:t>
            </a:r>
            <a:r>
              <a:rPr lang="ru-RU" sz="2800" b="1" i="1" dirty="0" err="1">
                <a:solidFill>
                  <a:srgbClr val="111111"/>
                </a:solidFill>
                <a:latin typeface="-apple-system"/>
              </a:rPr>
              <a:t>Fragments</a:t>
            </a:r>
            <a:r>
              <a:rPr lang="ru-RU" sz="2800" dirty="0">
                <a:solidFill>
                  <a:srgbClr val="111111"/>
                </a:solidFill>
                <a:latin typeface="-apple-system"/>
              </a:rPr>
              <a:t> зависят только от модели представления. </a:t>
            </a:r>
            <a:r>
              <a:rPr lang="ru-RU" sz="2800" b="1" i="1" dirty="0" err="1">
                <a:solidFill>
                  <a:srgbClr val="111111"/>
                </a:solidFill>
                <a:latin typeface="-apple-system"/>
              </a:rPr>
              <a:t>Repository</a:t>
            </a:r>
            <a:r>
              <a:rPr lang="ru-RU" sz="2800" dirty="0">
                <a:solidFill>
                  <a:srgbClr val="111111"/>
                </a:solidFill>
                <a:latin typeface="-apple-system"/>
              </a:rPr>
              <a:t> является единственным классом, который зависит от множества других классов; в этом примере хранилище зависит от постоянной модели данных и удаленного внутреннего источника данных</a:t>
            </a:r>
            <a:r>
              <a:rPr lang="ru-RU" sz="2800" dirty="0" smtClean="0">
                <a:solidFill>
                  <a:srgbClr val="111111"/>
                </a:solidFill>
                <a:latin typeface="-apple-system"/>
              </a:rPr>
              <a:t>.</a:t>
            </a:r>
          </a:p>
          <a:p>
            <a:r>
              <a:rPr lang="en-US" dirty="0"/>
              <a:t>https://habr.com/ru/post/456256/</a:t>
            </a:r>
            <a:r>
              <a:rPr lang="ru-RU" dirty="0"/>
              <a:t/>
            </a:r>
            <a:br>
              <a:rPr lang="ru-RU" dirty="0"/>
            </a:br>
            <a:endParaRPr lang="ru-RU" dirty="0"/>
          </a:p>
        </p:txBody>
      </p:sp>
    </p:spTree>
    <p:extLst>
      <p:ext uri="{BB962C8B-B14F-4D97-AF65-F5344CB8AC3E}">
        <p14:creationId xmlns:p14="http://schemas.microsoft.com/office/powerpoint/2010/main" val="2629799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4587" y="1029808"/>
            <a:ext cx="8176021" cy="584775"/>
          </a:xfrm>
          <a:prstGeom prst="rect">
            <a:avLst/>
          </a:prstGeom>
        </p:spPr>
        <p:txBody>
          <a:bodyPr wrap="none">
            <a:spAutoFit/>
          </a:bodyPr>
          <a:lstStyle/>
          <a:p>
            <a:r>
              <a:rPr lang="ru-RU" sz="3200" dirty="0"/>
              <a:t>Виды </a:t>
            </a:r>
            <a:r>
              <a:rPr lang="ru-RU" sz="3200" b="1" i="1" dirty="0" err="1"/>
              <a:t>Layouts</a:t>
            </a:r>
            <a:r>
              <a:rPr lang="ru-RU" sz="3200" dirty="0"/>
              <a:t>. Ключевые отличия и свойства</a:t>
            </a:r>
            <a:r>
              <a:rPr lang="ru-RU" sz="2400" dirty="0"/>
              <a:t>.</a:t>
            </a:r>
          </a:p>
        </p:txBody>
      </p:sp>
      <p:sp>
        <p:nvSpPr>
          <p:cNvPr id="3" name="Прямоугольник 2"/>
          <p:cNvSpPr/>
          <p:nvPr/>
        </p:nvSpPr>
        <p:spPr>
          <a:xfrm>
            <a:off x="2365311" y="0"/>
            <a:ext cx="6460358" cy="646331"/>
          </a:xfrm>
          <a:prstGeom prst="rect">
            <a:avLst/>
          </a:prstGeom>
        </p:spPr>
        <p:txBody>
          <a:bodyPr wrap="none">
            <a:spAutoFit/>
          </a:bodyPr>
          <a:lstStyle/>
          <a:p>
            <a:r>
              <a:rPr lang="ru-RU" sz="3600" dirty="0"/>
              <a:t>Элементы экрана и их свойства</a:t>
            </a:r>
          </a:p>
        </p:txBody>
      </p:sp>
      <p:sp>
        <p:nvSpPr>
          <p:cNvPr id="4" name="Прямоугольник 3"/>
          <p:cNvSpPr/>
          <p:nvPr/>
        </p:nvSpPr>
        <p:spPr>
          <a:xfrm>
            <a:off x="333676" y="2033685"/>
            <a:ext cx="11858324" cy="4154984"/>
          </a:xfrm>
          <a:prstGeom prst="rect">
            <a:avLst/>
          </a:prstGeom>
        </p:spPr>
        <p:txBody>
          <a:bodyPr wrap="square">
            <a:spAutoFit/>
          </a:bodyPr>
          <a:lstStyle/>
          <a:p>
            <a:r>
              <a:rPr lang="ru-RU" sz="2400" b="1" i="1" dirty="0" err="1"/>
              <a:t>LinearLayout</a:t>
            </a:r>
            <a:r>
              <a:rPr lang="ru-RU" sz="2400" dirty="0"/>
              <a:t> – отображает</a:t>
            </a:r>
            <a:r>
              <a:rPr lang="ru-RU" sz="2400" b="1" i="1" dirty="0"/>
              <a:t> </a:t>
            </a:r>
            <a:r>
              <a:rPr lang="ru-RU" sz="2400" b="1" i="1" dirty="0" err="1"/>
              <a:t>View</a:t>
            </a:r>
            <a:r>
              <a:rPr lang="ru-RU" sz="2400" dirty="0"/>
              <a:t>-элементы в виде одной строки (если он </a:t>
            </a:r>
            <a:r>
              <a:rPr lang="ru-RU" sz="2400" b="1" i="1" dirty="0" err="1"/>
              <a:t>Horizontal</a:t>
            </a:r>
            <a:r>
              <a:rPr lang="ru-RU" sz="2400" dirty="0"/>
              <a:t>) или одного столбца (если он </a:t>
            </a:r>
            <a:r>
              <a:rPr lang="ru-RU" sz="2400" b="1" i="1" dirty="0" err="1"/>
              <a:t>Vertical</a:t>
            </a:r>
            <a:r>
              <a:rPr lang="ru-RU" sz="2400" dirty="0" smtClean="0"/>
              <a:t>).</a:t>
            </a:r>
          </a:p>
          <a:p>
            <a:endParaRPr lang="ru-RU" sz="2400" dirty="0" smtClean="0"/>
          </a:p>
          <a:p>
            <a:r>
              <a:rPr lang="ru-RU" sz="2400" b="1" i="1" dirty="0" err="1"/>
              <a:t>TableLayout</a:t>
            </a:r>
            <a:r>
              <a:rPr lang="ru-RU" sz="2400" dirty="0"/>
              <a:t> – отображает элементы в виде таблицы, по строкам и столбцам</a:t>
            </a:r>
            <a:r>
              <a:rPr lang="ru-RU" sz="2400" dirty="0" smtClean="0"/>
              <a:t>.</a:t>
            </a:r>
          </a:p>
          <a:p>
            <a:endParaRPr lang="ru-RU" sz="2400" dirty="0"/>
          </a:p>
          <a:p>
            <a:r>
              <a:rPr lang="ru-RU" sz="2400" b="1" i="1" dirty="0" err="1"/>
              <a:t>RelativeLayout</a:t>
            </a:r>
            <a:r>
              <a:rPr lang="ru-RU" sz="2400" dirty="0"/>
              <a:t> – для каждого элемента настраивается его положение относительно других элементов. </a:t>
            </a:r>
            <a:endParaRPr lang="ru-RU" sz="2400" dirty="0" smtClean="0"/>
          </a:p>
          <a:p>
            <a:endParaRPr lang="ru-RU" sz="2400" dirty="0"/>
          </a:p>
          <a:p>
            <a:r>
              <a:rPr lang="ru-RU" sz="2400" b="1" i="1" dirty="0" err="1"/>
              <a:t>AbsoluteLayout</a:t>
            </a:r>
            <a:r>
              <a:rPr lang="ru-RU" sz="2400" dirty="0"/>
              <a:t> – для каждого элемента указывается явная позиция на экране в системе координат (</a:t>
            </a:r>
            <a:r>
              <a:rPr lang="ru-RU" sz="2400" dirty="0" err="1"/>
              <a:t>x,y</a:t>
            </a:r>
            <a:r>
              <a:rPr lang="ru-RU" sz="2400" dirty="0"/>
              <a:t>)</a:t>
            </a:r>
          </a:p>
          <a:p>
            <a:endParaRPr lang="ru-RU" sz="2400" dirty="0"/>
          </a:p>
        </p:txBody>
      </p:sp>
    </p:spTree>
    <p:extLst>
      <p:ext uri="{BB962C8B-B14F-4D97-AF65-F5344CB8AC3E}">
        <p14:creationId xmlns:p14="http://schemas.microsoft.com/office/powerpoint/2010/main" val="4103560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42729" y="722515"/>
            <a:ext cx="7442294" cy="584775"/>
          </a:xfrm>
          <a:prstGeom prst="rect">
            <a:avLst/>
          </a:prstGeom>
        </p:spPr>
        <p:txBody>
          <a:bodyPr wrap="none">
            <a:spAutoFit/>
          </a:bodyPr>
          <a:lstStyle/>
          <a:p>
            <a:r>
              <a:rPr lang="en-US" sz="3200" b="1" i="1" dirty="0"/>
              <a:t>Layout</a:t>
            </a:r>
            <a:r>
              <a:rPr lang="en-US" sz="3200" dirty="0"/>
              <a:t> </a:t>
            </a:r>
            <a:r>
              <a:rPr lang="ru-RU" sz="3200" dirty="0"/>
              <a:t>параметры для </a:t>
            </a:r>
            <a:r>
              <a:rPr lang="en-US" sz="3200" b="1" i="1" dirty="0"/>
              <a:t>View-</a:t>
            </a:r>
            <a:r>
              <a:rPr lang="ru-RU" sz="3200" dirty="0"/>
              <a:t>элементов</a:t>
            </a:r>
            <a:r>
              <a:rPr lang="ru-RU" sz="2800" dirty="0"/>
              <a:t>. </a:t>
            </a:r>
          </a:p>
        </p:txBody>
      </p:sp>
      <p:sp>
        <p:nvSpPr>
          <p:cNvPr id="3" name="Прямоугольник 2"/>
          <p:cNvSpPr/>
          <p:nvPr/>
        </p:nvSpPr>
        <p:spPr>
          <a:xfrm>
            <a:off x="2365311" y="0"/>
            <a:ext cx="6460358" cy="646331"/>
          </a:xfrm>
          <a:prstGeom prst="rect">
            <a:avLst/>
          </a:prstGeom>
        </p:spPr>
        <p:txBody>
          <a:bodyPr wrap="none">
            <a:spAutoFit/>
          </a:bodyPr>
          <a:lstStyle/>
          <a:p>
            <a:r>
              <a:rPr lang="ru-RU" sz="3600" dirty="0"/>
              <a:t>Элементы экрана и их свойства</a:t>
            </a:r>
          </a:p>
        </p:txBody>
      </p:sp>
      <p:sp>
        <p:nvSpPr>
          <p:cNvPr id="4" name="Прямоугольник 3"/>
          <p:cNvSpPr/>
          <p:nvPr/>
        </p:nvSpPr>
        <p:spPr>
          <a:xfrm>
            <a:off x="1190324" y="6301422"/>
            <a:ext cx="9580345" cy="461665"/>
          </a:xfrm>
          <a:prstGeom prst="rect">
            <a:avLst/>
          </a:prstGeom>
        </p:spPr>
        <p:txBody>
          <a:bodyPr wrap="square">
            <a:spAutoFit/>
          </a:bodyPr>
          <a:lstStyle/>
          <a:p>
            <a:r>
              <a:rPr lang="ru-RU" sz="2400" dirty="0">
                <a:solidFill>
                  <a:schemeClr val="bg1"/>
                </a:solidFill>
              </a:rPr>
              <a:t>Кол-во пикселов в одном дюйме называется </a:t>
            </a:r>
            <a:r>
              <a:rPr lang="ru-RU" sz="2400" b="1" i="1" dirty="0" err="1">
                <a:solidFill>
                  <a:schemeClr val="bg1"/>
                </a:solidFill>
              </a:rPr>
              <a:t>dpi</a:t>
            </a:r>
            <a:r>
              <a:rPr lang="ru-RU" sz="2400" dirty="0">
                <a:solidFill>
                  <a:schemeClr val="bg1"/>
                </a:solidFill>
              </a:rPr>
              <a:t> (</a:t>
            </a:r>
            <a:r>
              <a:rPr lang="ru-RU" sz="2400" b="1" i="1" dirty="0" err="1">
                <a:solidFill>
                  <a:schemeClr val="bg1"/>
                </a:solidFill>
              </a:rPr>
              <a:t>dot</a:t>
            </a:r>
            <a:r>
              <a:rPr lang="ru-RU" sz="2400" b="1" i="1" dirty="0">
                <a:solidFill>
                  <a:schemeClr val="bg1"/>
                </a:solidFill>
              </a:rPr>
              <a:t> </a:t>
            </a:r>
            <a:r>
              <a:rPr lang="ru-RU" sz="2400" b="1" i="1" dirty="0" err="1">
                <a:solidFill>
                  <a:schemeClr val="bg1"/>
                </a:solidFill>
              </a:rPr>
              <a:t>per</a:t>
            </a:r>
            <a:r>
              <a:rPr lang="ru-RU" sz="2400" b="1" i="1" dirty="0">
                <a:solidFill>
                  <a:schemeClr val="bg1"/>
                </a:solidFill>
              </a:rPr>
              <a:t> </a:t>
            </a:r>
            <a:r>
              <a:rPr lang="ru-RU" sz="2400" b="1" i="1" dirty="0" err="1">
                <a:solidFill>
                  <a:schemeClr val="bg1"/>
                </a:solidFill>
              </a:rPr>
              <a:t>inch</a:t>
            </a:r>
            <a:r>
              <a:rPr lang="ru-RU" sz="2400" dirty="0">
                <a:solidFill>
                  <a:schemeClr val="bg1"/>
                </a:solidFill>
              </a:rPr>
              <a:t>).</a:t>
            </a:r>
          </a:p>
        </p:txBody>
      </p:sp>
      <p:sp>
        <p:nvSpPr>
          <p:cNvPr id="5" name="Прямоугольник 4"/>
          <p:cNvSpPr/>
          <p:nvPr/>
        </p:nvSpPr>
        <p:spPr>
          <a:xfrm>
            <a:off x="452387" y="1307290"/>
            <a:ext cx="4931158" cy="523220"/>
          </a:xfrm>
          <a:prstGeom prst="rect">
            <a:avLst/>
          </a:prstGeom>
        </p:spPr>
        <p:txBody>
          <a:bodyPr wrap="none">
            <a:spAutoFit/>
          </a:bodyPr>
          <a:lstStyle/>
          <a:p>
            <a:r>
              <a:rPr lang="en-US" sz="2800" b="1" i="1" dirty="0"/>
              <a:t>Layout width </a:t>
            </a:r>
            <a:r>
              <a:rPr lang="en-US" sz="2800" dirty="0"/>
              <a:t>и </a:t>
            </a:r>
            <a:r>
              <a:rPr lang="en-US" sz="2800" b="1" i="1" dirty="0"/>
              <a:t>Layout height</a:t>
            </a:r>
            <a:r>
              <a:rPr lang="en-US" sz="2800" dirty="0"/>
              <a:t> </a:t>
            </a:r>
            <a:endParaRPr lang="ru-RU" sz="2800" dirty="0"/>
          </a:p>
        </p:txBody>
      </p:sp>
      <p:sp>
        <p:nvSpPr>
          <p:cNvPr id="6" name="Прямоугольник 5"/>
          <p:cNvSpPr/>
          <p:nvPr/>
        </p:nvSpPr>
        <p:spPr>
          <a:xfrm>
            <a:off x="317633" y="1982269"/>
            <a:ext cx="11656194" cy="3785652"/>
          </a:xfrm>
          <a:prstGeom prst="rect">
            <a:avLst/>
          </a:prstGeom>
        </p:spPr>
        <p:txBody>
          <a:bodyPr wrap="square">
            <a:spAutoFit/>
          </a:bodyPr>
          <a:lstStyle/>
          <a:p>
            <a:r>
              <a:rPr lang="ru-RU" sz="2400" dirty="0"/>
              <a:t>Используются следующие единицы измерения (ЕИ): </a:t>
            </a:r>
            <a:endParaRPr lang="ru-RU" sz="2400" dirty="0" smtClean="0"/>
          </a:p>
          <a:p>
            <a:r>
              <a:rPr lang="ru-RU" sz="2400" b="1" i="1" dirty="0" err="1" smtClean="0"/>
              <a:t>dp</a:t>
            </a:r>
            <a:r>
              <a:rPr lang="ru-RU" sz="2400" dirty="0" smtClean="0"/>
              <a:t> </a:t>
            </a:r>
            <a:r>
              <a:rPr lang="ru-RU" sz="2400" dirty="0"/>
              <a:t>или </a:t>
            </a:r>
            <a:r>
              <a:rPr lang="ru-RU" sz="2400" b="1" i="1" dirty="0" err="1"/>
              <a:t>dip</a:t>
            </a:r>
            <a:r>
              <a:rPr lang="ru-RU" sz="2400" dirty="0"/>
              <a:t> - </a:t>
            </a:r>
            <a:r>
              <a:rPr lang="ru-RU" sz="2400" dirty="0" err="1"/>
              <a:t>Density-independent</a:t>
            </a:r>
            <a:r>
              <a:rPr lang="ru-RU" sz="2400" dirty="0"/>
              <a:t> </a:t>
            </a:r>
            <a:r>
              <a:rPr lang="ru-RU" sz="2400" dirty="0" err="1"/>
              <a:t>Pixels</a:t>
            </a:r>
            <a:r>
              <a:rPr lang="ru-RU" sz="2400" dirty="0"/>
              <a:t>. Абстрактная ЕИ, позволяющая приложениям выглядеть одинаково на различных экранах и разрешениях. </a:t>
            </a:r>
            <a:endParaRPr lang="ru-RU" sz="2400" dirty="0" smtClean="0"/>
          </a:p>
          <a:p>
            <a:r>
              <a:rPr lang="ru-RU" sz="2400" b="1" dirty="0" err="1" smtClean="0"/>
              <a:t>sp</a:t>
            </a:r>
            <a:r>
              <a:rPr lang="ru-RU" sz="2400" dirty="0" smtClean="0"/>
              <a:t> </a:t>
            </a:r>
            <a:r>
              <a:rPr lang="ru-RU" sz="2400" dirty="0"/>
              <a:t>- </a:t>
            </a:r>
            <a:r>
              <a:rPr lang="ru-RU" sz="2400" dirty="0" err="1"/>
              <a:t>Scale-independent</a:t>
            </a:r>
            <a:r>
              <a:rPr lang="ru-RU" sz="2400" dirty="0"/>
              <a:t> </a:t>
            </a:r>
            <a:r>
              <a:rPr lang="ru-RU" sz="2400" dirty="0" err="1"/>
              <a:t>Pixels</a:t>
            </a:r>
            <a:r>
              <a:rPr lang="ru-RU" sz="2400" dirty="0"/>
              <a:t>. То же, что и </a:t>
            </a:r>
            <a:r>
              <a:rPr lang="ru-RU" sz="2400" b="1" i="1" dirty="0" err="1"/>
              <a:t>dp</a:t>
            </a:r>
            <a:r>
              <a:rPr lang="ru-RU" sz="2400" dirty="0"/>
              <a:t>, только используется для размеров шрифта в </a:t>
            </a:r>
            <a:r>
              <a:rPr lang="ru-RU" sz="2400" dirty="0" err="1"/>
              <a:t>View</a:t>
            </a:r>
            <a:r>
              <a:rPr lang="ru-RU" sz="2400" dirty="0"/>
              <a:t> элементах </a:t>
            </a:r>
            <a:endParaRPr lang="ru-RU" sz="2400" dirty="0" smtClean="0"/>
          </a:p>
          <a:p>
            <a:r>
              <a:rPr lang="ru-RU" sz="2400" b="1" i="1" dirty="0" err="1" smtClean="0"/>
              <a:t>pt</a:t>
            </a:r>
            <a:r>
              <a:rPr lang="ru-RU" sz="2400" dirty="0" smtClean="0"/>
              <a:t> </a:t>
            </a:r>
            <a:r>
              <a:rPr lang="ru-RU" sz="2400" dirty="0"/>
              <a:t>- 1/72 дюйма, определяется по физическому размеру экрана. Эта ЕИ из типографии. </a:t>
            </a:r>
            <a:r>
              <a:rPr lang="ru-RU" sz="2400" b="1" i="1" dirty="0" err="1"/>
              <a:t>px</a:t>
            </a:r>
            <a:r>
              <a:rPr lang="ru-RU" sz="2400" dirty="0"/>
              <a:t> – пиксел, не рекомендуется использовать т.к. на разных экранах приложение будет выглядеть по-разному. </a:t>
            </a:r>
            <a:endParaRPr lang="ru-RU" sz="2400" dirty="0" smtClean="0"/>
          </a:p>
          <a:p>
            <a:r>
              <a:rPr lang="ru-RU" sz="2400" b="1" i="1" dirty="0" err="1" smtClean="0"/>
              <a:t>mm</a:t>
            </a:r>
            <a:r>
              <a:rPr lang="ru-RU" sz="2400" dirty="0" smtClean="0"/>
              <a:t> </a:t>
            </a:r>
            <a:r>
              <a:rPr lang="ru-RU" sz="2400" dirty="0"/>
              <a:t>– миллиметр, определяется по физическому размеру экрана </a:t>
            </a:r>
            <a:endParaRPr lang="ru-RU" sz="2400" dirty="0" smtClean="0"/>
          </a:p>
          <a:p>
            <a:r>
              <a:rPr lang="ru-RU" sz="2400" b="1" i="1" dirty="0" err="1" smtClean="0"/>
              <a:t>in</a:t>
            </a:r>
            <a:r>
              <a:rPr lang="ru-RU" sz="2400" dirty="0" smtClean="0"/>
              <a:t> </a:t>
            </a:r>
            <a:r>
              <a:rPr lang="ru-RU" sz="2400" dirty="0"/>
              <a:t>– дюйм, определяется по физическому размеру экрана</a:t>
            </a:r>
          </a:p>
        </p:txBody>
      </p:sp>
    </p:spTree>
    <p:extLst>
      <p:ext uri="{BB962C8B-B14F-4D97-AF65-F5344CB8AC3E}">
        <p14:creationId xmlns:p14="http://schemas.microsoft.com/office/powerpoint/2010/main" val="2713790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5760" y="754769"/>
            <a:ext cx="2391617" cy="584775"/>
          </a:xfrm>
          <a:prstGeom prst="rect">
            <a:avLst/>
          </a:prstGeom>
        </p:spPr>
        <p:txBody>
          <a:bodyPr wrap="none">
            <a:spAutoFit/>
          </a:bodyPr>
          <a:lstStyle/>
          <a:p>
            <a:r>
              <a:rPr lang="ru-RU" sz="3200" dirty="0"/>
              <a:t>КОНСТАНТЫ</a:t>
            </a:r>
            <a:r>
              <a:rPr lang="ru-RU" dirty="0"/>
              <a:t> </a:t>
            </a:r>
          </a:p>
        </p:txBody>
      </p:sp>
      <p:sp>
        <p:nvSpPr>
          <p:cNvPr id="5" name="Прямоугольник 4"/>
          <p:cNvSpPr/>
          <p:nvPr/>
        </p:nvSpPr>
        <p:spPr>
          <a:xfrm>
            <a:off x="2365311" y="0"/>
            <a:ext cx="6460358" cy="646331"/>
          </a:xfrm>
          <a:prstGeom prst="rect">
            <a:avLst/>
          </a:prstGeom>
        </p:spPr>
        <p:txBody>
          <a:bodyPr wrap="none">
            <a:spAutoFit/>
          </a:bodyPr>
          <a:lstStyle/>
          <a:p>
            <a:r>
              <a:rPr lang="ru-RU" sz="3600" dirty="0"/>
              <a:t>Элементы экрана и их свойства</a:t>
            </a:r>
          </a:p>
        </p:txBody>
      </p:sp>
      <p:sp>
        <p:nvSpPr>
          <p:cNvPr id="6" name="Прямоугольник 5"/>
          <p:cNvSpPr/>
          <p:nvPr/>
        </p:nvSpPr>
        <p:spPr>
          <a:xfrm>
            <a:off x="365760" y="1447982"/>
            <a:ext cx="11511814" cy="1200329"/>
          </a:xfrm>
          <a:prstGeom prst="rect">
            <a:avLst/>
          </a:prstGeom>
        </p:spPr>
        <p:txBody>
          <a:bodyPr wrap="square">
            <a:spAutoFit/>
          </a:bodyPr>
          <a:lstStyle/>
          <a:p>
            <a:r>
              <a:rPr lang="ru-RU" sz="2400" b="1" i="1" dirty="0" err="1"/>
              <a:t>match_parent</a:t>
            </a:r>
            <a:r>
              <a:rPr lang="ru-RU" sz="2400" b="1" i="1" dirty="0"/>
              <a:t> (</a:t>
            </a:r>
            <a:r>
              <a:rPr lang="ru-RU" sz="2400" b="1" i="1" dirty="0" err="1"/>
              <a:t>fill_parent</a:t>
            </a:r>
            <a:r>
              <a:rPr lang="ru-RU" sz="2400" b="1" i="1" dirty="0"/>
              <a:t>)</a:t>
            </a:r>
            <a:r>
              <a:rPr lang="ru-RU" sz="2400" dirty="0"/>
              <a:t> – означает, что элемент займет всю доступную ему в родительском элементе ширину/ высоту. </a:t>
            </a:r>
            <a:endParaRPr lang="ru-RU" sz="2400" dirty="0" smtClean="0"/>
          </a:p>
          <a:p>
            <a:r>
              <a:rPr lang="ru-RU" sz="2400" b="1" i="1" dirty="0" err="1" smtClean="0"/>
              <a:t>wrap_content</a:t>
            </a:r>
            <a:r>
              <a:rPr lang="ru-RU" sz="2400" dirty="0" smtClean="0"/>
              <a:t> </a:t>
            </a:r>
            <a:r>
              <a:rPr lang="ru-RU" sz="2400" dirty="0"/>
              <a:t>– </a:t>
            </a:r>
            <a:r>
              <a:rPr lang="ru-RU" sz="2400" dirty="0" err="1"/>
              <a:t>ширна</a:t>
            </a:r>
            <a:r>
              <a:rPr lang="ru-RU" sz="2400" dirty="0"/>
              <a:t>/высота элемента будет определяться его содержимым </a:t>
            </a:r>
          </a:p>
        </p:txBody>
      </p:sp>
      <p:sp>
        <p:nvSpPr>
          <p:cNvPr id="7" name="Прямоугольник 6"/>
          <p:cNvSpPr/>
          <p:nvPr/>
        </p:nvSpPr>
        <p:spPr>
          <a:xfrm>
            <a:off x="365760" y="2618965"/>
            <a:ext cx="10987495" cy="830997"/>
          </a:xfrm>
          <a:prstGeom prst="rect">
            <a:avLst/>
          </a:prstGeom>
        </p:spPr>
        <p:txBody>
          <a:bodyPr wrap="none">
            <a:spAutoFit/>
          </a:bodyPr>
          <a:lstStyle/>
          <a:p>
            <a:r>
              <a:rPr lang="en-US" sz="2400" b="1" i="1" dirty="0"/>
              <a:t>weight</a:t>
            </a:r>
            <a:r>
              <a:rPr lang="en-US" dirty="0"/>
              <a:t> – </a:t>
            </a:r>
            <a:r>
              <a:rPr lang="ru-RU" sz="2400" dirty="0" smtClean="0"/>
              <a:t>вес. для нескольких элементов </a:t>
            </a:r>
            <a:r>
              <a:rPr lang="ru-RU" sz="2400" dirty="0"/>
              <a:t>свободное пространство распределяется </a:t>
            </a:r>
            <a:endParaRPr lang="ru-RU" sz="2400" dirty="0" smtClean="0"/>
          </a:p>
          <a:p>
            <a:r>
              <a:rPr lang="ru-RU" sz="2400" dirty="0" smtClean="0"/>
              <a:t>между </a:t>
            </a:r>
            <a:r>
              <a:rPr lang="ru-RU" sz="2400" dirty="0"/>
              <a:t>элементами пропорционально их </a:t>
            </a:r>
            <a:r>
              <a:rPr lang="ru-RU" sz="2400" b="1" i="1" dirty="0" err="1"/>
              <a:t>weight</a:t>
            </a:r>
            <a:r>
              <a:rPr lang="ru-RU" sz="2400" dirty="0"/>
              <a:t>-значениям</a:t>
            </a:r>
            <a:r>
              <a:rPr lang="ru-RU" dirty="0"/>
              <a:t>.</a:t>
            </a:r>
          </a:p>
        </p:txBody>
      </p:sp>
      <p:sp>
        <p:nvSpPr>
          <p:cNvPr id="8" name="Прямоугольник 7"/>
          <p:cNvSpPr/>
          <p:nvPr/>
        </p:nvSpPr>
        <p:spPr>
          <a:xfrm>
            <a:off x="365760" y="3575601"/>
            <a:ext cx="2479590" cy="584775"/>
          </a:xfrm>
          <a:prstGeom prst="rect">
            <a:avLst/>
          </a:prstGeom>
        </p:spPr>
        <p:txBody>
          <a:bodyPr wrap="none">
            <a:spAutoFit/>
          </a:bodyPr>
          <a:lstStyle/>
          <a:p>
            <a:r>
              <a:rPr lang="en-US" sz="3200" dirty="0"/>
              <a:t>Layout gravity</a:t>
            </a:r>
            <a:endParaRPr lang="ru-RU" sz="3200" dirty="0"/>
          </a:p>
        </p:txBody>
      </p:sp>
      <p:sp>
        <p:nvSpPr>
          <p:cNvPr id="9" name="Прямоугольник 8"/>
          <p:cNvSpPr/>
          <p:nvPr/>
        </p:nvSpPr>
        <p:spPr>
          <a:xfrm>
            <a:off x="365760" y="4251613"/>
            <a:ext cx="8367996" cy="461665"/>
          </a:xfrm>
          <a:prstGeom prst="rect">
            <a:avLst/>
          </a:prstGeom>
        </p:spPr>
        <p:txBody>
          <a:bodyPr wrap="none">
            <a:spAutoFit/>
          </a:bodyPr>
          <a:lstStyle/>
          <a:p>
            <a:r>
              <a:rPr lang="ru-RU" sz="2400" b="1" i="1" dirty="0" err="1"/>
              <a:t>layout_gravity</a:t>
            </a:r>
            <a:r>
              <a:rPr lang="ru-RU" sz="2400" dirty="0"/>
              <a:t> аналогичен выравниванию из </a:t>
            </a:r>
            <a:r>
              <a:rPr lang="ru-RU" sz="2400" dirty="0" err="1"/>
              <a:t>Word</a:t>
            </a:r>
            <a:r>
              <a:rPr lang="ru-RU" sz="2400" dirty="0"/>
              <a:t> или </a:t>
            </a:r>
            <a:r>
              <a:rPr lang="ru-RU" sz="2400" dirty="0" err="1" smtClean="0"/>
              <a:t>Exce</a:t>
            </a:r>
            <a:r>
              <a:rPr lang="en-US" sz="2400" smtClean="0"/>
              <a:t>l</a:t>
            </a:r>
            <a:endParaRPr lang="ru-RU" sz="2400" dirty="0"/>
          </a:p>
        </p:txBody>
      </p:sp>
      <p:sp>
        <p:nvSpPr>
          <p:cNvPr id="10" name="Прямоугольник 9"/>
          <p:cNvSpPr/>
          <p:nvPr/>
        </p:nvSpPr>
        <p:spPr>
          <a:xfrm>
            <a:off x="365760" y="4713278"/>
            <a:ext cx="10891520" cy="461665"/>
          </a:xfrm>
          <a:prstGeom prst="rect">
            <a:avLst/>
          </a:prstGeom>
        </p:spPr>
        <p:txBody>
          <a:bodyPr wrap="square">
            <a:spAutoFit/>
          </a:bodyPr>
          <a:lstStyle/>
          <a:p>
            <a:r>
              <a:rPr lang="ru-RU" sz="2400" dirty="0"/>
              <a:t>Отступ слева и сверху. </a:t>
            </a:r>
            <a:r>
              <a:rPr lang="en-US" sz="2400" dirty="0" smtClean="0"/>
              <a:t>   </a:t>
            </a:r>
            <a:r>
              <a:rPr lang="en-US" sz="2400" b="1" i="1" dirty="0" smtClean="0"/>
              <a:t>margin </a:t>
            </a:r>
            <a:r>
              <a:rPr lang="en-US" sz="2400" b="1" i="1" dirty="0"/>
              <a:t>left = 10 </a:t>
            </a:r>
            <a:r>
              <a:rPr lang="en-US" sz="2400" b="1" i="1" dirty="0" err="1" smtClean="0"/>
              <a:t>dp</a:t>
            </a:r>
            <a:r>
              <a:rPr lang="en-US" sz="2400" b="1" i="1" dirty="0"/>
              <a:t>,</a:t>
            </a:r>
            <a:r>
              <a:rPr lang="en-US" sz="2400" b="1" i="1" dirty="0" smtClean="0"/>
              <a:t> </a:t>
            </a:r>
            <a:r>
              <a:rPr lang="en-US" sz="2400" b="1" i="1" dirty="0"/>
              <a:t>margin top = 20 </a:t>
            </a:r>
            <a:r>
              <a:rPr lang="en-US" sz="2400" b="1" i="1" dirty="0" err="1"/>
              <a:t>dp</a:t>
            </a:r>
            <a:endParaRPr lang="ru-RU" sz="2400" b="1" i="1" dirty="0"/>
          </a:p>
        </p:txBody>
      </p:sp>
    </p:spTree>
    <p:extLst>
      <p:ext uri="{BB962C8B-B14F-4D97-AF65-F5344CB8AC3E}">
        <p14:creationId xmlns:p14="http://schemas.microsoft.com/office/powerpoint/2010/main" val="3730554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083" y="0"/>
            <a:ext cx="11845158" cy="646331"/>
          </a:xfrm>
          <a:prstGeom prst="rect">
            <a:avLst/>
          </a:prstGeom>
        </p:spPr>
        <p:txBody>
          <a:bodyPr wrap="square">
            <a:spAutoFit/>
          </a:bodyPr>
          <a:lstStyle/>
          <a:p>
            <a:r>
              <a:rPr lang="en-US" dirty="0"/>
              <a:t>https://www.fandroid.info/category/arhitektura-klient-servernyh-android-prilozhenij/page/2/</a:t>
            </a:r>
          </a:p>
          <a:p>
            <a:r>
              <a:rPr lang="ru-RU" dirty="0" smtClean="0"/>
              <a:t>https</a:t>
            </a:r>
            <a:r>
              <a:rPr lang="ru-RU" dirty="0"/>
              <a:t>://www.fandroid.info/lektsiya-4-po-arhitekture-android-prilozheniya-clean-arcitecture/</a:t>
            </a:r>
          </a:p>
        </p:txBody>
      </p:sp>
      <p:sp>
        <p:nvSpPr>
          <p:cNvPr id="3" name="Прямоугольник 2"/>
          <p:cNvSpPr/>
          <p:nvPr/>
        </p:nvSpPr>
        <p:spPr>
          <a:xfrm>
            <a:off x="756745" y="499269"/>
            <a:ext cx="10268607" cy="461665"/>
          </a:xfrm>
          <a:prstGeom prst="rect">
            <a:avLst/>
          </a:prstGeom>
        </p:spPr>
        <p:txBody>
          <a:bodyPr wrap="square">
            <a:spAutoFit/>
          </a:bodyPr>
          <a:lstStyle/>
          <a:p>
            <a:r>
              <a:rPr lang="ru-RU" sz="2400" b="1" dirty="0">
                <a:latin typeface="Arial" panose="020B0604020202020204" pitchFamily="34" charset="0"/>
              </a:rPr>
              <a:t>Лекция 4 по архитектуре </a:t>
            </a:r>
            <a:r>
              <a:rPr lang="ru-RU" sz="2400" b="1" dirty="0" err="1">
                <a:latin typeface="Arial" panose="020B0604020202020204" pitchFamily="34" charset="0"/>
              </a:rPr>
              <a:t>андроид</a:t>
            </a:r>
            <a:r>
              <a:rPr lang="ru-RU" sz="2400" b="1" dirty="0">
                <a:latin typeface="Arial" panose="020B0604020202020204" pitchFamily="34" charset="0"/>
              </a:rPr>
              <a:t> приложения. </a:t>
            </a:r>
            <a:r>
              <a:rPr lang="ru-RU" sz="2400" b="1" dirty="0" err="1">
                <a:latin typeface="Arial" panose="020B0604020202020204" pitchFamily="34" charset="0"/>
              </a:rPr>
              <a:t>Clean</a:t>
            </a:r>
            <a:r>
              <a:rPr lang="ru-RU" sz="2400" b="1" dirty="0">
                <a:latin typeface="Arial" panose="020B0604020202020204" pitchFamily="34" charset="0"/>
              </a:rPr>
              <a:t> </a:t>
            </a:r>
            <a:r>
              <a:rPr lang="ru-RU" sz="2400" b="1" dirty="0" err="1">
                <a:latin typeface="Arial" panose="020B0604020202020204" pitchFamily="34" charset="0"/>
              </a:rPr>
              <a:t>Architecture</a:t>
            </a:r>
            <a:endParaRPr lang="ru-RU" sz="2400" b="1" i="0" dirty="0">
              <a:effectLst/>
              <a:latin typeface="Arial" panose="020B0604020202020204" pitchFamily="34" charset="0"/>
            </a:endParaRPr>
          </a:p>
        </p:txBody>
      </p:sp>
    </p:spTree>
    <p:extLst>
      <p:ext uri="{BB962C8B-B14F-4D97-AF65-F5344CB8AC3E}">
        <p14:creationId xmlns:p14="http://schemas.microsoft.com/office/powerpoint/2010/main" val="2480816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8230" y="369332"/>
            <a:ext cx="6204647" cy="523220"/>
          </a:xfrm>
          <a:prstGeom prst="rect">
            <a:avLst/>
          </a:prstGeom>
        </p:spPr>
        <p:txBody>
          <a:bodyPr wrap="none">
            <a:spAutoFit/>
          </a:bodyPr>
          <a:lstStyle/>
          <a:p>
            <a:pPr fontAlgn="base"/>
            <a:r>
              <a:rPr lang="ru-RU" sz="2800" b="1" dirty="0">
                <a:solidFill>
                  <a:srgbClr val="444444"/>
                </a:solidFill>
                <a:latin typeface="opensans-semibold"/>
              </a:rPr>
              <a:t>Архитектура </a:t>
            </a:r>
            <a:r>
              <a:rPr lang="en-US" sz="2800" b="1" dirty="0">
                <a:solidFill>
                  <a:srgbClr val="444444"/>
                </a:solidFill>
                <a:latin typeface="opensans-semibold"/>
              </a:rPr>
              <a:t>Android </a:t>
            </a:r>
            <a:r>
              <a:rPr lang="ru-RU" sz="2800" b="1" dirty="0">
                <a:solidFill>
                  <a:srgbClr val="444444"/>
                </a:solidFill>
                <a:latin typeface="opensans-semibold"/>
              </a:rPr>
              <a:t>приложений</a:t>
            </a:r>
            <a:endParaRPr lang="ru-RU" sz="2800" b="1" i="0" dirty="0">
              <a:solidFill>
                <a:srgbClr val="444444"/>
              </a:solidFill>
              <a:effectLst/>
              <a:latin typeface="opensans-semibold"/>
            </a:endParaRPr>
          </a:p>
        </p:txBody>
      </p:sp>
      <p:sp>
        <p:nvSpPr>
          <p:cNvPr id="3" name="Прямоугольник 2"/>
          <p:cNvSpPr/>
          <p:nvPr/>
        </p:nvSpPr>
        <p:spPr>
          <a:xfrm>
            <a:off x="291877" y="0"/>
            <a:ext cx="3935693" cy="369332"/>
          </a:xfrm>
          <a:prstGeom prst="rect">
            <a:avLst/>
          </a:prstGeom>
        </p:spPr>
        <p:txBody>
          <a:bodyPr wrap="none">
            <a:spAutoFit/>
          </a:bodyPr>
          <a:lstStyle/>
          <a:p>
            <a:r>
              <a:rPr lang="ru-RU"/>
              <a:t>https://itnan.ru/post.php?c=1&amp;p=278815</a:t>
            </a:r>
          </a:p>
        </p:txBody>
      </p:sp>
      <p:sp>
        <p:nvSpPr>
          <p:cNvPr id="7" name="Rectangle 3"/>
          <p:cNvSpPr>
            <a:spLocks noChangeArrowheads="1"/>
          </p:cNvSpPr>
          <p:nvPr/>
        </p:nvSpPr>
        <p:spPr bwMode="auto">
          <a:xfrm>
            <a:off x="0" y="1003398"/>
            <a:ext cx="12118428"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ru-RU" altLang="ru-RU" dirty="0">
                <a:solidFill>
                  <a:srgbClr val="4A5153"/>
                </a:solidFill>
                <a:latin typeface="merriweather-regular"/>
              </a:rPr>
              <a:t>В далёком 2012-м структура наших проектов выглядела очень просто. У нас не было никаких библиотек для работы с сетью, и </a:t>
            </a:r>
            <a:r>
              <a:rPr lang="ru-RU" altLang="ru-RU" dirty="0" err="1">
                <a:solidFill>
                  <a:srgbClr val="4A5153"/>
                </a:solidFill>
                <a:latin typeface="Courier New" panose="02070309020205020404" pitchFamily="49" charset="0"/>
                <a:cs typeface="Courier New" panose="02070309020205020404" pitchFamily="49" charset="0"/>
              </a:rPr>
              <a:t>AsyncTask</a:t>
            </a:r>
            <a:r>
              <a:rPr lang="ru-RU" altLang="ru-RU" dirty="0">
                <a:solidFill>
                  <a:srgbClr val="4A5153"/>
                </a:solidFill>
                <a:latin typeface="merriweather-regular"/>
              </a:rPr>
              <a:t> всё ещё был нашим другом. Приведённая ниже диаграмма показывает примерную архитектуру тех </a:t>
            </a:r>
            <a:r>
              <a:rPr lang="ru-RU" altLang="ru-RU" dirty="0" smtClean="0">
                <a:solidFill>
                  <a:srgbClr val="4A5153"/>
                </a:solidFill>
                <a:latin typeface="merriweather-regular"/>
              </a:rPr>
              <a:t>решений</a:t>
            </a:r>
            <a:r>
              <a:rPr lang="en-US" altLang="ru-RU" dirty="0" smtClean="0">
                <a:solidFill>
                  <a:srgbClr val="4A5153"/>
                </a:solidFill>
                <a:latin typeface="merriweather-regular"/>
              </a:rPr>
              <a:t>.</a:t>
            </a:r>
            <a:r>
              <a:rPr lang="ru-RU" altLang="ru-RU" dirty="0" smtClean="0">
                <a:solidFill>
                  <a:srgbClr val="4A5153"/>
                </a:solidFill>
                <a:latin typeface="merriweather-regular"/>
              </a:rPr>
              <a:t> </a:t>
            </a:r>
            <a:r>
              <a:rPr lang="ru-RU" dirty="0"/>
              <a:t>Код </a:t>
            </a:r>
            <a:r>
              <a:rPr lang="ru-RU" dirty="0" smtClean="0"/>
              <a:t>разделён </a:t>
            </a:r>
            <a:r>
              <a:rPr lang="ru-RU" dirty="0"/>
              <a:t>на два уровня</a:t>
            </a:r>
            <a:endParaRPr lang="ru-RU" altLang="ru-RU" sz="3200" dirty="0"/>
          </a:p>
        </p:txBody>
      </p:sp>
      <p:pic>
        <p:nvPicPr>
          <p:cNvPr id="1029" name="Picture 5" descr="https://habrastorage.org/files/07b/392/49d/07b39249d1cc46238784b89c752ed05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366" y="1945241"/>
            <a:ext cx="9165020" cy="4585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687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66344" y="376647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3" name="Прямоугольник 2"/>
          <p:cNvSpPr/>
          <p:nvPr/>
        </p:nvSpPr>
        <p:spPr>
          <a:xfrm>
            <a:off x="147145" y="85927"/>
            <a:ext cx="11698014" cy="6848029"/>
          </a:xfrm>
          <a:prstGeom prst="rect">
            <a:avLst/>
          </a:prstGeom>
        </p:spPr>
        <p:txBody>
          <a:bodyPr wrap="square">
            <a:spAutoFit/>
          </a:bodyPr>
          <a:lstStyle/>
          <a:p>
            <a:pPr lvl="0" algn="ctr" defTabSz="914400" eaLnBrk="0" fontAlgn="base" hangingPunct="0">
              <a:spcBef>
                <a:spcPct val="0"/>
              </a:spcBef>
              <a:spcAft>
                <a:spcPct val="0"/>
              </a:spcAft>
            </a:pPr>
            <a:r>
              <a:rPr lang="ru-RU" altLang="ru-RU" sz="3200" b="1" dirty="0">
                <a:latin typeface="opensans-semibold"/>
              </a:rPr>
              <a:t>Проблемы</a:t>
            </a:r>
          </a:p>
          <a:p>
            <a:pPr lvl="0" defTabSz="914400" eaLnBrk="0" fontAlgn="base" hangingPunct="0">
              <a:spcBef>
                <a:spcPct val="0"/>
              </a:spcBef>
              <a:spcAft>
                <a:spcPct val="0"/>
              </a:spcAft>
            </a:pPr>
            <a:r>
              <a:rPr lang="ru-RU" altLang="ru-RU" sz="1100" dirty="0"/>
              <a:t/>
            </a:r>
            <a:br>
              <a:rPr lang="ru-RU" altLang="ru-RU" sz="1100" dirty="0"/>
            </a:br>
            <a:r>
              <a:rPr lang="ru-RU" altLang="ru-RU" sz="2400" dirty="0">
                <a:solidFill>
                  <a:srgbClr val="4A5153"/>
                </a:solidFill>
                <a:latin typeface="merriweather-regular"/>
              </a:rPr>
              <a:t>Главная проблема такого подхода состоит в том, что уровень представления имеет слишком много ответственности. Давайте представим простой сценарий, в котором приложение должно загрузить список постов из блога, </a:t>
            </a:r>
            <a:r>
              <a:rPr lang="ru-RU" altLang="ru-RU" sz="2400" dirty="0" err="1">
                <a:solidFill>
                  <a:srgbClr val="4A5153"/>
                </a:solidFill>
                <a:latin typeface="merriweather-regular"/>
              </a:rPr>
              <a:t>закешировать</a:t>
            </a:r>
            <a:r>
              <a:rPr lang="ru-RU" altLang="ru-RU" sz="2400" dirty="0">
                <a:solidFill>
                  <a:srgbClr val="4A5153"/>
                </a:solidFill>
                <a:latin typeface="merriweather-regular"/>
              </a:rPr>
              <a:t> их в </a:t>
            </a:r>
            <a:r>
              <a:rPr lang="ru-RU" altLang="ru-RU" sz="2400" dirty="0" err="1">
                <a:solidFill>
                  <a:srgbClr val="4A5153"/>
                </a:solidFill>
                <a:latin typeface="merriweather-regular"/>
              </a:rPr>
              <a:t>SQLite</a:t>
            </a:r>
            <a:r>
              <a:rPr lang="ru-RU" altLang="ru-RU" sz="2400" dirty="0">
                <a:solidFill>
                  <a:srgbClr val="4A5153"/>
                </a:solidFill>
                <a:latin typeface="merriweather-regular"/>
              </a:rPr>
              <a:t>, а потом отобразить в </a:t>
            </a:r>
            <a:r>
              <a:rPr lang="ru-RU" altLang="ru-RU" sz="2400" dirty="0" err="1">
                <a:solidFill>
                  <a:srgbClr val="4A5153"/>
                </a:solidFill>
                <a:latin typeface="Courier New" panose="02070309020205020404" pitchFamily="49" charset="0"/>
                <a:cs typeface="Courier New" panose="02070309020205020404" pitchFamily="49" charset="0"/>
              </a:rPr>
              <a:t>ListView</a:t>
            </a:r>
            <a:r>
              <a:rPr lang="ru-RU" altLang="ru-RU" sz="2400" dirty="0">
                <a:solidFill>
                  <a:srgbClr val="4A5153"/>
                </a:solidFill>
                <a:latin typeface="merriweather-regular"/>
              </a:rPr>
              <a:t>. </a:t>
            </a:r>
            <a:r>
              <a:rPr lang="ru-RU" altLang="ru-RU" sz="2400" dirty="0" err="1">
                <a:solidFill>
                  <a:srgbClr val="4A5153"/>
                </a:solidFill>
                <a:latin typeface="Courier New" panose="02070309020205020404" pitchFamily="49" charset="0"/>
                <a:cs typeface="Courier New" panose="02070309020205020404" pitchFamily="49" charset="0"/>
              </a:rPr>
              <a:t>Activity</a:t>
            </a:r>
            <a:r>
              <a:rPr lang="ru-RU" altLang="ru-RU" sz="2400" dirty="0">
                <a:solidFill>
                  <a:srgbClr val="4A5153"/>
                </a:solidFill>
                <a:latin typeface="merriweather-regular"/>
              </a:rPr>
              <a:t> должна сделать следующее</a:t>
            </a:r>
            <a:r>
              <a:rPr lang="ru-RU" altLang="ru-RU" sz="2400" dirty="0" smtClean="0">
                <a:solidFill>
                  <a:srgbClr val="4A5153"/>
                </a:solidFill>
                <a:latin typeface="merriweather-regular"/>
              </a:rPr>
              <a:t>:</a:t>
            </a:r>
          </a:p>
          <a:p>
            <a:pPr lvl="0" defTabSz="914400" eaLnBrk="0" fontAlgn="base" hangingPunct="0">
              <a:spcBef>
                <a:spcPct val="0"/>
              </a:spcBef>
              <a:spcAft>
                <a:spcPct val="0"/>
              </a:spcAft>
            </a:pPr>
            <a:endParaRPr lang="ru-RU" altLang="ru-RU" sz="2400" dirty="0">
              <a:solidFill>
                <a:srgbClr val="4A5153"/>
              </a:solidFill>
              <a:latin typeface="merriweather-regular"/>
            </a:endParaRPr>
          </a:p>
          <a:p>
            <a:pPr lvl="0" defTabSz="914400" eaLnBrk="0" fontAlgn="base" hangingPunct="0">
              <a:spcBef>
                <a:spcPct val="0"/>
              </a:spcBef>
              <a:spcAft>
                <a:spcPct val="0"/>
              </a:spcAft>
              <a:buFontTx/>
              <a:buAutoNum type="arabicPeriod"/>
            </a:pPr>
            <a:r>
              <a:rPr lang="ru-RU" altLang="ru-RU" sz="2400" dirty="0">
                <a:solidFill>
                  <a:srgbClr val="4A5153"/>
                </a:solidFill>
                <a:latin typeface="merriweather-regular"/>
              </a:rPr>
              <a:t>Вызвать метод </a:t>
            </a:r>
            <a:r>
              <a:rPr lang="ru-RU" altLang="ru-RU" sz="2400" dirty="0" err="1">
                <a:solidFill>
                  <a:srgbClr val="4A5153"/>
                </a:solidFill>
                <a:latin typeface="Courier New" panose="02070309020205020404" pitchFamily="49" charset="0"/>
                <a:cs typeface="Courier New" panose="02070309020205020404" pitchFamily="49" charset="0"/>
              </a:rPr>
              <a:t>APIProvider#loadPosts</a:t>
            </a:r>
            <a:r>
              <a:rPr lang="ru-RU" altLang="ru-RU" sz="2400" dirty="0">
                <a:solidFill>
                  <a:srgbClr val="4A5153"/>
                </a:solidFill>
                <a:latin typeface="Courier New" panose="02070309020205020404" pitchFamily="49" charset="0"/>
                <a:cs typeface="Courier New" panose="02070309020205020404" pitchFamily="49" charset="0"/>
              </a:rPr>
              <a:t>(</a:t>
            </a:r>
            <a:r>
              <a:rPr lang="ru-RU" altLang="ru-RU" sz="2400" dirty="0" err="1">
                <a:solidFill>
                  <a:srgbClr val="4A5153"/>
                </a:solidFill>
                <a:latin typeface="Courier New" panose="02070309020205020404" pitchFamily="49" charset="0"/>
                <a:cs typeface="Courier New" panose="02070309020205020404" pitchFamily="49" charset="0"/>
              </a:rPr>
              <a:t>Callback</a:t>
            </a:r>
            <a:r>
              <a:rPr lang="ru-RU" altLang="ru-RU" sz="2400" dirty="0">
                <a:solidFill>
                  <a:srgbClr val="4A5153"/>
                </a:solidFill>
                <a:latin typeface="Courier New" panose="02070309020205020404" pitchFamily="49" charset="0"/>
                <a:cs typeface="Courier New" panose="02070309020205020404" pitchFamily="49" charset="0"/>
              </a:rPr>
              <a:t>)</a:t>
            </a:r>
            <a:r>
              <a:rPr lang="ru-RU" altLang="ru-RU" sz="2400" dirty="0">
                <a:solidFill>
                  <a:srgbClr val="4A5153"/>
                </a:solidFill>
                <a:latin typeface="merriweather-regular"/>
              </a:rPr>
              <a:t>.</a:t>
            </a:r>
          </a:p>
          <a:p>
            <a:pPr lvl="0" defTabSz="914400" eaLnBrk="0" fontAlgn="base" hangingPunct="0">
              <a:spcBef>
                <a:spcPct val="0"/>
              </a:spcBef>
              <a:spcAft>
                <a:spcPct val="0"/>
              </a:spcAft>
              <a:buFontTx/>
              <a:buAutoNum type="arabicPeriod" startAt="2"/>
            </a:pPr>
            <a:r>
              <a:rPr lang="ru-RU" altLang="ru-RU" sz="2400" dirty="0">
                <a:solidFill>
                  <a:srgbClr val="4A5153"/>
                </a:solidFill>
                <a:latin typeface="merriweather-regular"/>
              </a:rPr>
              <a:t>Подождать вызова метода </a:t>
            </a:r>
            <a:r>
              <a:rPr lang="ru-RU" altLang="ru-RU" sz="2400" dirty="0" err="1">
                <a:solidFill>
                  <a:srgbClr val="4A5153"/>
                </a:solidFill>
                <a:latin typeface="Courier New" panose="02070309020205020404" pitchFamily="49" charset="0"/>
                <a:cs typeface="Courier New" panose="02070309020205020404" pitchFamily="49" charset="0"/>
              </a:rPr>
              <a:t>onSuccess</a:t>
            </a:r>
            <a:r>
              <a:rPr lang="ru-RU" altLang="ru-RU" sz="2400" dirty="0">
                <a:solidFill>
                  <a:srgbClr val="4A5153"/>
                </a:solidFill>
                <a:latin typeface="Courier New" panose="02070309020205020404" pitchFamily="49" charset="0"/>
                <a:cs typeface="Courier New" panose="02070309020205020404" pitchFamily="49" charset="0"/>
              </a:rPr>
              <a:t>()</a:t>
            </a:r>
            <a:r>
              <a:rPr lang="ru-RU" altLang="ru-RU" sz="2400" dirty="0">
                <a:solidFill>
                  <a:srgbClr val="4A5153"/>
                </a:solidFill>
                <a:latin typeface="merriweather-regular"/>
              </a:rPr>
              <a:t> в переданном </a:t>
            </a:r>
            <a:r>
              <a:rPr lang="ru-RU" altLang="ru-RU" sz="2400" dirty="0" err="1">
                <a:solidFill>
                  <a:srgbClr val="4A5153"/>
                </a:solidFill>
                <a:latin typeface="Courier New" panose="02070309020205020404" pitchFamily="49" charset="0"/>
                <a:cs typeface="Courier New" panose="02070309020205020404" pitchFamily="49" charset="0"/>
              </a:rPr>
              <a:t>Callback</a:t>
            </a:r>
            <a:r>
              <a:rPr lang="ru-RU" altLang="ru-RU" sz="2400" dirty="0" err="1">
                <a:solidFill>
                  <a:srgbClr val="4A5153"/>
                </a:solidFill>
                <a:latin typeface="merriweather-regular"/>
              </a:rPr>
              <a:t>'е</a:t>
            </a:r>
            <a:r>
              <a:rPr lang="ru-RU" altLang="ru-RU" sz="2400" dirty="0">
                <a:solidFill>
                  <a:srgbClr val="4A5153"/>
                </a:solidFill>
                <a:latin typeface="merriweather-regular"/>
              </a:rPr>
              <a:t>, и потом вызвать </a:t>
            </a:r>
            <a:r>
              <a:rPr lang="ru-RU" altLang="ru-RU" sz="2400" dirty="0" err="1">
                <a:solidFill>
                  <a:srgbClr val="4A5153"/>
                </a:solidFill>
                <a:latin typeface="Courier New" panose="02070309020205020404" pitchFamily="49" charset="0"/>
                <a:cs typeface="Courier New" panose="02070309020205020404" pitchFamily="49" charset="0"/>
              </a:rPr>
              <a:t>CacheProvider#savePosts</a:t>
            </a:r>
            <a:r>
              <a:rPr lang="ru-RU" altLang="ru-RU" sz="2400" dirty="0">
                <a:solidFill>
                  <a:srgbClr val="4A5153"/>
                </a:solidFill>
                <a:latin typeface="Courier New" panose="02070309020205020404" pitchFamily="49" charset="0"/>
                <a:cs typeface="Courier New" panose="02070309020205020404" pitchFamily="49" charset="0"/>
              </a:rPr>
              <a:t>(</a:t>
            </a:r>
            <a:r>
              <a:rPr lang="ru-RU" altLang="ru-RU" sz="2400" dirty="0" err="1">
                <a:solidFill>
                  <a:srgbClr val="4A5153"/>
                </a:solidFill>
                <a:latin typeface="Courier New" panose="02070309020205020404" pitchFamily="49" charset="0"/>
                <a:cs typeface="Courier New" panose="02070309020205020404" pitchFamily="49" charset="0"/>
              </a:rPr>
              <a:t>Callback</a:t>
            </a:r>
            <a:r>
              <a:rPr lang="ru-RU" altLang="ru-RU" sz="2400" dirty="0">
                <a:solidFill>
                  <a:srgbClr val="4A5153"/>
                </a:solidFill>
                <a:latin typeface="Courier New" panose="02070309020205020404" pitchFamily="49" charset="0"/>
                <a:cs typeface="Courier New" panose="02070309020205020404" pitchFamily="49" charset="0"/>
              </a:rPr>
              <a:t>)</a:t>
            </a:r>
            <a:r>
              <a:rPr lang="ru-RU" altLang="ru-RU" sz="2400" dirty="0">
                <a:solidFill>
                  <a:srgbClr val="4A5153"/>
                </a:solidFill>
                <a:latin typeface="merriweather-regular"/>
              </a:rPr>
              <a:t>.</a:t>
            </a:r>
          </a:p>
          <a:p>
            <a:pPr lvl="0" defTabSz="914400" eaLnBrk="0" fontAlgn="base" hangingPunct="0">
              <a:spcBef>
                <a:spcPct val="0"/>
              </a:spcBef>
              <a:spcAft>
                <a:spcPct val="0"/>
              </a:spcAft>
              <a:buFontTx/>
              <a:buAutoNum type="arabicPeriod" startAt="3"/>
            </a:pPr>
            <a:r>
              <a:rPr lang="ru-RU" altLang="ru-RU" sz="2400" dirty="0">
                <a:solidFill>
                  <a:srgbClr val="4A5153"/>
                </a:solidFill>
                <a:latin typeface="merriweather-regular"/>
              </a:rPr>
              <a:t>Подождать вызова метода </a:t>
            </a:r>
            <a:r>
              <a:rPr lang="ru-RU" altLang="ru-RU" sz="2400" dirty="0" err="1">
                <a:solidFill>
                  <a:srgbClr val="4A5153"/>
                </a:solidFill>
                <a:latin typeface="Courier New" panose="02070309020205020404" pitchFamily="49" charset="0"/>
                <a:cs typeface="Courier New" panose="02070309020205020404" pitchFamily="49" charset="0"/>
              </a:rPr>
              <a:t>onSuccess</a:t>
            </a:r>
            <a:r>
              <a:rPr lang="ru-RU" altLang="ru-RU" sz="2400" dirty="0">
                <a:solidFill>
                  <a:srgbClr val="4A5153"/>
                </a:solidFill>
                <a:latin typeface="Courier New" panose="02070309020205020404" pitchFamily="49" charset="0"/>
                <a:cs typeface="Courier New" panose="02070309020205020404" pitchFamily="49" charset="0"/>
              </a:rPr>
              <a:t>()</a:t>
            </a:r>
            <a:r>
              <a:rPr lang="ru-RU" altLang="ru-RU" sz="2400" dirty="0">
                <a:solidFill>
                  <a:srgbClr val="4A5153"/>
                </a:solidFill>
                <a:latin typeface="merriweather-regular"/>
              </a:rPr>
              <a:t> в переданном </a:t>
            </a:r>
            <a:r>
              <a:rPr lang="ru-RU" altLang="ru-RU" sz="2400" dirty="0" err="1">
                <a:solidFill>
                  <a:srgbClr val="4A5153"/>
                </a:solidFill>
                <a:latin typeface="Courier New" panose="02070309020205020404" pitchFamily="49" charset="0"/>
                <a:cs typeface="Courier New" panose="02070309020205020404" pitchFamily="49" charset="0"/>
              </a:rPr>
              <a:t>Callback</a:t>
            </a:r>
            <a:r>
              <a:rPr lang="ru-RU" altLang="ru-RU" sz="2400" dirty="0" err="1">
                <a:solidFill>
                  <a:srgbClr val="4A5153"/>
                </a:solidFill>
                <a:latin typeface="merriweather-regular"/>
              </a:rPr>
              <a:t>'е</a:t>
            </a:r>
            <a:r>
              <a:rPr lang="ru-RU" altLang="ru-RU" sz="2400" dirty="0">
                <a:solidFill>
                  <a:srgbClr val="4A5153"/>
                </a:solidFill>
                <a:latin typeface="merriweather-regular"/>
              </a:rPr>
              <a:t>, и потом отобразить данные в </a:t>
            </a:r>
            <a:r>
              <a:rPr lang="ru-RU" altLang="ru-RU" sz="2400" dirty="0" err="1">
                <a:solidFill>
                  <a:srgbClr val="4A5153"/>
                </a:solidFill>
                <a:latin typeface="Courier New" panose="02070309020205020404" pitchFamily="49" charset="0"/>
                <a:cs typeface="Courier New" panose="02070309020205020404" pitchFamily="49" charset="0"/>
              </a:rPr>
              <a:t>ListView</a:t>
            </a:r>
            <a:r>
              <a:rPr lang="ru-RU" altLang="ru-RU" sz="2400" dirty="0">
                <a:solidFill>
                  <a:srgbClr val="4A5153"/>
                </a:solidFill>
                <a:latin typeface="merriweather-regular"/>
              </a:rPr>
              <a:t>.</a:t>
            </a:r>
          </a:p>
          <a:p>
            <a:pPr lvl="0" defTabSz="914400" eaLnBrk="0" fontAlgn="base" hangingPunct="0">
              <a:spcBef>
                <a:spcPct val="0"/>
              </a:spcBef>
              <a:spcAft>
                <a:spcPct val="0"/>
              </a:spcAft>
              <a:buFontTx/>
              <a:buAutoNum type="arabicPeriod" startAt="4"/>
            </a:pPr>
            <a:r>
              <a:rPr lang="ru-RU" altLang="ru-RU" sz="2400" dirty="0">
                <a:solidFill>
                  <a:srgbClr val="4A5153"/>
                </a:solidFill>
                <a:latin typeface="merriweather-regular"/>
              </a:rPr>
              <a:t>Отдельно обработать две возможные ошибки, которые могут возникнуть как в </a:t>
            </a:r>
            <a:r>
              <a:rPr lang="ru-RU" altLang="ru-RU" sz="2400" dirty="0" err="1">
                <a:solidFill>
                  <a:srgbClr val="4A5153"/>
                </a:solidFill>
                <a:latin typeface="Courier New" panose="02070309020205020404" pitchFamily="49" charset="0"/>
                <a:cs typeface="Courier New" panose="02070309020205020404" pitchFamily="49" charset="0"/>
              </a:rPr>
              <a:t>APIProvider</a:t>
            </a:r>
            <a:r>
              <a:rPr lang="ru-RU" altLang="ru-RU" sz="2400" dirty="0">
                <a:solidFill>
                  <a:srgbClr val="4A5153"/>
                </a:solidFill>
                <a:latin typeface="merriweather-regular"/>
              </a:rPr>
              <a:t>, так и в </a:t>
            </a:r>
            <a:r>
              <a:rPr lang="ru-RU" altLang="ru-RU" sz="2400" dirty="0" err="1">
                <a:solidFill>
                  <a:srgbClr val="4A5153"/>
                </a:solidFill>
                <a:latin typeface="Courier New" panose="02070309020205020404" pitchFamily="49" charset="0"/>
                <a:cs typeface="Courier New" panose="02070309020205020404" pitchFamily="49" charset="0"/>
              </a:rPr>
              <a:t>CacheProvider</a:t>
            </a:r>
            <a:r>
              <a:rPr lang="ru-RU" altLang="ru-RU" sz="2400" dirty="0">
                <a:solidFill>
                  <a:srgbClr val="4A5153"/>
                </a:solidFill>
                <a:latin typeface="merriweather-regular"/>
              </a:rPr>
              <a:t>.</a:t>
            </a:r>
          </a:p>
          <a:p>
            <a:pPr lvl="0" defTabSz="914400" eaLnBrk="0" fontAlgn="base" hangingPunct="0">
              <a:spcBef>
                <a:spcPct val="0"/>
              </a:spcBef>
              <a:spcAft>
                <a:spcPct val="0"/>
              </a:spcAft>
            </a:pPr>
            <a:r>
              <a:rPr lang="ru-RU" altLang="ru-RU" sz="2400" dirty="0"/>
              <a:t/>
            </a:r>
            <a:br>
              <a:rPr lang="ru-RU" altLang="ru-RU" sz="2400" dirty="0"/>
            </a:br>
            <a:r>
              <a:rPr lang="ru-RU" altLang="ru-RU" sz="3200" dirty="0">
                <a:latin typeface="Arial" panose="020B0604020202020204" pitchFamily="34" charset="0"/>
              </a:rPr>
              <a:t/>
            </a:r>
            <a:br>
              <a:rPr lang="ru-RU" altLang="ru-RU" sz="3200" dirty="0">
                <a:latin typeface="Arial" panose="020B0604020202020204" pitchFamily="34" charset="0"/>
              </a:rPr>
            </a:br>
            <a:endParaRPr lang="ru-RU" altLang="ru-RU" sz="3200" dirty="0">
              <a:latin typeface="Arial" panose="020B0604020202020204" pitchFamily="34" charset="0"/>
            </a:endParaRPr>
          </a:p>
        </p:txBody>
      </p:sp>
    </p:spTree>
    <p:extLst>
      <p:ext uri="{BB962C8B-B14F-4D97-AF65-F5344CB8AC3E}">
        <p14:creationId xmlns:p14="http://schemas.microsoft.com/office/powerpoint/2010/main" val="3971736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716" y="755754"/>
            <a:ext cx="11487807" cy="4401205"/>
          </a:xfrm>
          <a:prstGeom prst="rect">
            <a:avLst/>
          </a:prstGeom>
        </p:spPr>
        <p:txBody>
          <a:bodyPr wrap="square">
            <a:spAutoFit/>
          </a:bodyPr>
          <a:lstStyle/>
          <a:p>
            <a:pPr marL="457200" indent="-457200" algn="just" fontAlgn="base">
              <a:buFont typeface="Arial" panose="020B0604020202020204" pitchFamily="34" charset="0"/>
              <a:buChar char="•"/>
            </a:pPr>
            <a:r>
              <a:rPr lang="ru-RU" sz="2800" dirty="0" err="1">
                <a:solidFill>
                  <a:srgbClr val="4A5153"/>
                </a:solidFill>
                <a:latin typeface="merriweather-regular"/>
              </a:rPr>
              <a:t>Активити</a:t>
            </a:r>
            <a:r>
              <a:rPr lang="ru-RU" sz="2800" dirty="0">
                <a:solidFill>
                  <a:srgbClr val="4A5153"/>
                </a:solidFill>
                <a:latin typeface="merriweather-regular"/>
              </a:rPr>
              <a:t> и фрагменты становятся слишком здоровенными и трудно поддерживаемыми</a:t>
            </a:r>
          </a:p>
          <a:p>
            <a:pPr marL="457200" indent="-457200" algn="just" fontAlgn="base">
              <a:buFont typeface="Arial" panose="020B0604020202020204" pitchFamily="34" charset="0"/>
              <a:buChar char="•"/>
            </a:pPr>
            <a:r>
              <a:rPr lang="ru-RU" sz="2800" dirty="0">
                <a:solidFill>
                  <a:srgbClr val="4A5153"/>
                </a:solidFill>
                <a:latin typeface="merriweather-regular"/>
              </a:rPr>
              <a:t>Слишком много уровней вложенности приводят к тому, что код становится уродливым и недоступным для понимания, что приводит к усложнению добавления нового функционала или внесения изменений.</a:t>
            </a:r>
          </a:p>
          <a:p>
            <a:pPr marL="457200" indent="-457200" algn="just" fontAlgn="base">
              <a:buFont typeface="Arial" panose="020B0604020202020204" pitchFamily="34" charset="0"/>
              <a:buChar char="•"/>
            </a:pPr>
            <a:r>
              <a:rPr lang="ru-RU" sz="2800" dirty="0">
                <a:solidFill>
                  <a:srgbClr val="4A5153"/>
                </a:solidFill>
                <a:latin typeface="merriweather-regular"/>
              </a:rPr>
              <a:t>Юнит-тестирование затрудняется (если не становится вообще невозможным), так как много логики находится в </a:t>
            </a:r>
            <a:r>
              <a:rPr lang="ru-RU" sz="2800" dirty="0" err="1">
                <a:solidFill>
                  <a:srgbClr val="4A5153"/>
                </a:solidFill>
                <a:latin typeface="merriweather-regular"/>
              </a:rPr>
              <a:t>активити</a:t>
            </a:r>
            <a:r>
              <a:rPr lang="ru-RU" sz="2800" dirty="0">
                <a:solidFill>
                  <a:srgbClr val="4A5153"/>
                </a:solidFill>
                <a:latin typeface="merriweather-regular"/>
              </a:rPr>
              <a:t> или фрагментах, которые не очень-то располагают к юнит-тестированию.</a:t>
            </a:r>
            <a:endParaRPr lang="ru-RU" sz="2800" b="0" i="0" dirty="0">
              <a:solidFill>
                <a:srgbClr val="4A5153"/>
              </a:solidFill>
              <a:effectLst/>
              <a:latin typeface="merriweather-regular"/>
            </a:endParaRPr>
          </a:p>
        </p:txBody>
      </p:sp>
    </p:spTree>
    <p:extLst>
      <p:ext uri="{BB962C8B-B14F-4D97-AF65-F5344CB8AC3E}">
        <p14:creationId xmlns:p14="http://schemas.microsoft.com/office/powerpoint/2010/main" val="2688872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351" y="162939"/>
            <a:ext cx="11466786" cy="954107"/>
          </a:xfrm>
          <a:prstGeom prst="rect">
            <a:avLst/>
          </a:prstGeom>
        </p:spPr>
        <p:txBody>
          <a:bodyPr wrap="square">
            <a:spAutoFit/>
          </a:bodyPr>
          <a:lstStyle/>
          <a:p>
            <a:r>
              <a:rPr lang="ru-RU" sz="2800" b="1" dirty="0" smtClean="0">
                <a:solidFill>
                  <a:srgbClr val="333333"/>
                </a:solidFill>
                <a:latin typeface="Arial" panose="020B0604020202020204" pitchFamily="34" charset="0"/>
              </a:rPr>
              <a:t>Каждый </a:t>
            </a:r>
            <a:r>
              <a:rPr lang="ru-RU" sz="2800" b="1" dirty="0">
                <a:solidFill>
                  <a:srgbClr val="333333"/>
                </a:solidFill>
                <a:latin typeface="Arial" panose="020B0604020202020204" pitchFamily="34" charset="0"/>
              </a:rPr>
              <a:t>подход в итоге позволяет построить систему, которая удовлетворяет следующим принципам:</a:t>
            </a:r>
            <a:endParaRPr lang="ru-RU" sz="2800" b="1" dirty="0"/>
          </a:p>
        </p:txBody>
      </p:sp>
      <p:sp>
        <p:nvSpPr>
          <p:cNvPr id="3" name="Прямоугольник 2"/>
          <p:cNvSpPr/>
          <p:nvPr/>
        </p:nvSpPr>
        <p:spPr>
          <a:xfrm>
            <a:off x="147145" y="1305342"/>
            <a:ext cx="12044855" cy="5262979"/>
          </a:xfrm>
          <a:prstGeom prst="rect">
            <a:avLst/>
          </a:prstGeom>
        </p:spPr>
        <p:txBody>
          <a:bodyPr wrap="square">
            <a:spAutoFit/>
          </a:bodyPr>
          <a:lstStyle/>
          <a:p>
            <a:pPr algn="just"/>
            <a:r>
              <a:rPr lang="ru-RU" sz="2800" dirty="0" smtClean="0">
                <a:solidFill>
                  <a:srgbClr val="333333"/>
                </a:solidFill>
                <a:latin typeface="Arial" panose="020B0604020202020204" pitchFamily="34" charset="0"/>
              </a:rPr>
              <a:t>1. Архитектура </a:t>
            </a:r>
            <a:r>
              <a:rPr lang="ru-RU" sz="2800" dirty="0">
                <a:solidFill>
                  <a:srgbClr val="333333"/>
                </a:solidFill>
                <a:latin typeface="Arial" panose="020B0604020202020204" pitchFamily="34" charset="0"/>
              </a:rPr>
              <a:t>должна быть независима от различных </a:t>
            </a:r>
            <a:r>
              <a:rPr lang="ru-RU" sz="2800" dirty="0" err="1">
                <a:solidFill>
                  <a:srgbClr val="333333"/>
                </a:solidFill>
                <a:latin typeface="Arial" panose="020B0604020202020204" pitchFamily="34" charset="0"/>
              </a:rPr>
              <a:t>фреймворков</a:t>
            </a:r>
            <a:r>
              <a:rPr lang="ru-RU" sz="2800" dirty="0">
                <a:solidFill>
                  <a:srgbClr val="333333"/>
                </a:solidFill>
                <a:latin typeface="Arial" panose="020B0604020202020204" pitchFamily="34" charset="0"/>
              </a:rPr>
              <a:t>. Разумеется, в современном мире мы не можем обходиться без каких-то библиотек, которые позволяют решать задачи намного быстрее и чаще эффективнее, чем это сделали бы мы в случае самостоятельной реализации. Но здесь важно понимать, что библиотека должна встраиваться в вашу архитектуру, а не архитектура должна подстраиваться под выбранную библиотеку. При использовании библиотеки, которая вынуждает вас переделывать архитектуру приложения, вы всегда будете сталкиваться с определенными ограничениями этой библиотеки и не сможете перестраивать архитектуру нужным вам образом. Нужно использовать библиотеки </a:t>
            </a:r>
            <a:r>
              <a:rPr lang="ru-RU" sz="2800" dirty="0">
                <a:solidFill>
                  <a:schemeClr val="bg1"/>
                </a:solidFill>
                <a:latin typeface="Arial" panose="020B0604020202020204" pitchFamily="34" charset="0"/>
              </a:rPr>
              <a:t>только в качестве вспомогательных инструментов</a:t>
            </a:r>
            <a:r>
              <a:rPr lang="ru-RU" sz="2800" dirty="0">
                <a:solidFill>
                  <a:srgbClr val="333333"/>
                </a:solidFill>
                <a:latin typeface="Arial" panose="020B0604020202020204" pitchFamily="34" charset="0"/>
              </a:rPr>
              <a:t>.</a:t>
            </a:r>
            <a:endParaRPr lang="ru-RU" sz="2800"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1001622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16429" y="1066801"/>
            <a:ext cx="10727181" cy="5693228"/>
          </a:xfrm>
          <a:prstGeom prst="rect">
            <a:avLst/>
          </a:prstGeom>
        </p:spPr>
      </p:pic>
    </p:spTree>
    <p:extLst>
      <p:ext uri="{BB962C8B-B14F-4D97-AF65-F5344CB8AC3E}">
        <p14:creationId xmlns:p14="http://schemas.microsoft.com/office/powerpoint/2010/main" val="2592448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fandroid.info/wp-content/uploads/2017/06/Dependency-Ru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824" y="626734"/>
            <a:ext cx="8351405" cy="5679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525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0414" y="172770"/>
            <a:ext cx="11519338" cy="2308324"/>
          </a:xfrm>
          <a:prstGeom prst="rect">
            <a:avLst/>
          </a:prstGeom>
        </p:spPr>
        <p:txBody>
          <a:bodyPr wrap="square">
            <a:spAutoFit/>
          </a:bodyPr>
          <a:lstStyle/>
          <a:p>
            <a:pPr algn="just"/>
            <a:r>
              <a:rPr lang="ru-RU" sz="2400" dirty="0" smtClean="0">
                <a:solidFill>
                  <a:srgbClr val="333333"/>
                </a:solidFill>
                <a:latin typeface="Arial" panose="020B0604020202020204" pitchFamily="34" charset="0"/>
              </a:rPr>
              <a:t>2. Система должна быть протестирована. При этом вы должны иметь возможность тестировать как модули системы по отдельности, так и тестировать взаимодействие этих модулей между собой и интеграцию их в системе. Кроме того необходимо тестировать систему без UI, реального сервера и работы с базой данных, то есть архитектура должна быть независима от окружения.</a:t>
            </a:r>
            <a:endParaRPr lang="ru-RU" sz="2400" b="0" i="0" dirty="0">
              <a:solidFill>
                <a:srgbClr val="333333"/>
              </a:solidFill>
              <a:effectLst/>
              <a:latin typeface="Arial" panose="020B0604020202020204" pitchFamily="34" charset="0"/>
            </a:endParaRPr>
          </a:p>
        </p:txBody>
      </p:sp>
      <p:sp>
        <p:nvSpPr>
          <p:cNvPr id="3" name="Прямоугольник 2"/>
          <p:cNvSpPr/>
          <p:nvPr/>
        </p:nvSpPr>
        <p:spPr>
          <a:xfrm>
            <a:off x="420415" y="2743852"/>
            <a:ext cx="11519338" cy="4154984"/>
          </a:xfrm>
          <a:prstGeom prst="rect">
            <a:avLst/>
          </a:prstGeom>
        </p:spPr>
        <p:txBody>
          <a:bodyPr wrap="square">
            <a:spAutoFit/>
          </a:bodyPr>
          <a:lstStyle/>
          <a:p>
            <a:pPr algn="just"/>
            <a:r>
              <a:rPr lang="ru-RU" sz="2400" dirty="0" smtClean="0">
                <a:solidFill>
                  <a:srgbClr val="333333"/>
                </a:solidFill>
                <a:latin typeface="Arial" panose="020B0604020202020204" pitchFamily="34" charset="0"/>
              </a:rPr>
              <a:t>3. Из </a:t>
            </a:r>
            <a:r>
              <a:rPr lang="ru-RU" sz="2400" dirty="0">
                <a:solidFill>
                  <a:srgbClr val="333333"/>
                </a:solidFill>
                <a:latin typeface="Arial" panose="020B0604020202020204" pitchFamily="34" charset="0"/>
              </a:rPr>
              <a:t>предыдущих пунктов плавно вытекают и следующие принципы, которые говорят о том, что ваше приложение должно быть независимо от всего: от интерфейса пользователя, от работы с базой данных, от работы сервера и от других элементов окружения. Независимость архитектуры от окружения очень важна, так как это позволяет менять различные компоненты окружения без изменения самой архитектуры. Что подразумевается под изменением компонентов архитектуры? Это может быть изменение в выборе базы данных (или же вообще отказ от нее) или же изменение в UI-части приложения (к примеру, нужно изменить внешний вид экрана). Если для внесения таких </a:t>
            </a:r>
            <a:r>
              <a:rPr lang="ru-RU" sz="2400" dirty="0">
                <a:solidFill>
                  <a:schemeClr val="bg1"/>
                </a:solidFill>
                <a:latin typeface="Arial" panose="020B0604020202020204" pitchFamily="34" charset="0"/>
              </a:rPr>
              <a:t>изменений требует от вас изменения архитектуры, то, возможно, вам стоит пересмотреть архитектуру.</a:t>
            </a:r>
            <a:endParaRPr lang="ru-RU" sz="24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863775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675" y="0"/>
            <a:ext cx="11845159" cy="6555641"/>
          </a:xfrm>
          <a:prstGeom prst="rect">
            <a:avLst/>
          </a:prstGeom>
        </p:spPr>
        <p:txBody>
          <a:bodyPr wrap="square">
            <a:spAutoFit/>
          </a:bodyPr>
          <a:lstStyle/>
          <a:p>
            <a:pPr algn="ctr"/>
            <a:r>
              <a:rPr lang="ru-RU" sz="2800" b="1" dirty="0" err="1">
                <a:solidFill>
                  <a:srgbClr val="333333"/>
                </a:solidFill>
                <a:latin typeface="Helvetica Neue"/>
              </a:rPr>
              <a:t>Android</a:t>
            </a:r>
            <a:r>
              <a:rPr lang="ru-RU" sz="2800" b="1" dirty="0">
                <a:solidFill>
                  <a:srgbClr val="333333"/>
                </a:solidFill>
                <a:latin typeface="Helvetica Neue"/>
              </a:rPr>
              <a:t> SDK.</a:t>
            </a:r>
          </a:p>
          <a:p>
            <a:r>
              <a:rPr lang="ru-RU" sz="2800" b="1" i="1" dirty="0" err="1">
                <a:solidFill>
                  <a:srgbClr val="333333"/>
                </a:solidFill>
                <a:latin typeface="Helvetica Neue"/>
              </a:rPr>
              <a:t>Android</a:t>
            </a:r>
            <a:r>
              <a:rPr lang="ru-RU" sz="2800" b="1" i="1" dirty="0">
                <a:solidFill>
                  <a:srgbClr val="333333"/>
                </a:solidFill>
                <a:latin typeface="Helvetica Neue"/>
              </a:rPr>
              <a:t> SDK </a:t>
            </a:r>
            <a:r>
              <a:rPr lang="ru-RU" sz="2800" dirty="0">
                <a:solidFill>
                  <a:srgbClr val="333333"/>
                </a:solidFill>
                <a:latin typeface="Helvetica Neue"/>
              </a:rPr>
              <a:t>— это набор инструментов, позволяющих осуществлять разработку приложений для платформы </a:t>
            </a:r>
            <a:r>
              <a:rPr lang="ru-RU" sz="2800" b="1" i="1" dirty="0" err="1">
                <a:solidFill>
                  <a:srgbClr val="333333"/>
                </a:solidFill>
                <a:latin typeface="Helvetica Neue"/>
              </a:rPr>
              <a:t>Android</a:t>
            </a:r>
            <a:r>
              <a:rPr lang="ru-RU" sz="2800" dirty="0">
                <a:solidFill>
                  <a:srgbClr val="333333"/>
                </a:solidFill>
                <a:latin typeface="Helvetica Neue"/>
              </a:rPr>
              <a:t>. </a:t>
            </a:r>
            <a:endParaRPr lang="en-US" sz="2800" dirty="0" smtClean="0">
              <a:solidFill>
                <a:srgbClr val="333333"/>
              </a:solidFill>
              <a:latin typeface="Helvetica Neue"/>
            </a:endParaRPr>
          </a:p>
          <a:p>
            <a:r>
              <a:rPr lang="ru-RU" sz="2800" dirty="0" smtClean="0">
                <a:solidFill>
                  <a:srgbClr val="333333"/>
                </a:solidFill>
                <a:latin typeface="Helvetica Neue"/>
              </a:rPr>
              <a:t>В </a:t>
            </a:r>
            <a:r>
              <a:rPr lang="ru-RU" sz="2800" dirty="0">
                <a:solidFill>
                  <a:srgbClr val="333333"/>
                </a:solidFill>
                <a:latin typeface="Helvetica Neue"/>
              </a:rPr>
              <a:t>его состав </a:t>
            </a:r>
            <a:r>
              <a:rPr lang="ru-RU" sz="2800" dirty="0" smtClean="0">
                <a:solidFill>
                  <a:srgbClr val="333333"/>
                </a:solidFill>
                <a:latin typeface="Helvetica Neue"/>
              </a:rPr>
              <a:t>входят</a:t>
            </a:r>
            <a:r>
              <a:rPr lang="en-US" sz="2800" dirty="0" smtClean="0">
                <a:solidFill>
                  <a:srgbClr val="333333"/>
                </a:solidFill>
                <a:latin typeface="Helvetica Neue"/>
              </a:rPr>
              <a:t> </a:t>
            </a:r>
            <a:r>
              <a:rPr lang="ru-RU" sz="2800" dirty="0" smtClean="0">
                <a:solidFill>
                  <a:srgbClr val="0070A8"/>
                </a:solidFill>
                <a:latin typeface="Helvetica Neue"/>
                <a:hlinkClick r:id="rId2" tooltip="Библиотеки"/>
              </a:rPr>
              <a:t>библиотеки</a:t>
            </a:r>
            <a:r>
              <a:rPr lang="ru-RU" sz="2800" dirty="0" smtClean="0">
                <a:solidFill>
                  <a:srgbClr val="333333"/>
                </a:solidFill>
                <a:latin typeface="Helvetica Neue"/>
              </a:rPr>
              <a:t>,</a:t>
            </a:r>
            <a:r>
              <a:rPr lang="en-US" sz="2800" dirty="0" smtClean="0">
                <a:solidFill>
                  <a:srgbClr val="333333"/>
                </a:solidFill>
                <a:latin typeface="Helvetica Neue"/>
              </a:rPr>
              <a:t> </a:t>
            </a:r>
            <a:r>
              <a:rPr lang="ru-RU" sz="2800" dirty="0" smtClean="0">
                <a:solidFill>
                  <a:srgbClr val="333333"/>
                </a:solidFill>
                <a:latin typeface="Helvetica Neue"/>
              </a:rPr>
              <a:t>предоставляющие</a:t>
            </a:r>
            <a:r>
              <a:rPr lang="en-US" sz="2800" dirty="0" smtClean="0">
                <a:solidFill>
                  <a:srgbClr val="333333"/>
                </a:solidFill>
                <a:latin typeface="Helvetica Neue"/>
              </a:rPr>
              <a:t> </a:t>
            </a:r>
            <a:r>
              <a:rPr lang="ru-RU" sz="2800" dirty="0" smtClean="0">
                <a:solidFill>
                  <a:srgbClr val="333333"/>
                </a:solidFill>
                <a:latin typeface="Helvetica Neue"/>
              </a:rPr>
              <a:t>программисту</a:t>
            </a:r>
            <a:r>
              <a:rPr lang="en-US" sz="2800" dirty="0" smtClean="0">
                <a:solidFill>
                  <a:srgbClr val="333333"/>
                </a:solidFill>
                <a:latin typeface="Helvetica Neue"/>
              </a:rPr>
              <a:t> </a:t>
            </a:r>
            <a:r>
              <a:rPr lang="ru-RU" sz="2800" b="1" i="1" dirty="0" smtClean="0">
                <a:solidFill>
                  <a:srgbClr val="333333"/>
                </a:solidFill>
                <a:latin typeface="Helvetica Neue"/>
              </a:rPr>
              <a:t>API</a:t>
            </a:r>
            <a:r>
              <a:rPr lang="en-US" sz="2800" dirty="0" smtClean="0">
                <a:solidFill>
                  <a:srgbClr val="333333"/>
                </a:solidFill>
                <a:latin typeface="Helvetica Neue"/>
              </a:rPr>
              <a:t> </a:t>
            </a:r>
            <a:r>
              <a:rPr lang="ru-RU" sz="2800" dirty="0" smtClean="0">
                <a:solidFill>
                  <a:srgbClr val="333333"/>
                </a:solidFill>
                <a:latin typeface="Helvetica Neue"/>
              </a:rPr>
              <a:t>платформы</a:t>
            </a:r>
            <a:r>
              <a:rPr lang="en-US" sz="2800" dirty="0" smtClean="0">
                <a:solidFill>
                  <a:srgbClr val="333333"/>
                </a:solidFill>
                <a:latin typeface="Helvetica Neue"/>
              </a:rPr>
              <a:t> </a:t>
            </a:r>
            <a:r>
              <a:rPr lang="ru-RU" sz="2800" b="1" i="1" dirty="0" err="1" smtClean="0">
                <a:solidFill>
                  <a:srgbClr val="333333"/>
                </a:solidFill>
                <a:latin typeface="Helvetica Neue"/>
              </a:rPr>
              <a:t>Android</a:t>
            </a:r>
            <a:r>
              <a:rPr lang="ru-RU" sz="2800" dirty="0" smtClean="0">
                <a:solidFill>
                  <a:srgbClr val="333333"/>
                </a:solidFill>
                <a:latin typeface="Helvetica Neue"/>
              </a:rPr>
              <a:t>,</a:t>
            </a:r>
            <a:r>
              <a:rPr lang="en-US" sz="2800" dirty="0" smtClean="0">
                <a:solidFill>
                  <a:srgbClr val="333333"/>
                </a:solidFill>
                <a:latin typeface="Helvetica Neue"/>
              </a:rPr>
              <a:t> </a:t>
            </a:r>
            <a:r>
              <a:rPr lang="ru-RU" sz="2800" dirty="0" smtClean="0">
                <a:solidFill>
                  <a:srgbClr val="333333"/>
                </a:solidFill>
                <a:latin typeface="Helvetica Neue"/>
              </a:rPr>
              <a:t>утилиты </a:t>
            </a:r>
            <a:r>
              <a:rPr lang="ru-RU" sz="2800" dirty="0">
                <a:solidFill>
                  <a:srgbClr val="333333"/>
                </a:solidFill>
                <a:latin typeface="Helvetica Neue"/>
              </a:rPr>
              <a:t>для создания и сборки приложений, управления образами виртуальных устройств и выполнения других </a:t>
            </a:r>
            <a:r>
              <a:rPr lang="ru-RU" sz="2800" dirty="0" smtClean="0">
                <a:solidFill>
                  <a:srgbClr val="333333"/>
                </a:solidFill>
                <a:latin typeface="Helvetica Neue"/>
              </a:rPr>
              <a:t>действий.</a:t>
            </a:r>
            <a:r>
              <a:rPr lang="en-US" sz="2800" dirty="0" smtClean="0">
                <a:solidFill>
                  <a:srgbClr val="333333"/>
                </a:solidFill>
                <a:latin typeface="Helvetica Neue"/>
              </a:rPr>
              <a:t> </a:t>
            </a:r>
            <a:r>
              <a:rPr lang="ru-RU" sz="2800" b="1" i="1" dirty="0" err="1" smtClean="0">
                <a:solidFill>
                  <a:srgbClr val="333333"/>
                </a:solidFill>
                <a:latin typeface="Helvetica Neue"/>
              </a:rPr>
              <a:t>Android</a:t>
            </a:r>
            <a:r>
              <a:rPr lang="ru-RU" sz="2800" b="1" i="1" dirty="0">
                <a:solidFill>
                  <a:srgbClr val="333333"/>
                </a:solidFill>
                <a:latin typeface="Helvetica Neue"/>
              </a:rPr>
              <a:t> SDK</a:t>
            </a:r>
            <a:r>
              <a:rPr lang="ru-RU" sz="2800" dirty="0">
                <a:solidFill>
                  <a:srgbClr val="333333"/>
                </a:solidFill>
                <a:latin typeface="Helvetica Neue"/>
              </a:rPr>
              <a:t> распространяется бесплатно для всех основных платформ и может быть загружен с </a:t>
            </a:r>
            <a:r>
              <a:rPr lang="ru-RU" sz="2800" dirty="0" smtClean="0">
                <a:solidFill>
                  <a:srgbClr val="333333"/>
                </a:solidFill>
                <a:latin typeface="Helvetica Neue"/>
              </a:rPr>
              <a:t>сайта</a:t>
            </a:r>
            <a:r>
              <a:rPr lang="en-US" sz="2800" dirty="0" smtClean="0">
                <a:solidFill>
                  <a:srgbClr val="333333"/>
                </a:solidFill>
                <a:latin typeface="Helvetica Neue"/>
              </a:rPr>
              <a:t> </a:t>
            </a:r>
            <a:r>
              <a:rPr lang="ru-RU" sz="2800" b="1" i="1" dirty="0" err="1" smtClean="0">
                <a:solidFill>
                  <a:srgbClr val="333333"/>
                </a:solidFill>
                <a:latin typeface="Helvetica Neue"/>
              </a:rPr>
              <a:t>Google</a:t>
            </a:r>
            <a:r>
              <a:rPr lang="ru-RU" sz="2800" dirty="0" smtClean="0">
                <a:solidFill>
                  <a:srgbClr val="333333"/>
                </a:solidFill>
                <a:latin typeface="Helvetica Neue"/>
              </a:rPr>
              <a:t>:</a:t>
            </a:r>
            <a:r>
              <a:rPr lang="en-US" sz="2800" dirty="0" smtClean="0">
                <a:solidFill>
                  <a:srgbClr val="333333"/>
                </a:solidFill>
                <a:latin typeface="Helvetica Neue"/>
              </a:rPr>
              <a:t> </a:t>
            </a:r>
            <a:r>
              <a:rPr lang="ru-RU" sz="2800" dirty="0" smtClean="0">
                <a:solidFill>
                  <a:srgbClr val="0070A8"/>
                </a:solidFill>
                <a:latin typeface="Helvetica Neue"/>
                <a:hlinkClick r:id="rId3"/>
              </a:rPr>
              <a:t>http</a:t>
            </a:r>
            <a:r>
              <a:rPr lang="ru-RU" sz="2800" dirty="0">
                <a:solidFill>
                  <a:srgbClr val="0070A8"/>
                </a:solidFill>
                <a:latin typeface="Helvetica Neue"/>
                <a:hlinkClick r:id="rId3"/>
              </a:rPr>
              <a:t>://developer.android.com/sdk/index.html</a:t>
            </a:r>
            <a:r>
              <a:rPr lang="ru-RU" sz="2800" dirty="0">
                <a:solidFill>
                  <a:srgbClr val="333333"/>
                </a:solidFill>
                <a:latin typeface="Helvetica Neue"/>
              </a:rPr>
              <a:t>.</a:t>
            </a:r>
          </a:p>
          <a:p>
            <a:r>
              <a:rPr lang="ru-RU" sz="2800" b="1" i="1" dirty="0" err="1">
                <a:solidFill>
                  <a:srgbClr val="333333"/>
                </a:solidFill>
                <a:latin typeface="Helvetica Neue"/>
              </a:rPr>
              <a:t>Android</a:t>
            </a:r>
            <a:r>
              <a:rPr lang="ru-RU" sz="2800" b="1" i="1" dirty="0">
                <a:solidFill>
                  <a:srgbClr val="333333"/>
                </a:solidFill>
                <a:latin typeface="Helvetica Neue"/>
              </a:rPr>
              <a:t> SDK</a:t>
            </a:r>
            <a:r>
              <a:rPr lang="ru-RU" sz="2800" dirty="0">
                <a:solidFill>
                  <a:srgbClr val="333333"/>
                </a:solidFill>
                <a:latin typeface="Helvetica Neue"/>
              </a:rPr>
              <a:t> не содержит компилятора языка </a:t>
            </a:r>
            <a:r>
              <a:rPr lang="ru-RU" sz="2800" b="1" i="1" dirty="0" err="1">
                <a:solidFill>
                  <a:srgbClr val="333333"/>
                </a:solidFill>
                <a:latin typeface="Helvetica Neue"/>
              </a:rPr>
              <a:t>Java</a:t>
            </a:r>
            <a:r>
              <a:rPr lang="ru-RU" sz="2800" dirty="0">
                <a:solidFill>
                  <a:srgbClr val="333333"/>
                </a:solidFill>
                <a:latin typeface="Helvetica Neue"/>
              </a:rPr>
              <a:t>, поэтому для компиляции </a:t>
            </a:r>
            <a:r>
              <a:rPr lang="ru-RU" sz="2800" b="1" i="1" dirty="0" err="1">
                <a:solidFill>
                  <a:srgbClr val="333333"/>
                </a:solidFill>
                <a:latin typeface="Helvetica Neue"/>
              </a:rPr>
              <a:t>Android</a:t>
            </a:r>
            <a:r>
              <a:rPr lang="ru-RU" sz="2800" dirty="0">
                <a:solidFill>
                  <a:srgbClr val="333333"/>
                </a:solidFill>
                <a:latin typeface="Helvetica Neue"/>
              </a:rPr>
              <a:t>-приложений необходим также набор </a:t>
            </a:r>
            <a:r>
              <a:rPr lang="ru-RU" sz="2800" dirty="0" smtClean="0">
                <a:solidFill>
                  <a:srgbClr val="333333"/>
                </a:solidFill>
                <a:latin typeface="Helvetica Neue"/>
              </a:rPr>
              <a:t>инструментов</a:t>
            </a:r>
            <a:r>
              <a:rPr lang="en-US" sz="2800" dirty="0" smtClean="0">
                <a:solidFill>
                  <a:srgbClr val="333333"/>
                </a:solidFill>
                <a:latin typeface="Helvetica Neue"/>
              </a:rPr>
              <a:t> </a:t>
            </a:r>
            <a:r>
              <a:rPr lang="ru-RU" sz="2800" b="1" i="1" dirty="0" err="1" smtClean="0">
                <a:solidFill>
                  <a:srgbClr val="333333"/>
                </a:solidFill>
                <a:latin typeface="Helvetica Neue"/>
              </a:rPr>
              <a:t>Java</a:t>
            </a:r>
            <a:r>
              <a:rPr lang="ru-RU" sz="2800" b="1" i="1" dirty="0">
                <a:solidFill>
                  <a:srgbClr val="333333"/>
                </a:solidFill>
                <a:latin typeface="Helvetica Neue"/>
              </a:rPr>
              <a:t> </a:t>
            </a:r>
            <a:r>
              <a:rPr lang="ru-RU" sz="2800" b="1" i="1" dirty="0" err="1">
                <a:solidFill>
                  <a:srgbClr val="333333"/>
                </a:solidFill>
                <a:latin typeface="Helvetica Neue"/>
              </a:rPr>
              <a:t>Development</a:t>
            </a:r>
            <a:r>
              <a:rPr lang="ru-RU" sz="2800" b="1" i="1" dirty="0">
                <a:solidFill>
                  <a:srgbClr val="333333"/>
                </a:solidFill>
                <a:latin typeface="Helvetica Neue"/>
              </a:rPr>
              <a:t> </a:t>
            </a:r>
            <a:r>
              <a:rPr lang="ru-RU" sz="2800" b="1" i="1" dirty="0" err="1">
                <a:solidFill>
                  <a:srgbClr val="333333"/>
                </a:solidFill>
                <a:latin typeface="Helvetica Neue"/>
              </a:rPr>
              <a:t>Kit</a:t>
            </a:r>
            <a:r>
              <a:rPr lang="ru-RU" sz="2800" b="1" i="1" dirty="0">
                <a:solidFill>
                  <a:srgbClr val="333333"/>
                </a:solidFill>
                <a:latin typeface="Helvetica Neue"/>
              </a:rPr>
              <a:t> (JDK)</a:t>
            </a:r>
            <a:r>
              <a:rPr lang="ru-RU" sz="2800" i="1" dirty="0">
                <a:solidFill>
                  <a:srgbClr val="333333"/>
                </a:solidFill>
                <a:latin typeface="Helvetica Neue"/>
              </a:rPr>
              <a:t>. </a:t>
            </a:r>
            <a:r>
              <a:rPr lang="ru-RU" sz="2800" dirty="0">
                <a:solidFill>
                  <a:srgbClr val="333333"/>
                </a:solidFill>
                <a:latin typeface="Helvetica Neue"/>
              </a:rPr>
              <a:t>Последняя версия </a:t>
            </a:r>
            <a:r>
              <a:rPr lang="ru-RU" sz="2800" b="1" i="1" dirty="0">
                <a:solidFill>
                  <a:srgbClr val="333333"/>
                </a:solidFill>
                <a:latin typeface="Helvetica Neue"/>
              </a:rPr>
              <a:t>JDK</a:t>
            </a:r>
            <a:r>
              <a:rPr lang="ru-RU" sz="2800" dirty="0">
                <a:solidFill>
                  <a:srgbClr val="333333"/>
                </a:solidFill>
                <a:latin typeface="Helvetica Neue"/>
              </a:rPr>
              <a:t> от компании </a:t>
            </a:r>
            <a:r>
              <a:rPr lang="ru-RU" sz="2800" b="1" i="1" dirty="0" err="1">
                <a:solidFill>
                  <a:srgbClr val="333333"/>
                </a:solidFill>
                <a:latin typeface="Helvetica Neue"/>
              </a:rPr>
              <a:t>Oracle</a:t>
            </a:r>
            <a:r>
              <a:rPr lang="ru-RU" sz="2800" dirty="0">
                <a:solidFill>
                  <a:srgbClr val="333333"/>
                </a:solidFill>
                <a:latin typeface="Helvetica Neue"/>
              </a:rPr>
              <a:t> может быть загружена с сайта </a:t>
            </a:r>
            <a:r>
              <a:rPr lang="ru-RU" sz="2800" b="1" i="1" dirty="0" err="1">
                <a:solidFill>
                  <a:srgbClr val="333333"/>
                </a:solidFill>
                <a:latin typeface="Helvetica Neue"/>
              </a:rPr>
              <a:t>Oracle</a:t>
            </a:r>
            <a:r>
              <a:rPr lang="ru-RU" sz="2800" dirty="0">
                <a:solidFill>
                  <a:srgbClr val="333333"/>
                </a:solidFill>
                <a:latin typeface="Helvetica Neue"/>
              </a:rPr>
              <a:t> по </a:t>
            </a:r>
            <a:r>
              <a:rPr lang="ru-RU" sz="2800" dirty="0" smtClean="0">
                <a:solidFill>
                  <a:srgbClr val="333333"/>
                </a:solidFill>
                <a:latin typeface="Helvetica Neue"/>
              </a:rPr>
              <a:t>адресу</a:t>
            </a:r>
            <a:r>
              <a:rPr lang="en-US" sz="2800" dirty="0" smtClean="0">
                <a:solidFill>
                  <a:srgbClr val="333333"/>
                </a:solidFill>
                <a:latin typeface="Helvetica Neue"/>
              </a:rPr>
              <a:t> </a:t>
            </a:r>
            <a:r>
              <a:rPr lang="ru-RU" sz="2800" dirty="0" smtClean="0">
                <a:solidFill>
                  <a:schemeClr val="bg1"/>
                </a:solidFill>
                <a:latin typeface="Helvetica Neue"/>
                <a:hlinkClick r:id="rId4"/>
              </a:rPr>
              <a:t>http</a:t>
            </a:r>
            <a:r>
              <a:rPr lang="ru-RU" sz="2800" dirty="0">
                <a:solidFill>
                  <a:schemeClr val="bg1"/>
                </a:solidFill>
                <a:latin typeface="Helvetica Neue"/>
                <a:hlinkClick r:id="rId4"/>
              </a:rPr>
              <a:t>://www.oracle.com/technetwork/java/javase/downloads/index.html</a:t>
            </a:r>
            <a:r>
              <a:rPr lang="ru-RU" sz="2800" dirty="0">
                <a:solidFill>
                  <a:schemeClr val="bg1"/>
                </a:solidFill>
                <a:latin typeface="Helvetica Neue"/>
              </a:rPr>
              <a:t>.</a:t>
            </a:r>
            <a:endParaRPr lang="ru-RU" sz="2800" b="0" i="0" dirty="0">
              <a:solidFill>
                <a:schemeClr val="bg1"/>
              </a:solidFill>
              <a:effectLst/>
              <a:latin typeface="Helvetica Neue"/>
            </a:endParaRPr>
          </a:p>
        </p:txBody>
      </p:sp>
    </p:spTree>
    <p:extLst>
      <p:ext uri="{BB962C8B-B14F-4D97-AF65-F5344CB8AC3E}">
        <p14:creationId xmlns:p14="http://schemas.microsoft.com/office/powerpoint/2010/main" val="4085243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1497" y="0"/>
            <a:ext cx="12150503" cy="6487886"/>
          </a:xfrm>
          <a:prstGeom prst="rect">
            <a:avLst/>
          </a:prstGeom>
        </p:spPr>
      </p:pic>
      <p:sp>
        <p:nvSpPr>
          <p:cNvPr id="3" name="Скругленная прямоугольная выноска 2"/>
          <p:cNvSpPr/>
          <p:nvPr/>
        </p:nvSpPr>
        <p:spPr>
          <a:xfrm>
            <a:off x="9350828" y="2647857"/>
            <a:ext cx="1513114" cy="555171"/>
          </a:xfrm>
          <a:prstGeom prst="wedgeRoundRectCallout">
            <a:avLst>
              <a:gd name="adj1" fmla="val 91969"/>
              <a:gd name="adj2" fmla="val -4372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SDK</a:t>
            </a:r>
            <a:endParaRPr lang="ru-RU" dirty="0"/>
          </a:p>
        </p:txBody>
      </p:sp>
      <p:sp>
        <p:nvSpPr>
          <p:cNvPr id="4" name="Скругленная прямоугольная выноска 3"/>
          <p:cNvSpPr/>
          <p:nvPr/>
        </p:nvSpPr>
        <p:spPr>
          <a:xfrm>
            <a:off x="8284028" y="1477453"/>
            <a:ext cx="1200056" cy="555171"/>
          </a:xfrm>
          <a:prstGeom prst="wedgeRoundRectCallout">
            <a:avLst>
              <a:gd name="adj1" fmla="val 197758"/>
              <a:gd name="adj2" fmla="val -2422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AVD</a:t>
            </a:r>
            <a:endParaRPr lang="ru-RU" dirty="0"/>
          </a:p>
        </p:txBody>
      </p:sp>
      <p:sp>
        <p:nvSpPr>
          <p:cNvPr id="5" name="Скругленная прямоугольная выноска 4"/>
          <p:cNvSpPr/>
          <p:nvPr/>
        </p:nvSpPr>
        <p:spPr>
          <a:xfrm>
            <a:off x="8284028" y="1496596"/>
            <a:ext cx="1200056" cy="536028"/>
          </a:xfrm>
          <a:prstGeom prst="wedgeRoundRectCallout">
            <a:avLst>
              <a:gd name="adj1" fmla="val -335253"/>
              <a:gd name="adj2" fmla="val 625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AWD</a:t>
            </a:r>
            <a:endParaRPr lang="ru-RU" dirty="0"/>
          </a:p>
        </p:txBody>
      </p:sp>
      <p:sp>
        <p:nvSpPr>
          <p:cNvPr id="6" name="Скругленная прямоугольная выноска 5"/>
          <p:cNvSpPr/>
          <p:nvPr/>
        </p:nvSpPr>
        <p:spPr>
          <a:xfrm>
            <a:off x="9350828" y="2667000"/>
            <a:ext cx="1200056" cy="536028"/>
          </a:xfrm>
          <a:prstGeom prst="wedgeRoundRectCallout">
            <a:avLst>
              <a:gd name="adj1" fmla="val -461371"/>
              <a:gd name="adj2" fmla="val -1139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SDK</a:t>
            </a:r>
            <a:endParaRPr lang="ru-RU" dirty="0"/>
          </a:p>
        </p:txBody>
      </p:sp>
    </p:spTree>
    <p:extLst>
      <p:ext uri="{BB962C8B-B14F-4D97-AF65-F5344CB8AC3E}">
        <p14:creationId xmlns:p14="http://schemas.microsoft.com/office/powerpoint/2010/main" val="3390607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18723" y="779026"/>
            <a:ext cx="5696712" cy="646331"/>
          </a:xfrm>
          <a:prstGeom prst="rect">
            <a:avLst/>
          </a:prstGeom>
        </p:spPr>
        <p:txBody>
          <a:bodyPr wrap="square">
            <a:spAutoFit/>
          </a:bodyPr>
          <a:lstStyle/>
          <a:p>
            <a:r>
              <a:rPr lang="ru-RU" sz="3600" dirty="0">
                <a:solidFill>
                  <a:srgbClr val="000000"/>
                </a:solidFill>
                <a:latin typeface="Tahoma" panose="020B0604030504040204" pitchFamily="34" charset="0"/>
                <a:ea typeface="Times New Roman" panose="02020603050405020304" pitchFamily="18" charset="0"/>
              </a:rPr>
              <a:t>Архитектура приложения</a:t>
            </a:r>
            <a:endParaRPr lang="ru-RU" sz="3600" dirty="0"/>
          </a:p>
        </p:txBody>
      </p:sp>
      <p:sp>
        <p:nvSpPr>
          <p:cNvPr id="3" name="Прямоугольник 2"/>
          <p:cNvSpPr/>
          <p:nvPr/>
        </p:nvSpPr>
        <p:spPr>
          <a:xfrm>
            <a:off x="146304" y="1595999"/>
            <a:ext cx="11896344" cy="2554545"/>
          </a:xfrm>
          <a:prstGeom prst="rect">
            <a:avLst/>
          </a:prstGeom>
        </p:spPr>
        <p:txBody>
          <a:bodyPr wrap="square">
            <a:spAutoFit/>
          </a:bodyPr>
          <a:lstStyle/>
          <a:p>
            <a:pPr algn="just"/>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Архитектура </a:t>
            </a:r>
            <a:r>
              <a:rPr lang="ru-RU"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Android</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приложений основана на идее </a:t>
            </a:r>
            <a:r>
              <a:rPr lang="ru-RU" sz="3200" b="1" i="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многократного использования компонентов</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которые являются основными строительными блоками. Каждый компонент является отдельной сущностью и помогает определить общее поведение приложения.</a:t>
            </a:r>
            <a:endParaRPr lang="ru-RU" sz="3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46304" y="4057495"/>
            <a:ext cx="11896344" cy="2062103"/>
          </a:xfrm>
          <a:prstGeom prst="rect">
            <a:avLst/>
          </a:prstGeom>
        </p:spPr>
        <p:txBody>
          <a:bodyPr wrap="square">
            <a:spAutoFit/>
          </a:bodyPr>
          <a:lstStyle/>
          <a:p>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Можно выделить </a:t>
            </a:r>
            <a:r>
              <a:rPr 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четыре</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различных </a:t>
            </a:r>
            <a:r>
              <a:rPr 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типа компонентов</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каждый тип служит для достижения определенной цели и имеет свой особый жизненный цикл, который определяет способы создания и разрушения соответствующего компонента. </a:t>
            </a:r>
          </a:p>
        </p:txBody>
      </p:sp>
      <p:sp>
        <p:nvSpPr>
          <p:cNvPr id="5" name="TextBox 4"/>
          <p:cNvSpPr txBox="1"/>
          <p:nvPr/>
        </p:nvSpPr>
        <p:spPr>
          <a:xfrm>
            <a:off x="4019068" y="132696"/>
            <a:ext cx="2816353" cy="584775"/>
          </a:xfrm>
          <a:prstGeom prst="rect">
            <a:avLst/>
          </a:prstGeom>
          <a:noFill/>
        </p:spPr>
        <p:txBody>
          <a:bodyPr wrap="square" rtlCol="0">
            <a:spAutoFit/>
          </a:bodyPr>
          <a:lstStyle/>
          <a:p>
            <a:pPr algn="ctr"/>
            <a:r>
              <a:rPr lang="ru-RU" sz="3200" dirty="0" smtClean="0"/>
              <a:t>РАЗРАБОТКА</a:t>
            </a:r>
            <a:endParaRPr lang="ru-RU" sz="3200" dirty="0"/>
          </a:p>
        </p:txBody>
      </p:sp>
    </p:spTree>
    <p:extLst>
      <p:ext uri="{BB962C8B-B14F-4D97-AF65-F5344CB8AC3E}">
        <p14:creationId xmlns:p14="http://schemas.microsoft.com/office/powerpoint/2010/main" val="3852923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024" y="889844"/>
            <a:ext cx="11658600" cy="5693866"/>
          </a:xfrm>
          <a:prstGeom prst="rect">
            <a:avLst/>
          </a:prstGeom>
        </p:spPr>
        <p:txBody>
          <a:bodyPr wrap="square">
            <a:spAutoFit/>
          </a:bodyPr>
          <a:lstStyle/>
          <a:p>
            <a:pPr indent="228600" algn="just"/>
            <a:r>
              <a:rPr lang="ru-RU"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Активности (</a:t>
            </a:r>
            <a:r>
              <a:rPr lang="ru-RU"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Activities</a:t>
            </a:r>
            <a:r>
              <a:rPr lang="ru-RU"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Активность - это видимая часть приложения (экран, окно, форма), отвечает за отображение графического интерфейса пользователя. При этом приложение может иметь несколько активностей, например, в приложении, предназначенном для работы с электронной почтой, одна активность может использоваться для отображения списка новых писем, другая активность - для написания, и еще одна - для чтения писем. Несмотря на то, что для пользователя приложение представляется единым целым, все активности приложения не зависят друг от друга. В связи с этим любая из этих активностей может быть запущена из другого приложения, имеющего доступ к активностям данного приложения. Например, приложение камеры может запустить активность, создающую новые письма, чтобы отправить только что сделанную фотографию </a:t>
            </a:r>
            <a:r>
              <a:rPr lang="ru-RU"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адресату, указанному пользователем</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p:cNvSpPr txBox="1"/>
          <p:nvPr/>
        </p:nvSpPr>
        <p:spPr>
          <a:xfrm>
            <a:off x="3979759" y="132542"/>
            <a:ext cx="2816353" cy="584775"/>
          </a:xfrm>
          <a:prstGeom prst="rect">
            <a:avLst/>
          </a:prstGeom>
          <a:noFill/>
        </p:spPr>
        <p:txBody>
          <a:bodyPr wrap="square" rtlCol="0">
            <a:spAutoFit/>
          </a:bodyPr>
          <a:lstStyle/>
          <a:p>
            <a:pPr algn="ctr"/>
            <a:r>
              <a:rPr lang="ru-RU" sz="3200" dirty="0" smtClean="0"/>
              <a:t>РАЗРАБОТКА</a:t>
            </a:r>
            <a:endParaRPr lang="ru-RU" sz="3200" dirty="0"/>
          </a:p>
        </p:txBody>
      </p:sp>
    </p:spTree>
    <p:extLst>
      <p:ext uri="{BB962C8B-B14F-4D97-AF65-F5344CB8AC3E}">
        <p14:creationId xmlns:p14="http://schemas.microsoft.com/office/powerpoint/2010/main" val="1766868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 y="1134285"/>
            <a:ext cx="11832336" cy="3970318"/>
          </a:xfrm>
          <a:prstGeom prst="rect">
            <a:avLst/>
          </a:prstGeom>
        </p:spPr>
        <p:txBody>
          <a:bodyPr wrap="square">
            <a:spAutoFit/>
          </a:bodyPr>
          <a:lstStyle/>
          <a:p>
            <a:pPr indent="228600" algn="just"/>
            <a:r>
              <a:rPr lang="ru-RU"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Сервисы (</a:t>
            </a:r>
            <a:r>
              <a:rPr lang="ru-RU"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Services</a:t>
            </a:r>
            <a:r>
              <a:rPr lang="ru-RU"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Сервис - компонент, который работает в фоновом режиме, выполняет длительные по времени операции или работу для удаленных процессов. Сервис не предоставляет пользовательского интерфейса. Например, сервис может проигрывать музыку в фоновом режиме, пока пользователь использует другое приложение, может загружать данные из сети, не блокируя взаимодействие пользователя с активностью. Сервис может быть запущен другим компонентом и после этого работать самостоятельно, а может остаться связанным с этим компонентом и взаимодействовать с ним.</a:t>
            </a:r>
            <a:endParaRPr lang="ru-RU"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p:cNvSpPr txBox="1"/>
          <p:nvPr/>
        </p:nvSpPr>
        <p:spPr>
          <a:xfrm>
            <a:off x="3806023" y="242270"/>
            <a:ext cx="2816353" cy="584775"/>
          </a:xfrm>
          <a:prstGeom prst="rect">
            <a:avLst/>
          </a:prstGeom>
          <a:noFill/>
        </p:spPr>
        <p:txBody>
          <a:bodyPr wrap="square" rtlCol="0">
            <a:spAutoFit/>
          </a:bodyPr>
          <a:lstStyle/>
          <a:p>
            <a:pPr algn="ctr"/>
            <a:r>
              <a:rPr lang="ru-RU" sz="3200" dirty="0" smtClean="0"/>
              <a:t>РАЗРАБОТКА</a:t>
            </a:r>
            <a:endParaRPr lang="ru-RU" sz="3200" dirty="0"/>
          </a:p>
        </p:txBody>
      </p:sp>
    </p:spTree>
    <p:extLst>
      <p:ext uri="{BB962C8B-B14F-4D97-AF65-F5344CB8AC3E}">
        <p14:creationId xmlns:p14="http://schemas.microsoft.com/office/powerpoint/2010/main" val="772952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4904" y="700499"/>
            <a:ext cx="11301984" cy="5262979"/>
          </a:xfrm>
          <a:prstGeom prst="rect">
            <a:avLst/>
          </a:prstGeom>
        </p:spPr>
        <p:txBody>
          <a:bodyPr wrap="square">
            <a:spAutoFit/>
          </a:bodyPr>
          <a:lstStyle/>
          <a:p>
            <a:pPr indent="228600" algn="just"/>
            <a:r>
              <a:rPr lang="ru-RU"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Контент-провайдеры (</a:t>
            </a:r>
            <a:r>
              <a:rPr lang="ru-RU"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Content</a:t>
            </a:r>
            <a:r>
              <a:rPr lang="ru-RU"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providers</a:t>
            </a:r>
            <a:r>
              <a:rPr lang="ru-RU"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Контент-провайдер управляет распределенным множеством данных приложения. Данные могут храниться в файловой системе, в базе данных </a:t>
            </a:r>
            <a:r>
              <a:rPr lang="ru-RU"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SQLite</a:t>
            </a:r>
            <a:r>
              <a:rPr lang="ru-RU"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сети, в любом другом доступном для приложения месте. Контент-провайдер позволяет другим приложениям при наличии у них соответствующих прав делать запросы или даже менять данные. Например, в системе </a:t>
            </a:r>
            <a:r>
              <a:rPr lang="ru-RU"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Android</a:t>
            </a:r>
            <a:r>
              <a:rPr lang="ru-RU"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есть контент-провайдер, который управляет информацией о контактах пользователя. В связи с этим, любое приложение с соответствующими правами может сделать запрос на чтение и запись информации какого-либо контакта. Контент-провайдер может быть также полезен для чтения и записи приватных данных приложения, не предназначенных для доступа извне.</a:t>
            </a:r>
            <a:endParaRPr lang="ru-RU"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p:cNvSpPr txBox="1"/>
          <p:nvPr/>
        </p:nvSpPr>
        <p:spPr>
          <a:xfrm>
            <a:off x="3998047" y="115724"/>
            <a:ext cx="2816353" cy="584775"/>
          </a:xfrm>
          <a:prstGeom prst="rect">
            <a:avLst/>
          </a:prstGeom>
          <a:noFill/>
        </p:spPr>
        <p:txBody>
          <a:bodyPr wrap="square" rtlCol="0">
            <a:spAutoFit/>
          </a:bodyPr>
          <a:lstStyle/>
          <a:p>
            <a:pPr algn="ctr"/>
            <a:r>
              <a:rPr lang="ru-RU" sz="3200" dirty="0" smtClean="0"/>
              <a:t>РАЗРАБОТКА</a:t>
            </a:r>
            <a:endParaRPr lang="ru-RU" sz="3200" dirty="0"/>
          </a:p>
        </p:txBody>
      </p:sp>
    </p:spTree>
    <p:extLst>
      <p:ext uri="{BB962C8B-B14F-4D97-AF65-F5344CB8AC3E}">
        <p14:creationId xmlns:p14="http://schemas.microsoft.com/office/powerpoint/2010/main" val="1604867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TM10001114[[fn=Галерея]]</Template>
  <TotalTime>3687</TotalTime>
  <Words>1578</Words>
  <Application>Microsoft Office PowerPoint</Application>
  <PresentationFormat>Широкоэкранный</PresentationFormat>
  <Paragraphs>105</Paragraphs>
  <Slides>31</Slides>
  <Notes>2</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31</vt:i4>
      </vt:variant>
    </vt:vector>
  </HeadingPairs>
  <TitlesOfParts>
    <vt:vector size="43" baseType="lpstr">
      <vt:lpstr>-apple-system</vt:lpstr>
      <vt:lpstr>Arial</vt:lpstr>
      <vt:lpstr>Calibri</vt:lpstr>
      <vt:lpstr>Courier New</vt:lpstr>
      <vt:lpstr>Gill Sans MT</vt:lpstr>
      <vt:lpstr>Helvetica Neue</vt:lpstr>
      <vt:lpstr>merriweather-regular</vt:lpstr>
      <vt:lpstr>opensans-semibold</vt:lpstr>
      <vt:lpstr>Stencil</vt:lpstr>
      <vt:lpstr>Tahoma</vt:lpstr>
      <vt:lpstr>Times New Roman</vt:lpstr>
      <vt:lpstr>Gallery</vt:lpstr>
      <vt:lpstr>Разработка мобильных приложений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Разработка мобильных приложений</dc:title>
  <dc:creator>kis</dc:creator>
  <cp:lastModifiedBy>kis</cp:lastModifiedBy>
  <cp:revision>51</cp:revision>
  <dcterms:created xsi:type="dcterms:W3CDTF">2022-02-20T16:43:21Z</dcterms:created>
  <dcterms:modified xsi:type="dcterms:W3CDTF">2022-03-17T20:57:13Z</dcterms:modified>
</cp:coreProperties>
</file>