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5" r:id="rId3"/>
    <p:sldId id="316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4" r:id="rId12"/>
    <p:sldId id="35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47" r:id="rId22"/>
    <p:sldId id="334" r:id="rId23"/>
    <p:sldId id="336" r:id="rId24"/>
    <p:sldId id="337" r:id="rId25"/>
    <p:sldId id="338" r:id="rId26"/>
    <p:sldId id="344" r:id="rId27"/>
    <p:sldId id="342" r:id="rId28"/>
    <p:sldId id="345" r:id="rId29"/>
    <p:sldId id="346" r:id="rId30"/>
    <p:sldId id="348" r:id="rId31"/>
    <p:sldId id="349" r:id="rId32"/>
    <p:sldId id="350" r:id="rId33"/>
    <p:sldId id="351" r:id="rId34"/>
    <p:sldId id="352" r:id="rId35"/>
    <p:sldId id="353" r:id="rId36"/>
    <p:sldId id="35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4727"/>
  </p:normalViewPr>
  <p:slideViewPr>
    <p:cSldViewPr snapToGrid="0" snapToObjects="1">
      <p:cViewPr>
        <p:scale>
          <a:sx n="78" d="100"/>
          <a:sy n="78" d="100"/>
        </p:scale>
        <p:origin x="-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5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1" i="0">
                <a:solidFill>
                  <a:srgbClr val="1111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rgbClr val="8C8C8C"/>
                </a:solidFill>
                <a:latin typeface="Microsoft Sans Serif"/>
                <a:cs typeface="Microsoft Sans Serif"/>
              </a:defRPr>
            </a:lvl1pPr>
          </a:lstStyle>
          <a:p>
            <a:pPr marL="226054">
              <a:lnSpc>
                <a:spcPts val="2200"/>
              </a:lnSpc>
            </a:pPr>
            <a:fld id="{81D60167-4931-47E6-BA6A-407CBD079E47}" type="slidenum">
              <a:rPr lang="uk-UA" spc="-67" smtClean="0"/>
              <a:pPr marL="226054">
                <a:lnSpc>
                  <a:spcPts val="2200"/>
                </a:lnSpc>
              </a:pPr>
              <a:t>‹#›</a:t>
            </a:fld>
            <a:endParaRPr lang="uk-UA" spc="-67" dirty="0"/>
          </a:p>
        </p:txBody>
      </p:sp>
    </p:spTree>
    <p:extLst>
      <p:ext uri="{BB962C8B-B14F-4D97-AF65-F5344CB8AC3E}">
        <p14:creationId xmlns:p14="http://schemas.microsoft.com/office/powerpoint/2010/main" val="578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88010" y="410306"/>
            <a:ext cx="8643966" cy="16785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ru-RU" sz="2800" b="1" spc="-5" dirty="0" smtClean="0">
                <a:latin typeface="Helvetica" charset="0"/>
                <a:ea typeface="Helvetica" charset="0"/>
                <a:cs typeface="Helvetica" charset="0"/>
              </a:rPr>
              <a:t>Лекция</a:t>
            </a:r>
            <a:r>
              <a:rPr lang="en-US" sz="2800" b="1" spc="-3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2800" b="1" smtClean="0">
                <a:latin typeface="Helvetica" charset="0"/>
                <a:ea typeface="Helvetica" charset="0"/>
                <a:cs typeface="Helvetica" charset="0"/>
              </a:rPr>
              <a:t>2.1</a:t>
            </a:r>
            <a:r>
              <a:rPr lang="en-US" sz="2800" b="1" smtClean="0">
                <a:latin typeface="+mj-lt"/>
              </a:rPr>
              <a:t>:</a:t>
            </a:r>
            <a:r>
              <a:rPr lang="en-US" sz="2800" b="1" spc="-5" smtClean="0">
                <a:latin typeface="Lucida Sans Unicode"/>
                <a:cs typeface="Lucida Sans Unicode"/>
              </a:rPr>
              <a:t> </a:t>
            </a:r>
            <a:r>
              <a:rPr lang="ru-RU" sz="2800" b="1" dirty="0" smtClean="0"/>
              <a:t>Современное состояние энергетики</a:t>
            </a:r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6506" y="256201"/>
            <a:ext cx="800777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Ежегодный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ввод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различных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мощностей</a:t>
            </a:r>
            <a:r>
              <a:rPr sz="2400" b="1" spc="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767" y="1358484"/>
            <a:ext cx="10189717" cy="44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289" y="256201"/>
            <a:ext cx="71052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Современное</a:t>
            </a:r>
            <a:r>
              <a:rPr sz="2400" b="1" spc="-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состояние</a:t>
            </a:r>
            <a:r>
              <a:rPr sz="2400" b="1" spc="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развития</a:t>
            </a:r>
            <a:r>
              <a:rPr sz="2400" b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956" y="1412714"/>
            <a:ext cx="9473541" cy="43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0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289" y="256201"/>
            <a:ext cx="71052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400" b="1" spc="-20" dirty="0">
                <a:solidFill>
                  <a:srgbClr val="1F487C"/>
                </a:solidFill>
                <a:latin typeface="Arial"/>
                <a:cs typeface="Arial"/>
              </a:rPr>
              <a:t>Доля ВИЭ в генерации электроэнергии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80" y="1699683"/>
            <a:ext cx="10085584" cy="493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8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0602" y="256201"/>
            <a:ext cx="59241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Мировой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рынок</a:t>
            </a:r>
            <a:r>
              <a:rPr sz="2400" b="1" spc="-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солнечной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энергетики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3" y="1198161"/>
            <a:ext cx="10649741" cy="49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8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5927" y="256201"/>
            <a:ext cx="837353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Страновое</a:t>
            </a:r>
            <a:r>
              <a:rPr sz="2400" b="1" spc="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распределение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1F487C"/>
                </a:solidFill>
                <a:latin typeface="Arial"/>
                <a:cs typeface="Arial"/>
              </a:rPr>
              <a:t>фотовольтаики</a:t>
            </a:r>
            <a:r>
              <a:rPr sz="2400" b="1" spc="7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583" y="1318378"/>
            <a:ext cx="9793143" cy="47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8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60234" y="256201"/>
            <a:ext cx="62246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Мировой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рынок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солнечных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коллекторов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3618" y="1010962"/>
            <a:ext cx="9374476" cy="530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06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403" y="256201"/>
            <a:ext cx="51011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Мировой</a:t>
            </a:r>
            <a:r>
              <a:rPr sz="2400" b="1" spc="-5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объем</a:t>
            </a:r>
            <a:r>
              <a:rPr sz="2400" b="1" spc="-5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ветроэнергетики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3313" y="1219365"/>
            <a:ext cx="9475847" cy="499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8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200" y="256201"/>
            <a:ext cx="783844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Страновое</a:t>
            </a:r>
            <a:r>
              <a:rPr sz="2400" b="1" spc="5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распределение</a:t>
            </a:r>
            <a:r>
              <a:rPr sz="24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ветроэнергетики</a:t>
            </a:r>
            <a:r>
              <a:rPr sz="2400" b="1" spc="7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224" y="1281391"/>
            <a:ext cx="10147224" cy="47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5737" y="256201"/>
            <a:ext cx="60341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Ведущие</a:t>
            </a:r>
            <a:r>
              <a:rPr sz="24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мировые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производители</a:t>
            </a:r>
            <a:r>
              <a:rPr sz="2400" b="1" spc="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ВЭУ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509" y="1083429"/>
            <a:ext cx="9796047" cy="51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4040" y="256201"/>
            <a:ext cx="675809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794888" marR="6773" indent="-1778802">
              <a:spcBef>
                <a:spcPts val="133"/>
              </a:spcBef>
            </a:pP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Ежегодный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ввод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новых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генераций</a:t>
            </a:r>
            <a:r>
              <a:rPr sz="24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400" b="1" spc="-6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ископаемом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топливе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562" y="1317577"/>
            <a:ext cx="10650783" cy="53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pc="-13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Энергетический</a:t>
            </a:r>
            <a:r>
              <a:rPr lang="ru-RU" spc="-80" dirty="0"/>
              <a:t> </a:t>
            </a:r>
            <a:r>
              <a:rPr lang="ru-RU" sz="2400" b="1" spc="-13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баланс </a:t>
            </a:r>
            <a:r>
              <a:rPr lang="ru-RU" sz="2400" b="1" spc="-13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Земли Гидроэлектростанция</a:t>
            </a:r>
            <a:endParaRPr lang="ru-RU" sz="2400" b="1" spc="-13" dirty="0">
              <a:solidFill>
                <a:srgbClr val="1F487C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87" y="1600201"/>
            <a:ext cx="10826825" cy="45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05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520" y="932739"/>
            <a:ext cx="8916147" cy="55887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38890" y="256201"/>
            <a:ext cx="84488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Стоимость</a:t>
            </a:r>
            <a:r>
              <a:rPr sz="2400" b="1" spc="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(LCOE)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различных</a:t>
            </a:r>
            <a:r>
              <a:rPr sz="2400" b="1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видов</a:t>
            </a:r>
            <a:r>
              <a:rPr sz="2400" b="1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генерации</a:t>
            </a:r>
            <a:r>
              <a:rPr sz="2400" b="1" spc="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ВИЭ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920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66111" y="6431389"/>
            <a:ext cx="3107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solidFill>
                  <a:srgbClr val="8C8C8C"/>
                </a:solidFill>
                <a:latin typeface="Microsoft Sans Serif"/>
                <a:cs typeface="Microsoft Sans Serif"/>
              </a:rPr>
              <a:t>58</a:t>
            </a:r>
            <a:endParaRPr sz="1867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1309" y="1510141"/>
            <a:ext cx="2087033" cy="4566208"/>
          </a:xfrm>
          <a:prstGeom prst="rect">
            <a:avLst/>
          </a:prstGeom>
        </p:spPr>
        <p:txBody>
          <a:bodyPr vert="horz" wrap="square" lIns="0" tIns="51647" rIns="0" bIns="0" rtlCol="0">
            <a:spAutoFit/>
          </a:bodyPr>
          <a:lstStyle/>
          <a:p>
            <a:pPr marL="16933" marR="6773" indent="62652">
              <a:lnSpc>
                <a:spcPts val="2160"/>
              </a:lnSpc>
              <a:spcBef>
                <a:spcPts val="407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Динамика</a:t>
            </a:r>
            <a:r>
              <a:rPr sz="2000" spc="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27" dirty="0">
                <a:solidFill>
                  <a:srgbClr val="111111"/>
                </a:solidFill>
                <a:latin typeface="Microsoft Sans Serif"/>
                <a:cs typeface="Microsoft Sans Serif"/>
              </a:rPr>
              <a:t>LCOE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солнечной</a:t>
            </a:r>
            <a:r>
              <a:rPr sz="2000" spc="33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и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ветровой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энергетики,</a:t>
            </a:r>
            <a:r>
              <a:rPr sz="2000" spc="20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а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также</a:t>
            </a:r>
            <a:r>
              <a:rPr sz="2000" spc="-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динамика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цен</a:t>
            </a:r>
            <a:r>
              <a:rPr sz="2000" spc="6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конкурсных </a:t>
            </a:r>
            <a:r>
              <a:rPr sz="2000" spc="60" dirty="0">
                <a:solidFill>
                  <a:srgbClr val="111111"/>
                </a:solidFill>
                <a:latin typeface="Microsoft Sans Serif"/>
                <a:cs typeface="Microsoft Sans Serif"/>
              </a:rPr>
              <a:t>отборов</a:t>
            </a:r>
            <a:r>
              <a:rPr sz="2000" spc="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33" dirty="0">
                <a:solidFill>
                  <a:srgbClr val="111111"/>
                </a:solidFill>
                <a:latin typeface="Microsoft Sans Serif"/>
                <a:cs typeface="Microsoft Sans Serif"/>
              </a:rPr>
              <a:t>или</a:t>
            </a:r>
            <a:endParaRPr sz="2000">
              <a:latin typeface="Microsoft Sans Serif"/>
              <a:cs typeface="Microsoft Sans Serif"/>
            </a:endParaRPr>
          </a:p>
          <a:p>
            <a:pPr marL="16933" marR="93131">
              <a:lnSpc>
                <a:spcPts val="2160"/>
              </a:lnSpc>
            </a:pPr>
            <a:r>
              <a:rPr sz="2000" spc="60" dirty="0">
                <a:solidFill>
                  <a:srgbClr val="111111"/>
                </a:solidFill>
                <a:latin typeface="Microsoft Sans Serif"/>
                <a:cs typeface="Microsoft Sans Serif"/>
              </a:rPr>
              <a:t>договоров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купли-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продажи электроэнергии </a:t>
            </a:r>
            <a:r>
              <a:rPr sz="2000" spc="-73" dirty="0">
                <a:solidFill>
                  <a:srgbClr val="111111"/>
                </a:solidFill>
                <a:latin typeface="Microsoft Sans Serif"/>
                <a:cs typeface="Microsoft Sans Serif"/>
              </a:rPr>
              <a:t>(PPA)</a:t>
            </a:r>
            <a:r>
              <a:rPr sz="2000" spc="-8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в</a:t>
            </a:r>
            <a:endParaRPr sz="2000">
              <a:latin typeface="Microsoft Sans Serif"/>
              <a:cs typeface="Microsoft Sans Serif"/>
            </a:endParaRPr>
          </a:p>
          <a:p>
            <a:pPr marL="16933" marR="560479" algn="just">
              <a:lnSpc>
                <a:spcPts val="2160"/>
              </a:lnSpc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сравнении</a:t>
            </a:r>
            <a:r>
              <a:rPr sz="2000" spc="29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с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диапазоном </a:t>
            </a:r>
            <a:r>
              <a:rPr sz="2000" spc="-27" dirty="0">
                <a:solidFill>
                  <a:srgbClr val="111111"/>
                </a:solidFill>
                <a:latin typeface="Microsoft Sans Serif"/>
                <a:cs typeface="Microsoft Sans Serif"/>
              </a:rPr>
              <a:t>LCOE</a:t>
            </a:r>
            <a:endParaRPr sz="2000">
              <a:latin typeface="Microsoft Sans Serif"/>
              <a:cs typeface="Microsoft Sans Serif"/>
            </a:endParaRPr>
          </a:p>
          <a:p>
            <a:pPr marL="16933" marR="22013">
              <a:lnSpc>
                <a:spcPts val="2160"/>
              </a:lnSpc>
            </a:pP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«традиционных» электростанций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6442187"/>
            <a:ext cx="5360247" cy="296661"/>
          </a:xfrm>
          <a:prstGeom prst="rect">
            <a:avLst/>
          </a:prstGeom>
        </p:spPr>
        <p:txBody>
          <a:bodyPr vert="horz" wrap="square" lIns="0" tIns="19472" rIns="0" bIns="0" rtlCol="0">
            <a:spAutoFit/>
          </a:bodyPr>
          <a:lstStyle/>
          <a:p>
            <a:pPr marL="16933">
              <a:spcBef>
                <a:spcPts val="152"/>
              </a:spcBef>
            </a:pPr>
            <a:r>
              <a:rPr i="1" dirty="0">
                <a:solidFill>
                  <a:srgbClr val="8C8C8C"/>
                </a:solidFill>
                <a:latin typeface="Arial"/>
                <a:cs typeface="Arial"/>
              </a:rPr>
              <a:t>https://</a:t>
            </a:r>
            <a:r>
              <a:rPr i="1" spc="73" dirty="0">
                <a:solidFill>
                  <a:srgbClr val="8C8C8C"/>
                </a:solidFill>
                <a:latin typeface="Arial"/>
                <a:cs typeface="Arial"/>
              </a:rPr>
              <a:t> </a:t>
            </a:r>
            <a:r>
              <a:rPr i="1" spc="-27" dirty="0">
                <a:solidFill>
                  <a:srgbClr val="8C8C8C"/>
                </a:solidFill>
                <a:latin typeface="Arial"/>
                <a:cs typeface="Arial"/>
              </a:rPr>
              <a:t>renen.ru/aktualnye-</a:t>
            </a:r>
            <a:r>
              <a:rPr i="1" spc="-33" dirty="0">
                <a:solidFill>
                  <a:srgbClr val="8C8C8C"/>
                </a:solidFill>
                <a:latin typeface="Arial"/>
                <a:cs typeface="Arial"/>
              </a:rPr>
              <a:t>dannye-</a:t>
            </a:r>
            <a:r>
              <a:rPr i="1" dirty="0">
                <a:solidFill>
                  <a:srgbClr val="8C8C8C"/>
                </a:solidFill>
                <a:latin typeface="Arial"/>
                <a:cs typeface="Arial"/>
              </a:rPr>
              <a:t>po-</a:t>
            </a:r>
            <a:r>
              <a:rPr i="1" spc="-13" dirty="0">
                <a:solidFill>
                  <a:srgbClr val="8C8C8C"/>
                </a:solidFill>
                <a:latin typeface="Arial"/>
                <a:cs typeface="Arial"/>
              </a:rPr>
              <a:t>ekonomike-</a:t>
            </a:r>
            <a:r>
              <a:rPr i="1" spc="-27" dirty="0">
                <a:solidFill>
                  <a:srgbClr val="8C8C8C"/>
                </a:solidFill>
                <a:latin typeface="Arial"/>
                <a:cs typeface="Arial"/>
              </a:rPr>
              <a:t>vie/</a:t>
            </a:r>
            <a:endParaRPr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92" y="1412781"/>
            <a:ext cx="7872873" cy="498496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-13" dirty="0">
                <a:solidFill>
                  <a:srgbClr val="1F487C"/>
                </a:solidFill>
                <a:latin typeface="Arial"/>
                <a:cs typeface="Arial"/>
              </a:rPr>
              <a:t>Динамика солнечной и ветровой энергетики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298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8924" y="256201"/>
            <a:ext cx="819827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Стоимость</a:t>
            </a:r>
            <a:r>
              <a:rPr sz="2400" b="1" spc="4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генерации</a:t>
            </a:r>
            <a:r>
              <a:rPr sz="2400" b="1" spc="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(LCOE)</a:t>
            </a:r>
            <a:r>
              <a:rPr sz="2400" b="1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на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традиционной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395" y="1028665"/>
            <a:ext cx="11050015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4922" y="256201"/>
            <a:ext cx="537548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Хронология</a:t>
            </a:r>
            <a:r>
              <a:rPr sz="2400" b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«роста»</a:t>
            </a:r>
            <a:r>
              <a:rPr sz="24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размеров</a:t>
            </a:r>
            <a:r>
              <a:rPr sz="2400" b="1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ВЭУ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91" y="1316684"/>
            <a:ext cx="9409005" cy="43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1385" y="256201"/>
            <a:ext cx="55676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Хронология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«роста»</a:t>
            </a:r>
            <a:r>
              <a:rPr sz="24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диаметров</a:t>
            </a:r>
            <a:r>
              <a:rPr sz="2400" b="1" spc="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ВЭУ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9582" y="1645243"/>
            <a:ext cx="8573380" cy="37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0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1479" y="932689"/>
            <a:ext cx="9312995" cy="55607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1306" y="256201"/>
            <a:ext cx="634238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3333243" algn="l"/>
              </a:tabLst>
            </a:pP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ВЭУ Generic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5.45</a:t>
            </a:r>
            <a:r>
              <a:rPr sz="2400" b="1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MW	-</a:t>
            </a:r>
            <a:r>
              <a:rPr sz="2400" b="1" spc="-5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высота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125метров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7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3085" y="256201"/>
            <a:ext cx="361780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Российский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рынок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8" y="1440992"/>
            <a:ext cx="9814983" cy="43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0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434" y="778137"/>
            <a:ext cx="11155172" cy="56147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20522" y="256201"/>
            <a:ext cx="392091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Рынок</a:t>
            </a:r>
            <a:r>
              <a:rPr sz="2400" b="1" spc="-5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 РФ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2035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год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48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7" y="251861"/>
            <a:ext cx="8588587" cy="756617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2400" dirty="0">
                <a:solidFill>
                  <a:srgbClr val="1F487C"/>
                </a:solidFill>
                <a:ea typeface="+mn-ea"/>
              </a:rPr>
              <a:t>Прогноз структуры производства электроэнергии в ЕС до 2030 года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568" y="1568450"/>
            <a:ext cx="10574849" cy="468206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650133" y="8536550"/>
            <a:ext cx="3793067" cy="364000"/>
          </a:xfrm>
          <a:prstGeom prst="rect">
            <a:avLst/>
          </a:prstGeom>
        </p:spPr>
        <p:txBody>
          <a:bodyPr vert="horz" wrap="square" lIns="0" tIns="81080" rIns="0" bIns="0" rtlCol="0" anchor="ctr">
            <a:spAutoFit/>
          </a:bodyPr>
          <a:lstStyle/>
          <a:p>
            <a:pPr marL="88051">
              <a:lnSpc>
                <a:spcPts val="2200"/>
              </a:lnSpc>
            </a:pPr>
            <a:fld id="{81D60167-4931-47E6-BA6A-407CBD079E47}" type="slidenum">
              <a:rPr spc="-33" dirty="0"/>
              <a:pPr marL="88051">
                <a:lnSpc>
                  <a:spcPts val="2200"/>
                </a:lnSpc>
              </a:pPr>
              <a:t>28</a:t>
            </a:fld>
            <a:endParaRPr spc="-33" dirty="0"/>
          </a:p>
        </p:txBody>
      </p:sp>
    </p:spTree>
    <p:extLst>
      <p:ext uri="{BB962C8B-B14F-4D97-AF65-F5344CB8AC3E}">
        <p14:creationId xmlns:p14="http://schemas.microsoft.com/office/powerpoint/2010/main" val="1748528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910" y="282857"/>
            <a:ext cx="8825653" cy="756617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01597" marR="6773" indent="-85511">
              <a:spcBef>
                <a:spcPts val="140"/>
              </a:spcBef>
            </a:pPr>
            <a:r>
              <a:rPr sz="2400" dirty="0">
                <a:solidFill>
                  <a:srgbClr val="1F487C"/>
                </a:solidFill>
                <a:ea typeface="+mn-ea"/>
              </a:rPr>
              <a:t>Изменение мирового производства электроэнергии, 2014-2021 гг.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03" y="1508794"/>
            <a:ext cx="10120775" cy="49925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650133" y="8536550"/>
            <a:ext cx="3793067" cy="364000"/>
          </a:xfrm>
          <a:prstGeom prst="rect">
            <a:avLst/>
          </a:prstGeom>
        </p:spPr>
        <p:txBody>
          <a:bodyPr vert="horz" wrap="square" lIns="0" tIns="81080" rIns="0" bIns="0" rtlCol="0" anchor="ctr">
            <a:spAutoFit/>
          </a:bodyPr>
          <a:lstStyle/>
          <a:p>
            <a:pPr marL="88051">
              <a:lnSpc>
                <a:spcPts val="2200"/>
              </a:lnSpc>
            </a:pPr>
            <a:fld id="{81D60167-4931-47E6-BA6A-407CBD079E47}" type="slidenum">
              <a:rPr spc="-33" dirty="0"/>
              <a:pPr marL="88051">
                <a:lnSpc>
                  <a:spcPts val="2200"/>
                </a:lnSpc>
              </a:pPr>
              <a:t>29</a:t>
            </a:fld>
            <a:endParaRPr spc="-33" dirty="0"/>
          </a:p>
        </p:txBody>
      </p:sp>
      <p:sp>
        <p:nvSpPr>
          <p:cNvPr id="5" name="object 5"/>
          <p:cNvSpPr txBox="1"/>
          <p:nvPr/>
        </p:nvSpPr>
        <p:spPr>
          <a:xfrm>
            <a:off x="714587" y="6464101"/>
            <a:ext cx="43264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2140"/>
              </a:lnSpc>
            </a:pPr>
            <a:r>
              <a:rPr i="1" spc="-60" dirty="0">
                <a:solidFill>
                  <a:srgbClr val="8C8C8C"/>
                </a:solidFill>
                <a:latin typeface="Arial"/>
                <a:cs typeface="Arial"/>
              </a:rPr>
              <a:t>IEA.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47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-13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Как появилась возобновляемая энергетика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065" marR="356235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Первая</a:t>
            </a:r>
            <a:r>
              <a:rPr lang="ru-RU" spc="95" dirty="0"/>
              <a:t> </a:t>
            </a:r>
            <a:r>
              <a:rPr lang="ru-RU" dirty="0"/>
              <a:t>в</a:t>
            </a:r>
            <a:r>
              <a:rPr lang="ru-RU" spc="100" dirty="0"/>
              <a:t> </a:t>
            </a:r>
            <a:r>
              <a:rPr lang="ru-RU" dirty="0"/>
              <a:t>мире</a:t>
            </a:r>
            <a:r>
              <a:rPr lang="ru-RU" spc="125" dirty="0"/>
              <a:t> </a:t>
            </a:r>
            <a:r>
              <a:rPr lang="ru-RU" dirty="0"/>
              <a:t>гидроэлектростанция</a:t>
            </a:r>
            <a:r>
              <a:rPr lang="ru-RU" spc="140" dirty="0"/>
              <a:t> </a:t>
            </a:r>
            <a:r>
              <a:rPr lang="ru-RU" spc="-10" dirty="0"/>
              <a:t>начала</a:t>
            </a:r>
            <a:r>
              <a:rPr lang="ru-RU" spc="20" dirty="0"/>
              <a:t> </a:t>
            </a:r>
            <a:r>
              <a:rPr lang="ru-RU" dirty="0"/>
              <a:t>работать</a:t>
            </a:r>
            <a:r>
              <a:rPr lang="ru-RU" spc="75" dirty="0"/>
              <a:t> </a:t>
            </a:r>
            <a:r>
              <a:rPr lang="ru-RU" dirty="0"/>
              <a:t>в</a:t>
            </a:r>
            <a:r>
              <a:rPr lang="ru-RU" spc="95" dirty="0"/>
              <a:t> </a:t>
            </a:r>
            <a:r>
              <a:rPr lang="ru-RU" dirty="0"/>
              <a:t>1878</a:t>
            </a:r>
            <a:r>
              <a:rPr lang="ru-RU" spc="140" dirty="0"/>
              <a:t> </a:t>
            </a:r>
            <a:r>
              <a:rPr lang="ru-RU" dirty="0"/>
              <a:t>году</a:t>
            </a:r>
            <a:r>
              <a:rPr lang="ru-RU" spc="55" dirty="0"/>
              <a:t> </a:t>
            </a:r>
            <a:r>
              <a:rPr lang="ru-RU" dirty="0"/>
              <a:t>в</a:t>
            </a:r>
            <a:r>
              <a:rPr lang="ru-RU" spc="100" dirty="0"/>
              <a:t> </a:t>
            </a:r>
            <a:r>
              <a:rPr lang="ru-RU" spc="-10" dirty="0"/>
              <a:t>Англии, </a:t>
            </a:r>
            <a:r>
              <a:rPr lang="ru-RU" dirty="0"/>
              <a:t>первая</a:t>
            </a:r>
            <a:r>
              <a:rPr lang="ru-RU" spc="55" dirty="0"/>
              <a:t> </a:t>
            </a:r>
            <a:r>
              <a:rPr lang="ru-RU" dirty="0"/>
              <a:t>солнечная</a:t>
            </a:r>
            <a:r>
              <a:rPr lang="ru-RU" spc="85" dirty="0"/>
              <a:t> </a:t>
            </a:r>
            <a:r>
              <a:rPr lang="ru-RU" dirty="0"/>
              <a:t>батарея</a:t>
            </a:r>
            <a:r>
              <a:rPr lang="ru-RU" spc="70" dirty="0"/>
              <a:t> </a:t>
            </a:r>
            <a:r>
              <a:rPr lang="ru-RU" spc="409" dirty="0"/>
              <a:t>—</a:t>
            </a:r>
            <a:r>
              <a:rPr lang="ru-RU" dirty="0"/>
              <a:t>в</a:t>
            </a:r>
            <a:r>
              <a:rPr lang="ru-RU" spc="75" dirty="0"/>
              <a:t> </a:t>
            </a:r>
            <a:r>
              <a:rPr lang="ru-RU" dirty="0"/>
              <a:t>1884-м</a:t>
            </a:r>
            <a:r>
              <a:rPr lang="ru-RU" spc="125" dirty="0"/>
              <a:t> </a:t>
            </a:r>
            <a:r>
              <a:rPr lang="ru-RU" dirty="0"/>
              <a:t>в</a:t>
            </a:r>
            <a:r>
              <a:rPr lang="ru-RU" spc="85" dirty="0"/>
              <a:t> </a:t>
            </a:r>
            <a:r>
              <a:rPr lang="ru-RU" spc="-10" dirty="0"/>
              <a:t>Нью-</a:t>
            </a:r>
            <a:r>
              <a:rPr lang="ru-RU" dirty="0"/>
              <a:t>Йорке,</a:t>
            </a:r>
            <a:r>
              <a:rPr lang="ru-RU" spc="60" dirty="0"/>
              <a:t> </a:t>
            </a:r>
            <a:r>
              <a:rPr lang="ru-RU" dirty="0"/>
              <a:t>СШ</a:t>
            </a:r>
            <a:r>
              <a:rPr lang="ru-RU" spc="-160" dirty="0"/>
              <a:t> </a:t>
            </a:r>
            <a:r>
              <a:rPr lang="ru-RU" spc="-25" dirty="0"/>
              <a:t>А,</a:t>
            </a:r>
            <a:endParaRPr lang="ru-RU" dirty="0"/>
          </a:p>
          <a:p>
            <a:pPr marL="11430">
              <a:lnSpc>
                <a:spcPct val="100000"/>
              </a:lnSpc>
              <a:spcBef>
                <a:spcPts val="385"/>
              </a:spcBef>
            </a:pPr>
            <a:r>
              <a:rPr lang="ru-RU" dirty="0"/>
              <a:t>Первый</a:t>
            </a:r>
            <a:r>
              <a:rPr lang="ru-RU" spc="175" dirty="0"/>
              <a:t> </a:t>
            </a:r>
            <a:r>
              <a:rPr lang="ru-RU" dirty="0" err="1"/>
              <a:t>ветрогенератор</a:t>
            </a:r>
            <a:r>
              <a:rPr lang="ru-RU" spc="285" dirty="0"/>
              <a:t> </a:t>
            </a:r>
            <a:r>
              <a:rPr lang="ru-RU" spc="425" dirty="0"/>
              <a:t>—</a:t>
            </a:r>
            <a:r>
              <a:rPr lang="ru-RU" dirty="0"/>
              <a:t>в</a:t>
            </a:r>
            <a:r>
              <a:rPr lang="ru-RU" spc="95" dirty="0"/>
              <a:t> </a:t>
            </a:r>
            <a:r>
              <a:rPr lang="ru-RU" spc="80" dirty="0"/>
              <a:t>Ш</a:t>
            </a:r>
            <a:r>
              <a:rPr lang="ru-RU" spc="-150" dirty="0"/>
              <a:t> </a:t>
            </a:r>
            <a:r>
              <a:rPr lang="ru-RU" dirty="0" err="1"/>
              <a:t>отландии</a:t>
            </a:r>
            <a:r>
              <a:rPr lang="ru-RU" spc="180" dirty="0"/>
              <a:t> </a:t>
            </a:r>
            <a:r>
              <a:rPr lang="ru-RU" dirty="0"/>
              <a:t>в</a:t>
            </a:r>
            <a:r>
              <a:rPr lang="ru-RU" spc="110" dirty="0"/>
              <a:t> </a:t>
            </a:r>
            <a:r>
              <a:rPr lang="ru-RU" dirty="0"/>
              <a:t>1887-</a:t>
            </a:r>
            <a:r>
              <a:rPr lang="ru-RU" spc="-25" dirty="0"/>
              <a:t>м,</a:t>
            </a:r>
            <a:endParaRPr lang="ru-RU" dirty="0"/>
          </a:p>
          <a:p>
            <a:pPr marL="11430">
              <a:lnSpc>
                <a:spcPct val="100000"/>
              </a:lnSpc>
              <a:spcBef>
                <a:spcPts val="385"/>
              </a:spcBef>
            </a:pPr>
            <a:r>
              <a:rPr lang="ru-RU" dirty="0"/>
              <a:t>Первая</a:t>
            </a:r>
            <a:r>
              <a:rPr lang="ru-RU" spc="65" dirty="0"/>
              <a:t> </a:t>
            </a:r>
            <a:r>
              <a:rPr lang="ru-RU" dirty="0"/>
              <a:t>геотермальная</a:t>
            </a:r>
            <a:r>
              <a:rPr lang="ru-RU" spc="80" dirty="0"/>
              <a:t> </a:t>
            </a:r>
            <a:r>
              <a:rPr lang="ru-RU" dirty="0"/>
              <a:t>электростанция</a:t>
            </a:r>
            <a:r>
              <a:rPr lang="ru-RU" spc="80" dirty="0"/>
              <a:t> </a:t>
            </a:r>
            <a:r>
              <a:rPr lang="ru-RU" spc="425" dirty="0"/>
              <a:t>—</a:t>
            </a:r>
            <a:r>
              <a:rPr lang="ru-RU" dirty="0"/>
              <a:t>в</a:t>
            </a:r>
            <a:r>
              <a:rPr lang="ru-RU" spc="75" dirty="0"/>
              <a:t> </a:t>
            </a:r>
            <a:r>
              <a:rPr lang="ru-RU" dirty="0"/>
              <a:t>Италии</a:t>
            </a:r>
            <a:r>
              <a:rPr lang="ru-RU" spc="165" dirty="0"/>
              <a:t> </a:t>
            </a:r>
            <a:r>
              <a:rPr lang="ru-RU" dirty="0"/>
              <a:t>в</a:t>
            </a:r>
            <a:r>
              <a:rPr lang="ru-RU" spc="75" dirty="0"/>
              <a:t> </a:t>
            </a:r>
            <a:r>
              <a:rPr lang="ru-RU" dirty="0"/>
              <a:t>1911-</a:t>
            </a:r>
            <a:r>
              <a:rPr lang="ru-RU" spc="-25" dirty="0"/>
              <a:t>м.</a:t>
            </a:r>
            <a:endParaRPr lang="ru-RU" dirty="0"/>
          </a:p>
          <a:p>
            <a:pPr marL="11430" marR="5080">
              <a:lnSpc>
                <a:spcPct val="100000"/>
              </a:lnSpc>
              <a:spcBef>
                <a:spcPts val="384"/>
              </a:spcBef>
            </a:pPr>
            <a:r>
              <a:rPr lang="ru-RU" dirty="0"/>
              <a:t>Первую</a:t>
            </a:r>
            <a:r>
              <a:rPr lang="ru-RU" spc="165" dirty="0"/>
              <a:t> </a:t>
            </a:r>
            <a:r>
              <a:rPr lang="ru-RU" dirty="0"/>
              <a:t>биогазовую</a:t>
            </a:r>
            <a:r>
              <a:rPr lang="ru-RU" spc="175" dirty="0"/>
              <a:t> </a:t>
            </a:r>
            <a:r>
              <a:rPr lang="ru-RU" dirty="0"/>
              <a:t>установку</a:t>
            </a:r>
            <a:r>
              <a:rPr lang="ru-RU" spc="40" dirty="0"/>
              <a:t> </a:t>
            </a:r>
            <a:r>
              <a:rPr lang="ru-RU" dirty="0"/>
              <a:t>построили</a:t>
            </a:r>
            <a:r>
              <a:rPr lang="ru-RU" spc="190" dirty="0"/>
              <a:t> </a:t>
            </a:r>
            <a:r>
              <a:rPr lang="ru-RU" dirty="0"/>
              <a:t>в</a:t>
            </a:r>
            <a:r>
              <a:rPr lang="ru-RU" spc="80" dirty="0"/>
              <a:t> </a:t>
            </a:r>
            <a:r>
              <a:rPr lang="ru-RU" dirty="0"/>
              <a:t>1859</a:t>
            </a:r>
            <a:r>
              <a:rPr lang="ru-RU" spc="114" dirty="0"/>
              <a:t> </a:t>
            </a:r>
            <a:r>
              <a:rPr lang="ru-RU" dirty="0"/>
              <a:t>году</a:t>
            </a:r>
            <a:r>
              <a:rPr lang="ru-RU" spc="55" dirty="0"/>
              <a:t> </a:t>
            </a:r>
            <a:r>
              <a:rPr lang="ru-RU" dirty="0"/>
              <a:t>в</a:t>
            </a:r>
            <a:r>
              <a:rPr lang="ru-RU" spc="80" dirty="0"/>
              <a:t> </a:t>
            </a:r>
            <a:r>
              <a:rPr lang="ru-RU" dirty="0"/>
              <a:t>Бомбее,</a:t>
            </a:r>
            <a:r>
              <a:rPr lang="ru-RU" spc="30" dirty="0"/>
              <a:t> </a:t>
            </a:r>
            <a:r>
              <a:rPr lang="ru-RU" dirty="0"/>
              <a:t>Индия,</a:t>
            </a:r>
            <a:r>
              <a:rPr lang="ru-RU" spc="40" dirty="0"/>
              <a:t> </a:t>
            </a:r>
            <a:r>
              <a:rPr lang="ru-RU" dirty="0"/>
              <a:t>а</a:t>
            </a:r>
            <a:r>
              <a:rPr lang="ru-RU" spc="30" dirty="0"/>
              <a:t> </a:t>
            </a:r>
            <a:r>
              <a:rPr lang="ru-RU" spc="-25" dirty="0"/>
              <a:t>так </a:t>
            </a:r>
            <a:r>
              <a:rPr lang="ru-RU" spc="-10" dirty="0"/>
              <a:t>называемый</a:t>
            </a:r>
            <a:r>
              <a:rPr lang="ru-RU" spc="155" dirty="0"/>
              <a:t> </a:t>
            </a:r>
            <a:r>
              <a:rPr lang="ru-RU" dirty="0" err="1"/>
              <a:t>биодизель</a:t>
            </a:r>
            <a:r>
              <a:rPr lang="ru-RU" spc="70" dirty="0"/>
              <a:t> </a:t>
            </a:r>
            <a:r>
              <a:rPr lang="ru-RU" dirty="0"/>
              <a:t>является</a:t>
            </a:r>
            <a:r>
              <a:rPr lang="ru-RU" spc="90" dirty="0"/>
              <a:t> </a:t>
            </a:r>
            <a:r>
              <a:rPr lang="ru-RU" dirty="0"/>
              <a:t>ровесником</a:t>
            </a:r>
            <a:r>
              <a:rPr lang="ru-RU" spc="170" dirty="0"/>
              <a:t> </a:t>
            </a:r>
            <a:r>
              <a:rPr lang="ru-RU" dirty="0"/>
              <a:t>дизельного</a:t>
            </a:r>
            <a:r>
              <a:rPr lang="ru-RU" spc="210" dirty="0"/>
              <a:t> </a:t>
            </a:r>
            <a:r>
              <a:rPr lang="ru-RU" dirty="0"/>
              <a:t>двигателя:</a:t>
            </a:r>
            <a:r>
              <a:rPr lang="ru-RU" spc="130" dirty="0"/>
              <a:t> </a:t>
            </a:r>
            <a:r>
              <a:rPr lang="ru-RU" spc="-10" dirty="0"/>
              <a:t>двигатель </a:t>
            </a:r>
            <a:r>
              <a:rPr lang="ru-RU" dirty="0"/>
              <a:t>внутреннего</a:t>
            </a:r>
            <a:r>
              <a:rPr lang="ru-RU" spc="200" dirty="0"/>
              <a:t> </a:t>
            </a:r>
            <a:r>
              <a:rPr lang="ru-RU" dirty="0"/>
              <a:t>сгорания,</a:t>
            </a:r>
            <a:r>
              <a:rPr lang="ru-RU" spc="75" dirty="0"/>
              <a:t> </a:t>
            </a:r>
            <a:r>
              <a:rPr lang="ru-RU" dirty="0"/>
              <a:t>сконструированный</a:t>
            </a:r>
            <a:r>
              <a:rPr lang="ru-RU" spc="215" dirty="0"/>
              <a:t> </a:t>
            </a:r>
            <a:r>
              <a:rPr lang="ru-RU" spc="-20" dirty="0"/>
              <a:t>Рудольфом</a:t>
            </a:r>
            <a:r>
              <a:rPr lang="ru-RU" spc="160" dirty="0"/>
              <a:t> </a:t>
            </a:r>
            <a:r>
              <a:rPr lang="ru-RU" dirty="0"/>
              <a:t>Дизелем</a:t>
            </a:r>
            <a:r>
              <a:rPr lang="ru-RU" spc="165" dirty="0"/>
              <a:t> </a:t>
            </a:r>
            <a:r>
              <a:rPr lang="ru-RU" dirty="0"/>
              <a:t>в</a:t>
            </a:r>
            <a:r>
              <a:rPr lang="ru-RU" spc="100" dirty="0"/>
              <a:t> </a:t>
            </a:r>
            <a:r>
              <a:rPr lang="ru-RU" dirty="0"/>
              <a:t>1890-х,</a:t>
            </a:r>
            <a:r>
              <a:rPr lang="ru-RU" spc="45" dirty="0"/>
              <a:t> </a:t>
            </a:r>
            <a:r>
              <a:rPr lang="ru-RU" spc="-25" dirty="0"/>
              <a:t>мог </a:t>
            </a:r>
            <a:r>
              <a:rPr lang="ru-RU" dirty="0"/>
              <a:t>работать</a:t>
            </a:r>
            <a:r>
              <a:rPr lang="ru-RU" spc="15" dirty="0"/>
              <a:t> </a:t>
            </a:r>
            <a:r>
              <a:rPr lang="ru-RU" dirty="0"/>
              <a:t>не</a:t>
            </a:r>
            <a:r>
              <a:rPr lang="ru-RU" spc="75" dirty="0"/>
              <a:t> </a:t>
            </a:r>
            <a:r>
              <a:rPr lang="ru-RU" dirty="0"/>
              <a:t>только</a:t>
            </a:r>
            <a:r>
              <a:rPr lang="ru-RU" spc="160" dirty="0"/>
              <a:t> </a:t>
            </a:r>
            <a:r>
              <a:rPr lang="ru-RU" dirty="0"/>
              <a:t>на</a:t>
            </a:r>
            <a:r>
              <a:rPr lang="ru-RU" spc="-5" dirty="0"/>
              <a:t> </a:t>
            </a:r>
            <a:r>
              <a:rPr lang="ru-RU" dirty="0"/>
              <a:t>нефтепродуктах,</a:t>
            </a:r>
            <a:r>
              <a:rPr lang="ru-RU" spc="20" dirty="0"/>
              <a:t> </a:t>
            </a:r>
            <a:r>
              <a:rPr lang="ru-RU" dirty="0"/>
              <a:t>но</a:t>
            </a:r>
            <a:r>
              <a:rPr lang="ru-RU" spc="150" dirty="0"/>
              <a:t> </a:t>
            </a:r>
            <a:r>
              <a:rPr lang="ru-RU" dirty="0"/>
              <a:t>и</a:t>
            </a:r>
            <a:r>
              <a:rPr lang="ru-RU" spc="110" dirty="0"/>
              <a:t> </a:t>
            </a:r>
            <a:r>
              <a:rPr lang="ru-RU" dirty="0"/>
              <a:t>на</a:t>
            </a:r>
            <a:r>
              <a:rPr lang="ru-RU" spc="-5" dirty="0"/>
              <a:t> </a:t>
            </a:r>
            <a:r>
              <a:rPr lang="ru-RU" dirty="0"/>
              <a:t>переработанных</a:t>
            </a:r>
            <a:r>
              <a:rPr lang="ru-RU" spc="40" dirty="0"/>
              <a:t> </a:t>
            </a:r>
            <a:r>
              <a:rPr lang="ru-RU" spc="-10" dirty="0"/>
              <a:t>растительных маслах.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41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84922" y="1258367"/>
            <a:ext cx="3529753" cy="2551007"/>
            <a:chOff x="6063691" y="943775"/>
            <a:chExt cx="2647315" cy="1913255"/>
          </a:xfrm>
        </p:grpSpPr>
        <p:sp>
          <p:nvSpPr>
            <p:cNvPr id="3" name="object 3"/>
            <p:cNvSpPr/>
            <p:nvPr/>
          </p:nvSpPr>
          <p:spPr>
            <a:xfrm>
              <a:off x="6065278" y="945362"/>
              <a:ext cx="2644140" cy="1910080"/>
            </a:xfrm>
            <a:custGeom>
              <a:avLst/>
              <a:gdLst/>
              <a:ahLst/>
              <a:cxnLst/>
              <a:rect l="l" t="t" r="r" b="b"/>
              <a:pathLst>
                <a:path w="2644140" h="1910080">
                  <a:moveTo>
                    <a:pt x="0" y="1909762"/>
                  </a:moveTo>
                  <a:lnTo>
                    <a:pt x="2643555" y="1909762"/>
                  </a:lnTo>
                  <a:lnTo>
                    <a:pt x="2643555" y="0"/>
                  </a:lnTo>
                  <a:lnTo>
                    <a:pt x="0" y="0"/>
                  </a:lnTo>
                  <a:lnTo>
                    <a:pt x="0" y="190976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6345809" y="1007274"/>
              <a:ext cx="2140585" cy="1786255"/>
            </a:xfrm>
            <a:custGeom>
              <a:avLst/>
              <a:gdLst/>
              <a:ahLst/>
              <a:cxnLst/>
              <a:rect l="l" t="t" r="r" b="b"/>
              <a:pathLst>
                <a:path w="2140584" h="1786255">
                  <a:moveTo>
                    <a:pt x="2140280" y="892975"/>
                  </a:moveTo>
                  <a:lnTo>
                    <a:pt x="2136635" y="819721"/>
                  </a:lnTo>
                  <a:lnTo>
                    <a:pt x="2125903" y="748118"/>
                  </a:lnTo>
                  <a:lnTo>
                    <a:pt x="2108339" y="678370"/>
                  </a:lnTo>
                  <a:lnTo>
                    <a:pt x="2084247" y="610704"/>
                  </a:lnTo>
                  <a:lnTo>
                    <a:pt x="2053907" y="545376"/>
                  </a:lnTo>
                  <a:lnTo>
                    <a:pt x="2017598" y="482587"/>
                  </a:lnTo>
                  <a:lnTo>
                    <a:pt x="1975599" y="422579"/>
                  </a:lnTo>
                  <a:lnTo>
                    <a:pt x="1928215" y="365582"/>
                  </a:lnTo>
                  <a:lnTo>
                    <a:pt x="1875701" y="311823"/>
                  </a:lnTo>
                  <a:lnTo>
                    <a:pt x="1818360" y="261531"/>
                  </a:lnTo>
                  <a:lnTo>
                    <a:pt x="1756460" y="214947"/>
                  </a:lnTo>
                  <a:lnTo>
                    <a:pt x="1690293" y="172275"/>
                  </a:lnTo>
                  <a:lnTo>
                    <a:pt x="1620139" y="133781"/>
                  </a:lnTo>
                  <a:lnTo>
                    <a:pt x="1546288" y="99669"/>
                  </a:lnTo>
                  <a:lnTo>
                    <a:pt x="1469009" y="70167"/>
                  </a:lnTo>
                  <a:lnTo>
                    <a:pt x="1388592" y="45516"/>
                  </a:lnTo>
                  <a:lnTo>
                    <a:pt x="1305331" y="25946"/>
                  </a:lnTo>
                  <a:lnTo>
                    <a:pt x="1219492" y="11684"/>
                  </a:lnTo>
                  <a:lnTo>
                    <a:pt x="1131379" y="2959"/>
                  </a:lnTo>
                  <a:lnTo>
                    <a:pt x="1041247" y="0"/>
                  </a:lnTo>
                  <a:lnTo>
                    <a:pt x="1041133" y="357187"/>
                  </a:lnTo>
                  <a:lnTo>
                    <a:pt x="1083310" y="358279"/>
                  </a:lnTo>
                  <a:lnTo>
                    <a:pt x="1124915" y="361505"/>
                  </a:lnTo>
                  <a:lnTo>
                    <a:pt x="1165860" y="366826"/>
                  </a:lnTo>
                  <a:lnTo>
                    <a:pt x="1206042" y="374167"/>
                  </a:lnTo>
                  <a:lnTo>
                    <a:pt x="1245349" y="383489"/>
                  </a:lnTo>
                  <a:lnTo>
                    <a:pt x="1283716" y="394728"/>
                  </a:lnTo>
                  <a:lnTo>
                    <a:pt x="1321015" y="407822"/>
                  </a:lnTo>
                  <a:lnTo>
                    <a:pt x="1357172" y="422719"/>
                  </a:lnTo>
                  <a:lnTo>
                    <a:pt x="1392072" y="439356"/>
                  </a:lnTo>
                  <a:lnTo>
                    <a:pt x="1425625" y="457682"/>
                  </a:lnTo>
                  <a:lnTo>
                    <a:pt x="1488325" y="499186"/>
                  </a:lnTo>
                  <a:lnTo>
                    <a:pt x="1544459" y="546760"/>
                  </a:lnTo>
                  <a:lnTo>
                    <a:pt x="1593278" y="599960"/>
                  </a:lnTo>
                  <a:lnTo>
                    <a:pt x="1634007" y="658342"/>
                  </a:lnTo>
                  <a:lnTo>
                    <a:pt x="1665859" y="721423"/>
                  </a:lnTo>
                  <a:lnTo>
                    <a:pt x="1681099" y="763625"/>
                  </a:lnTo>
                  <a:lnTo>
                    <a:pt x="1691932" y="805992"/>
                  </a:lnTo>
                  <a:lnTo>
                    <a:pt x="1698447" y="848385"/>
                  </a:lnTo>
                  <a:lnTo>
                    <a:pt x="1700745" y="890600"/>
                  </a:lnTo>
                  <a:lnTo>
                    <a:pt x="1698955" y="932472"/>
                  </a:lnTo>
                  <a:lnTo>
                    <a:pt x="1693164" y="973823"/>
                  </a:lnTo>
                  <a:lnTo>
                    <a:pt x="1683486" y="1014488"/>
                  </a:lnTo>
                  <a:lnTo>
                    <a:pt x="1670024" y="1054277"/>
                  </a:lnTo>
                  <a:lnTo>
                    <a:pt x="1652879" y="1093038"/>
                  </a:lnTo>
                  <a:lnTo>
                    <a:pt x="1632178" y="1130566"/>
                  </a:lnTo>
                  <a:lnTo>
                    <a:pt x="1608010" y="1166710"/>
                  </a:lnTo>
                  <a:lnTo>
                    <a:pt x="1580489" y="1201293"/>
                  </a:lnTo>
                  <a:lnTo>
                    <a:pt x="1549704" y="1234122"/>
                  </a:lnTo>
                  <a:lnTo>
                    <a:pt x="1515795" y="1265047"/>
                  </a:lnTo>
                  <a:lnTo>
                    <a:pt x="1478838" y="1293876"/>
                  </a:lnTo>
                  <a:lnTo>
                    <a:pt x="1438960" y="1320444"/>
                  </a:lnTo>
                  <a:lnTo>
                    <a:pt x="1396250" y="1344574"/>
                  </a:lnTo>
                  <a:lnTo>
                    <a:pt x="1350835" y="1366075"/>
                  </a:lnTo>
                  <a:lnTo>
                    <a:pt x="1302791" y="1384795"/>
                  </a:lnTo>
                  <a:lnTo>
                    <a:pt x="1252258" y="1400556"/>
                  </a:lnTo>
                  <a:lnTo>
                    <a:pt x="1200327" y="1412938"/>
                  </a:lnTo>
                  <a:lnTo>
                    <a:pt x="1148168" y="1421726"/>
                  </a:lnTo>
                  <a:lnTo>
                    <a:pt x="1096010" y="1427010"/>
                  </a:lnTo>
                  <a:lnTo>
                    <a:pt x="1044041" y="1428877"/>
                  </a:lnTo>
                  <a:lnTo>
                    <a:pt x="992505" y="1427416"/>
                  </a:lnTo>
                  <a:lnTo>
                    <a:pt x="941616" y="1422704"/>
                  </a:lnTo>
                  <a:lnTo>
                    <a:pt x="891565" y="1414843"/>
                  </a:lnTo>
                  <a:lnTo>
                    <a:pt x="842594" y="1403908"/>
                  </a:lnTo>
                  <a:lnTo>
                    <a:pt x="794905" y="1389976"/>
                  </a:lnTo>
                  <a:lnTo>
                    <a:pt x="748703" y="1373162"/>
                  </a:lnTo>
                  <a:lnTo>
                    <a:pt x="704227" y="1353527"/>
                  </a:lnTo>
                  <a:lnTo>
                    <a:pt x="661682" y="1331163"/>
                  </a:lnTo>
                  <a:lnTo>
                    <a:pt x="621271" y="1306169"/>
                  </a:lnTo>
                  <a:lnTo>
                    <a:pt x="583222" y="1278610"/>
                  </a:lnTo>
                  <a:lnTo>
                    <a:pt x="547751" y="1248600"/>
                  </a:lnTo>
                  <a:lnTo>
                    <a:pt x="515061" y="1216190"/>
                  </a:lnTo>
                  <a:lnTo>
                    <a:pt x="485381" y="1181493"/>
                  </a:lnTo>
                  <a:lnTo>
                    <a:pt x="458927" y="1144600"/>
                  </a:lnTo>
                  <a:lnTo>
                    <a:pt x="435902" y="1105573"/>
                  </a:lnTo>
                  <a:lnTo>
                    <a:pt x="416521" y="1064514"/>
                  </a:lnTo>
                  <a:lnTo>
                    <a:pt x="0" y="1178814"/>
                  </a:lnTo>
                  <a:lnTo>
                    <a:pt x="24612" y="1232344"/>
                  </a:lnTo>
                  <a:lnTo>
                    <a:pt x="53086" y="1283995"/>
                  </a:lnTo>
                  <a:lnTo>
                    <a:pt x="85255" y="1333690"/>
                  </a:lnTo>
                  <a:lnTo>
                    <a:pt x="120967" y="1381302"/>
                  </a:lnTo>
                  <a:lnTo>
                    <a:pt x="160045" y="1426781"/>
                  </a:lnTo>
                  <a:lnTo>
                    <a:pt x="202336" y="1469986"/>
                  </a:lnTo>
                  <a:lnTo>
                    <a:pt x="247675" y="1510868"/>
                  </a:lnTo>
                  <a:lnTo>
                    <a:pt x="295910" y="1549298"/>
                  </a:lnTo>
                  <a:lnTo>
                    <a:pt x="346862" y="1585188"/>
                  </a:lnTo>
                  <a:lnTo>
                    <a:pt x="400392" y="1618462"/>
                  </a:lnTo>
                  <a:lnTo>
                    <a:pt x="456311" y="1649018"/>
                  </a:lnTo>
                  <a:lnTo>
                    <a:pt x="514489" y="1676742"/>
                  </a:lnTo>
                  <a:lnTo>
                    <a:pt x="574738" y="1701571"/>
                  </a:lnTo>
                  <a:lnTo>
                    <a:pt x="636917" y="1723390"/>
                  </a:lnTo>
                  <a:lnTo>
                    <a:pt x="700849" y="1742109"/>
                  </a:lnTo>
                  <a:lnTo>
                    <a:pt x="766381" y="1757629"/>
                  </a:lnTo>
                  <a:lnTo>
                    <a:pt x="833348" y="1769872"/>
                  </a:lnTo>
                  <a:lnTo>
                    <a:pt x="901585" y="1778736"/>
                  </a:lnTo>
                  <a:lnTo>
                    <a:pt x="970940" y="1784121"/>
                  </a:lnTo>
                  <a:lnTo>
                    <a:pt x="1041247" y="1785937"/>
                  </a:lnTo>
                  <a:lnTo>
                    <a:pt x="1131366" y="1782978"/>
                  </a:lnTo>
                  <a:lnTo>
                    <a:pt x="1219492" y="1774253"/>
                  </a:lnTo>
                  <a:lnTo>
                    <a:pt x="1305331" y="1759991"/>
                  </a:lnTo>
                  <a:lnTo>
                    <a:pt x="1388592" y="1740420"/>
                  </a:lnTo>
                  <a:lnTo>
                    <a:pt x="1469009" y="1715770"/>
                  </a:lnTo>
                  <a:lnTo>
                    <a:pt x="1546275" y="1686267"/>
                  </a:lnTo>
                  <a:lnTo>
                    <a:pt x="1620139" y="1652155"/>
                  </a:lnTo>
                  <a:lnTo>
                    <a:pt x="1690293" y="1613649"/>
                  </a:lnTo>
                  <a:lnTo>
                    <a:pt x="1756460" y="1570990"/>
                  </a:lnTo>
                  <a:lnTo>
                    <a:pt x="1818347" y="1524406"/>
                  </a:lnTo>
                  <a:lnTo>
                    <a:pt x="1875701" y="1474114"/>
                  </a:lnTo>
                  <a:lnTo>
                    <a:pt x="1919884" y="1428877"/>
                  </a:lnTo>
                  <a:lnTo>
                    <a:pt x="1975599" y="1363357"/>
                  </a:lnTo>
                  <a:lnTo>
                    <a:pt x="2017598" y="1303350"/>
                  </a:lnTo>
                  <a:lnTo>
                    <a:pt x="2053907" y="1240561"/>
                  </a:lnTo>
                  <a:lnTo>
                    <a:pt x="2084247" y="1175232"/>
                  </a:lnTo>
                  <a:lnTo>
                    <a:pt x="2108339" y="1107567"/>
                  </a:lnTo>
                  <a:lnTo>
                    <a:pt x="2125903" y="1037818"/>
                  </a:lnTo>
                  <a:lnTo>
                    <a:pt x="2136635" y="966216"/>
                  </a:lnTo>
                  <a:lnTo>
                    <a:pt x="2140280" y="892975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6288075" y="1455610"/>
              <a:ext cx="527050" cy="730885"/>
            </a:xfrm>
            <a:custGeom>
              <a:avLst/>
              <a:gdLst/>
              <a:ahLst/>
              <a:cxnLst/>
              <a:rect l="l" t="t" r="r" b="b"/>
              <a:pathLst>
                <a:path w="527050" h="730885">
                  <a:moveTo>
                    <a:pt x="145783" y="0"/>
                  </a:moveTo>
                  <a:lnTo>
                    <a:pt x="123189" y="33629"/>
                  </a:lnTo>
                  <a:lnTo>
                    <a:pt x="102476" y="67856"/>
                  </a:lnTo>
                  <a:lnTo>
                    <a:pt x="83654" y="102654"/>
                  </a:lnTo>
                  <a:lnTo>
                    <a:pt x="66713" y="137947"/>
                  </a:lnTo>
                  <a:lnTo>
                    <a:pt x="51676" y="173697"/>
                  </a:lnTo>
                  <a:lnTo>
                    <a:pt x="38544" y="209867"/>
                  </a:lnTo>
                  <a:lnTo>
                    <a:pt x="27304" y="246379"/>
                  </a:lnTo>
                  <a:lnTo>
                    <a:pt x="10604" y="320281"/>
                  </a:lnTo>
                  <a:lnTo>
                    <a:pt x="1600" y="394995"/>
                  </a:lnTo>
                  <a:lnTo>
                    <a:pt x="0" y="432523"/>
                  </a:lnTo>
                  <a:lnTo>
                    <a:pt x="355" y="470115"/>
                  </a:lnTo>
                  <a:lnTo>
                    <a:pt x="6908" y="545249"/>
                  </a:lnTo>
                  <a:lnTo>
                    <a:pt x="21310" y="619988"/>
                  </a:lnTo>
                  <a:lnTo>
                    <a:pt x="31470" y="657085"/>
                  </a:lnTo>
                  <a:lnTo>
                    <a:pt x="43611" y="693928"/>
                  </a:lnTo>
                  <a:lnTo>
                    <a:pt x="57746" y="730478"/>
                  </a:lnTo>
                  <a:lnTo>
                    <a:pt x="474268" y="616178"/>
                  </a:lnTo>
                  <a:lnTo>
                    <a:pt x="465772" y="594245"/>
                  </a:lnTo>
                  <a:lnTo>
                    <a:pt x="458469" y="572135"/>
                  </a:lnTo>
                  <a:lnTo>
                    <a:pt x="447433" y="527494"/>
                  </a:lnTo>
                  <a:lnTo>
                    <a:pt x="441134" y="482498"/>
                  </a:lnTo>
                  <a:lnTo>
                    <a:pt x="439534" y="437375"/>
                  </a:lnTo>
                  <a:lnTo>
                    <a:pt x="440499" y="414858"/>
                  </a:lnTo>
                  <a:lnTo>
                    <a:pt x="445884" y="370027"/>
                  </a:lnTo>
                  <a:lnTo>
                    <a:pt x="455917" y="325678"/>
                  </a:lnTo>
                  <a:lnTo>
                    <a:pt x="470534" y="282067"/>
                  </a:lnTo>
                  <a:lnTo>
                    <a:pt x="489724" y="239433"/>
                  </a:lnTo>
                  <a:lnTo>
                    <a:pt x="513460" y="198018"/>
                  </a:lnTo>
                  <a:lnTo>
                    <a:pt x="527011" y="177838"/>
                  </a:lnTo>
                  <a:lnTo>
                    <a:pt x="145783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58" y="1367994"/>
              <a:ext cx="426720" cy="266065"/>
            </a:xfrm>
            <a:custGeom>
              <a:avLst/>
              <a:gdLst/>
              <a:ahLst/>
              <a:cxnLst/>
              <a:rect l="l" t="t" r="r" b="b"/>
              <a:pathLst>
                <a:path w="426720" h="266064">
                  <a:moveTo>
                    <a:pt x="70726" y="0"/>
                  </a:moveTo>
                  <a:lnTo>
                    <a:pt x="50203" y="23241"/>
                  </a:lnTo>
                  <a:lnTo>
                    <a:pt x="30594" y="46977"/>
                  </a:lnTo>
                  <a:lnTo>
                    <a:pt x="11912" y="71208"/>
                  </a:lnTo>
                  <a:lnTo>
                    <a:pt x="0" y="87617"/>
                  </a:lnTo>
                  <a:lnTo>
                    <a:pt x="381241" y="265442"/>
                  </a:lnTo>
                  <a:lnTo>
                    <a:pt x="393319" y="249123"/>
                  </a:lnTo>
                  <a:lnTo>
                    <a:pt x="419493" y="217500"/>
                  </a:lnTo>
                  <a:lnTo>
                    <a:pt x="426491" y="209816"/>
                  </a:lnTo>
                  <a:lnTo>
                    <a:pt x="70726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6509237" y="1020984"/>
              <a:ext cx="762635" cy="556895"/>
            </a:xfrm>
            <a:custGeom>
              <a:avLst/>
              <a:gdLst/>
              <a:ahLst/>
              <a:cxnLst/>
              <a:rect l="l" t="t" r="r" b="b"/>
              <a:pathLst>
                <a:path w="762634" h="556894">
                  <a:moveTo>
                    <a:pt x="685685" y="0"/>
                  </a:moveTo>
                  <a:lnTo>
                    <a:pt x="644880" y="6527"/>
                  </a:lnTo>
                  <a:lnTo>
                    <a:pt x="604532" y="14287"/>
                  </a:lnTo>
                  <a:lnTo>
                    <a:pt x="564705" y="23253"/>
                  </a:lnTo>
                  <a:lnTo>
                    <a:pt x="525398" y="33401"/>
                  </a:lnTo>
                  <a:lnTo>
                    <a:pt x="486676" y="44704"/>
                  </a:lnTo>
                  <a:lnTo>
                    <a:pt x="448563" y="57175"/>
                  </a:lnTo>
                  <a:lnTo>
                    <a:pt x="411098" y="70764"/>
                  </a:lnTo>
                  <a:lnTo>
                    <a:pt x="374319" y="85471"/>
                  </a:lnTo>
                  <a:lnTo>
                    <a:pt x="338264" y="101269"/>
                  </a:lnTo>
                  <a:lnTo>
                    <a:pt x="302971" y="118148"/>
                  </a:lnTo>
                  <a:lnTo>
                    <a:pt x="268477" y="136080"/>
                  </a:lnTo>
                  <a:lnTo>
                    <a:pt x="234810" y="155041"/>
                  </a:lnTo>
                  <a:lnTo>
                    <a:pt x="202018" y="175031"/>
                  </a:lnTo>
                  <a:lnTo>
                    <a:pt x="170141" y="196024"/>
                  </a:lnTo>
                  <a:lnTo>
                    <a:pt x="109245" y="240931"/>
                  </a:lnTo>
                  <a:lnTo>
                    <a:pt x="52438" y="289623"/>
                  </a:lnTo>
                  <a:lnTo>
                    <a:pt x="0" y="341947"/>
                  </a:lnTo>
                  <a:lnTo>
                    <a:pt x="351104" y="556831"/>
                  </a:lnTo>
                  <a:lnTo>
                    <a:pt x="366483" y="540880"/>
                  </a:lnTo>
                  <a:lnTo>
                    <a:pt x="382549" y="525462"/>
                  </a:lnTo>
                  <a:lnTo>
                    <a:pt x="416623" y="496252"/>
                  </a:lnTo>
                  <a:lnTo>
                    <a:pt x="453148" y="469328"/>
                  </a:lnTo>
                  <a:lnTo>
                    <a:pt x="491947" y="444741"/>
                  </a:lnTo>
                  <a:lnTo>
                    <a:pt x="532828" y="422617"/>
                  </a:lnTo>
                  <a:lnTo>
                    <a:pt x="575640" y="403009"/>
                  </a:lnTo>
                  <a:lnTo>
                    <a:pt x="620179" y="386041"/>
                  </a:lnTo>
                  <a:lnTo>
                    <a:pt x="666292" y="371779"/>
                  </a:lnTo>
                  <a:lnTo>
                    <a:pt x="713778" y="360324"/>
                  </a:lnTo>
                  <a:lnTo>
                    <a:pt x="762469" y="351764"/>
                  </a:lnTo>
                  <a:lnTo>
                    <a:pt x="685685" y="0"/>
                  </a:lnTo>
                  <a:close/>
                </a:path>
              </a:pathLst>
            </a:custGeom>
            <a:solidFill>
              <a:srgbClr val="B8D9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7194925" y="1007549"/>
              <a:ext cx="180975" cy="363855"/>
            </a:xfrm>
            <a:custGeom>
              <a:avLst/>
              <a:gdLst/>
              <a:ahLst/>
              <a:cxnLst/>
              <a:rect l="l" t="t" r="r" b="b"/>
              <a:pathLst>
                <a:path w="180975" h="363855">
                  <a:moveTo>
                    <a:pt x="163296" y="0"/>
                  </a:moveTo>
                  <a:lnTo>
                    <a:pt x="93002" y="3365"/>
                  </a:lnTo>
                  <a:lnTo>
                    <a:pt x="23139" y="10325"/>
                  </a:lnTo>
                  <a:lnTo>
                    <a:pt x="0" y="13436"/>
                  </a:lnTo>
                  <a:lnTo>
                    <a:pt x="87426" y="363740"/>
                  </a:lnTo>
                  <a:lnTo>
                    <a:pt x="110616" y="361048"/>
                  </a:lnTo>
                  <a:lnTo>
                    <a:pt x="145656" y="358254"/>
                  </a:lnTo>
                  <a:lnTo>
                    <a:pt x="180886" y="356997"/>
                  </a:lnTo>
                  <a:lnTo>
                    <a:pt x="163296" y="0"/>
                  </a:lnTo>
                  <a:close/>
                </a:path>
              </a:pathLst>
            </a:custGeom>
            <a:solidFill>
              <a:srgbClr val="1D9E8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7377683" y="1007268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4">
                  <a:moveTo>
                    <a:pt x="0" y="0"/>
                  </a:moveTo>
                  <a:lnTo>
                    <a:pt x="0" y="29438"/>
                  </a:lnTo>
                </a:path>
              </a:pathLst>
            </a:custGeom>
            <a:ln w="21590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77683" y="1269873"/>
              <a:ext cx="0" cy="95250"/>
            </a:xfrm>
            <a:custGeom>
              <a:avLst/>
              <a:gdLst/>
              <a:ahLst/>
              <a:cxnLst/>
              <a:rect l="l" t="t" r="r" b="b"/>
              <a:pathLst>
                <a:path h="95250">
                  <a:moveTo>
                    <a:pt x="0" y="0"/>
                  </a:moveTo>
                  <a:lnTo>
                    <a:pt x="0" y="94678"/>
                  </a:lnTo>
                </a:path>
              </a:pathLst>
            </a:custGeom>
            <a:ln w="21590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0953" y="1153287"/>
              <a:ext cx="316865" cy="116839"/>
            </a:xfrm>
            <a:custGeom>
              <a:avLst/>
              <a:gdLst/>
              <a:ahLst/>
              <a:cxnLst/>
              <a:rect l="l" t="t" r="r" b="b"/>
              <a:pathLst>
                <a:path w="316865" h="116840">
                  <a:moveTo>
                    <a:pt x="316522" y="0"/>
                  </a:moveTo>
                  <a:lnTo>
                    <a:pt x="0" y="0"/>
                  </a:lnTo>
                  <a:lnTo>
                    <a:pt x="0" y="116586"/>
                  </a:lnTo>
                  <a:lnTo>
                    <a:pt x="316522" y="116586"/>
                  </a:lnTo>
                  <a:lnTo>
                    <a:pt x="316522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1447" y="1424178"/>
              <a:ext cx="314325" cy="116839"/>
            </a:xfrm>
            <a:custGeom>
              <a:avLst/>
              <a:gdLst/>
              <a:ahLst/>
              <a:cxnLst/>
              <a:rect l="l" t="t" r="r" b="b"/>
              <a:pathLst>
                <a:path w="314325" h="116840">
                  <a:moveTo>
                    <a:pt x="313715" y="0"/>
                  </a:moveTo>
                  <a:lnTo>
                    <a:pt x="0" y="0"/>
                  </a:lnTo>
                  <a:lnTo>
                    <a:pt x="0" y="116586"/>
                  </a:lnTo>
                  <a:lnTo>
                    <a:pt x="313715" y="116586"/>
                  </a:lnTo>
                  <a:lnTo>
                    <a:pt x="313715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139355" y="1036701"/>
              <a:ext cx="305435" cy="116839"/>
            </a:xfrm>
            <a:custGeom>
              <a:avLst/>
              <a:gdLst/>
              <a:ahLst/>
              <a:cxnLst/>
              <a:rect l="l" t="t" r="r" b="b"/>
              <a:pathLst>
                <a:path w="305434" h="116840">
                  <a:moveTo>
                    <a:pt x="305269" y="0"/>
                  </a:moveTo>
                  <a:lnTo>
                    <a:pt x="0" y="0"/>
                  </a:lnTo>
                  <a:lnTo>
                    <a:pt x="0" y="116586"/>
                  </a:lnTo>
                  <a:lnTo>
                    <a:pt x="305269" y="116586"/>
                  </a:lnTo>
                  <a:lnTo>
                    <a:pt x="305269" y="0"/>
                  </a:lnTo>
                  <a:close/>
                </a:path>
              </a:pathLst>
            </a:custGeom>
            <a:solidFill>
              <a:srgbClr val="1D9E8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" name="object 14"/>
          <p:cNvSpPr/>
          <p:nvPr/>
        </p:nvSpPr>
        <p:spPr>
          <a:xfrm>
            <a:off x="7885413" y="4466844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300"/>
                </a:lnTo>
                <a:lnTo>
                  <a:pt x="188506" y="114300"/>
                </a:lnTo>
                <a:lnTo>
                  <a:pt x="188506" y="0"/>
                </a:lnTo>
                <a:close/>
              </a:path>
            </a:pathLst>
          </a:custGeom>
          <a:solidFill>
            <a:srgbClr val="87BE5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885413" y="4253484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300"/>
                </a:lnTo>
                <a:lnTo>
                  <a:pt x="188506" y="114300"/>
                </a:lnTo>
                <a:lnTo>
                  <a:pt x="188506" y="0"/>
                </a:lnTo>
                <a:close/>
              </a:path>
            </a:pathLst>
          </a:custGeom>
          <a:solidFill>
            <a:srgbClr val="99C6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885413" y="4038600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300"/>
                </a:lnTo>
                <a:lnTo>
                  <a:pt x="188506" y="114300"/>
                </a:lnTo>
                <a:lnTo>
                  <a:pt x="188506" y="0"/>
                </a:lnTo>
                <a:close/>
              </a:path>
            </a:pathLst>
          </a:custGeom>
          <a:solidFill>
            <a:srgbClr val="21496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885413" y="4681728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299"/>
                </a:lnTo>
                <a:lnTo>
                  <a:pt x="188506" y="114299"/>
                </a:lnTo>
                <a:lnTo>
                  <a:pt x="188506" y="0"/>
                </a:lnTo>
                <a:close/>
              </a:path>
            </a:pathLst>
          </a:custGeom>
          <a:solidFill>
            <a:srgbClr val="B8D97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885413" y="4896612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299"/>
                </a:lnTo>
                <a:lnTo>
                  <a:pt x="188506" y="114299"/>
                </a:lnTo>
                <a:lnTo>
                  <a:pt x="188506" y="0"/>
                </a:lnTo>
                <a:close/>
              </a:path>
            </a:pathLst>
          </a:custGeom>
          <a:solidFill>
            <a:srgbClr val="1D9E8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7885413" y="5109971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300"/>
                </a:lnTo>
                <a:lnTo>
                  <a:pt x="188506" y="114300"/>
                </a:lnTo>
                <a:lnTo>
                  <a:pt x="188506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20" name="object 20"/>
          <p:cNvGrpSpPr/>
          <p:nvPr/>
        </p:nvGrpSpPr>
        <p:grpSpPr>
          <a:xfrm>
            <a:off x="537141" y="1599675"/>
            <a:ext cx="6749627" cy="4080933"/>
            <a:chOff x="402856" y="1199756"/>
            <a:chExt cx="5062220" cy="3060700"/>
          </a:xfrm>
        </p:grpSpPr>
        <p:sp>
          <p:nvSpPr>
            <p:cNvPr id="21" name="object 21"/>
            <p:cNvSpPr/>
            <p:nvPr/>
          </p:nvSpPr>
          <p:spPr>
            <a:xfrm>
              <a:off x="404444" y="1201343"/>
              <a:ext cx="5059045" cy="3057525"/>
            </a:xfrm>
            <a:custGeom>
              <a:avLst/>
              <a:gdLst/>
              <a:ahLst/>
              <a:cxnLst/>
              <a:rect l="l" t="t" r="r" b="b"/>
              <a:pathLst>
                <a:path w="5059045" h="3057525">
                  <a:moveTo>
                    <a:pt x="0" y="3057525"/>
                  </a:moveTo>
                  <a:lnTo>
                    <a:pt x="5058511" y="3057525"/>
                  </a:lnTo>
                  <a:lnTo>
                    <a:pt x="5058511" y="0"/>
                  </a:lnTo>
                  <a:lnTo>
                    <a:pt x="0" y="0"/>
                  </a:lnTo>
                  <a:lnTo>
                    <a:pt x="0" y="305752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3451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8335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4414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9298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864672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8852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2355635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2039815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2845893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530778" y="4163471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4099"/>
                  </a:lnTo>
                </a:path>
              </a:pathLst>
            </a:custGeom>
            <a:ln w="45466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338263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3019630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828522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509888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319484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4000149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4809743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4491112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300706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4982072" y="4160043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0"/>
                  </a:moveTo>
                  <a:lnTo>
                    <a:pt x="0" y="37528"/>
                  </a:lnTo>
                </a:path>
              </a:pathLst>
            </a:custGeom>
            <a:ln w="50038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77823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2709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68788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053669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58342" y="4163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6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543225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349304" y="4163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6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034188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840267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525151" y="4163377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3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334043" y="415994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44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016112" y="41599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03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823599" y="415994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84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3505669" y="415994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44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4314562" y="415994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>
                  <a:moveTo>
                    <a:pt x="0" y="0"/>
                  </a:moveTo>
                  <a:lnTo>
                    <a:pt x="9842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3996630" y="41599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03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4805523" y="415994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44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4487593" y="41599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03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5296485" y="4159948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>
                  <a:moveTo>
                    <a:pt x="0" y="0"/>
                  </a:moveTo>
                  <a:lnTo>
                    <a:pt x="844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4978554" y="415994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035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62707" y="4160265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90">
                  <a:moveTo>
                    <a:pt x="315114" y="0"/>
                  </a:moveTo>
                  <a:lnTo>
                    <a:pt x="326367" y="0"/>
                  </a:lnTo>
                </a:path>
                <a:path w="326390">
                  <a:moveTo>
                    <a:pt x="0" y="0"/>
                  </a:moveTo>
                  <a:lnTo>
                    <a:pt x="11252" y="0"/>
                  </a:lnTo>
                </a:path>
              </a:pathLst>
            </a:custGeom>
            <a:ln w="8634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053669" y="4159789"/>
              <a:ext cx="1798320" cy="0"/>
            </a:xfrm>
            <a:custGeom>
              <a:avLst/>
              <a:gdLst/>
              <a:ahLst/>
              <a:cxnLst/>
              <a:rect l="l" t="t" r="r" b="b"/>
              <a:pathLst>
                <a:path w="1798320">
                  <a:moveTo>
                    <a:pt x="315117" y="0"/>
                  </a:moveTo>
                  <a:lnTo>
                    <a:pt x="326369" y="0"/>
                  </a:lnTo>
                </a:path>
                <a:path w="1798320">
                  <a:moveTo>
                    <a:pt x="0" y="0"/>
                  </a:moveTo>
                  <a:lnTo>
                    <a:pt x="11252" y="0"/>
                  </a:lnTo>
                </a:path>
                <a:path w="1798320">
                  <a:moveTo>
                    <a:pt x="804672" y="0"/>
                  </a:moveTo>
                  <a:lnTo>
                    <a:pt x="817333" y="0"/>
                  </a:lnTo>
                </a:path>
                <a:path w="1798320">
                  <a:moveTo>
                    <a:pt x="489555" y="0"/>
                  </a:moveTo>
                  <a:lnTo>
                    <a:pt x="500807" y="0"/>
                  </a:lnTo>
                </a:path>
                <a:path w="1798320">
                  <a:moveTo>
                    <a:pt x="1295634" y="0"/>
                  </a:moveTo>
                  <a:lnTo>
                    <a:pt x="1308296" y="0"/>
                  </a:lnTo>
                </a:path>
                <a:path w="1798320">
                  <a:moveTo>
                    <a:pt x="980518" y="0"/>
                  </a:moveTo>
                  <a:lnTo>
                    <a:pt x="991770" y="0"/>
                  </a:lnTo>
                </a:path>
                <a:path w="1798320">
                  <a:moveTo>
                    <a:pt x="1786596" y="0"/>
                  </a:moveTo>
                  <a:lnTo>
                    <a:pt x="1797848" y="0"/>
                  </a:lnTo>
                </a:path>
                <a:path w="1798320">
                  <a:moveTo>
                    <a:pt x="1471480" y="0"/>
                  </a:moveTo>
                  <a:lnTo>
                    <a:pt x="1482732" y="0"/>
                  </a:lnTo>
                </a:path>
              </a:pathLst>
            </a:custGeom>
            <a:ln w="9969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3013660" y="4155376"/>
              <a:ext cx="821055" cy="0"/>
            </a:xfrm>
            <a:custGeom>
              <a:avLst/>
              <a:gdLst/>
              <a:ahLst/>
              <a:cxnLst/>
              <a:rect l="l" t="t" r="r" b="b"/>
              <a:pathLst>
                <a:path w="821054">
                  <a:moveTo>
                    <a:pt x="320381" y="0"/>
                  </a:moveTo>
                  <a:lnTo>
                    <a:pt x="330570" y="0"/>
                  </a:lnTo>
                </a:path>
                <a:path w="821054">
                  <a:moveTo>
                    <a:pt x="0" y="0"/>
                  </a:moveTo>
                  <a:lnTo>
                    <a:pt x="9485" y="0"/>
                  </a:lnTo>
                </a:path>
                <a:path w="821054">
                  <a:moveTo>
                    <a:pt x="809941" y="0"/>
                  </a:moveTo>
                  <a:lnTo>
                    <a:pt x="820830" y="0"/>
                  </a:lnTo>
                </a:path>
                <a:path w="821054">
                  <a:moveTo>
                    <a:pt x="490258" y="0"/>
                  </a:moveTo>
                  <a:lnTo>
                    <a:pt x="500454" y="0"/>
                  </a:lnTo>
                </a:path>
              </a:pathLst>
            </a:custGeom>
            <a:ln w="8953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4314558" y="4153090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943" y="0"/>
                  </a:lnTo>
                </a:path>
              </a:pathLst>
            </a:custGeom>
            <a:ln w="13525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3997396" y="4146327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25"/>
                  </a:lnTo>
                </a:path>
              </a:pathLst>
            </a:custGeom>
            <a:ln w="12531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4812143" y="4146327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25"/>
                  </a:lnTo>
                </a:path>
              </a:pathLst>
            </a:custGeom>
            <a:ln w="13232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488362" y="4146327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25"/>
                  </a:lnTo>
                </a:path>
              </a:pathLst>
            </a:custGeom>
            <a:ln w="12537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303103" y="4146327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25"/>
                  </a:lnTo>
                </a:path>
              </a:pathLst>
            </a:custGeom>
            <a:ln w="13238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4979321" y="4146327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0"/>
                  </a:moveTo>
                  <a:lnTo>
                    <a:pt x="0" y="13525"/>
                  </a:lnTo>
                </a:path>
              </a:pathLst>
            </a:custGeom>
            <a:ln w="12532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62698" y="3575303"/>
              <a:ext cx="4742815" cy="581025"/>
            </a:xfrm>
            <a:custGeom>
              <a:avLst/>
              <a:gdLst/>
              <a:ahLst/>
              <a:cxnLst/>
              <a:rect l="l" t="t" r="r" b="b"/>
              <a:pathLst>
                <a:path w="4742815" h="581025">
                  <a:moveTo>
                    <a:pt x="326377" y="56007"/>
                  </a:moveTo>
                  <a:lnTo>
                    <a:pt x="0" y="56007"/>
                  </a:lnTo>
                  <a:lnTo>
                    <a:pt x="0" y="580656"/>
                  </a:lnTo>
                  <a:lnTo>
                    <a:pt x="326377" y="580656"/>
                  </a:lnTo>
                  <a:lnTo>
                    <a:pt x="326377" y="56007"/>
                  </a:lnTo>
                  <a:close/>
                </a:path>
                <a:path w="4742815" h="581025">
                  <a:moveTo>
                    <a:pt x="817346" y="53721"/>
                  </a:moveTo>
                  <a:lnTo>
                    <a:pt x="490969" y="53721"/>
                  </a:lnTo>
                  <a:lnTo>
                    <a:pt x="490969" y="579501"/>
                  </a:lnTo>
                  <a:lnTo>
                    <a:pt x="817346" y="579501"/>
                  </a:lnTo>
                  <a:lnTo>
                    <a:pt x="817346" y="53721"/>
                  </a:lnTo>
                  <a:close/>
                </a:path>
                <a:path w="4742815" h="581025">
                  <a:moveTo>
                    <a:pt x="1308303" y="40005"/>
                  </a:moveTo>
                  <a:lnTo>
                    <a:pt x="980528" y="40005"/>
                  </a:lnTo>
                  <a:lnTo>
                    <a:pt x="980528" y="579501"/>
                  </a:lnTo>
                  <a:lnTo>
                    <a:pt x="1308303" y="579501"/>
                  </a:lnTo>
                  <a:lnTo>
                    <a:pt x="1308303" y="40005"/>
                  </a:lnTo>
                  <a:close/>
                </a:path>
                <a:path w="4742815" h="581025">
                  <a:moveTo>
                    <a:pt x="1799259" y="40005"/>
                  </a:moveTo>
                  <a:lnTo>
                    <a:pt x="1471485" y="40005"/>
                  </a:lnTo>
                  <a:lnTo>
                    <a:pt x="1471485" y="579501"/>
                  </a:lnTo>
                  <a:lnTo>
                    <a:pt x="1799259" y="579501"/>
                  </a:lnTo>
                  <a:lnTo>
                    <a:pt x="1799259" y="40005"/>
                  </a:lnTo>
                  <a:close/>
                </a:path>
                <a:path w="4742815" h="581025">
                  <a:moveTo>
                    <a:pt x="2288819" y="38862"/>
                  </a:moveTo>
                  <a:lnTo>
                    <a:pt x="1962429" y="38862"/>
                  </a:lnTo>
                  <a:lnTo>
                    <a:pt x="1962429" y="579501"/>
                  </a:lnTo>
                  <a:lnTo>
                    <a:pt x="2288819" y="579501"/>
                  </a:lnTo>
                  <a:lnTo>
                    <a:pt x="2288819" y="38862"/>
                  </a:lnTo>
                  <a:close/>
                </a:path>
                <a:path w="4742815" h="581025">
                  <a:moveTo>
                    <a:pt x="2779788" y="35433"/>
                  </a:moveTo>
                  <a:lnTo>
                    <a:pt x="2453411" y="35433"/>
                  </a:lnTo>
                  <a:lnTo>
                    <a:pt x="2453411" y="576072"/>
                  </a:lnTo>
                  <a:lnTo>
                    <a:pt x="2779788" y="576072"/>
                  </a:lnTo>
                  <a:lnTo>
                    <a:pt x="2779788" y="35433"/>
                  </a:lnTo>
                  <a:close/>
                </a:path>
                <a:path w="4742815" h="581025">
                  <a:moveTo>
                    <a:pt x="3270745" y="28575"/>
                  </a:moveTo>
                  <a:lnTo>
                    <a:pt x="2942971" y="28575"/>
                  </a:lnTo>
                  <a:lnTo>
                    <a:pt x="2942971" y="576072"/>
                  </a:lnTo>
                  <a:lnTo>
                    <a:pt x="3270745" y="576072"/>
                  </a:lnTo>
                  <a:lnTo>
                    <a:pt x="3270745" y="28575"/>
                  </a:lnTo>
                  <a:close/>
                </a:path>
                <a:path w="4742815" h="581025">
                  <a:moveTo>
                    <a:pt x="3761702" y="24003"/>
                  </a:moveTo>
                  <a:lnTo>
                    <a:pt x="3433927" y="24003"/>
                  </a:lnTo>
                  <a:lnTo>
                    <a:pt x="3433927" y="571500"/>
                  </a:lnTo>
                  <a:lnTo>
                    <a:pt x="3761702" y="571500"/>
                  </a:lnTo>
                  <a:lnTo>
                    <a:pt x="3761702" y="24003"/>
                  </a:lnTo>
                  <a:close/>
                </a:path>
                <a:path w="4742815" h="581025">
                  <a:moveTo>
                    <a:pt x="4251261" y="12573"/>
                  </a:moveTo>
                  <a:lnTo>
                    <a:pt x="3924897" y="12573"/>
                  </a:lnTo>
                  <a:lnTo>
                    <a:pt x="3924897" y="571512"/>
                  </a:lnTo>
                  <a:lnTo>
                    <a:pt x="4251261" y="571512"/>
                  </a:lnTo>
                  <a:lnTo>
                    <a:pt x="4251261" y="12573"/>
                  </a:lnTo>
                  <a:close/>
                </a:path>
                <a:path w="4742815" h="581025">
                  <a:moveTo>
                    <a:pt x="4742231" y="0"/>
                  </a:moveTo>
                  <a:lnTo>
                    <a:pt x="4415866" y="0"/>
                  </a:lnTo>
                  <a:lnTo>
                    <a:pt x="4415866" y="571500"/>
                  </a:lnTo>
                  <a:lnTo>
                    <a:pt x="4742231" y="571500"/>
                  </a:lnTo>
                  <a:lnTo>
                    <a:pt x="4742231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62698" y="2458592"/>
              <a:ext cx="4742815" cy="1172845"/>
            </a:xfrm>
            <a:custGeom>
              <a:avLst/>
              <a:gdLst/>
              <a:ahLst/>
              <a:cxnLst/>
              <a:rect l="l" t="t" r="r" b="b"/>
              <a:pathLst>
                <a:path w="4742815" h="1172845">
                  <a:moveTo>
                    <a:pt x="326377" y="1128141"/>
                  </a:moveTo>
                  <a:lnTo>
                    <a:pt x="0" y="1128141"/>
                  </a:lnTo>
                  <a:lnTo>
                    <a:pt x="0" y="1172718"/>
                  </a:lnTo>
                  <a:lnTo>
                    <a:pt x="326377" y="1172718"/>
                  </a:lnTo>
                  <a:lnTo>
                    <a:pt x="326377" y="1128141"/>
                  </a:lnTo>
                  <a:close/>
                </a:path>
                <a:path w="4742815" h="1172845">
                  <a:moveTo>
                    <a:pt x="817346" y="1123569"/>
                  </a:moveTo>
                  <a:lnTo>
                    <a:pt x="490969" y="1123569"/>
                  </a:lnTo>
                  <a:lnTo>
                    <a:pt x="490969" y="1170432"/>
                  </a:lnTo>
                  <a:lnTo>
                    <a:pt x="817346" y="1170432"/>
                  </a:lnTo>
                  <a:lnTo>
                    <a:pt x="817346" y="1123569"/>
                  </a:lnTo>
                  <a:close/>
                </a:path>
                <a:path w="4742815" h="1172845">
                  <a:moveTo>
                    <a:pt x="1308303" y="1108710"/>
                  </a:moveTo>
                  <a:lnTo>
                    <a:pt x="980528" y="1108710"/>
                  </a:lnTo>
                  <a:lnTo>
                    <a:pt x="980528" y="1156716"/>
                  </a:lnTo>
                  <a:lnTo>
                    <a:pt x="1308303" y="1156716"/>
                  </a:lnTo>
                  <a:lnTo>
                    <a:pt x="1308303" y="1108710"/>
                  </a:lnTo>
                  <a:close/>
                </a:path>
                <a:path w="4742815" h="1172845">
                  <a:moveTo>
                    <a:pt x="1495399" y="1092708"/>
                  </a:moveTo>
                  <a:lnTo>
                    <a:pt x="1471485" y="1092708"/>
                  </a:lnTo>
                  <a:lnTo>
                    <a:pt x="1471485" y="1156716"/>
                  </a:lnTo>
                  <a:lnTo>
                    <a:pt x="1495399" y="1156716"/>
                  </a:lnTo>
                  <a:lnTo>
                    <a:pt x="1495399" y="1092708"/>
                  </a:lnTo>
                  <a:close/>
                </a:path>
                <a:path w="4742815" h="1172845">
                  <a:moveTo>
                    <a:pt x="1799272" y="1092708"/>
                  </a:moveTo>
                  <a:lnTo>
                    <a:pt x="1773948" y="1092708"/>
                  </a:lnTo>
                  <a:lnTo>
                    <a:pt x="1773948" y="1156716"/>
                  </a:lnTo>
                  <a:lnTo>
                    <a:pt x="1799272" y="1156716"/>
                  </a:lnTo>
                  <a:lnTo>
                    <a:pt x="1799272" y="1092708"/>
                  </a:lnTo>
                  <a:close/>
                </a:path>
                <a:path w="4742815" h="1172845">
                  <a:moveTo>
                    <a:pt x="2288819" y="1067562"/>
                  </a:moveTo>
                  <a:lnTo>
                    <a:pt x="1962429" y="1067562"/>
                  </a:lnTo>
                  <a:lnTo>
                    <a:pt x="1962429" y="1155585"/>
                  </a:lnTo>
                  <a:lnTo>
                    <a:pt x="2288819" y="1155585"/>
                  </a:lnTo>
                  <a:lnTo>
                    <a:pt x="2288819" y="1067562"/>
                  </a:lnTo>
                  <a:close/>
                </a:path>
                <a:path w="4742815" h="1172845">
                  <a:moveTo>
                    <a:pt x="2779788" y="1062990"/>
                  </a:moveTo>
                  <a:lnTo>
                    <a:pt x="2453411" y="1062990"/>
                  </a:lnTo>
                  <a:lnTo>
                    <a:pt x="2453411" y="1152144"/>
                  </a:lnTo>
                  <a:lnTo>
                    <a:pt x="2779788" y="1152144"/>
                  </a:lnTo>
                  <a:lnTo>
                    <a:pt x="2779788" y="1062990"/>
                  </a:lnTo>
                  <a:close/>
                </a:path>
                <a:path w="4742815" h="1172845">
                  <a:moveTo>
                    <a:pt x="3270745" y="675513"/>
                  </a:moveTo>
                  <a:lnTo>
                    <a:pt x="2942971" y="675513"/>
                  </a:lnTo>
                  <a:lnTo>
                    <a:pt x="2942971" y="1145298"/>
                  </a:lnTo>
                  <a:lnTo>
                    <a:pt x="3270745" y="1145298"/>
                  </a:lnTo>
                  <a:lnTo>
                    <a:pt x="3270745" y="675513"/>
                  </a:lnTo>
                  <a:close/>
                </a:path>
                <a:path w="4742815" h="1172845">
                  <a:moveTo>
                    <a:pt x="3761702" y="216027"/>
                  </a:moveTo>
                  <a:lnTo>
                    <a:pt x="3433927" y="216027"/>
                  </a:lnTo>
                  <a:lnTo>
                    <a:pt x="3433927" y="1140714"/>
                  </a:lnTo>
                  <a:lnTo>
                    <a:pt x="3761702" y="1140714"/>
                  </a:lnTo>
                  <a:lnTo>
                    <a:pt x="3761702" y="216027"/>
                  </a:lnTo>
                  <a:close/>
                </a:path>
                <a:path w="4742815" h="1172845">
                  <a:moveTo>
                    <a:pt x="4251261" y="99441"/>
                  </a:moveTo>
                  <a:lnTo>
                    <a:pt x="3924897" y="99441"/>
                  </a:lnTo>
                  <a:lnTo>
                    <a:pt x="3924897" y="1129284"/>
                  </a:lnTo>
                  <a:lnTo>
                    <a:pt x="4251261" y="1129284"/>
                  </a:lnTo>
                  <a:lnTo>
                    <a:pt x="4251261" y="99441"/>
                  </a:lnTo>
                  <a:close/>
                </a:path>
                <a:path w="4742815" h="1172845">
                  <a:moveTo>
                    <a:pt x="4742231" y="0"/>
                  </a:moveTo>
                  <a:lnTo>
                    <a:pt x="4415866" y="0"/>
                  </a:lnTo>
                  <a:lnTo>
                    <a:pt x="4415866" y="1116723"/>
                  </a:lnTo>
                  <a:lnTo>
                    <a:pt x="4742231" y="1116723"/>
                  </a:lnTo>
                  <a:lnTo>
                    <a:pt x="4742231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62698" y="1468754"/>
              <a:ext cx="4742815" cy="2118360"/>
            </a:xfrm>
            <a:custGeom>
              <a:avLst/>
              <a:gdLst/>
              <a:ahLst/>
              <a:cxnLst/>
              <a:rect l="l" t="t" r="r" b="b"/>
              <a:pathLst>
                <a:path w="4742815" h="2118360">
                  <a:moveTo>
                    <a:pt x="326377" y="1979676"/>
                  </a:moveTo>
                  <a:lnTo>
                    <a:pt x="0" y="1979676"/>
                  </a:lnTo>
                  <a:lnTo>
                    <a:pt x="0" y="2117979"/>
                  </a:lnTo>
                  <a:lnTo>
                    <a:pt x="326377" y="2117979"/>
                  </a:lnTo>
                  <a:lnTo>
                    <a:pt x="326377" y="1979676"/>
                  </a:lnTo>
                  <a:close/>
                </a:path>
                <a:path w="4742815" h="2118360">
                  <a:moveTo>
                    <a:pt x="817346" y="1949958"/>
                  </a:moveTo>
                  <a:lnTo>
                    <a:pt x="490969" y="1949958"/>
                  </a:lnTo>
                  <a:lnTo>
                    <a:pt x="490969" y="2113407"/>
                  </a:lnTo>
                  <a:lnTo>
                    <a:pt x="817346" y="2113407"/>
                  </a:lnTo>
                  <a:lnTo>
                    <a:pt x="817346" y="1949958"/>
                  </a:lnTo>
                  <a:close/>
                </a:path>
                <a:path w="4742815" h="2118360">
                  <a:moveTo>
                    <a:pt x="1308303" y="1903095"/>
                  </a:moveTo>
                  <a:lnTo>
                    <a:pt x="980528" y="1903095"/>
                  </a:lnTo>
                  <a:lnTo>
                    <a:pt x="980528" y="2098548"/>
                  </a:lnTo>
                  <a:lnTo>
                    <a:pt x="1308303" y="2098548"/>
                  </a:lnTo>
                  <a:lnTo>
                    <a:pt x="1308303" y="1903095"/>
                  </a:lnTo>
                  <a:close/>
                </a:path>
                <a:path w="4742815" h="2118360">
                  <a:moveTo>
                    <a:pt x="1799259" y="1840230"/>
                  </a:moveTo>
                  <a:lnTo>
                    <a:pt x="1471485" y="1840230"/>
                  </a:lnTo>
                  <a:lnTo>
                    <a:pt x="1471485" y="2082558"/>
                  </a:lnTo>
                  <a:lnTo>
                    <a:pt x="1799259" y="2082558"/>
                  </a:lnTo>
                  <a:lnTo>
                    <a:pt x="1799259" y="1840230"/>
                  </a:lnTo>
                  <a:close/>
                </a:path>
                <a:path w="4742815" h="2118360">
                  <a:moveTo>
                    <a:pt x="2288819" y="1683639"/>
                  </a:moveTo>
                  <a:lnTo>
                    <a:pt x="1962429" y="1683639"/>
                  </a:lnTo>
                  <a:lnTo>
                    <a:pt x="1962429" y="2057400"/>
                  </a:lnTo>
                  <a:lnTo>
                    <a:pt x="2288819" y="2057400"/>
                  </a:lnTo>
                  <a:lnTo>
                    <a:pt x="2288819" y="1683639"/>
                  </a:lnTo>
                  <a:close/>
                </a:path>
                <a:path w="4742815" h="2118360">
                  <a:moveTo>
                    <a:pt x="2779788" y="1410462"/>
                  </a:moveTo>
                  <a:lnTo>
                    <a:pt x="2453411" y="1410462"/>
                  </a:lnTo>
                  <a:lnTo>
                    <a:pt x="2453411" y="2052828"/>
                  </a:lnTo>
                  <a:lnTo>
                    <a:pt x="2779788" y="2052828"/>
                  </a:lnTo>
                  <a:lnTo>
                    <a:pt x="2779788" y="1410462"/>
                  </a:lnTo>
                  <a:close/>
                </a:path>
                <a:path w="4742815" h="2118360">
                  <a:moveTo>
                    <a:pt x="3270745" y="864108"/>
                  </a:moveTo>
                  <a:lnTo>
                    <a:pt x="2942971" y="864108"/>
                  </a:lnTo>
                  <a:lnTo>
                    <a:pt x="2942971" y="1665351"/>
                  </a:lnTo>
                  <a:lnTo>
                    <a:pt x="3270745" y="1665351"/>
                  </a:lnTo>
                  <a:lnTo>
                    <a:pt x="3270745" y="864108"/>
                  </a:lnTo>
                  <a:close/>
                </a:path>
                <a:path w="4742815" h="2118360">
                  <a:moveTo>
                    <a:pt x="3761702" y="308610"/>
                  </a:moveTo>
                  <a:lnTo>
                    <a:pt x="3433927" y="308610"/>
                  </a:lnTo>
                  <a:lnTo>
                    <a:pt x="3433927" y="1205865"/>
                  </a:lnTo>
                  <a:lnTo>
                    <a:pt x="3761702" y="1205865"/>
                  </a:lnTo>
                  <a:lnTo>
                    <a:pt x="3761702" y="308610"/>
                  </a:lnTo>
                  <a:close/>
                </a:path>
                <a:path w="4742815" h="2118360">
                  <a:moveTo>
                    <a:pt x="4251261" y="120015"/>
                  </a:moveTo>
                  <a:lnTo>
                    <a:pt x="3924897" y="120015"/>
                  </a:lnTo>
                  <a:lnTo>
                    <a:pt x="3924897" y="1089291"/>
                  </a:lnTo>
                  <a:lnTo>
                    <a:pt x="4251261" y="1089291"/>
                  </a:lnTo>
                  <a:lnTo>
                    <a:pt x="4251261" y="120015"/>
                  </a:lnTo>
                  <a:close/>
                </a:path>
                <a:path w="4742815" h="2118360">
                  <a:moveTo>
                    <a:pt x="4742231" y="0"/>
                  </a:moveTo>
                  <a:lnTo>
                    <a:pt x="4415866" y="0"/>
                  </a:lnTo>
                  <a:lnTo>
                    <a:pt x="4415866" y="989838"/>
                  </a:lnTo>
                  <a:lnTo>
                    <a:pt x="4742231" y="989838"/>
                  </a:lnTo>
                  <a:lnTo>
                    <a:pt x="4742231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481114" y="1263015"/>
              <a:ext cx="0" cy="2934335"/>
            </a:xfrm>
            <a:custGeom>
              <a:avLst/>
              <a:gdLst/>
              <a:ahLst/>
              <a:cxnLst/>
              <a:rect l="l" t="t" r="r" b="b"/>
              <a:pathLst>
                <a:path h="2934335">
                  <a:moveTo>
                    <a:pt x="0" y="29340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296484" y="4197096"/>
              <a:ext cx="90170" cy="0"/>
            </a:xfrm>
            <a:custGeom>
              <a:avLst/>
              <a:gdLst/>
              <a:ahLst/>
              <a:cxnLst/>
              <a:rect l="l" t="t" r="r" b="b"/>
              <a:pathLst>
                <a:path w="90170">
                  <a:moveTo>
                    <a:pt x="0" y="0"/>
                  </a:moveTo>
                  <a:lnTo>
                    <a:pt x="9003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4805522" y="4197096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800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4314559" y="4197096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800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823597" y="4197096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800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3334040" y="4197096"/>
              <a:ext cx="180340" cy="0"/>
            </a:xfrm>
            <a:custGeom>
              <a:avLst/>
              <a:gdLst/>
              <a:ahLst/>
              <a:cxnLst/>
              <a:rect l="l" t="t" r="r" b="b"/>
              <a:pathLst>
                <a:path w="180339">
                  <a:moveTo>
                    <a:pt x="0" y="0"/>
                  </a:moveTo>
                  <a:lnTo>
                    <a:pt x="18006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2840264" y="4197096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>
                  <a:moveTo>
                    <a:pt x="0" y="0"/>
                  </a:moveTo>
                  <a:lnTo>
                    <a:pt x="18288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2349303" y="4197096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09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8341" y="4197096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09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368785" y="4197096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5">
                  <a:moveTo>
                    <a:pt x="0" y="0"/>
                  </a:moveTo>
                  <a:lnTo>
                    <a:pt x="185699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77822" y="4197096"/>
              <a:ext cx="187325" cy="0"/>
            </a:xfrm>
            <a:custGeom>
              <a:avLst/>
              <a:gdLst/>
              <a:ahLst/>
              <a:cxnLst/>
              <a:rect l="l" t="t" r="r" b="b"/>
              <a:pathLst>
                <a:path w="187325">
                  <a:moveTo>
                    <a:pt x="0" y="0"/>
                  </a:moveTo>
                  <a:lnTo>
                    <a:pt x="18709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438910" y="4197096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4">
                  <a:moveTo>
                    <a:pt x="0" y="0"/>
                  </a:moveTo>
                  <a:lnTo>
                    <a:pt x="13505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38910" y="397078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38910" y="3745609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438910" y="352044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9" name="object 89"/>
            <p:cNvSpPr/>
            <p:nvPr/>
          </p:nvSpPr>
          <p:spPr>
            <a:xfrm>
              <a:off x="438910" y="3294124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0" name="object 90"/>
            <p:cNvSpPr/>
            <p:nvPr/>
          </p:nvSpPr>
          <p:spPr>
            <a:xfrm>
              <a:off x="438910" y="306895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1" name="object 91"/>
            <p:cNvSpPr/>
            <p:nvPr/>
          </p:nvSpPr>
          <p:spPr>
            <a:xfrm>
              <a:off x="438910" y="284264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2" name="object 92"/>
            <p:cNvSpPr/>
            <p:nvPr/>
          </p:nvSpPr>
          <p:spPr>
            <a:xfrm>
              <a:off x="438910" y="2617468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3" name="object 93"/>
            <p:cNvSpPr/>
            <p:nvPr/>
          </p:nvSpPr>
          <p:spPr>
            <a:xfrm>
              <a:off x="438910" y="2391154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4" name="object 94"/>
            <p:cNvSpPr/>
            <p:nvPr/>
          </p:nvSpPr>
          <p:spPr>
            <a:xfrm>
              <a:off x="438910" y="2165983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5" name="object 95"/>
            <p:cNvSpPr/>
            <p:nvPr/>
          </p:nvSpPr>
          <p:spPr>
            <a:xfrm>
              <a:off x="438910" y="194081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6" name="object 96"/>
            <p:cNvSpPr/>
            <p:nvPr/>
          </p:nvSpPr>
          <p:spPr>
            <a:xfrm>
              <a:off x="438910" y="171450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7" name="object 97"/>
            <p:cNvSpPr/>
            <p:nvPr/>
          </p:nvSpPr>
          <p:spPr>
            <a:xfrm>
              <a:off x="438910" y="1489329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910" y="126301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9" name="object 99"/>
            <p:cNvSpPr/>
            <p:nvPr/>
          </p:nvSpPr>
          <p:spPr>
            <a:xfrm>
              <a:off x="724485" y="1309884"/>
              <a:ext cx="0" cy="1974214"/>
            </a:xfrm>
            <a:custGeom>
              <a:avLst/>
              <a:gdLst/>
              <a:ahLst/>
              <a:cxnLst/>
              <a:rect l="l" t="t" r="r" b="b"/>
              <a:pathLst>
                <a:path h="1974214">
                  <a:moveTo>
                    <a:pt x="0" y="197404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00" name="object 10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0787" y="1309890"/>
              <a:ext cx="70345" cy="140481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724485" y="1309878"/>
              <a:ext cx="4421505" cy="0"/>
            </a:xfrm>
            <a:custGeom>
              <a:avLst/>
              <a:gdLst/>
              <a:ahLst/>
              <a:cxnLst/>
              <a:rect l="l" t="t" r="r" b="b"/>
              <a:pathLst>
                <a:path w="4421505">
                  <a:moveTo>
                    <a:pt x="0" y="0"/>
                  </a:moveTo>
                  <a:lnTo>
                    <a:pt x="442100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64920" y="4121658"/>
              <a:ext cx="304165" cy="116839"/>
            </a:xfrm>
            <a:custGeom>
              <a:avLst/>
              <a:gdLst/>
              <a:ahLst/>
              <a:cxnLst/>
              <a:rect l="l" t="t" r="r" b="b"/>
              <a:pathLst>
                <a:path w="304165" h="116839">
                  <a:moveTo>
                    <a:pt x="303860" y="0"/>
                  </a:moveTo>
                  <a:lnTo>
                    <a:pt x="0" y="0"/>
                  </a:lnTo>
                  <a:lnTo>
                    <a:pt x="0" y="116586"/>
                  </a:lnTo>
                  <a:lnTo>
                    <a:pt x="303860" y="116586"/>
                  </a:lnTo>
                  <a:lnTo>
                    <a:pt x="303860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1869014" y="6260035"/>
            <a:ext cx="1227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67" dirty="0">
                <a:solidFill>
                  <a:srgbClr val="898989"/>
                </a:solidFill>
                <a:latin typeface="Trebuchet MS"/>
                <a:cs typeface="Trebuchet MS"/>
              </a:rPr>
              <a:t>5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579372" y="2997184"/>
            <a:ext cx="419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13" dirty="0">
                <a:solidFill>
                  <a:srgbClr val="FFFFFF"/>
                </a:solidFill>
                <a:latin typeface="Trebuchet MS"/>
                <a:cs typeface="Trebuchet MS"/>
              </a:rPr>
              <a:t>69,8%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83160" y="1563100"/>
            <a:ext cx="3649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200" spc="-60" dirty="0">
                <a:solidFill>
                  <a:srgbClr val="111111"/>
                </a:solidFill>
                <a:latin typeface="Trebuchet MS"/>
                <a:cs typeface="Trebuchet MS"/>
              </a:rPr>
              <a:t>11,9%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414043" y="1871205"/>
            <a:ext cx="557107" cy="6941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14201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2,0% </a:t>
            </a:r>
            <a:endParaRPr sz="1200">
              <a:latin typeface="Trebuchet MS"/>
              <a:cs typeface="Trebuchet MS"/>
            </a:endParaRPr>
          </a:p>
          <a:p>
            <a:pPr>
              <a:spcBef>
                <a:spcPts val="793"/>
              </a:spcBef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13,5%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9545651" y="1355178"/>
            <a:ext cx="472440" cy="376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lnSpc>
                <a:spcPts val="1325"/>
              </a:lnSpc>
              <a:spcBef>
                <a:spcPts val="133"/>
              </a:spcBef>
            </a:pPr>
            <a:r>
              <a:rPr sz="1200" spc="-27" dirty="0">
                <a:solidFill>
                  <a:srgbClr val="FFFFFF"/>
                </a:solidFill>
                <a:latin typeface="Trebuchet MS"/>
                <a:cs typeface="Trebuchet MS"/>
              </a:rPr>
              <a:t>2,5% </a:t>
            </a:r>
            <a:endParaRPr sz="1200">
              <a:latin typeface="Trebuchet MS"/>
              <a:cs typeface="Trebuchet MS"/>
            </a:endParaRPr>
          </a:p>
          <a:p>
            <a:pPr marL="109217">
              <a:lnSpc>
                <a:spcPts val="1487"/>
              </a:lnSpc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0,3%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180685" y="3992931"/>
            <a:ext cx="3398520" cy="1544932"/>
          </a:xfrm>
          <a:prstGeom prst="rect">
            <a:avLst/>
          </a:prstGeom>
        </p:spPr>
        <p:txBody>
          <a:bodyPr vert="horz" wrap="square" lIns="0" tIns="18627" rIns="0" bIns="0" rtlCol="0">
            <a:spAutoFit/>
          </a:bodyPr>
          <a:lstStyle/>
          <a:p>
            <a:pPr marL="16933" marR="511374">
              <a:lnSpc>
                <a:spcPct val="125899"/>
              </a:lnSpc>
              <a:spcBef>
                <a:spcPts val="147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Оптовый</a:t>
            </a:r>
            <a:r>
              <a:rPr sz="1333" spc="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рынок</a:t>
            </a:r>
            <a:r>
              <a:rPr sz="1333" spc="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(ДПМ</a:t>
            </a:r>
            <a:r>
              <a:rPr sz="1333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ВИЭ)</a:t>
            </a:r>
            <a:r>
              <a:rPr sz="1333" spc="1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Оптовый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рынок</a:t>
            </a:r>
            <a:r>
              <a:rPr sz="1200" spc="2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(без</a:t>
            </a:r>
            <a:r>
              <a:rPr sz="1200" spc="24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поддержки)</a:t>
            </a:r>
            <a:r>
              <a:rPr sz="1200" spc="-1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Розничный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рынок</a:t>
            </a:r>
            <a:r>
              <a:rPr sz="1200" spc="2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(с</a:t>
            </a:r>
            <a:r>
              <a:rPr sz="1200" spc="339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поддержкой)</a:t>
            </a:r>
            <a:r>
              <a:rPr sz="1200" spc="-14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Розничный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рынок</a:t>
            </a:r>
            <a:r>
              <a:rPr sz="1333" spc="-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(без</a:t>
            </a:r>
            <a:r>
              <a:rPr sz="1333" spc="-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поддержки)</a:t>
            </a:r>
            <a:endParaRPr sz="1333">
              <a:latin typeface="Trebuchet MS"/>
              <a:cs typeface="Trebuchet MS"/>
            </a:endParaRPr>
          </a:p>
          <a:p>
            <a:pPr marL="16933">
              <a:spcBef>
                <a:spcPts val="593"/>
              </a:spcBef>
            </a:pPr>
            <a:r>
              <a:rPr sz="1200" spc="87" dirty="0">
                <a:solidFill>
                  <a:srgbClr val="111111"/>
                </a:solidFill>
                <a:latin typeface="Trebuchet MS"/>
                <a:cs typeface="Trebuchet MS"/>
              </a:rPr>
              <a:t>ВИЭ</a:t>
            </a:r>
            <a:r>
              <a:rPr sz="1200" spc="20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27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1200" spc="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27" dirty="0">
                <a:solidFill>
                  <a:srgbClr val="111111"/>
                </a:solidFill>
                <a:latin typeface="Trebuchet MS"/>
                <a:cs typeface="Trebuchet MS"/>
              </a:rPr>
              <a:t>изолированнных</a:t>
            </a:r>
            <a:r>
              <a:rPr sz="1200" spc="-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энергосистемах</a:t>
            </a:r>
            <a:endParaRPr sz="1200">
              <a:latin typeface="Trebuchet MS"/>
              <a:cs typeface="Trebuchet MS"/>
            </a:endParaRPr>
          </a:p>
          <a:p>
            <a:pPr marL="16933">
              <a:spcBef>
                <a:spcPts val="393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Собственная</a:t>
            </a:r>
            <a:r>
              <a:rPr sz="1333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генерация</a:t>
            </a:r>
            <a:r>
              <a:rPr sz="1333" spc="1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промышленности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393936" y="2474528"/>
            <a:ext cx="8263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>
              <a:spcBef>
                <a:spcPts val="133"/>
              </a:spcBef>
            </a:pPr>
            <a:r>
              <a:rPr sz="1600" b="1" spc="-47" dirty="0">
                <a:solidFill>
                  <a:srgbClr val="111111"/>
                </a:solidFill>
                <a:latin typeface="Trebuchet MS"/>
                <a:cs typeface="Trebuchet MS"/>
              </a:rPr>
              <a:t>6,04</a:t>
            </a:r>
            <a:r>
              <a:rPr sz="1600" b="1" spc="-1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spc="-33" dirty="0">
                <a:solidFill>
                  <a:srgbClr val="111111"/>
                </a:solidFill>
                <a:latin typeface="Trebuchet MS"/>
                <a:cs typeface="Trebuchet MS"/>
              </a:rPr>
              <a:t>ГВт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50422" y="1076953"/>
            <a:ext cx="7028180" cy="483829"/>
          </a:xfrm>
          <a:prstGeom prst="rect">
            <a:avLst/>
          </a:prstGeom>
        </p:spPr>
        <p:txBody>
          <a:bodyPr vert="horz" wrap="square" lIns="0" tIns="55033" rIns="0" bIns="0" rtlCol="0">
            <a:spAutoFit/>
          </a:bodyPr>
          <a:lstStyle/>
          <a:p>
            <a:pPr marL="16933">
              <a:spcBef>
                <a:spcPts val="433"/>
              </a:spcBef>
            </a:pP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Совокупная</a:t>
            </a:r>
            <a:r>
              <a:rPr sz="1333" b="1" spc="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установленная</a:t>
            </a:r>
            <a:r>
              <a:rPr sz="1333" b="1" spc="1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мощность</a:t>
            </a:r>
            <a:r>
              <a:rPr sz="1333" b="1" spc="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электростанций</a:t>
            </a:r>
            <a:r>
              <a:rPr sz="1333" b="1" spc="8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на</a:t>
            </a:r>
            <a:r>
              <a:rPr sz="1333" b="1" spc="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основе</a:t>
            </a:r>
            <a:r>
              <a:rPr sz="1333" b="1" spc="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ВИЭ</a:t>
            </a:r>
            <a:r>
              <a:rPr sz="1333" b="1" spc="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spc="-27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1333" b="1" spc="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dirty="0">
                <a:solidFill>
                  <a:srgbClr val="111111"/>
                </a:solidFill>
                <a:latin typeface="Trebuchet MS"/>
                <a:cs typeface="Trebuchet MS"/>
              </a:rPr>
              <a:t>России,</a:t>
            </a:r>
            <a:r>
              <a:rPr sz="1333" b="1" spc="-2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spc="-33" dirty="0">
                <a:solidFill>
                  <a:srgbClr val="111111"/>
                </a:solidFill>
                <a:latin typeface="Trebuchet MS"/>
                <a:cs typeface="Trebuchet MS"/>
              </a:rPr>
              <a:t>ГВт</a:t>
            </a:r>
            <a:endParaRPr sz="1333">
              <a:latin typeface="Trebuchet MS"/>
              <a:cs typeface="Trebuchet MS"/>
            </a:endParaRPr>
          </a:p>
          <a:p>
            <a:pPr marL="141390">
              <a:spcBef>
                <a:spcPts val="272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ГВт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98864" y="2464313"/>
            <a:ext cx="267547" cy="3289404"/>
          </a:xfrm>
          <a:prstGeom prst="rect">
            <a:avLst/>
          </a:prstGeom>
        </p:spPr>
        <p:txBody>
          <a:bodyPr vert="horz" wrap="square" lIns="0" tIns="82973" rIns="0" bIns="0" rtlCol="0">
            <a:spAutoFit/>
          </a:bodyPr>
          <a:lstStyle/>
          <a:p>
            <a:pPr marL="16933">
              <a:spcBef>
                <a:spcPts val="653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5,0</a:t>
            </a:r>
            <a:endParaRPr sz="1200">
              <a:latin typeface="Trebuchet MS"/>
              <a:cs typeface="Trebuchet MS"/>
            </a:endParaRPr>
          </a:p>
          <a:p>
            <a:pPr marL="29633">
              <a:spcBef>
                <a:spcPts val="573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4,5</a:t>
            </a:r>
            <a:endParaRPr sz="1333">
              <a:latin typeface="Trebuchet MS"/>
              <a:cs typeface="Trebuchet MS"/>
            </a:endParaRPr>
          </a:p>
          <a:p>
            <a:pPr marL="16933">
              <a:spcBef>
                <a:spcPts val="780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4,0</a:t>
            </a:r>
            <a:endParaRPr sz="1200">
              <a:latin typeface="Trebuchet MS"/>
              <a:cs typeface="Trebuchet MS"/>
            </a:endParaRPr>
          </a:p>
          <a:p>
            <a:pPr marL="30479">
              <a:spcBef>
                <a:spcPts val="920"/>
              </a:spcBef>
            </a:pPr>
            <a:r>
              <a:rPr sz="1333" spc="-40" dirty="0">
                <a:solidFill>
                  <a:srgbClr val="111111"/>
                </a:solidFill>
                <a:latin typeface="Trebuchet MS"/>
                <a:cs typeface="Trebuchet MS"/>
              </a:rPr>
              <a:t>3,5</a:t>
            </a:r>
            <a:endParaRPr sz="1333">
              <a:latin typeface="Trebuchet MS"/>
              <a:cs typeface="Trebuchet MS"/>
            </a:endParaRPr>
          </a:p>
          <a:p>
            <a:pPr marL="19472">
              <a:spcBef>
                <a:spcPts val="780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3,0</a:t>
            </a:r>
            <a:endParaRPr sz="1200">
              <a:latin typeface="Trebuchet MS"/>
              <a:cs typeface="Trebuchet MS"/>
            </a:endParaRPr>
          </a:p>
          <a:p>
            <a:pPr marL="35559">
              <a:spcBef>
                <a:spcPts val="920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2,5</a:t>
            </a:r>
            <a:endParaRPr sz="1333">
              <a:latin typeface="Trebuchet MS"/>
              <a:cs typeface="Trebuchet MS"/>
            </a:endParaRPr>
          </a:p>
          <a:p>
            <a:pPr marL="22859">
              <a:spcBef>
                <a:spcPts val="780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2,0</a:t>
            </a:r>
            <a:endParaRPr sz="1200">
              <a:latin typeface="Trebuchet MS"/>
              <a:cs typeface="Trebuchet MS"/>
            </a:endParaRPr>
          </a:p>
          <a:p>
            <a:pPr marL="49952">
              <a:spcBef>
                <a:spcPts val="927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1,5</a:t>
            </a:r>
            <a:endParaRPr sz="1200">
              <a:latin typeface="Trebuchet MS"/>
              <a:cs typeface="Trebuchet MS"/>
            </a:endParaRPr>
          </a:p>
          <a:p>
            <a:pPr marR="9313" algn="r">
              <a:spcBef>
                <a:spcPts val="920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1,0</a:t>
            </a:r>
            <a:endParaRPr sz="1333">
              <a:latin typeface="Trebuchet MS"/>
              <a:cs typeface="Trebuchet MS"/>
            </a:endParaRPr>
          </a:p>
          <a:p>
            <a:pPr marR="12700" algn="r">
              <a:spcBef>
                <a:spcPts val="767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0,5</a:t>
            </a:r>
            <a:endParaRPr sz="1333">
              <a:latin typeface="Trebuchet MS"/>
              <a:cs typeface="Trebuchet MS"/>
            </a:endParaRPr>
          </a:p>
          <a:p>
            <a:pPr marR="12700" algn="r">
              <a:spcBef>
                <a:spcPts val="780"/>
              </a:spcBef>
            </a:pPr>
            <a:r>
              <a:rPr sz="1333" spc="-67" dirty="0">
                <a:solidFill>
                  <a:srgbClr val="111111"/>
                </a:solidFill>
                <a:latin typeface="Trebuchet MS"/>
                <a:cs typeface="Trebuchet MS"/>
              </a:rPr>
              <a:t>0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90635" y="1583777"/>
            <a:ext cx="262467" cy="80192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7939">
              <a:spcBef>
                <a:spcPts val="133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6,5</a:t>
            </a:r>
            <a:endParaRPr sz="1200">
              <a:latin typeface="Trebuchet MS"/>
              <a:cs typeface="Trebuchet MS"/>
            </a:endParaRPr>
          </a:p>
          <a:p>
            <a:pPr marL="16933">
              <a:spcBef>
                <a:spcPts val="933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6,0</a:t>
            </a:r>
            <a:endParaRPr sz="1200">
              <a:latin typeface="Trebuchet MS"/>
              <a:cs typeface="Trebuchet MS"/>
            </a:endParaRPr>
          </a:p>
          <a:p>
            <a:pPr marL="37252">
              <a:spcBef>
                <a:spcPts val="920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5,5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428569" y="5469063"/>
            <a:ext cx="3632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50264" y="4584814"/>
            <a:ext cx="4351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4185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0,31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715592" y="4385814"/>
            <a:ext cx="3302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1,04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343481" y="5689432"/>
            <a:ext cx="3699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2021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685363" y="5042038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Trebuchet MS"/>
                <a:cs typeface="Trebuchet MS"/>
              </a:rPr>
              <a:t>1,27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028578" y="2658857"/>
            <a:ext cx="315805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87" dirty="0">
                <a:solidFill>
                  <a:srgbClr val="111111"/>
                </a:solidFill>
                <a:latin typeface="Trebuchet MS"/>
                <a:cs typeface="Trebuchet MS"/>
              </a:rPr>
              <a:t>2,15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727249" y="5495545"/>
            <a:ext cx="405553" cy="155785"/>
          </a:xfrm>
          <a:custGeom>
            <a:avLst/>
            <a:gdLst/>
            <a:ahLst/>
            <a:cxnLst/>
            <a:rect l="l" t="t" r="r" b="b"/>
            <a:pathLst>
              <a:path w="304164" h="116839">
                <a:moveTo>
                  <a:pt x="303860" y="0"/>
                </a:moveTo>
                <a:lnTo>
                  <a:pt x="0" y="0"/>
                </a:lnTo>
                <a:lnTo>
                  <a:pt x="0" y="116586"/>
                </a:lnTo>
                <a:lnTo>
                  <a:pt x="303860" y="116586"/>
                </a:lnTo>
                <a:lnTo>
                  <a:pt x="303860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0" name="object 120"/>
          <p:cNvSpPr txBox="1"/>
          <p:nvPr/>
        </p:nvSpPr>
        <p:spPr>
          <a:xfrm>
            <a:off x="2734861" y="5469063"/>
            <a:ext cx="36576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373693" y="5689432"/>
            <a:ext cx="3699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2018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338216" y="5492496"/>
            <a:ext cx="414867" cy="155785"/>
          </a:xfrm>
          <a:custGeom>
            <a:avLst/>
            <a:gdLst/>
            <a:ahLst/>
            <a:cxnLst/>
            <a:rect l="l" t="t" r="r" b="b"/>
            <a:pathLst>
              <a:path w="311150" h="116839">
                <a:moveTo>
                  <a:pt x="310896" y="0"/>
                </a:moveTo>
                <a:lnTo>
                  <a:pt x="0" y="0"/>
                </a:lnTo>
                <a:lnTo>
                  <a:pt x="0" y="116585"/>
                </a:lnTo>
                <a:lnTo>
                  <a:pt x="310896" y="116585"/>
                </a:lnTo>
                <a:lnTo>
                  <a:pt x="310896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3" name="object 123"/>
          <p:cNvSpPr txBox="1"/>
          <p:nvPr/>
        </p:nvSpPr>
        <p:spPr>
          <a:xfrm>
            <a:off x="5346921" y="5466014"/>
            <a:ext cx="37168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454080" y="5083159"/>
            <a:ext cx="2785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93" dirty="0">
                <a:solidFill>
                  <a:srgbClr val="FFFFFF"/>
                </a:solidFill>
                <a:latin typeface="Trebuchet MS"/>
                <a:cs typeface="Trebuchet MS"/>
              </a:rPr>
              <a:t>1,16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5366461" y="2861561"/>
            <a:ext cx="3395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40" dirty="0">
                <a:solidFill>
                  <a:srgbClr val="111111"/>
                </a:solidFill>
                <a:latin typeface="Trebuchet MS"/>
                <a:cs typeface="Trebuchet MS"/>
              </a:rPr>
              <a:t>1,99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99363" y="5086663"/>
            <a:ext cx="3014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13" dirty="0">
                <a:solidFill>
                  <a:srgbClr val="FFFFFF"/>
                </a:solidFill>
                <a:latin typeface="Trebuchet MS"/>
                <a:cs typeface="Trebuchet MS"/>
              </a:rPr>
              <a:t>1,16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65285" y="5495545"/>
            <a:ext cx="405553" cy="155785"/>
          </a:xfrm>
          <a:custGeom>
            <a:avLst/>
            <a:gdLst/>
            <a:ahLst/>
            <a:cxnLst/>
            <a:rect l="l" t="t" r="r" b="b"/>
            <a:pathLst>
              <a:path w="304165" h="116839">
                <a:moveTo>
                  <a:pt x="303860" y="0"/>
                </a:moveTo>
                <a:lnTo>
                  <a:pt x="0" y="0"/>
                </a:lnTo>
                <a:lnTo>
                  <a:pt x="0" y="116586"/>
                </a:lnTo>
                <a:lnTo>
                  <a:pt x="303860" y="116586"/>
                </a:lnTo>
                <a:lnTo>
                  <a:pt x="303860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8" name="object 128"/>
          <p:cNvSpPr txBox="1"/>
          <p:nvPr/>
        </p:nvSpPr>
        <p:spPr>
          <a:xfrm>
            <a:off x="772451" y="5469063"/>
            <a:ext cx="3632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072641" y="5495545"/>
            <a:ext cx="405553" cy="155785"/>
          </a:xfrm>
          <a:custGeom>
            <a:avLst/>
            <a:gdLst/>
            <a:ahLst/>
            <a:cxnLst/>
            <a:rect l="l" t="t" r="r" b="b"/>
            <a:pathLst>
              <a:path w="304164" h="116839">
                <a:moveTo>
                  <a:pt x="303860" y="0"/>
                </a:moveTo>
                <a:lnTo>
                  <a:pt x="0" y="0"/>
                </a:lnTo>
                <a:lnTo>
                  <a:pt x="0" y="116586"/>
                </a:lnTo>
                <a:lnTo>
                  <a:pt x="303860" y="116586"/>
                </a:lnTo>
                <a:lnTo>
                  <a:pt x="303860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0" name="object 130"/>
          <p:cNvSpPr txBox="1"/>
          <p:nvPr/>
        </p:nvSpPr>
        <p:spPr>
          <a:xfrm>
            <a:off x="2080871" y="5469063"/>
            <a:ext cx="3632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61198" y="5689432"/>
            <a:ext cx="3572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2014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675694" y="3915914"/>
            <a:ext cx="3395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40" dirty="0">
                <a:solidFill>
                  <a:srgbClr val="111111"/>
                </a:solidFill>
                <a:latin typeface="Trebuchet MS"/>
                <a:cs typeface="Trebuchet MS"/>
              </a:rPr>
              <a:t>2,47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1404891" y="4562588"/>
            <a:ext cx="4351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92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0,36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415919" y="5689434"/>
            <a:ext cx="3572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2015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740123" y="4468710"/>
            <a:ext cx="3352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0,54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064686" y="5689434"/>
            <a:ext cx="3699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057637" y="4521135"/>
            <a:ext cx="4377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6566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0,43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381874" y="5495545"/>
            <a:ext cx="405553" cy="155785"/>
          </a:xfrm>
          <a:custGeom>
            <a:avLst/>
            <a:gdLst/>
            <a:ahLst/>
            <a:cxnLst/>
            <a:rect l="l" t="t" r="r" b="b"/>
            <a:pathLst>
              <a:path w="304164" h="116839">
                <a:moveTo>
                  <a:pt x="303860" y="0"/>
                </a:moveTo>
                <a:lnTo>
                  <a:pt x="0" y="0"/>
                </a:lnTo>
                <a:lnTo>
                  <a:pt x="0" y="116586"/>
                </a:lnTo>
                <a:lnTo>
                  <a:pt x="303860" y="116586"/>
                </a:lnTo>
                <a:lnTo>
                  <a:pt x="303860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9" name="object 139"/>
          <p:cNvSpPr txBox="1"/>
          <p:nvPr/>
        </p:nvSpPr>
        <p:spPr>
          <a:xfrm>
            <a:off x="6017377" y="5493242"/>
            <a:ext cx="3378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3"/>
              </a:lnSpc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620827" y="5493242"/>
            <a:ext cx="33782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3"/>
              </a:lnSpc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990283" y="5736270"/>
            <a:ext cx="1140459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2022</a:t>
            </a:r>
            <a:r>
              <a:rPr sz="1200" spc="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01.07.2023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2099053" y="5073787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Trebuchet MS"/>
                <a:cs typeface="Trebuchet MS"/>
              </a:rPr>
              <a:t>1,20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3389010" y="5469063"/>
            <a:ext cx="3632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047377" y="3630152"/>
            <a:ext cx="3395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27" dirty="0">
                <a:solidFill>
                  <a:srgbClr val="111111"/>
                </a:solidFill>
                <a:latin typeface="Trebuchet MS"/>
                <a:cs typeface="Trebuchet MS"/>
              </a:rPr>
              <a:t>2,92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2744131" y="4698493"/>
            <a:ext cx="371687" cy="155785"/>
          </a:xfrm>
          <a:custGeom>
            <a:avLst/>
            <a:gdLst/>
            <a:ahLst/>
            <a:cxnLst/>
            <a:rect l="l" t="t" r="r" b="b"/>
            <a:pathLst>
              <a:path w="278764" h="116839">
                <a:moveTo>
                  <a:pt x="278536" y="0"/>
                </a:moveTo>
                <a:lnTo>
                  <a:pt x="0" y="0"/>
                </a:lnTo>
                <a:lnTo>
                  <a:pt x="0" y="116585"/>
                </a:lnTo>
                <a:lnTo>
                  <a:pt x="278536" y="116585"/>
                </a:lnTo>
                <a:lnTo>
                  <a:pt x="278536" y="0"/>
                </a:lnTo>
                <a:close/>
              </a:path>
            </a:pathLst>
          </a:custGeom>
          <a:solidFill>
            <a:srgbClr val="99C6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6" name="object 146"/>
          <p:cNvSpPr txBox="1"/>
          <p:nvPr/>
        </p:nvSpPr>
        <p:spPr>
          <a:xfrm>
            <a:off x="2751744" y="4672061"/>
            <a:ext cx="33189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0,14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752836" y="5073762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Trebuchet MS"/>
                <a:cs typeface="Trebuchet MS"/>
              </a:rPr>
              <a:t>1,20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685488" y="5492513"/>
            <a:ext cx="2376593" cy="155785"/>
          </a:xfrm>
          <a:custGeom>
            <a:avLst/>
            <a:gdLst/>
            <a:ahLst/>
            <a:cxnLst/>
            <a:rect l="l" t="t" r="r" b="b"/>
            <a:pathLst>
              <a:path w="1782445" h="116839">
                <a:moveTo>
                  <a:pt x="309486" y="0"/>
                </a:moveTo>
                <a:lnTo>
                  <a:pt x="0" y="0"/>
                </a:lnTo>
                <a:lnTo>
                  <a:pt x="0" y="116573"/>
                </a:lnTo>
                <a:lnTo>
                  <a:pt x="309486" y="116573"/>
                </a:lnTo>
                <a:lnTo>
                  <a:pt x="309486" y="0"/>
                </a:lnTo>
                <a:close/>
              </a:path>
              <a:path w="1782445" h="116839">
                <a:moveTo>
                  <a:pt x="1291412" y="0"/>
                </a:moveTo>
                <a:lnTo>
                  <a:pt x="980516" y="0"/>
                </a:lnTo>
                <a:lnTo>
                  <a:pt x="980516" y="116573"/>
                </a:lnTo>
                <a:lnTo>
                  <a:pt x="1291412" y="116573"/>
                </a:lnTo>
                <a:lnTo>
                  <a:pt x="1291412" y="0"/>
                </a:lnTo>
                <a:close/>
              </a:path>
              <a:path w="1782445" h="116839">
                <a:moveTo>
                  <a:pt x="1782368" y="0"/>
                </a:moveTo>
                <a:lnTo>
                  <a:pt x="1471472" y="0"/>
                </a:lnTo>
                <a:lnTo>
                  <a:pt x="1471472" y="116573"/>
                </a:lnTo>
                <a:lnTo>
                  <a:pt x="1782368" y="116573"/>
                </a:lnTo>
                <a:lnTo>
                  <a:pt x="1782368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9" name="object 149"/>
          <p:cNvSpPr txBox="1"/>
          <p:nvPr/>
        </p:nvSpPr>
        <p:spPr>
          <a:xfrm>
            <a:off x="2725015" y="5689432"/>
            <a:ext cx="3572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2017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681632" y="2512552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2,19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392449" y="4229273"/>
            <a:ext cx="360680" cy="626604"/>
          </a:xfrm>
          <a:prstGeom prst="rect">
            <a:avLst/>
          </a:prstGeom>
        </p:spPr>
        <p:txBody>
          <a:bodyPr vert="horz" wrap="square" lIns="0" tIns="132927" rIns="0" bIns="0" rtlCol="0">
            <a:spAutoFit/>
          </a:bodyPr>
          <a:lstStyle/>
          <a:p>
            <a:pPr marL="16933">
              <a:spcBef>
                <a:spcPts val="104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0,83</a:t>
            </a:r>
            <a:endParaRPr sz="1333">
              <a:latin typeface="Trebuchet MS"/>
              <a:cs typeface="Trebuchet MS"/>
            </a:endParaRPr>
          </a:p>
          <a:p>
            <a:pPr marL="16933">
              <a:spcBef>
                <a:spcPts val="8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0,20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692615" y="5466014"/>
            <a:ext cx="37168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406984" y="5073762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Trebuchet MS"/>
                <a:cs typeface="Trebuchet MS"/>
              </a:rPr>
              <a:t>1,20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4067029" y="4162410"/>
            <a:ext cx="2971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0" dirty="0">
                <a:solidFill>
                  <a:srgbClr val="111111"/>
                </a:solidFill>
                <a:latin typeface="Trebuchet MS"/>
                <a:cs typeface="Trebuchet MS"/>
              </a:rPr>
              <a:t>1,43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047217" y="4649632"/>
            <a:ext cx="3276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0,20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4062854" y="5070714"/>
            <a:ext cx="315805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87" dirty="0">
                <a:solidFill>
                  <a:srgbClr val="FFFFFF"/>
                </a:solidFill>
                <a:latin typeface="Trebuchet MS"/>
                <a:cs typeface="Trebuchet MS"/>
              </a:rPr>
              <a:t>1,20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030861" y="5492496"/>
            <a:ext cx="414867" cy="155785"/>
          </a:xfrm>
          <a:custGeom>
            <a:avLst/>
            <a:gdLst/>
            <a:ahLst/>
            <a:cxnLst/>
            <a:rect l="l" t="t" r="r" b="b"/>
            <a:pathLst>
              <a:path w="311150" h="116839">
                <a:moveTo>
                  <a:pt x="310896" y="0"/>
                </a:moveTo>
                <a:lnTo>
                  <a:pt x="0" y="0"/>
                </a:lnTo>
                <a:lnTo>
                  <a:pt x="0" y="116585"/>
                </a:lnTo>
                <a:lnTo>
                  <a:pt x="310896" y="116585"/>
                </a:lnTo>
                <a:lnTo>
                  <a:pt x="310896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8" name="object 158"/>
          <p:cNvSpPr txBox="1"/>
          <p:nvPr/>
        </p:nvSpPr>
        <p:spPr>
          <a:xfrm>
            <a:off x="4038471" y="5466014"/>
            <a:ext cx="37168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0,08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4673078" y="5689432"/>
            <a:ext cx="3699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4723410" y="3539985"/>
            <a:ext cx="32088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73" dirty="0">
                <a:solidFill>
                  <a:srgbClr val="111111"/>
                </a:solidFill>
                <a:latin typeface="Trebuchet MS"/>
                <a:cs typeface="Trebuchet MS"/>
              </a:rPr>
              <a:t>1,77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733101" y="5064236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Trebuchet MS"/>
                <a:cs typeface="Trebuchet MS"/>
              </a:rPr>
              <a:t>1,21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028807" y="5051587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Trebuchet MS"/>
                <a:cs typeface="Trebuchet MS"/>
              </a:rPr>
              <a:t>1,24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359618" y="4076684"/>
            <a:ext cx="3310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2,05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386623" y="5059413"/>
            <a:ext cx="315805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87" dirty="0">
                <a:solidFill>
                  <a:srgbClr val="FFFFFF"/>
                </a:solidFill>
                <a:latin typeface="Trebuchet MS"/>
                <a:cs typeface="Trebuchet MS"/>
              </a:rPr>
              <a:t>1,21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018577" y="3992157"/>
            <a:ext cx="3302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2,28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028310" y="5689432"/>
            <a:ext cx="3581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2019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75454" y="4389105"/>
            <a:ext cx="3564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67" dirty="0">
                <a:solidFill>
                  <a:srgbClr val="111111"/>
                </a:solidFill>
                <a:latin typeface="Trebuchet MS"/>
                <a:cs typeface="Trebuchet MS"/>
              </a:rPr>
              <a:t>1,66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1439448" y="4349480"/>
            <a:ext cx="3268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40" dirty="0">
                <a:solidFill>
                  <a:srgbClr val="111111"/>
                </a:solidFill>
                <a:latin typeface="Trebuchet MS"/>
                <a:cs typeface="Trebuchet MS"/>
              </a:rPr>
              <a:t>1,72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089130" y="4287606"/>
            <a:ext cx="3310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40" dirty="0">
                <a:solidFill>
                  <a:srgbClr val="111111"/>
                </a:solidFill>
                <a:latin typeface="Trebuchet MS"/>
                <a:cs typeface="Trebuchet MS"/>
              </a:rPr>
              <a:t>1,83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745649" y="4203558"/>
            <a:ext cx="345439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87" dirty="0">
                <a:solidFill>
                  <a:srgbClr val="111111"/>
                </a:solidFill>
                <a:latin typeface="Trebuchet MS"/>
                <a:cs typeface="Trebuchet MS"/>
              </a:rPr>
              <a:t>1,97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399953" y="3993880"/>
            <a:ext cx="3225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60" dirty="0">
                <a:solidFill>
                  <a:srgbClr val="111111"/>
                </a:solidFill>
                <a:latin typeface="Trebuchet MS"/>
                <a:cs typeface="Trebuchet MS"/>
              </a:rPr>
              <a:t>2,31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711964" y="2903002"/>
            <a:ext cx="3268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40" dirty="0">
                <a:solidFill>
                  <a:srgbClr val="111111"/>
                </a:solidFill>
                <a:latin typeface="Trebuchet MS"/>
                <a:cs typeface="Trebuchet MS"/>
              </a:rPr>
              <a:t>4,13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352862" y="2159875"/>
            <a:ext cx="3649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40" dirty="0">
                <a:solidFill>
                  <a:srgbClr val="111111"/>
                </a:solidFill>
                <a:latin typeface="Trebuchet MS"/>
                <a:cs typeface="Trebuchet MS"/>
              </a:rPr>
              <a:t>5,36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009272" y="1909083"/>
            <a:ext cx="35475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60" dirty="0">
                <a:solidFill>
                  <a:srgbClr val="111111"/>
                </a:solidFill>
                <a:latin typeface="Trebuchet MS"/>
                <a:cs typeface="Trebuchet MS"/>
              </a:rPr>
              <a:t>5,78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656934" y="1750172"/>
            <a:ext cx="35136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27" dirty="0">
                <a:solidFill>
                  <a:srgbClr val="111111"/>
                </a:solidFill>
                <a:latin typeface="Trebuchet MS"/>
                <a:cs typeface="Trebuchet MS"/>
              </a:rPr>
              <a:t>6,04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3326755" y="1630440"/>
            <a:ext cx="513927" cy="233680"/>
            <a:chOff x="2495066" y="1222830"/>
            <a:chExt cx="385445" cy="175260"/>
          </a:xfrm>
        </p:grpSpPr>
        <p:sp>
          <p:nvSpPr>
            <p:cNvPr id="177" name="object 177"/>
            <p:cNvSpPr/>
            <p:nvPr/>
          </p:nvSpPr>
          <p:spPr>
            <a:xfrm>
              <a:off x="2499832" y="1227599"/>
              <a:ext cx="375920" cy="165735"/>
            </a:xfrm>
            <a:custGeom>
              <a:avLst/>
              <a:gdLst/>
              <a:ahLst/>
              <a:cxnLst/>
              <a:rect l="l" t="t" r="r" b="b"/>
              <a:pathLst>
                <a:path w="375919" h="165734">
                  <a:moveTo>
                    <a:pt x="183883" y="0"/>
                  </a:moveTo>
                  <a:lnTo>
                    <a:pt x="134861" y="3327"/>
                  </a:lnTo>
                  <a:lnTo>
                    <a:pt x="90906" y="11861"/>
                  </a:lnTo>
                  <a:lnTo>
                    <a:pt x="53708" y="24841"/>
                  </a:lnTo>
                  <a:lnTo>
                    <a:pt x="2946" y="68148"/>
                  </a:lnTo>
                  <a:lnTo>
                    <a:pt x="0" y="82854"/>
                  </a:lnTo>
                  <a:lnTo>
                    <a:pt x="444" y="88582"/>
                  </a:lnTo>
                  <a:lnTo>
                    <a:pt x="49364" y="138455"/>
                  </a:lnTo>
                  <a:lnTo>
                    <a:pt x="85217" y="151714"/>
                  </a:lnTo>
                  <a:lnTo>
                    <a:pt x="128473" y="160909"/>
                  </a:lnTo>
                  <a:lnTo>
                    <a:pt x="177711" y="165354"/>
                  </a:lnTo>
                  <a:lnTo>
                    <a:pt x="195224" y="165646"/>
                  </a:lnTo>
                  <a:lnTo>
                    <a:pt x="211747" y="165049"/>
                  </a:lnTo>
                  <a:lnTo>
                    <a:pt x="258432" y="159600"/>
                  </a:lnTo>
                  <a:lnTo>
                    <a:pt x="299529" y="149186"/>
                  </a:lnTo>
                  <a:lnTo>
                    <a:pt x="364299" y="109245"/>
                  </a:lnTo>
                  <a:lnTo>
                    <a:pt x="375399" y="78981"/>
                  </a:lnTo>
                  <a:lnTo>
                    <a:pt x="373926" y="71742"/>
                  </a:lnTo>
                  <a:lnTo>
                    <a:pt x="317157" y="23012"/>
                  </a:lnTo>
                  <a:lnTo>
                    <a:pt x="279006" y="10706"/>
                  </a:lnTo>
                  <a:lnTo>
                    <a:pt x="234073" y="2794"/>
                  </a:lnTo>
                  <a:lnTo>
                    <a:pt x="1838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499828" y="1227593"/>
              <a:ext cx="375920" cy="165735"/>
            </a:xfrm>
            <a:custGeom>
              <a:avLst/>
              <a:gdLst/>
              <a:ahLst/>
              <a:cxnLst/>
              <a:rect l="l" t="t" r="r" b="b"/>
              <a:pathLst>
                <a:path w="375919" h="165734">
                  <a:moveTo>
                    <a:pt x="0" y="82854"/>
                  </a:moveTo>
                  <a:lnTo>
                    <a:pt x="43116" y="30035"/>
                  </a:lnTo>
                  <a:lnTo>
                    <a:pt x="119570" y="5626"/>
                  </a:lnTo>
                  <a:lnTo>
                    <a:pt x="167093" y="482"/>
                  </a:lnTo>
                  <a:lnTo>
                    <a:pt x="183883" y="0"/>
                  </a:lnTo>
                  <a:lnTo>
                    <a:pt x="201104" y="317"/>
                  </a:lnTo>
                  <a:lnTo>
                    <a:pt x="249720" y="4902"/>
                  </a:lnTo>
                  <a:lnTo>
                    <a:pt x="292557" y="14363"/>
                  </a:lnTo>
                  <a:lnTo>
                    <a:pt x="361442" y="51308"/>
                  </a:lnTo>
                  <a:lnTo>
                    <a:pt x="375399" y="78994"/>
                  </a:lnTo>
                  <a:lnTo>
                    <a:pt x="374700" y="86944"/>
                  </a:lnTo>
                  <a:lnTo>
                    <a:pt x="322999" y="139827"/>
                  </a:lnTo>
                  <a:lnTo>
                    <a:pt x="286562" y="153174"/>
                  </a:lnTo>
                  <a:lnTo>
                    <a:pt x="243420" y="162001"/>
                  </a:lnTo>
                  <a:lnTo>
                    <a:pt x="195224" y="165658"/>
                  </a:lnTo>
                  <a:lnTo>
                    <a:pt x="177723" y="165354"/>
                  </a:lnTo>
                  <a:lnTo>
                    <a:pt x="128473" y="160921"/>
                  </a:lnTo>
                  <a:lnTo>
                    <a:pt x="85217" y="151714"/>
                  </a:lnTo>
                  <a:lnTo>
                    <a:pt x="49364" y="138468"/>
                  </a:lnTo>
                  <a:lnTo>
                    <a:pt x="15455" y="115684"/>
                  </a:lnTo>
                  <a:lnTo>
                    <a:pt x="0" y="828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3409329" y="1595177"/>
            <a:ext cx="313267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b="1" spc="-33" dirty="0">
                <a:solidFill>
                  <a:srgbClr val="111111"/>
                </a:solidFill>
                <a:latin typeface="Trebuchet MS"/>
                <a:cs typeface="Trebuchet MS"/>
              </a:rPr>
              <a:t>х4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4484777" y="6202679"/>
            <a:ext cx="249767" cy="152400"/>
          </a:xfrm>
          <a:custGeom>
            <a:avLst/>
            <a:gdLst/>
            <a:ahLst/>
            <a:cxnLst/>
            <a:rect l="l" t="t" r="r" b="b"/>
            <a:pathLst>
              <a:path w="187325" h="114300">
                <a:moveTo>
                  <a:pt x="187096" y="0"/>
                </a:moveTo>
                <a:lnTo>
                  <a:pt x="0" y="0"/>
                </a:lnTo>
                <a:lnTo>
                  <a:pt x="0" y="114299"/>
                </a:lnTo>
                <a:lnTo>
                  <a:pt x="187096" y="114299"/>
                </a:lnTo>
                <a:lnTo>
                  <a:pt x="187096" y="0"/>
                </a:lnTo>
                <a:close/>
              </a:path>
            </a:pathLst>
          </a:custGeom>
          <a:solidFill>
            <a:srgbClr val="87BE5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1" name="object 181"/>
          <p:cNvSpPr/>
          <p:nvPr/>
        </p:nvSpPr>
        <p:spPr>
          <a:xfrm>
            <a:off x="2577202" y="6202679"/>
            <a:ext cx="249767" cy="152400"/>
          </a:xfrm>
          <a:custGeom>
            <a:avLst/>
            <a:gdLst/>
            <a:ahLst/>
            <a:cxnLst/>
            <a:rect l="l" t="t" r="r" b="b"/>
            <a:pathLst>
              <a:path w="187325" h="114300">
                <a:moveTo>
                  <a:pt x="187096" y="0"/>
                </a:moveTo>
                <a:lnTo>
                  <a:pt x="0" y="0"/>
                </a:lnTo>
                <a:lnTo>
                  <a:pt x="0" y="114299"/>
                </a:lnTo>
                <a:lnTo>
                  <a:pt x="187096" y="114299"/>
                </a:lnTo>
                <a:lnTo>
                  <a:pt x="187096" y="0"/>
                </a:lnTo>
                <a:close/>
              </a:path>
            </a:pathLst>
          </a:custGeom>
          <a:solidFill>
            <a:srgbClr val="21496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2" name="object 182"/>
          <p:cNvSpPr/>
          <p:nvPr/>
        </p:nvSpPr>
        <p:spPr>
          <a:xfrm>
            <a:off x="965979" y="6202679"/>
            <a:ext cx="249767" cy="152400"/>
          </a:xfrm>
          <a:custGeom>
            <a:avLst/>
            <a:gdLst/>
            <a:ahLst/>
            <a:cxnLst/>
            <a:rect l="l" t="t" r="r" b="b"/>
            <a:pathLst>
              <a:path w="187325" h="114300">
                <a:moveTo>
                  <a:pt x="187096" y="0"/>
                </a:moveTo>
                <a:lnTo>
                  <a:pt x="0" y="0"/>
                </a:lnTo>
                <a:lnTo>
                  <a:pt x="0" y="114299"/>
                </a:lnTo>
                <a:lnTo>
                  <a:pt x="187096" y="114299"/>
                </a:lnTo>
                <a:lnTo>
                  <a:pt x="187096" y="0"/>
                </a:lnTo>
                <a:close/>
              </a:path>
            </a:pathLst>
          </a:custGeom>
          <a:solidFill>
            <a:srgbClr val="F1B85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3" name="object 183"/>
          <p:cNvSpPr/>
          <p:nvPr/>
        </p:nvSpPr>
        <p:spPr>
          <a:xfrm>
            <a:off x="1772530" y="6202679"/>
            <a:ext cx="249767" cy="152400"/>
          </a:xfrm>
          <a:custGeom>
            <a:avLst/>
            <a:gdLst/>
            <a:ahLst/>
            <a:cxnLst/>
            <a:rect l="l" t="t" r="r" b="b"/>
            <a:pathLst>
              <a:path w="187325" h="114300">
                <a:moveTo>
                  <a:pt x="187096" y="0"/>
                </a:moveTo>
                <a:lnTo>
                  <a:pt x="0" y="0"/>
                </a:lnTo>
                <a:lnTo>
                  <a:pt x="0" y="114299"/>
                </a:lnTo>
                <a:lnTo>
                  <a:pt x="187096" y="114299"/>
                </a:lnTo>
                <a:lnTo>
                  <a:pt x="187096" y="0"/>
                </a:lnTo>
                <a:close/>
              </a:path>
            </a:pathLst>
          </a:custGeom>
          <a:solidFill>
            <a:srgbClr val="99C6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4" name="object 184"/>
          <p:cNvSpPr/>
          <p:nvPr/>
        </p:nvSpPr>
        <p:spPr>
          <a:xfrm>
            <a:off x="5495781" y="6202679"/>
            <a:ext cx="251460" cy="152400"/>
          </a:xfrm>
          <a:custGeom>
            <a:avLst/>
            <a:gdLst/>
            <a:ahLst/>
            <a:cxnLst/>
            <a:rect l="l" t="t" r="r" b="b"/>
            <a:pathLst>
              <a:path w="188595" h="114300">
                <a:moveTo>
                  <a:pt x="188506" y="0"/>
                </a:moveTo>
                <a:lnTo>
                  <a:pt x="0" y="0"/>
                </a:lnTo>
                <a:lnTo>
                  <a:pt x="0" y="114299"/>
                </a:lnTo>
                <a:lnTo>
                  <a:pt x="188506" y="114299"/>
                </a:lnTo>
                <a:lnTo>
                  <a:pt x="188506" y="0"/>
                </a:lnTo>
                <a:close/>
              </a:path>
            </a:pathLst>
          </a:custGeom>
          <a:solidFill>
            <a:srgbClr val="1D9E8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5" name="object 185"/>
          <p:cNvSpPr/>
          <p:nvPr/>
        </p:nvSpPr>
        <p:spPr>
          <a:xfrm>
            <a:off x="6309834" y="6202679"/>
            <a:ext cx="249767" cy="152400"/>
          </a:xfrm>
          <a:custGeom>
            <a:avLst/>
            <a:gdLst/>
            <a:ahLst/>
            <a:cxnLst/>
            <a:rect l="l" t="t" r="r" b="b"/>
            <a:pathLst>
              <a:path w="187325" h="114300">
                <a:moveTo>
                  <a:pt x="187096" y="0"/>
                </a:moveTo>
                <a:lnTo>
                  <a:pt x="0" y="0"/>
                </a:lnTo>
                <a:lnTo>
                  <a:pt x="0" y="114299"/>
                </a:lnTo>
                <a:lnTo>
                  <a:pt x="187096" y="114299"/>
                </a:lnTo>
                <a:lnTo>
                  <a:pt x="187096" y="0"/>
                </a:lnTo>
                <a:close/>
              </a:path>
            </a:pathLst>
          </a:custGeom>
          <a:solidFill>
            <a:srgbClr val="FFE81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6" name="object 186"/>
          <p:cNvSpPr txBox="1"/>
          <p:nvPr/>
        </p:nvSpPr>
        <p:spPr>
          <a:xfrm>
            <a:off x="-22248" y="6187780"/>
            <a:ext cx="7149253" cy="5274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98754">
              <a:spcBef>
                <a:spcPts val="133"/>
              </a:spcBef>
              <a:tabLst>
                <a:tab pos="2105607" algn="l"/>
                <a:tab pos="2910767" algn="l"/>
                <a:tab pos="4817413" algn="l"/>
                <a:tab pos="5830001" algn="l"/>
                <a:tab pos="6642781" algn="l"/>
              </a:tabLst>
            </a:pPr>
            <a:r>
              <a:rPr sz="1200" spc="73" dirty="0">
                <a:solidFill>
                  <a:srgbClr val="111111"/>
                </a:solidFill>
                <a:latin typeface="Trebuchet MS"/>
                <a:cs typeface="Trebuchet MS"/>
              </a:rPr>
              <a:t>СЭ</a:t>
            </a:r>
            <a:r>
              <a:rPr sz="1200" spc="-2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1200" spc="-2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111111"/>
                </a:solidFill>
                <a:latin typeface="Trebuchet MS"/>
                <a:cs typeface="Trebuchet MS"/>
              </a:rPr>
              <a:t>ЭС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60" dirty="0">
                <a:solidFill>
                  <a:srgbClr val="111111"/>
                </a:solidFill>
                <a:latin typeface="Trebuchet MS"/>
                <a:cs typeface="Trebuchet MS"/>
              </a:rPr>
              <a:t>мГЭС</a:t>
            </a:r>
            <a:r>
              <a:rPr sz="1200" spc="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(до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50</a:t>
            </a:r>
            <a:r>
              <a:rPr sz="1200" spc="6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М</a:t>
            </a:r>
            <a:r>
              <a:rPr sz="1200" spc="-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Вт)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53" dirty="0">
                <a:solidFill>
                  <a:srgbClr val="111111"/>
                </a:solidFill>
                <a:latin typeface="Trebuchet MS"/>
                <a:cs typeface="Trebuchet MS"/>
              </a:rPr>
              <a:t>БиоЭС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П</a:t>
            </a:r>
            <a:r>
              <a:rPr sz="1200" spc="-2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111111"/>
                </a:solidFill>
                <a:latin typeface="Trebuchet MS"/>
                <a:cs typeface="Trebuchet MS"/>
              </a:rPr>
              <a:t>ЭС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ГеоЭС </a:t>
            </a:r>
            <a:endParaRPr sz="1200">
              <a:latin typeface="Trebuchet MS"/>
              <a:cs typeface="Trebuchet MS"/>
            </a:endParaRPr>
          </a:p>
          <a:p>
            <a:pPr marL="16933">
              <a:spcBef>
                <a:spcPts val="1125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Источник: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73" dirty="0">
                <a:solidFill>
                  <a:srgbClr val="202020"/>
                </a:solidFill>
                <a:latin typeface="Trebuchet MS"/>
                <a:cs typeface="Trebuchet MS"/>
              </a:rPr>
              <a:t>АРВЭ,</a:t>
            </a:r>
            <a:r>
              <a:rPr sz="1200" spc="-22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АО</a:t>
            </a:r>
            <a:r>
              <a:rPr sz="1200" spc="18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«СО</a:t>
            </a:r>
            <a:r>
              <a:rPr sz="1200" spc="18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spc="67" dirty="0">
                <a:solidFill>
                  <a:srgbClr val="202020"/>
                </a:solidFill>
                <a:latin typeface="Trebuchet MS"/>
                <a:cs typeface="Trebuchet MS"/>
              </a:rPr>
              <a:t>ЕЭС»,</a:t>
            </a:r>
            <a:r>
              <a:rPr sz="1200" spc="-17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НП</a:t>
            </a:r>
            <a:r>
              <a:rPr sz="1200" spc="16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«Совет</a:t>
            </a:r>
            <a:r>
              <a:rPr sz="1200" spc="14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рынка»,</a:t>
            </a:r>
            <a:r>
              <a:rPr sz="1200" spc="-16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Ассоциация</a:t>
            </a:r>
            <a:r>
              <a:rPr sz="1200" spc="16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«Гидроэнергетика</a:t>
            </a:r>
            <a:r>
              <a:rPr sz="1200" spc="18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202020"/>
                </a:solidFill>
                <a:latin typeface="Trebuchet MS"/>
                <a:cs typeface="Trebuchet MS"/>
              </a:rPr>
              <a:t>России»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7" name="object 187"/>
          <p:cNvSpPr txBox="1">
            <a:spLocks noGrp="1"/>
          </p:cNvSpPr>
          <p:nvPr>
            <p:ph type="title"/>
          </p:nvPr>
        </p:nvSpPr>
        <p:spPr>
          <a:xfrm>
            <a:off x="681728" y="101641"/>
            <a:ext cx="8538633" cy="760037"/>
          </a:xfrm>
          <a:prstGeom prst="rect">
            <a:avLst/>
          </a:prstGeom>
        </p:spPr>
        <p:txBody>
          <a:bodyPr vert="horz" wrap="square" lIns="0" tIns="66887" rIns="0" bIns="0" rtlCol="0" anchor="ctr">
            <a:spAutoFit/>
          </a:bodyPr>
          <a:lstStyle/>
          <a:p>
            <a:pPr marL="17780" marR="6773" indent="-1693">
              <a:lnSpc>
                <a:spcPts val="2667"/>
              </a:lnSpc>
              <a:spcBef>
                <a:spcPts val="527"/>
              </a:spcBef>
            </a:pPr>
            <a:r>
              <a:rPr sz="2400" b="1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За 10 лет функционирования программ поддержки мощность объектов ВИЭ в РФ выросла почти в 4 раза</a:t>
            </a:r>
          </a:p>
        </p:txBody>
      </p:sp>
    </p:spTree>
    <p:extLst>
      <p:ext uri="{BB962C8B-B14F-4D97-AF65-F5344CB8AC3E}">
        <p14:creationId xmlns:p14="http://schemas.microsoft.com/office/powerpoint/2010/main" val="1937572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44319" y="6455389"/>
            <a:ext cx="1227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67" dirty="0">
                <a:solidFill>
                  <a:srgbClr val="898989"/>
                </a:solidFill>
                <a:latin typeface="Trebuchet MS"/>
                <a:cs typeface="Trebuchet MS"/>
              </a:rPr>
              <a:t>6</a:t>
            </a:r>
            <a:endParaRPr sz="1333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549"/>
            <a:ext cx="12191997" cy="71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591" y="1115567"/>
            <a:ext cx="11721192" cy="49447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57601" y="3278191"/>
            <a:ext cx="1178559" cy="5924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spcBef>
                <a:spcPts val="293"/>
              </a:spcBef>
            </a:pPr>
            <a:endParaRPr sz="1200">
              <a:latin typeface="Times New Roman"/>
              <a:cs typeface="Times New Roman"/>
            </a:endParaRPr>
          </a:p>
          <a:p>
            <a:pPr marR="77890" algn="ctr"/>
            <a:r>
              <a:rPr sz="1200" b="1" spc="-33" dirty="0">
                <a:solidFill>
                  <a:srgbClr val="FFFFFF"/>
                </a:solidFill>
                <a:latin typeface="Calibri"/>
                <a:cs typeface="Calibri"/>
              </a:rPr>
              <a:t>582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77059" y="3993023"/>
            <a:ext cx="250765" cy="20321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76850" y="4931397"/>
            <a:ext cx="218863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Объединение</a:t>
            </a:r>
            <a:r>
              <a:rPr sz="1333" spc="10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территорий: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3712" y="5112258"/>
            <a:ext cx="2864273" cy="472864"/>
          </a:xfrm>
          <a:prstGeom prst="rect">
            <a:avLst/>
          </a:prstGeom>
          <a:ln w="19050">
            <a:solidFill>
              <a:srgbClr val="B18539"/>
            </a:solidFill>
          </a:ln>
        </p:spPr>
        <p:txBody>
          <a:bodyPr vert="horz" wrap="square" lIns="0" tIns="22013" rIns="0" bIns="0" rtlCol="0">
            <a:spAutoFit/>
          </a:bodyPr>
          <a:lstStyle/>
          <a:p>
            <a:pPr marL="449569" marR="596038">
              <a:lnSpc>
                <a:spcPct val="122200"/>
              </a:lnSpc>
              <a:spcBef>
                <a:spcPts val="173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Первая</a:t>
            </a:r>
            <a:r>
              <a:rPr sz="1200" spc="400" dirty="0">
                <a:solidFill>
                  <a:srgbClr val="111111"/>
                </a:solidFill>
                <a:latin typeface="Trebuchet MS"/>
                <a:cs typeface="Trebuchet MS"/>
              </a:rPr>
              <a:t> 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ценовая</a:t>
            </a:r>
            <a:r>
              <a:rPr sz="1200" spc="407" dirty="0">
                <a:solidFill>
                  <a:srgbClr val="111111"/>
                </a:solidFill>
                <a:latin typeface="Trebuchet MS"/>
                <a:cs typeface="Trebuchet MS"/>
              </a:rPr>
              <a:t>  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зона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Вторая</a:t>
            </a:r>
            <a:r>
              <a:rPr sz="1200" spc="447" dirty="0">
                <a:solidFill>
                  <a:srgbClr val="111111"/>
                </a:solidFill>
                <a:latin typeface="Trebuchet MS"/>
                <a:cs typeface="Trebuchet MS"/>
              </a:rPr>
              <a:t> 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ценовая</a:t>
            </a:r>
            <a:r>
              <a:rPr sz="1200" spc="427" dirty="0">
                <a:solidFill>
                  <a:srgbClr val="111111"/>
                </a:solidFill>
                <a:latin typeface="Trebuchet MS"/>
                <a:cs typeface="Trebuchet MS"/>
              </a:rPr>
              <a:t>  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зона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6849" y="5607545"/>
            <a:ext cx="13665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Неценовые</a:t>
            </a:r>
            <a:r>
              <a:rPr sz="1333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зоны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13175" y="6358128"/>
            <a:ext cx="249767" cy="152400"/>
          </a:xfrm>
          <a:custGeom>
            <a:avLst/>
            <a:gdLst/>
            <a:ahLst/>
            <a:cxnLst/>
            <a:rect l="l" t="t" r="r" b="b"/>
            <a:pathLst>
              <a:path w="187325" h="114300">
                <a:moveTo>
                  <a:pt x="187096" y="0"/>
                </a:moveTo>
                <a:lnTo>
                  <a:pt x="0" y="0"/>
                </a:lnTo>
                <a:lnTo>
                  <a:pt x="0" y="114299"/>
                </a:lnTo>
                <a:lnTo>
                  <a:pt x="187096" y="114299"/>
                </a:lnTo>
                <a:lnTo>
                  <a:pt x="187096" y="0"/>
                </a:lnTo>
                <a:close/>
              </a:path>
            </a:pathLst>
          </a:custGeom>
          <a:solidFill>
            <a:srgbClr val="F1B85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11" name="object 11"/>
          <p:cNvGrpSpPr/>
          <p:nvPr/>
        </p:nvGrpSpPr>
        <p:grpSpPr>
          <a:xfrm>
            <a:off x="476571" y="1450510"/>
            <a:ext cx="8953500" cy="5060527"/>
            <a:chOff x="357428" y="1087882"/>
            <a:chExt cx="6715125" cy="3795395"/>
          </a:xfrm>
        </p:grpSpPr>
        <p:sp>
          <p:nvSpPr>
            <p:cNvPr id="12" name="object 12"/>
            <p:cNvSpPr/>
            <p:nvPr/>
          </p:nvSpPr>
          <p:spPr>
            <a:xfrm>
              <a:off x="359016" y="2545549"/>
              <a:ext cx="1251585" cy="1017269"/>
            </a:xfrm>
            <a:custGeom>
              <a:avLst/>
              <a:gdLst/>
              <a:ahLst/>
              <a:cxnLst/>
              <a:rect l="l" t="t" r="r" b="b"/>
              <a:pathLst>
                <a:path w="1251585" h="1017270">
                  <a:moveTo>
                    <a:pt x="0" y="1016800"/>
                  </a:moveTo>
                  <a:lnTo>
                    <a:pt x="1251432" y="1016800"/>
                  </a:lnTo>
                  <a:lnTo>
                    <a:pt x="1251432" y="0"/>
                  </a:lnTo>
                  <a:lnTo>
                    <a:pt x="0" y="0"/>
                  </a:lnTo>
                  <a:lnTo>
                    <a:pt x="0" y="101680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84738" y="2607468"/>
              <a:ext cx="549910" cy="550545"/>
            </a:xfrm>
            <a:custGeom>
              <a:avLst/>
              <a:gdLst/>
              <a:ahLst/>
              <a:cxnLst/>
              <a:rect l="l" t="t" r="r" b="b"/>
              <a:pathLst>
                <a:path w="549910" h="550544">
                  <a:moveTo>
                    <a:pt x="0" y="0"/>
                  </a:moveTo>
                  <a:lnTo>
                    <a:pt x="0" y="446430"/>
                  </a:lnTo>
                  <a:lnTo>
                    <a:pt x="534377" y="550519"/>
                  </a:lnTo>
                  <a:lnTo>
                    <a:pt x="541477" y="522465"/>
                  </a:lnTo>
                  <a:lnTo>
                    <a:pt x="546341" y="494118"/>
                  </a:lnTo>
                  <a:lnTo>
                    <a:pt x="548957" y="465569"/>
                  </a:lnTo>
                  <a:lnTo>
                    <a:pt x="549465" y="446430"/>
                  </a:lnTo>
                  <a:lnTo>
                    <a:pt x="547636" y="409829"/>
                  </a:lnTo>
                  <a:lnTo>
                    <a:pt x="533488" y="339166"/>
                  </a:lnTo>
                  <a:lnTo>
                    <a:pt x="506285" y="272681"/>
                  </a:lnTo>
                  <a:lnTo>
                    <a:pt x="467156" y="211289"/>
                  </a:lnTo>
                  <a:lnTo>
                    <a:pt x="417207" y="155917"/>
                  </a:lnTo>
                  <a:lnTo>
                    <a:pt x="388543" y="130784"/>
                  </a:lnTo>
                  <a:lnTo>
                    <a:pt x="357606" y="107480"/>
                  </a:lnTo>
                  <a:lnTo>
                    <a:pt x="324523" y="86156"/>
                  </a:lnTo>
                  <a:lnTo>
                    <a:pt x="289458" y="66903"/>
                  </a:lnTo>
                  <a:lnTo>
                    <a:pt x="252526" y="49834"/>
                  </a:lnTo>
                  <a:lnTo>
                    <a:pt x="213893" y="35090"/>
                  </a:lnTo>
                  <a:lnTo>
                    <a:pt x="173697" y="22758"/>
                  </a:lnTo>
                  <a:lnTo>
                    <a:pt x="132054" y="12979"/>
                  </a:lnTo>
                  <a:lnTo>
                    <a:pt x="89141" y="5842"/>
                  </a:lnTo>
                  <a:lnTo>
                    <a:pt x="45072" y="1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35123" y="2787186"/>
              <a:ext cx="1082040" cy="713740"/>
            </a:xfrm>
            <a:custGeom>
              <a:avLst/>
              <a:gdLst/>
              <a:ahLst/>
              <a:cxnLst/>
              <a:rect l="l" t="t" r="r" b="b"/>
              <a:pathLst>
                <a:path w="1082040" h="713739">
                  <a:moveTo>
                    <a:pt x="108978" y="0"/>
                  </a:moveTo>
                  <a:lnTo>
                    <a:pt x="70421" y="48247"/>
                  </a:lnTo>
                  <a:lnTo>
                    <a:pt x="39865" y="99999"/>
                  </a:lnTo>
                  <a:lnTo>
                    <a:pt x="17703" y="154609"/>
                  </a:lnTo>
                  <a:lnTo>
                    <a:pt x="2285" y="226186"/>
                  </a:lnTo>
                  <a:lnTo>
                    <a:pt x="0" y="261734"/>
                  </a:lnTo>
                  <a:lnTo>
                    <a:pt x="1206" y="296938"/>
                  </a:lnTo>
                  <a:lnTo>
                    <a:pt x="13652" y="365760"/>
                  </a:lnTo>
                  <a:lnTo>
                    <a:pt x="38836" y="431507"/>
                  </a:lnTo>
                  <a:lnTo>
                    <a:pt x="75920" y="493077"/>
                  </a:lnTo>
                  <a:lnTo>
                    <a:pt x="124104" y="549351"/>
                  </a:lnTo>
                  <a:lnTo>
                    <a:pt x="182575" y="599198"/>
                  </a:lnTo>
                  <a:lnTo>
                    <a:pt x="215417" y="621360"/>
                  </a:lnTo>
                  <a:lnTo>
                    <a:pt x="250520" y="641489"/>
                  </a:lnTo>
                  <a:lnTo>
                    <a:pt x="287794" y="659460"/>
                  </a:lnTo>
                  <a:lnTo>
                    <a:pt x="327139" y="675119"/>
                  </a:lnTo>
                  <a:lnTo>
                    <a:pt x="368439" y="688340"/>
                  </a:lnTo>
                  <a:lnTo>
                    <a:pt x="411606" y="698969"/>
                  </a:lnTo>
                  <a:lnTo>
                    <a:pt x="455688" y="706729"/>
                  </a:lnTo>
                  <a:lnTo>
                    <a:pt x="499694" y="711492"/>
                  </a:lnTo>
                  <a:lnTo>
                    <a:pt x="543445" y="713346"/>
                  </a:lnTo>
                  <a:lnTo>
                    <a:pt x="586765" y="712368"/>
                  </a:lnTo>
                  <a:lnTo>
                    <a:pt x="629500" y="708647"/>
                  </a:lnTo>
                  <a:lnTo>
                    <a:pt x="671449" y="702246"/>
                  </a:lnTo>
                  <a:lnTo>
                    <a:pt x="712469" y="693280"/>
                  </a:lnTo>
                  <a:lnTo>
                    <a:pt x="752373" y="681799"/>
                  </a:lnTo>
                  <a:lnTo>
                    <a:pt x="790981" y="667905"/>
                  </a:lnTo>
                  <a:lnTo>
                    <a:pt x="828141" y="651675"/>
                  </a:lnTo>
                  <a:lnTo>
                    <a:pt x="863663" y="633183"/>
                  </a:lnTo>
                  <a:lnTo>
                    <a:pt x="897382" y="612521"/>
                  </a:lnTo>
                  <a:lnTo>
                    <a:pt x="929119" y="589775"/>
                  </a:lnTo>
                  <a:lnTo>
                    <a:pt x="958710" y="565023"/>
                  </a:lnTo>
                  <a:lnTo>
                    <a:pt x="985989" y="538340"/>
                  </a:lnTo>
                  <a:lnTo>
                    <a:pt x="1032878" y="479526"/>
                  </a:lnTo>
                  <a:lnTo>
                    <a:pt x="1068412" y="413994"/>
                  </a:lnTo>
                  <a:lnTo>
                    <a:pt x="1081493" y="378929"/>
                  </a:lnTo>
                  <a:lnTo>
                    <a:pt x="549617" y="266725"/>
                  </a:lnTo>
                  <a:lnTo>
                    <a:pt x="108978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282" y="2607468"/>
              <a:ext cx="438784" cy="447040"/>
            </a:xfrm>
            <a:custGeom>
              <a:avLst/>
              <a:gdLst/>
              <a:ahLst/>
              <a:cxnLst/>
              <a:rect l="l" t="t" r="r" b="b"/>
              <a:pathLst>
                <a:path w="438784" h="447039">
                  <a:moveTo>
                    <a:pt x="438454" y="0"/>
                  </a:moveTo>
                  <a:lnTo>
                    <a:pt x="387121" y="1943"/>
                  </a:lnTo>
                  <a:lnTo>
                    <a:pt x="336664" y="7721"/>
                  </a:lnTo>
                  <a:lnTo>
                    <a:pt x="287401" y="17195"/>
                  </a:lnTo>
                  <a:lnTo>
                    <a:pt x="239598" y="30251"/>
                  </a:lnTo>
                  <a:lnTo>
                    <a:pt x="193573" y="46774"/>
                  </a:lnTo>
                  <a:lnTo>
                    <a:pt x="149580" y="66662"/>
                  </a:lnTo>
                  <a:lnTo>
                    <a:pt x="107950" y="89776"/>
                  </a:lnTo>
                  <a:lnTo>
                    <a:pt x="68935" y="116001"/>
                  </a:lnTo>
                  <a:lnTo>
                    <a:pt x="32867" y="145237"/>
                  </a:lnTo>
                  <a:lnTo>
                    <a:pt x="0" y="177355"/>
                  </a:lnTo>
                  <a:lnTo>
                    <a:pt x="438454" y="446443"/>
                  </a:lnTo>
                  <a:lnTo>
                    <a:pt x="438454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2510" y="3513543"/>
              <a:ext cx="796290" cy="647065"/>
            </a:xfrm>
            <a:custGeom>
              <a:avLst/>
              <a:gdLst/>
              <a:ahLst/>
              <a:cxnLst/>
              <a:rect l="l" t="t" r="r" b="b"/>
              <a:pathLst>
                <a:path w="796289" h="647064">
                  <a:moveTo>
                    <a:pt x="0" y="646506"/>
                  </a:moveTo>
                  <a:lnTo>
                    <a:pt x="795705" y="646506"/>
                  </a:lnTo>
                  <a:lnTo>
                    <a:pt x="795705" y="0"/>
                  </a:lnTo>
                  <a:lnTo>
                    <a:pt x="0" y="0"/>
                  </a:lnTo>
                  <a:lnTo>
                    <a:pt x="0" y="64650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668698" y="3575405"/>
              <a:ext cx="643255" cy="523240"/>
            </a:xfrm>
            <a:custGeom>
              <a:avLst/>
              <a:gdLst/>
              <a:ahLst/>
              <a:cxnLst/>
              <a:rect l="l" t="t" r="r" b="b"/>
              <a:pathLst>
                <a:path w="643254" h="523239">
                  <a:moveTo>
                    <a:pt x="643255" y="261366"/>
                  </a:moveTo>
                  <a:lnTo>
                    <a:pt x="639051" y="218986"/>
                  </a:lnTo>
                  <a:lnTo>
                    <a:pt x="626859" y="178765"/>
                  </a:lnTo>
                  <a:lnTo>
                    <a:pt x="607364" y="141274"/>
                  </a:lnTo>
                  <a:lnTo>
                    <a:pt x="581215" y="107022"/>
                  </a:lnTo>
                  <a:lnTo>
                    <a:pt x="549071" y="76568"/>
                  </a:lnTo>
                  <a:lnTo>
                    <a:pt x="511606" y="50444"/>
                  </a:lnTo>
                  <a:lnTo>
                    <a:pt x="469468" y="29184"/>
                  </a:lnTo>
                  <a:lnTo>
                    <a:pt x="423329" y="13322"/>
                  </a:lnTo>
                  <a:lnTo>
                    <a:pt x="373849" y="3416"/>
                  </a:lnTo>
                  <a:lnTo>
                    <a:pt x="321691" y="0"/>
                  </a:lnTo>
                  <a:lnTo>
                    <a:pt x="321691" y="261366"/>
                  </a:lnTo>
                  <a:lnTo>
                    <a:pt x="289801" y="1333"/>
                  </a:lnTo>
                  <a:lnTo>
                    <a:pt x="241719" y="8229"/>
                  </a:lnTo>
                  <a:lnTo>
                    <a:pt x="196507" y="20599"/>
                  </a:lnTo>
                  <a:lnTo>
                    <a:pt x="154673" y="37998"/>
                  </a:lnTo>
                  <a:lnTo>
                    <a:pt x="116738" y="59944"/>
                  </a:lnTo>
                  <a:lnTo>
                    <a:pt x="83223" y="85991"/>
                  </a:lnTo>
                  <a:lnTo>
                    <a:pt x="54648" y="115658"/>
                  </a:lnTo>
                  <a:lnTo>
                    <a:pt x="31521" y="148488"/>
                  </a:lnTo>
                  <a:lnTo>
                    <a:pt x="14351" y="184035"/>
                  </a:lnTo>
                  <a:lnTo>
                    <a:pt x="3683" y="221805"/>
                  </a:lnTo>
                  <a:lnTo>
                    <a:pt x="0" y="261366"/>
                  </a:lnTo>
                  <a:lnTo>
                    <a:pt x="1066" y="282803"/>
                  </a:lnTo>
                  <a:lnTo>
                    <a:pt x="9347" y="324192"/>
                  </a:lnTo>
                  <a:lnTo>
                    <a:pt x="25273" y="363118"/>
                  </a:lnTo>
                  <a:lnTo>
                    <a:pt x="48183" y="399072"/>
                  </a:lnTo>
                  <a:lnTo>
                    <a:pt x="77419" y="431482"/>
                  </a:lnTo>
                  <a:lnTo>
                    <a:pt x="112318" y="459828"/>
                  </a:lnTo>
                  <a:lnTo>
                    <a:pt x="152209" y="483590"/>
                  </a:lnTo>
                  <a:lnTo>
                    <a:pt x="196443" y="502196"/>
                  </a:lnTo>
                  <a:lnTo>
                    <a:pt x="244360" y="515137"/>
                  </a:lnTo>
                  <a:lnTo>
                    <a:pt x="295300" y="521868"/>
                  </a:lnTo>
                  <a:lnTo>
                    <a:pt x="321691" y="522732"/>
                  </a:lnTo>
                  <a:lnTo>
                    <a:pt x="348056" y="521868"/>
                  </a:lnTo>
                  <a:lnTo>
                    <a:pt x="398970" y="515137"/>
                  </a:lnTo>
                  <a:lnTo>
                    <a:pt x="446862" y="502196"/>
                  </a:lnTo>
                  <a:lnTo>
                    <a:pt x="491083" y="483590"/>
                  </a:lnTo>
                  <a:lnTo>
                    <a:pt x="530961" y="459828"/>
                  </a:lnTo>
                  <a:lnTo>
                    <a:pt x="565848" y="431482"/>
                  </a:lnTo>
                  <a:lnTo>
                    <a:pt x="595071" y="399072"/>
                  </a:lnTo>
                  <a:lnTo>
                    <a:pt x="617982" y="363118"/>
                  </a:lnTo>
                  <a:lnTo>
                    <a:pt x="633907" y="324192"/>
                  </a:lnTo>
                  <a:lnTo>
                    <a:pt x="642188" y="282803"/>
                  </a:lnTo>
                  <a:lnTo>
                    <a:pt x="643255" y="261366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958515" y="3575498"/>
              <a:ext cx="32384" cy="261620"/>
            </a:xfrm>
            <a:custGeom>
              <a:avLst/>
              <a:gdLst/>
              <a:ahLst/>
              <a:cxnLst/>
              <a:rect l="l" t="t" r="r" b="b"/>
              <a:pathLst>
                <a:path w="32385" h="261620">
                  <a:moveTo>
                    <a:pt x="23380" y="0"/>
                  </a:moveTo>
                  <a:lnTo>
                    <a:pt x="11658" y="444"/>
                  </a:lnTo>
                  <a:lnTo>
                    <a:pt x="0" y="1231"/>
                  </a:lnTo>
                  <a:lnTo>
                    <a:pt x="31877" y="261264"/>
                  </a:lnTo>
                  <a:lnTo>
                    <a:pt x="23380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819400" y="2520606"/>
              <a:ext cx="731520" cy="594360"/>
            </a:xfrm>
            <a:custGeom>
              <a:avLst/>
              <a:gdLst/>
              <a:ahLst/>
              <a:cxnLst/>
              <a:rect l="l" t="t" r="r" b="b"/>
              <a:pathLst>
                <a:path w="731520" h="594360">
                  <a:moveTo>
                    <a:pt x="731164" y="296989"/>
                  </a:moveTo>
                  <a:lnTo>
                    <a:pt x="726376" y="248818"/>
                  </a:lnTo>
                  <a:lnTo>
                    <a:pt x="712520" y="203123"/>
                  </a:lnTo>
                  <a:lnTo>
                    <a:pt x="690359" y="160502"/>
                  </a:lnTo>
                  <a:lnTo>
                    <a:pt x="660628" y="121589"/>
                  </a:lnTo>
                  <a:lnTo>
                    <a:pt x="624103" y="86982"/>
                  </a:lnTo>
                  <a:lnTo>
                    <a:pt x="581507" y="57302"/>
                  </a:lnTo>
                  <a:lnTo>
                    <a:pt x="533615" y="33147"/>
                  </a:lnTo>
                  <a:lnTo>
                    <a:pt x="481164" y="15138"/>
                  </a:lnTo>
                  <a:lnTo>
                    <a:pt x="424916" y="3886"/>
                  </a:lnTo>
                  <a:lnTo>
                    <a:pt x="365633" y="0"/>
                  </a:lnTo>
                  <a:lnTo>
                    <a:pt x="365633" y="296989"/>
                  </a:lnTo>
                  <a:lnTo>
                    <a:pt x="18770" y="202946"/>
                  </a:lnTo>
                  <a:lnTo>
                    <a:pt x="9258" y="230606"/>
                  </a:lnTo>
                  <a:lnTo>
                    <a:pt x="3035" y="258826"/>
                  </a:lnTo>
                  <a:lnTo>
                    <a:pt x="190" y="287413"/>
                  </a:lnTo>
                  <a:lnTo>
                    <a:pt x="0" y="296989"/>
                  </a:lnTo>
                  <a:lnTo>
                    <a:pt x="1206" y="321360"/>
                  </a:lnTo>
                  <a:lnTo>
                    <a:pt x="10617" y="368401"/>
                  </a:lnTo>
                  <a:lnTo>
                    <a:pt x="28727" y="412648"/>
                  </a:lnTo>
                  <a:lnTo>
                    <a:pt x="54762" y="453504"/>
                  </a:lnTo>
                  <a:lnTo>
                    <a:pt x="87998" y="490347"/>
                  </a:lnTo>
                  <a:lnTo>
                    <a:pt x="127660" y="522579"/>
                  </a:lnTo>
                  <a:lnTo>
                    <a:pt x="173012" y="549579"/>
                  </a:lnTo>
                  <a:lnTo>
                    <a:pt x="223291" y="570738"/>
                  </a:lnTo>
                  <a:lnTo>
                    <a:pt x="277749" y="585444"/>
                  </a:lnTo>
                  <a:lnTo>
                    <a:pt x="335648" y="593090"/>
                  </a:lnTo>
                  <a:lnTo>
                    <a:pt x="365633" y="594080"/>
                  </a:lnTo>
                  <a:lnTo>
                    <a:pt x="395617" y="593090"/>
                  </a:lnTo>
                  <a:lnTo>
                    <a:pt x="453478" y="585444"/>
                  </a:lnTo>
                  <a:lnTo>
                    <a:pt x="507911" y="570738"/>
                  </a:lnTo>
                  <a:lnTo>
                    <a:pt x="558177" y="549579"/>
                  </a:lnTo>
                  <a:lnTo>
                    <a:pt x="603516" y="522579"/>
                  </a:lnTo>
                  <a:lnTo>
                    <a:pt x="643178" y="490347"/>
                  </a:lnTo>
                  <a:lnTo>
                    <a:pt x="676402" y="453504"/>
                  </a:lnTo>
                  <a:lnTo>
                    <a:pt x="702437" y="412648"/>
                  </a:lnTo>
                  <a:lnTo>
                    <a:pt x="720547" y="368401"/>
                  </a:lnTo>
                  <a:lnTo>
                    <a:pt x="729957" y="321360"/>
                  </a:lnTo>
                  <a:lnTo>
                    <a:pt x="731164" y="296989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840036" y="2703765"/>
              <a:ext cx="345440" cy="114300"/>
            </a:xfrm>
            <a:custGeom>
              <a:avLst/>
              <a:gdLst/>
              <a:ahLst/>
              <a:cxnLst/>
              <a:rect l="l" t="t" r="r" b="b"/>
              <a:pathLst>
                <a:path w="345439" h="114300">
                  <a:moveTo>
                    <a:pt x="7264" y="0"/>
                  </a:moveTo>
                  <a:lnTo>
                    <a:pt x="2222" y="10185"/>
                  </a:lnTo>
                  <a:lnTo>
                    <a:pt x="0" y="15328"/>
                  </a:lnTo>
                  <a:lnTo>
                    <a:pt x="345008" y="113830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847299" y="2520600"/>
              <a:ext cx="337820" cy="297180"/>
            </a:xfrm>
            <a:custGeom>
              <a:avLst/>
              <a:gdLst/>
              <a:ahLst/>
              <a:cxnLst/>
              <a:rect l="l" t="t" r="r" b="b"/>
              <a:pathLst>
                <a:path w="337819" h="297180">
                  <a:moveTo>
                    <a:pt x="337743" y="0"/>
                  </a:moveTo>
                  <a:lnTo>
                    <a:pt x="293890" y="2133"/>
                  </a:lnTo>
                  <a:lnTo>
                    <a:pt x="251294" y="8394"/>
                  </a:lnTo>
                  <a:lnTo>
                    <a:pt x="210324" y="18592"/>
                  </a:lnTo>
                  <a:lnTo>
                    <a:pt x="171335" y="32512"/>
                  </a:lnTo>
                  <a:lnTo>
                    <a:pt x="134708" y="49974"/>
                  </a:lnTo>
                  <a:lnTo>
                    <a:pt x="100825" y="70751"/>
                  </a:lnTo>
                  <a:lnTo>
                    <a:pt x="70040" y="94665"/>
                  </a:lnTo>
                  <a:lnTo>
                    <a:pt x="42722" y="121500"/>
                  </a:lnTo>
                  <a:lnTo>
                    <a:pt x="0" y="183172"/>
                  </a:lnTo>
                  <a:lnTo>
                    <a:pt x="337743" y="296989"/>
                  </a:lnTo>
                  <a:lnTo>
                    <a:pt x="337743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882667" y="1888337"/>
              <a:ext cx="645160" cy="523875"/>
            </a:xfrm>
            <a:custGeom>
              <a:avLst/>
              <a:gdLst/>
              <a:ahLst/>
              <a:cxnLst/>
              <a:rect l="l" t="t" r="r" b="b"/>
              <a:pathLst>
                <a:path w="645160" h="523875">
                  <a:moveTo>
                    <a:pt x="0" y="523875"/>
                  </a:moveTo>
                  <a:lnTo>
                    <a:pt x="644766" y="523875"/>
                  </a:lnTo>
                  <a:lnTo>
                    <a:pt x="644766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5045" y="1950243"/>
              <a:ext cx="208192" cy="2000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205042" y="2049588"/>
              <a:ext cx="246379" cy="299085"/>
            </a:xfrm>
            <a:custGeom>
              <a:avLst/>
              <a:gdLst/>
              <a:ahLst/>
              <a:cxnLst/>
              <a:rect l="l" t="t" r="r" b="b"/>
              <a:pathLst>
                <a:path w="246379" h="299085">
                  <a:moveTo>
                    <a:pt x="212775" y="0"/>
                  </a:moveTo>
                  <a:lnTo>
                    <a:pt x="0" y="100672"/>
                  </a:lnTo>
                  <a:lnTo>
                    <a:pt x="35344" y="298653"/>
                  </a:lnTo>
                  <a:lnTo>
                    <a:pt x="46990" y="297040"/>
                  </a:lnTo>
                  <a:lnTo>
                    <a:pt x="113563" y="278168"/>
                  </a:lnTo>
                  <a:lnTo>
                    <a:pt x="156794" y="254952"/>
                  </a:lnTo>
                  <a:lnTo>
                    <a:pt x="207835" y="207975"/>
                  </a:lnTo>
                  <a:lnTo>
                    <a:pt x="238023" y="151714"/>
                  </a:lnTo>
                  <a:lnTo>
                    <a:pt x="246113" y="106121"/>
                  </a:lnTo>
                  <a:lnTo>
                    <a:pt x="245922" y="90665"/>
                  </a:lnTo>
                  <a:lnTo>
                    <a:pt x="241058" y="59753"/>
                  </a:lnTo>
                  <a:lnTo>
                    <a:pt x="230073" y="29349"/>
                  </a:lnTo>
                  <a:lnTo>
                    <a:pt x="212775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958910" y="1950394"/>
              <a:ext cx="279400" cy="400050"/>
            </a:xfrm>
            <a:custGeom>
              <a:avLst/>
              <a:gdLst/>
              <a:ahLst/>
              <a:cxnLst/>
              <a:rect l="l" t="t" r="r" b="b"/>
              <a:pathLst>
                <a:path w="279400" h="400050">
                  <a:moveTo>
                    <a:pt x="236308" y="0"/>
                  </a:moveTo>
                  <a:lnTo>
                    <a:pt x="193065" y="4521"/>
                  </a:lnTo>
                  <a:lnTo>
                    <a:pt x="155308" y="13893"/>
                  </a:lnTo>
                  <a:lnTo>
                    <a:pt x="89446" y="45542"/>
                  </a:lnTo>
                  <a:lnTo>
                    <a:pt x="39331" y="91351"/>
                  </a:lnTo>
                  <a:lnTo>
                    <a:pt x="8458" y="147561"/>
                  </a:lnTo>
                  <a:lnTo>
                    <a:pt x="0" y="194335"/>
                  </a:lnTo>
                  <a:lnTo>
                    <a:pt x="266" y="210489"/>
                  </a:lnTo>
                  <a:lnTo>
                    <a:pt x="17233" y="273672"/>
                  </a:lnTo>
                  <a:lnTo>
                    <a:pt x="56197" y="327177"/>
                  </a:lnTo>
                  <a:lnTo>
                    <a:pt x="112560" y="367893"/>
                  </a:lnTo>
                  <a:lnTo>
                    <a:pt x="181749" y="392988"/>
                  </a:lnTo>
                  <a:lnTo>
                    <a:pt x="219735" y="398792"/>
                  </a:lnTo>
                  <a:lnTo>
                    <a:pt x="239306" y="399859"/>
                  </a:lnTo>
                  <a:lnTo>
                    <a:pt x="259194" y="399643"/>
                  </a:lnTo>
                  <a:lnTo>
                    <a:pt x="279311" y="398094"/>
                  </a:lnTo>
                  <a:lnTo>
                    <a:pt x="246138" y="199872"/>
                  </a:lnTo>
                  <a:lnTo>
                    <a:pt x="236308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97266" y="2380107"/>
              <a:ext cx="650875" cy="528955"/>
            </a:xfrm>
            <a:custGeom>
              <a:avLst/>
              <a:gdLst/>
              <a:ahLst/>
              <a:cxnLst/>
              <a:rect l="l" t="t" r="r" b="b"/>
              <a:pathLst>
                <a:path w="650875" h="528955">
                  <a:moveTo>
                    <a:pt x="0" y="528637"/>
                  </a:moveTo>
                  <a:lnTo>
                    <a:pt x="650633" y="528637"/>
                  </a:lnTo>
                  <a:lnTo>
                    <a:pt x="650633" y="0"/>
                  </a:lnTo>
                  <a:lnTo>
                    <a:pt x="0" y="0"/>
                  </a:lnTo>
                  <a:lnTo>
                    <a:pt x="0" y="52863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6645" y="2442018"/>
              <a:ext cx="465455" cy="405130"/>
            </a:xfrm>
            <a:custGeom>
              <a:avLst/>
              <a:gdLst/>
              <a:ahLst/>
              <a:cxnLst/>
              <a:rect l="l" t="t" r="r" b="b"/>
              <a:pathLst>
                <a:path w="465455" h="405130">
                  <a:moveTo>
                    <a:pt x="215938" y="0"/>
                  </a:moveTo>
                  <a:lnTo>
                    <a:pt x="215938" y="202412"/>
                  </a:lnTo>
                  <a:lnTo>
                    <a:pt x="0" y="303187"/>
                  </a:lnTo>
                  <a:lnTo>
                    <a:pt x="6946" y="312432"/>
                  </a:lnTo>
                  <a:lnTo>
                    <a:pt x="59245" y="359702"/>
                  </a:lnTo>
                  <a:lnTo>
                    <a:pt x="126136" y="391198"/>
                  </a:lnTo>
                  <a:lnTo>
                    <a:pt x="163487" y="400278"/>
                  </a:lnTo>
                  <a:lnTo>
                    <a:pt x="202615" y="404520"/>
                  </a:lnTo>
                  <a:lnTo>
                    <a:pt x="215938" y="404812"/>
                  </a:lnTo>
                  <a:lnTo>
                    <a:pt x="236372" y="404139"/>
                  </a:lnTo>
                  <a:lnTo>
                    <a:pt x="275818" y="398932"/>
                  </a:lnTo>
                  <a:lnTo>
                    <a:pt x="312927" y="388899"/>
                  </a:lnTo>
                  <a:lnTo>
                    <a:pt x="378078" y="356069"/>
                  </a:lnTo>
                  <a:lnTo>
                    <a:pt x="427735" y="309003"/>
                  </a:lnTo>
                  <a:lnTo>
                    <a:pt x="457822" y="251028"/>
                  </a:lnTo>
                  <a:lnTo>
                    <a:pt x="465048" y="202412"/>
                  </a:lnTo>
                  <a:lnTo>
                    <a:pt x="464223" y="185801"/>
                  </a:lnTo>
                  <a:lnTo>
                    <a:pt x="445477" y="123609"/>
                  </a:lnTo>
                  <a:lnTo>
                    <a:pt x="405104" y="70662"/>
                  </a:lnTo>
                  <a:lnTo>
                    <a:pt x="347179" y="30314"/>
                  </a:lnTo>
                  <a:lnTo>
                    <a:pt x="275818" y="5880"/>
                  </a:lnTo>
                  <a:lnTo>
                    <a:pt x="236372" y="673"/>
                  </a:lnTo>
                  <a:lnTo>
                    <a:pt x="215938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73608" y="2444045"/>
              <a:ext cx="249554" cy="301625"/>
            </a:xfrm>
            <a:custGeom>
              <a:avLst/>
              <a:gdLst/>
              <a:ahLst/>
              <a:cxnLst/>
              <a:rect l="l" t="t" r="r" b="b"/>
              <a:pathLst>
                <a:path w="249555" h="301625">
                  <a:moveTo>
                    <a:pt x="213588" y="0"/>
                  </a:moveTo>
                  <a:lnTo>
                    <a:pt x="145884" y="16052"/>
                  </a:lnTo>
                  <a:lnTo>
                    <a:pt x="107530" y="33693"/>
                  </a:lnTo>
                  <a:lnTo>
                    <a:pt x="50546" y="77889"/>
                  </a:lnTo>
                  <a:lnTo>
                    <a:pt x="14185" y="132727"/>
                  </a:lnTo>
                  <a:lnTo>
                    <a:pt x="0" y="193636"/>
                  </a:lnTo>
                  <a:lnTo>
                    <a:pt x="88" y="209283"/>
                  </a:lnTo>
                  <a:lnTo>
                    <a:pt x="4800" y="240563"/>
                  </a:lnTo>
                  <a:lnTo>
                    <a:pt x="15722" y="271386"/>
                  </a:lnTo>
                  <a:lnTo>
                    <a:pt x="33032" y="301155"/>
                  </a:lnTo>
                  <a:lnTo>
                    <a:pt x="248970" y="200380"/>
                  </a:lnTo>
                  <a:lnTo>
                    <a:pt x="213588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895968" y="2442036"/>
              <a:ext cx="26670" cy="202565"/>
            </a:xfrm>
            <a:custGeom>
              <a:avLst/>
              <a:gdLst/>
              <a:ahLst/>
              <a:cxnLst/>
              <a:rect l="l" t="t" r="r" b="b"/>
              <a:pathLst>
                <a:path w="26669" h="202564">
                  <a:moveTo>
                    <a:pt x="23406" y="0"/>
                  </a:moveTo>
                  <a:lnTo>
                    <a:pt x="11709" y="342"/>
                  </a:lnTo>
                  <a:lnTo>
                    <a:pt x="0" y="1130"/>
                  </a:lnTo>
                  <a:lnTo>
                    <a:pt x="26619" y="202387"/>
                  </a:lnTo>
                  <a:lnTo>
                    <a:pt x="23406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7266" y="1089469"/>
              <a:ext cx="894080" cy="726440"/>
            </a:xfrm>
            <a:custGeom>
              <a:avLst/>
              <a:gdLst/>
              <a:ahLst/>
              <a:cxnLst/>
              <a:rect l="l" t="t" r="r" b="b"/>
              <a:pathLst>
                <a:path w="894080" h="726439">
                  <a:moveTo>
                    <a:pt x="0" y="726274"/>
                  </a:moveTo>
                  <a:lnTo>
                    <a:pt x="893889" y="726274"/>
                  </a:lnTo>
                  <a:lnTo>
                    <a:pt x="893889" y="0"/>
                  </a:lnTo>
                  <a:lnTo>
                    <a:pt x="0" y="0"/>
                  </a:lnTo>
                  <a:lnTo>
                    <a:pt x="0" y="72627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2044151" y="1151380"/>
              <a:ext cx="370840" cy="440055"/>
            </a:xfrm>
            <a:custGeom>
              <a:avLst/>
              <a:gdLst/>
              <a:ahLst/>
              <a:cxnLst/>
              <a:rect l="l" t="t" r="r" b="b"/>
              <a:pathLst>
                <a:path w="370839" h="440055">
                  <a:moveTo>
                    <a:pt x="0" y="0"/>
                  </a:moveTo>
                  <a:lnTo>
                    <a:pt x="0" y="301180"/>
                  </a:lnTo>
                  <a:lnTo>
                    <a:pt x="329107" y="439978"/>
                  </a:lnTo>
                  <a:lnTo>
                    <a:pt x="355625" y="386549"/>
                  </a:lnTo>
                  <a:lnTo>
                    <a:pt x="369100" y="330073"/>
                  </a:lnTo>
                  <a:lnTo>
                    <a:pt x="370801" y="301180"/>
                  </a:lnTo>
                  <a:lnTo>
                    <a:pt x="369570" y="276466"/>
                  </a:lnTo>
                  <a:lnTo>
                    <a:pt x="360019" y="228777"/>
                  </a:lnTo>
                  <a:lnTo>
                    <a:pt x="341668" y="183921"/>
                  </a:lnTo>
                  <a:lnTo>
                    <a:pt x="315252" y="142506"/>
                  </a:lnTo>
                  <a:lnTo>
                    <a:pt x="281546" y="105143"/>
                  </a:lnTo>
                  <a:lnTo>
                    <a:pt x="241312" y="72478"/>
                  </a:lnTo>
                  <a:lnTo>
                    <a:pt x="195326" y="45110"/>
                  </a:lnTo>
                  <a:lnTo>
                    <a:pt x="144335" y="23660"/>
                  </a:lnTo>
                  <a:lnTo>
                    <a:pt x="89115" y="8750"/>
                  </a:lnTo>
                  <a:lnTo>
                    <a:pt x="30416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1673377" y="1151476"/>
              <a:ext cx="700405" cy="602615"/>
            </a:xfrm>
            <a:custGeom>
              <a:avLst/>
              <a:gdLst/>
              <a:ahLst/>
              <a:cxnLst/>
              <a:rect l="l" t="t" r="r" b="b"/>
              <a:pathLst>
                <a:path w="700405" h="602614">
                  <a:moveTo>
                    <a:pt x="357644" y="0"/>
                  </a:moveTo>
                  <a:lnTo>
                    <a:pt x="318020" y="2882"/>
                  </a:lnTo>
                  <a:lnTo>
                    <a:pt x="279450" y="9118"/>
                  </a:lnTo>
                  <a:lnTo>
                    <a:pt x="242201" y="18542"/>
                  </a:lnTo>
                  <a:lnTo>
                    <a:pt x="172783" y="46418"/>
                  </a:lnTo>
                  <a:lnTo>
                    <a:pt x="112001" y="85407"/>
                  </a:lnTo>
                  <a:lnTo>
                    <a:pt x="62052" y="134353"/>
                  </a:lnTo>
                  <a:lnTo>
                    <a:pt x="18415" y="207390"/>
                  </a:lnTo>
                  <a:lnTo>
                    <a:pt x="4572" y="253784"/>
                  </a:lnTo>
                  <a:lnTo>
                    <a:pt x="0" y="300558"/>
                  </a:lnTo>
                  <a:lnTo>
                    <a:pt x="1079" y="323824"/>
                  </a:lnTo>
                  <a:lnTo>
                    <a:pt x="9779" y="369595"/>
                  </a:lnTo>
                  <a:lnTo>
                    <a:pt x="26911" y="413664"/>
                  </a:lnTo>
                  <a:lnTo>
                    <a:pt x="52171" y="455180"/>
                  </a:lnTo>
                  <a:lnTo>
                    <a:pt x="85229" y="493306"/>
                  </a:lnTo>
                  <a:lnTo>
                    <a:pt x="125755" y="527227"/>
                  </a:lnTo>
                  <a:lnTo>
                    <a:pt x="173431" y="556082"/>
                  </a:lnTo>
                  <a:lnTo>
                    <a:pt x="227406" y="578866"/>
                  </a:lnTo>
                  <a:lnTo>
                    <a:pt x="283883" y="593991"/>
                  </a:lnTo>
                  <a:lnTo>
                    <a:pt x="341350" y="601446"/>
                  </a:lnTo>
                  <a:lnTo>
                    <a:pt x="370128" y="602386"/>
                  </a:lnTo>
                  <a:lnTo>
                    <a:pt x="398767" y="601510"/>
                  </a:lnTo>
                  <a:lnTo>
                    <a:pt x="455104" y="594436"/>
                  </a:lnTo>
                  <a:lnTo>
                    <a:pt x="509346" y="580504"/>
                  </a:lnTo>
                  <a:lnTo>
                    <a:pt x="560463" y="559968"/>
                  </a:lnTo>
                  <a:lnTo>
                    <a:pt x="607415" y="533107"/>
                  </a:lnTo>
                  <a:lnTo>
                    <a:pt x="649173" y="500164"/>
                  </a:lnTo>
                  <a:lnTo>
                    <a:pt x="684720" y="461429"/>
                  </a:lnTo>
                  <a:lnTo>
                    <a:pt x="699846" y="439953"/>
                  </a:lnTo>
                  <a:lnTo>
                    <a:pt x="370776" y="301078"/>
                  </a:lnTo>
                  <a:lnTo>
                    <a:pt x="357644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037585" y="1151382"/>
              <a:ext cx="0" cy="301625"/>
            </a:xfrm>
            <a:custGeom>
              <a:avLst/>
              <a:gdLst/>
              <a:ahLst/>
              <a:cxnLst/>
              <a:rect l="l" t="t" r="r" b="b"/>
              <a:pathLst>
                <a:path h="301625">
                  <a:moveTo>
                    <a:pt x="0" y="0"/>
                  </a:moveTo>
                  <a:lnTo>
                    <a:pt x="0" y="44195"/>
                  </a:lnTo>
                </a:path>
                <a:path h="301625">
                  <a:moveTo>
                    <a:pt x="0" y="236219"/>
                  </a:moveTo>
                  <a:lnTo>
                    <a:pt x="0" y="301181"/>
                  </a:lnTo>
                </a:path>
              </a:pathLst>
            </a:custGeom>
            <a:ln w="15494">
              <a:solidFill>
                <a:srgbClr val="00776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042100" y="1151286"/>
              <a:ext cx="0" cy="301625"/>
            </a:xfrm>
            <a:custGeom>
              <a:avLst/>
              <a:gdLst/>
              <a:ahLst/>
              <a:cxnLst/>
              <a:rect l="l" t="t" r="r" b="b"/>
              <a:pathLst>
                <a:path h="301625">
                  <a:moveTo>
                    <a:pt x="0" y="0"/>
                  </a:moveTo>
                  <a:lnTo>
                    <a:pt x="0" y="44291"/>
                  </a:lnTo>
                </a:path>
                <a:path h="301625">
                  <a:moveTo>
                    <a:pt x="0" y="236315"/>
                  </a:moveTo>
                  <a:lnTo>
                    <a:pt x="0" y="301277"/>
                  </a:lnTo>
                </a:path>
              </a:pathLst>
            </a:custGeom>
            <a:ln w="5714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54010" y="2028875"/>
              <a:ext cx="517525" cy="420370"/>
            </a:xfrm>
            <a:custGeom>
              <a:avLst/>
              <a:gdLst/>
              <a:ahLst/>
              <a:cxnLst/>
              <a:rect l="l" t="t" r="r" b="b"/>
              <a:pathLst>
                <a:path w="517525" h="420369">
                  <a:moveTo>
                    <a:pt x="0" y="420293"/>
                  </a:moveTo>
                  <a:lnTo>
                    <a:pt x="517283" y="420293"/>
                  </a:lnTo>
                  <a:lnTo>
                    <a:pt x="517283" y="0"/>
                  </a:lnTo>
                  <a:lnTo>
                    <a:pt x="0" y="0"/>
                  </a:lnTo>
                  <a:lnTo>
                    <a:pt x="0" y="42029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613094" y="2090737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209"/>
                  </a:lnTo>
                </a:path>
              </a:pathLst>
            </a:custGeom>
            <a:ln w="3175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430215" y="2164577"/>
              <a:ext cx="365125" cy="222885"/>
            </a:xfrm>
            <a:custGeom>
              <a:avLst/>
              <a:gdLst/>
              <a:ahLst/>
              <a:cxnLst/>
              <a:rect l="l" t="t" r="r" b="b"/>
              <a:pathLst>
                <a:path w="365125" h="222885">
                  <a:moveTo>
                    <a:pt x="24650" y="0"/>
                  </a:moveTo>
                  <a:lnTo>
                    <a:pt x="9867" y="26314"/>
                  </a:lnTo>
                  <a:lnTo>
                    <a:pt x="1651" y="54394"/>
                  </a:lnTo>
                  <a:lnTo>
                    <a:pt x="0" y="73698"/>
                  </a:lnTo>
                  <a:lnTo>
                    <a:pt x="533" y="85852"/>
                  </a:lnTo>
                  <a:lnTo>
                    <a:pt x="26898" y="151853"/>
                  </a:lnTo>
                  <a:lnTo>
                    <a:pt x="85636" y="200012"/>
                  </a:lnTo>
                  <a:lnTo>
                    <a:pt x="123990" y="214807"/>
                  </a:lnTo>
                  <a:lnTo>
                    <a:pt x="166636" y="222034"/>
                  </a:lnTo>
                  <a:lnTo>
                    <a:pt x="181584" y="222580"/>
                  </a:lnTo>
                  <a:lnTo>
                    <a:pt x="196545" y="222148"/>
                  </a:lnTo>
                  <a:lnTo>
                    <a:pt x="239268" y="215239"/>
                  </a:lnTo>
                  <a:lnTo>
                    <a:pt x="277774" y="200748"/>
                  </a:lnTo>
                  <a:lnTo>
                    <a:pt x="310794" y="179679"/>
                  </a:lnTo>
                  <a:lnTo>
                    <a:pt x="355257" y="121920"/>
                  </a:lnTo>
                  <a:lnTo>
                    <a:pt x="364782" y="74371"/>
                  </a:lnTo>
                  <a:lnTo>
                    <a:pt x="182410" y="74371"/>
                  </a:lnTo>
                  <a:lnTo>
                    <a:pt x="24650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933" y="2090737"/>
              <a:ext cx="334074" cy="14821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614744" y="3030143"/>
              <a:ext cx="455930" cy="370840"/>
            </a:xfrm>
            <a:custGeom>
              <a:avLst/>
              <a:gdLst/>
              <a:ahLst/>
              <a:cxnLst/>
              <a:rect l="l" t="t" r="r" b="b"/>
              <a:pathLst>
                <a:path w="455929" h="370839">
                  <a:moveTo>
                    <a:pt x="0" y="370281"/>
                  </a:moveTo>
                  <a:lnTo>
                    <a:pt x="455739" y="370281"/>
                  </a:lnTo>
                  <a:lnTo>
                    <a:pt x="455739" y="0"/>
                  </a:lnTo>
                  <a:lnTo>
                    <a:pt x="0" y="0"/>
                  </a:lnTo>
                  <a:lnTo>
                    <a:pt x="0" y="3702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0873" y="3092099"/>
              <a:ext cx="303292" cy="24642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239782" y="4768596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87096" y="114299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3843286" y="4768596"/>
              <a:ext cx="188595" cy="114300"/>
            </a:xfrm>
            <a:custGeom>
              <a:avLst/>
              <a:gdLst/>
              <a:ahLst/>
              <a:cxnLst/>
              <a:rect l="l" t="t" r="r" b="b"/>
              <a:pathLst>
                <a:path w="188595" h="114300">
                  <a:moveTo>
                    <a:pt x="188506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88506" y="114299"/>
                  </a:lnTo>
                  <a:lnTo>
                    <a:pt x="188506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273979" y="4768596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87096" y="114299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033630" y="4768596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87096" y="114299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1D9E8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6642760" y="4768596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187096" y="114299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50263" y="1195577"/>
              <a:ext cx="5325110" cy="2194560"/>
            </a:xfrm>
            <a:custGeom>
              <a:avLst/>
              <a:gdLst/>
              <a:ahLst/>
              <a:cxnLst/>
              <a:rect l="l" t="t" r="r" b="b"/>
              <a:pathLst>
                <a:path w="5325109" h="2194560">
                  <a:moveTo>
                    <a:pt x="797636" y="0"/>
                  </a:moveTo>
                  <a:lnTo>
                    <a:pt x="0" y="0"/>
                  </a:lnTo>
                  <a:lnTo>
                    <a:pt x="0" y="192024"/>
                  </a:lnTo>
                  <a:lnTo>
                    <a:pt x="320027" y="192024"/>
                  </a:lnTo>
                  <a:lnTo>
                    <a:pt x="398805" y="256032"/>
                  </a:lnTo>
                  <a:lnTo>
                    <a:pt x="477583" y="192024"/>
                  </a:lnTo>
                  <a:lnTo>
                    <a:pt x="797636" y="192024"/>
                  </a:lnTo>
                  <a:lnTo>
                    <a:pt x="797636" y="0"/>
                  </a:lnTo>
                  <a:close/>
                </a:path>
                <a:path w="5325109" h="2194560">
                  <a:moveTo>
                    <a:pt x="1636763" y="1281303"/>
                  </a:moveTo>
                  <a:lnTo>
                    <a:pt x="1479207" y="1281303"/>
                  </a:lnTo>
                  <a:lnTo>
                    <a:pt x="1557985" y="1345311"/>
                  </a:lnTo>
                  <a:lnTo>
                    <a:pt x="1636763" y="1281303"/>
                  </a:lnTo>
                  <a:close/>
                </a:path>
                <a:path w="5325109" h="2194560">
                  <a:moveTo>
                    <a:pt x="3433203" y="2130552"/>
                  </a:moveTo>
                  <a:lnTo>
                    <a:pt x="3275647" y="2130552"/>
                  </a:lnTo>
                  <a:lnTo>
                    <a:pt x="3354425" y="2194560"/>
                  </a:lnTo>
                  <a:lnTo>
                    <a:pt x="3433203" y="2130552"/>
                  </a:lnTo>
                  <a:close/>
                </a:path>
                <a:path w="5325109" h="2194560">
                  <a:moveTo>
                    <a:pt x="4009288" y="573786"/>
                  </a:moveTo>
                  <a:lnTo>
                    <a:pt x="3211652" y="573786"/>
                  </a:lnTo>
                  <a:lnTo>
                    <a:pt x="3211652" y="766673"/>
                  </a:lnTo>
                  <a:lnTo>
                    <a:pt x="3531324" y="766673"/>
                  </a:lnTo>
                  <a:lnTo>
                    <a:pt x="3610457" y="830961"/>
                  </a:lnTo>
                  <a:lnTo>
                    <a:pt x="3689591" y="766673"/>
                  </a:lnTo>
                  <a:lnTo>
                    <a:pt x="4009288" y="766673"/>
                  </a:lnTo>
                  <a:lnTo>
                    <a:pt x="4009288" y="573786"/>
                  </a:lnTo>
                  <a:close/>
                </a:path>
                <a:path w="5325109" h="2194560">
                  <a:moveTo>
                    <a:pt x="5324614" y="1727073"/>
                  </a:moveTo>
                  <a:lnTo>
                    <a:pt x="5167058" y="1727073"/>
                  </a:lnTo>
                  <a:lnTo>
                    <a:pt x="5245836" y="1791081"/>
                  </a:lnTo>
                  <a:lnTo>
                    <a:pt x="5324614" y="1727073"/>
                  </a:lnTo>
                  <a:close/>
                </a:path>
              </a:pathLst>
            </a:custGeom>
            <a:solidFill>
              <a:srgbClr val="33506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281" y="3840480"/>
              <a:ext cx="244773" cy="58750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803605" y="1932812"/>
              <a:ext cx="1494155" cy="1119505"/>
            </a:xfrm>
            <a:custGeom>
              <a:avLst/>
              <a:gdLst/>
              <a:ahLst/>
              <a:cxnLst/>
              <a:rect l="l" t="t" r="r" b="b"/>
              <a:pathLst>
                <a:path w="1494155" h="1119505">
                  <a:moveTo>
                    <a:pt x="158267" y="607796"/>
                  </a:moveTo>
                  <a:lnTo>
                    <a:pt x="0" y="607796"/>
                  </a:lnTo>
                  <a:lnTo>
                    <a:pt x="79133" y="672084"/>
                  </a:lnTo>
                  <a:lnTo>
                    <a:pt x="158267" y="607796"/>
                  </a:lnTo>
                  <a:close/>
                </a:path>
                <a:path w="1494155" h="1119505">
                  <a:moveTo>
                    <a:pt x="1134922" y="0"/>
                  </a:moveTo>
                  <a:lnTo>
                    <a:pt x="445592" y="0"/>
                  </a:lnTo>
                  <a:lnTo>
                    <a:pt x="445592" y="193738"/>
                  </a:lnTo>
                  <a:lnTo>
                    <a:pt x="710768" y="193738"/>
                  </a:lnTo>
                  <a:lnTo>
                    <a:pt x="790257" y="258318"/>
                  </a:lnTo>
                  <a:lnTo>
                    <a:pt x="869734" y="193738"/>
                  </a:lnTo>
                  <a:lnTo>
                    <a:pt x="1134922" y="193738"/>
                  </a:lnTo>
                  <a:lnTo>
                    <a:pt x="1134922" y="0"/>
                  </a:lnTo>
                  <a:close/>
                </a:path>
                <a:path w="1494155" h="1119505">
                  <a:moveTo>
                    <a:pt x="1493647" y="926973"/>
                  </a:moveTo>
                  <a:lnTo>
                    <a:pt x="1174305" y="926973"/>
                  </a:lnTo>
                  <a:lnTo>
                    <a:pt x="1095527" y="862965"/>
                  </a:lnTo>
                  <a:lnTo>
                    <a:pt x="1016749" y="926973"/>
                  </a:lnTo>
                  <a:lnTo>
                    <a:pt x="697420" y="926973"/>
                  </a:lnTo>
                  <a:lnTo>
                    <a:pt x="697420" y="1118997"/>
                  </a:lnTo>
                  <a:lnTo>
                    <a:pt x="1493647" y="1118997"/>
                  </a:lnTo>
                  <a:lnTo>
                    <a:pt x="1493647" y="926973"/>
                  </a:lnTo>
                  <a:close/>
                </a:path>
              </a:pathLst>
            </a:custGeom>
            <a:solidFill>
              <a:srgbClr val="33506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4201" y="5651992"/>
            <a:ext cx="3507740" cy="623184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015975">
              <a:spcBef>
                <a:spcPts val="1020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Изолированные</a:t>
            </a:r>
            <a:r>
              <a:rPr sz="1333" spc="1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энергорайоны</a:t>
            </a:r>
            <a:endParaRPr sz="1333">
              <a:latin typeface="Trebuchet MS"/>
              <a:cs typeface="Trebuchet MS"/>
            </a:endParaRPr>
          </a:p>
          <a:p>
            <a:pPr marL="16933">
              <a:spcBef>
                <a:spcPts val="807"/>
              </a:spcBef>
            </a:pPr>
            <a:r>
              <a:rPr sz="1200" dirty="0">
                <a:solidFill>
                  <a:srgbClr val="202020"/>
                </a:solidFill>
                <a:latin typeface="Trebuchet MS"/>
                <a:cs typeface="Trebuchet MS"/>
              </a:rPr>
              <a:t>Источник:</a:t>
            </a:r>
            <a:r>
              <a:rPr sz="1200" spc="24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200" spc="-27" dirty="0">
                <a:solidFill>
                  <a:srgbClr val="202020"/>
                </a:solidFill>
                <a:latin typeface="Trebuchet MS"/>
                <a:cs typeface="Trebuchet MS"/>
              </a:rPr>
              <a:t>АРВЭ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07758" y="6339266"/>
            <a:ext cx="3649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40" dirty="0">
                <a:solidFill>
                  <a:srgbClr val="111111"/>
                </a:solidFill>
                <a:latin typeface="Trebuchet MS"/>
                <a:cs typeface="Trebuchet MS"/>
              </a:rPr>
              <a:t>СЭС</a:t>
            </a:r>
            <a:endParaRPr sz="1333">
              <a:latin typeface="Trebuchet MS"/>
              <a:cs typeface="Trebuchet MS"/>
            </a:endParaRPr>
          </a:p>
        </p:txBody>
      </p:sp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75630" y="1452371"/>
            <a:ext cx="1607463" cy="1318259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351241" y="5663993"/>
            <a:ext cx="6579447" cy="59174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-847">
              <a:spcBef>
                <a:spcPts val="133"/>
              </a:spcBef>
            </a:pP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генерации</a:t>
            </a:r>
            <a:r>
              <a:rPr sz="1867" spc="4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в</a:t>
            </a:r>
            <a:r>
              <a:rPr sz="1867" spc="2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spc="113" dirty="0">
                <a:solidFill>
                  <a:srgbClr val="202020"/>
                </a:solidFill>
                <a:latin typeface="Trebuchet MS"/>
                <a:cs typeface="Trebuchet MS"/>
              </a:rPr>
              <a:t>ОЭС</a:t>
            </a:r>
            <a:r>
              <a:rPr sz="1867" spc="19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ЮГА</a:t>
            </a:r>
            <a:r>
              <a:rPr sz="1867" spc="12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за</a:t>
            </a:r>
            <a:r>
              <a:rPr sz="1867" spc="1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6</a:t>
            </a:r>
            <a:r>
              <a:rPr sz="1867" spc="14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месяцев</a:t>
            </a:r>
            <a:r>
              <a:rPr sz="1867" spc="-2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2023</a:t>
            </a:r>
            <a:r>
              <a:rPr sz="1867" spc="4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года</a:t>
            </a:r>
            <a:r>
              <a:rPr sz="1867" spc="2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202020"/>
                </a:solidFill>
                <a:latin typeface="Trebuchet MS"/>
                <a:cs typeface="Trebuchet MS"/>
              </a:rPr>
              <a:t>выработка </a:t>
            </a:r>
            <a:r>
              <a:rPr sz="1867" spc="140" dirty="0">
                <a:solidFill>
                  <a:srgbClr val="202020"/>
                </a:solidFill>
                <a:latin typeface="Trebuchet MS"/>
                <a:cs typeface="Trebuchet MS"/>
              </a:rPr>
              <a:t>ВИЭ-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генерации</a:t>
            </a:r>
            <a:r>
              <a:rPr sz="1867" spc="10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ограничивалась</a:t>
            </a:r>
            <a:r>
              <a:rPr sz="1867" spc="8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только</a:t>
            </a:r>
            <a:r>
              <a:rPr sz="1867" spc="8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в</a:t>
            </a:r>
            <a:r>
              <a:rPr sz="1867" spc="4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течение</a:t>
            </a:r>
            <a:r>
              <a:rPr sz="1867" spc="7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8</a:t>
            </a:r>
            <a:r>
              <a:rPr sz="1867" spc="18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spc="-13" dirty="0">
                <a:solidFill>
                  <a:srgbClr val="202020"/>
                </a:solidFill>
                <a:latin typeface="Trebuchet MS"/>
                <a:cs typeface="Trebuchet MS"/>
              </a:rPr>
              <a:t>часов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95081" y="6460538"/>
            <a:ext cx="473202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  <a:tabLst>
                <a:tab pos="760288" algn="l"/>
                <a:tab pos="2519617" algn="l"/>
                <a:tab pos="3454314" algn="l"/>
                <a:tab pos="4204442" algn="l"/>
              </a:tabLst>
            </a:pPr>
            <a:r>
              <a:rPr sz="1333" spc="40" dirty="0">
                <a:solidFill>
                  <a:srgbClr val="111111"/>
                </a:solidFill>
                <a:latin typeface="Trebuchet MS"/>
                <a:cs typeface="Trebuchet MS"/>
              </a:rPr>
              <a:t>ВЭС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	мГЭС</a:t>
            </a:r>
            <a:r>
              <a:rPr sz="1333" spc="8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47" dirty="0">
                <a:solidFill>
                  <a:srgbClr val="111111"/>
                </a:solidFill>
                <a:latin typeface="Trebuchet MS"/>
                <a:cs typeface="Trebuchet MS"/>
              </a:rPr>
              <a:t>(до</a:t>
            </a: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50</a:t>
            </a:r>
            <a:r>
              <a:rPr sz="1333" spc="4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40" dirty="0">
                <a:solidFill>
                  <a:srgbClr val="111111"/>
                </a:solidFill>
                <a:latin typeface="Trebuchet MS"/>
                <a:cs typeface="Trebuchet MS"/>
              </a:rPr>
              <a:t>МВт)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333" spc="-27" dirty="0">
                <a:solidFill>
                  <a:srgbClr val="111111"/>
                </a:solidFill>
                <a:latin typeface="Trebuchet MS"/>
                <a:cs typeface="Trebuchet MS"/>
              </a:rPr>
              <a:t>БиоЭС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333" spc="33" dirty="0">
                <a:solidFill>
                  <a:srgbClr val="111111"/>
                </a:solidFill>
                <a:latin typeface="Trebuchet MS"/>
                <a:cs typeface="Trebuchet MS"/>
              </a:rPr>
              <a:t>ПЭС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ГеоЭС 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0285" y="1134556"/>
            <a:ext cx="10498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•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17230" y="1134556"/>
            <a:ext cx="920580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Карта</a:t>
            </a:r>
            <a:r>
              <a:rPr sz="1600" b="1" spc="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распределения</a:t>
            </a:r>
            <a:r>
              <a:rPr sz="1600" b="1" spc="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spc="107" dirty="0">
                <a:solidFill>
                  <a:srgbClr val="111111"/>
                </a:solidFill>
                <a:latin typeface="Trebuchet MS"/>
                <a:cs typeface="Trebuchet MS"/>
              </a:rPr>
              <a:t>ВИЭ-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генерации</a:t>
            </a:r>
            <a:r>
              <a:rPr sz="1600" b="1" spc="-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по</a:t>
            </a:r>
            <a:r>
              <a:rPr sz="1600" b="1" spc="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ценовым,</a:t>
            </a:r>
            <a:r>
              <a:rPr sz="1600" b="1" spc="-2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неценовым</a:t>
            </a:r>
            <a:r>
              <a:rPr sz="1600" b="1" spc="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зонам</a:t>
            </a:r>
            <a:r>
              <a:rPr sz="1600" b="1" spc="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России</a:t>
            </a:r>
            <a:r>
              <a:rPr sz="1600" b="1" spc="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и ТИТЭС,</a:t>
            </a:r>
            <a:r>
              <a:rPr sz="1600" b="1" spc="-1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spc="-33" dirty="0">
                <a:solidFill>
                  <a:srgbClr val="111111"/>
                </a:solidFill>
                <a:latin typeface="Trebuchet MS"/>
                <a:cs typeface="Trebuchet MS"/>
              </a:rPr>
              <a:t>МВт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19262" y="1746187"/>
            <a:ext cx="7035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3" dirty="0">
                <a:solidFill>
                  <a:srgbClr val="FFFFFF"/>
                </a:solidFill>
                <a:latin typeface="Trebuchet MS"/>
                <a:cs typeface="Trebuchet MS"/>
              </a:rPr>
              <a:t>620</a:t>
            </a:r>
            <a:r>
              <a:rPr sz="1333" b="1" spc="-7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33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962782" y="2176971"/>
            <a:ext cx="1568873" cy="36683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25671" indent="-608738">
              <a:spcBef>
                <a:spcPts val="140"/>
              </a:spcBef>
              <a:buFont typeface="Microsoft Sans Serif"/>
              <a:buChar char="•"/>
              <a:tabLst>
                <a:tab pos="625671" algn="l"/>
              </a:tabLst>
            </a:pPr>
            <a:r>
              <a:rPr sz="2267" b="1" spc="-73" dirty="0">
                <a:solidFill>
                  <a:srgbClr val="111111"/>
                </a:solidFill>
                <a:latin typeface="Trebuchet MS"/>
                <a:cs typeface="Trebuchet MS"/>
              </a:rPr>
              <a:t>6,04</a:t>
            </a:r>
            <a:r>
              <a:rPr sz="2267" b="1" spc="-2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b="1" spc="-33" dirty="0">
                <a:solidFill>
                  <a:srgbClr val="111111"/>
                </a:solidFill>
                <a:latin typeface="Trebuchet MS"/>
                <a:cs typeface="Trebuchet MS"/>
              </a:rPr>
              <a:t>ГВт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923166" y="2695131"/>
            <a:ext cx="872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FFFFFF"/>
                </a:solidFill>
                <a:latin typeface="Microsoft Sans Serif"/>
                <a:cs typeface="Microsoft Sans Serif"/>
              </a:rPr>
              <a:t>•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512339" y="2695131"/>
            <a:ext cx="85598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252">
              <a:spcBef>
                <a:spcPts val="133"/>
              </a:spcBef>
            </a:pPr>
            <a:r>
              <a:rPr sz="1200" b="1" spc="-40" dirty="0">
                <a:solidFill>
                  <a:srgbClr val="FFFFFF"/>
                </a:solidFill>
                <a:latin typeface="Trebuchet MS"/>
                <a:cs typeface="Trebuchet MS"/>
              </a:rPr>
              <a:t>156</a:t>
            </a:r>
            <a:r>
              <a:rPr sz="1200" b="1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92542" y="2928811"/>
            <a:ext cx="62907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47" dirty="0">
                <a:solidFill>
                  <a:srgbClr val="FFFFFF"/>
                </a:solidFill>
                <a:latin typeface="Trebuchet MS"/>
                <a:cs typeface="Trebuchet MS"/>
              </a:rPr>
              <a:t>135</a:t>
            </a:r>
            <a:r>
              <a:rPr sz="1200" b="1" spc="-9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673203" y="3640835"/>
            <a:ext cx="777240" cy="229123"/>
          </a:xfrm>
          <a:prstGeom prst="rect">
            <a:avLst/>
          </a:prstGeom>
          <a:solidFill>
            <a:srgbClr val="33506A"/>
          </a:solidFill>
        </p:spPr>
        <p:txBody>
          <a:bodyPr vert="horz" wrap="square" lIns="0" tIns="44027" rIns="0" bIns="0" rtlCol="0">
            <a:spAutoFit/>
          </a:bodyPr>
          <a:lstStyle/>
          <a:p>
            <a:pPr marL="106677">
              <a:spcBef>
                <a:spcPts val="347"/>
              </a:spcBef>
            </a:pPr>
            <a:r>
              <a:rPr sz="1200" b="1" spc="-33" dirty="0">
                <a:solidFill>
                  <a:srgbClr val="FFFFFF"/>
                </a:solidFill>
                <a:latin typeface="Trebuchet MS"/>
                <a:cs typeface="Trebuchet MS"/>
              </a:rPr>
              <a:t>13</a:t>
            </a:r>
            <a:r>
              <a:rPr sz="1200" b="1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151145" y="3813047"/>
            <a:ext cx="877147" cy="262465"/>
          </a:xfrm>
          <a:prstGeom prst="rect">
            <a:avLst/>
          </a:prstGeom>
          <a:solidFill>
            <a:srgbClr val="33506A"/>
          </a:solidFill>
        </p:spPr>
        <p:txBody>
          <a:bodyPr vert="horz" wrap="square" lIns="0" tIns="56727" rIns="0" bIns="0" rtlCol="0">
            <a:spAutoFit/>
          </a:bodyPr>
          <a:lstStyle/>
          <a:p>
            <a:pPr marL="44872">
              <a:lnSpc>
                <a:spcPts val="1567"/>
              </a:lnSpc>
              <a:spcBef>
                <a:spcPts val="447"/>
              </a:spcBef>
            </a:pPr>
            <a:r>
              <a:rPr sz="1333" b="1" spc="-40" dirty="0">
                <a:solidFill>
                  <a:srgbClr val="FFFFFF"/>
                </a:solidFill>
                <a:latin typeface="Trebuchet MS"/>
                <a:cs typeface="Trebuchet MS"/>
              </a:rPr>
              <a:t>270</a:t>
            </a:r>
            <a:r>
              <a:rPr sz="1333" b="1" spc="-7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33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07845" y="4178807"/>
            <a:ext cx="1064260" cy="260755"/>
          </a:xfrm>
          <a:prstGeom prst="rect">
            <a:avLst/>
          </a:prstGeom>
          <a:solidFill>
            <a:srgbClr val="33506A"/>
          </a:solidFill>
        </p:spPr>
        <p:txBody>
          <a:bodyPr vert="horz" wrap="square" lIns="0" tIns="118533" rIns="0" bIns="0" rtlCol="0">
            <a:spAutoFit/>
          </a:bodyPr>
          <a:lstStyle/>
          <a:p>
            <a:pPr marL="287013">
              <a:lnSpc>
                <a:spcPts val="1080"/>
              </a:lnSpc>
              <a:spcBef>
                <a:spcPts val="933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408</a:t>
            </a:r>
            <a:r>
              <a:rPr sz="1200" b="1" spc="1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657601" y="3046477"/>
            <a:ext cx="1018540" cy="235961"/>
          </a:xfrm>
          <a:prstGeom prst="rect">
            <a:avLst/>
          </a:prstGeom>
          <a:solidFill>
            <a:srgbClr val="33506A"/>
          </a:solidFill>
        </p:spPr>
        <p:txBody>
          <a:bodyPr vert="horz" wrap="square" lIns="0" tIns="43179" rIns="0" bIns="0" rtlCol="0">
            <a:spAutoFit/>
          </a:bodyPr>
          <a:lstStyle/>
          <a:p>
            <a:pPr marL="147315">
              <a:lnSpc>
                <a:spcPts val="1467"/>
              </a:lnSpc>
              <a:spcBef>
                <a:spcPts val="339"/>
              </a:spcBef>
            </a:pPr>
            <a:r>
              <a:rPr sz="1333" b="1" spc="-27" dirty="0">
                <a:solidFill>
                  <a:srgbClr val="FFFFFF"/>
                </a:solidFill>
                <a:latin typeface="Trebuchet MS"/>
                <a:cs typeface="Trebuchet MS"/>
              </a:rPr>
              <a:t>596</a:t>
            </a:r>
            <a:r>
              <a:rPr sz="1333" b="1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33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45245" y="3130297"/>
            <a:ext cx="1064260" cy="248721"/>
          </a:xfrm>
          <a:prstGeom prst="rect">
            <a:avLst/>
          </a:prstGeom>
          <a:solidFill>
            <a:srgbClr val="33506A"/>
          </a:solidFill>
        </p:spPr>
        <p:txBody>
          <a:bodyPr vert="horz" wrap="square" lIns="0" tIns="43179" rIns="0" bIns="0" rtlCol="0">
            <a:spAutoFit/>
          </a:bodyPr>
          <a:lstStyle/>
          <a:p>
            <a:pPr marL="123610">
              <a:spcBef>
                <a:spcPts val="339"/>
              </a:spcBef>
            </a:pPr>
            <a:r>
              <a:rPr sz="1333" b="1" spc="-13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1333" b="1" spc="-12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33" b="1" spc="-27" dirty="0">
                <a:solidFill>
                  <a:srgbClr val="FFFFFF"/>
                </a:solidFill>
                <a:latin typeface="Trebuchet MS"/>
                <a:cs typeface="Trebuchet MS"/>
              </a:rPr>
              <a:t>845</a:t>
            </a:r>
            <a:r>
              <a:rPr sz="1333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33" b="1" spc="-33" dirty="0">
                <a:solidFill>
                  <a:srgbClr val="FFFFFF"/>
                </a:solidFill>
                <a:latin typeface="Trebuchet MS"/>
                <a:cs typeface="Trebuchet MS"/>
              </a:rPr>
              <a:t>МВт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63761" y="5072281"/>
            <a:ext cx="164212" cy="739140"/>
          </a:xfrm>
          <a:prstGeom prst="rect">
            <a:avLst/>
          </a:prstGeom>
        </p:spPr>
        <p:txBody>
          <a:bodyPr vert="vert270" wrap="square" lIns="0" tIns="9313" rIns="0" bIns="0" rtlCol="0">
            <a:spAutoFit/>
          </a:bodyPr>
          <a:lstStyle/>
          <a:p>
            <a:pPr marL="16933">
              <a:spcBef>
                <a:spcPts val="73"/>
              </a:spcBef>
            </a:pP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ЕЭС</a:t>
            </a:r>
            <a:r>
              <a:rPr sz="1067" spc="-4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России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199615" y="196947"/>
            <a:ext cx="7840980" cy="760037"/>
          </a:xfrm>
          <a:prstGeom prst="rect">
            <a:avLst/>
          </a:prstGeom>
        </p:spPr>
        <p:txBody>
          <a:bodyPr vert="horz" wrap="square" lIns="0" tIns="66887" rIns="0" bIns="0" rtlCol="0" anchor="ctr">
            <a:spAutoFit/>
          </a:bodyPr>
          <a:lstStyle/>
          <a:p>
            <a:pPr marL="16933" marR="6773">
              <a:lnSpc>
                <a:spcPts val="2667"/>
              </a:lnSpc>
              <a:spcBef>
                <a:spcPts val="527"/>
              </a:spcBef>
            </a:pPr>
            <a:r>
              <a:rPr sz="2400" b="1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Около 60% нового строительства ВИЭ генерации пришлось на ОЭС ЮГА</a:t>
            </a:r>
          </a:p>
        </p:txBody>
      </p:sp>
      <p:grpSp>
        <p:nvGrpSpPr>
          <p:cNvPr id="68" name="object 68"/>
          <p:cNvGrpSpPr/>
          <p:nvPr/>
        </p:nvGrpSpPr>
        <p:grpSpPr>
          <a:xfrm>
            <a:off x="10206555" y="1475906"/>
            <a:ext cx="1484207" cy="1220892"/>
            <a:chOff x="7654916" y="1106929"/>
            <a:chExt cx="1113155" cy="915669"/>
          </a:xfrm>
        </p:grpSpPr>
        <p:sp>
          <p:nvSpPr>
            <p:cNvPr id="69" name="object 69"/>
            <p:cNvSpPr/>
            <p:nvPr/>
          </p:nvSpPr>
          <p:spPr>
            <a:xfrm>
              <a:off x="7661263" y="1113280"/>
              <a:ext cx="1100455" cy="902969"/>
            </a:xfrm>
            <a:custGeom>
              <a:avLst/>
              <a:gdLst/>
              <a:ahLst/>
              <a:cxnLst/>
              <a:rect l="l" t="t" r="r" b="b"/>
              <a:pathLst>
                <a:path w="1100454" h="902969">
                  <a:moveTo>
                    <a:pt x="550049" y="0"/>
                  </a:moveTo>
                  <a:lnTo>
                    <a:pt x="504939" y="1498"/>
                  </a:lnTo>
                  <a:lnTo>
                    <a:pt x="460832" y="5905"/>
                  </a:lnTo>
                  <a:lnTo>
                    <a:pt x="417880" y="13119"/>
                  </a:lnTo>
                  <a:lnTo>
                    <a:pt x="376212" y="23012"/>
                  </a:lnTo>
                  <a:lnTo>
                    <a:pt x="335965" y="35471"/>
                  </a:lnTo>
                  <a:lnTo>
                    <a:pt x="297281" y="50393"/>
                  </a:lnTo>
                  <a:lnTo>
                    <a:pt x="260324" y="67640"/>
                  </a:lnTo>
                  <a:lnTo>
                    <a:pt x="225209" y="87109"/>
                  </a:lnTo>
                  <a:lnTo>
                    <a:pt x="192100" y="108673"/>
                  </a:lnTo>
                  <a:lnTo>
                    <a:pt x="161124" y="132232"/>
                  </a:lnTo>
                  <a:lnTo>
                    <a:pt x="132422" y="157657"/>
                  </a:lnTo>
                  <a:lnTo>
                    <a:pt x="82423" y="213652"/>
                  </a:lnTo>
                  <a:lnTo>
                    <a:pt x="43230" y="275742"/>
                  </a:lnTo>
                  <a:lnTo>
                    <a:pt x="15989" y="342988"/>
                  </a:lnTo>
                  <a:lnTo>
                    <a:pt x="1828" y="414451"/>
                  </a:lnTo>
                  <a:lnTo>
                    <a:pt x="0" y="451484"/>
                  </a:lnTo>
                  <a:lnTo>
                    <a:pt x="1828" y="488518"/>
                  </a:lnTo>
                  <a:lnTo>
                    <a:pt x="15989" y="559981"/>
                  </a:lnTo>
                  <a:lnTo>
                    <a:pt x="43230" y="627227"/>
                  </a:lnTo>
                  <a:lnTo>
                    <a:pt x="82423" y="689317"/>
                  </a:lnTo>
                  <a:lnTo>
                    <a:pt x="132422" y="745312"/>
                  </a:lnTo>
                  <a:lnTo>
                    <a:pt x="161124" y="770737"/>
                  </a:lnTo>
                  <a:lnTo>
                    <a:pt x="192100" y="794296"/>
                  </a:lnTo>
                  <a:lnTo>
                    <a:pt x="225209" y="815860"/>
                  </a:lnTo>
                  <a:lnTo>
                    <a:pt x="260324" y="835329"/>
                  </a:lnTo>
                  <a:lnTo>
                    <a:pt x="297281" y="852576"/>
                  </a:lnTo>
                  <a:lnTo>
                    <a:pt x="335965" y="867486"/>
                  </a:lnTo>
                  <a:lnTo>
                    <a:pt x="376212" y="879957"/>
                  </a:lnTo>
                  <a:lnTo>
                    <a:pt x="417880" y="889850"/>
                  </a:lnTo>
                  <a:lnTo>
                    <a:pt x="460832" y="897064"/>
                  </a:lnTo>
                  <a:lnTo>
                    <a:pt x="504939" y="901471"/>
                  </a:lnTo>
                  <a:lnTo>
                    <a:pt x="550049" y="902969"/>
                  </a:lnTo>
                  <a:lnTo>
                    <a:pt x="595160" y="901471"/>
                  </a:lnTo>
                  <a:lnTo>
                    <a:pt x="639254" y="897064"/>
                  </a:lnTo>
                  <a:lnTo>
                    <a:pt x="682218" y="889850"/>
                  </a:lnTo>
                  <a:lnTo>
                    <a:pt x="723887" y="879957"/>
                  </a:lnTo>
                  <a:lnTo>
                    <a:pt x="764133" y="867486"/>
                  </a:lnTo>
                  <a:lnTo>
                    <a:pt x="802805" y="852576"/>
                  </a:lnTo>
                  <a:lnTo>
                    <a:pt x="839774" y="835329"/>
                  </a:lnTo>
                  <a:lnTo>
                    <a:pt x="874877" y="815860"/>
                  </a:lnTo>
                  <a:lnTo>
                    <a:pt x="907999" y="794296"/>
                  </a:lnTo>
                  <a:lnTo>
                    <a:pt x="938974" y="770737"/>
                  </a:lnTo>
                  <a:lnTo>
                    <a:pt x="967676" y="745312"/>
                  </a:lnTo>
                  <a:lnTo>
                    <a:pt x="1017676" y="689317"/>
                  </a:lnTo>
                  <a:lnTo>
                    <a:pt x="1056868" y="627227"/>
                  </a:lnTo>
                  <a:lnTo>
                    <a:pt x="1084110" y="559981"/>
                  </a:lnTo>
                  <a:lnTo>
                    <a:pt x="1098270" y="488518"/>
                  </a:lnTo>
                  <a:lnTo>
                    <a:pt x="1100099" y="451484"/>
                  </a:lnTo>
                  <a:lnTo>
                    <a:pt x="1098270" y="414451"/>
                  </a:lnTo>
                  <a:lnTo>
                    <a:pt x="1084110" y="342988"/>
                  </a:lnTo>
                  <a:lnTo>
                    <a:pt x="1056868" y="275742"/>
                  </a:lnTo>
                  <a:lnTo>
                    <a:pt x="1017676" y="213652"/>
                  </a:lnTo>
                  <a:lnTo>
                    <a:pt x="967676" y="157657"/>
                  </a:lnTo>
                  <a:lnTo>
                    <a:pt x="938974" y="132232"/>
                  </a:lnTo>
                  <a:lnTo>
                    <a:pt x="907999" y="108673"/>
                  </a:lnTo>
                  <a:lnTo>
                    <a:pt x="874877" y="87109"/>
                  </a:lnTo>
                  <a:lnTo>
                    <a:pt x="839774" y="67640"/>
                  </a:lnTo>
                  <a:lnTo>
                    <a:pt x="802805" y="50393"/>
                  </a:lnTo>
                  <a:lnTo>
                    <a:pt x="764133" y="35471"/>
                  </a:lnTo>
                  <a:lnTo>
                    <a:pt x="723887" y="23012"/>
                  </a:lnTo>
                  <a:lnTo>
                    <a:pt x="682218" y="13119"/>
                  </a:lnTo>
                  <a:lnTo>
                    <a:pt x="639254" y="5905"/>
                  </a:lnTo>
                  <a:lnTo>
                    <a:pt x="595160" y="1498"/>
                  </a:lnTo>
                  <a:lnTo>
                    <a:pt x="5500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661266" y="1113279"/>
              <a:ext cx="1100455" cy="902969"/>
            </a:xfrm>
            <a:custGeom>
              <a:avLst/>
              <a:gdLst/>
              <a:ahLst/>
              <a:cxnLst/>
              <a:rect l="l" t="t" r="r" b="b"/>
              <a:pathLst>
                <a:path w="1100454" h="902969">
                  <a:moveTo>
                    <a:pt x="0" y="451485"/>
                  </a:moveTo>
                  <a:lnTo>
                    <a:pt x="7200" y="378244"/>
                  </a:lnTo>
                  <a:lnTo>
                    <a:pt x="28041" y="308775"/>
                  </a:lnTo>
                  <a:lnTo>
                    <a:pt x="61404" y="243992"/>
                  </a:lnTo>
                  <a:lnTo>
                    <a:pt x="106133" y="184835"/>
                  </a:lnTo>
                  <a:lnTo>
                    <a:pt x="161124" y="132232"/>
                  </a:lnTo>
                  <a:lnTo>
                    <a:pt x="192100" y="108673"/>
                  </a:lnTo>
                  <a:lnTo>
                    <a:pt x="225209" y="87109"/>
                  </a:lnTo>
                  <a:lnTo>
                    <a:pt x="260324" y="67640"/>
                  </a:lnTo>
                  <a:lnTo>
                    <a:pt x="297281" y="50393"/>
                  </a:lnTo>
                  <a:lnTo>
                    <a:pt x="335953" y="35483"/>
                  </a:lnTo>
                  <a:lnTo>
                    <a:pt x="376199" y="23012"/>
                  </a:lnTo>
                  <a:lnTo>
                    <a:pt x="417880" y="13119"/>
                  </a:lnTo>
                  <a:lnTo>
                    <a:pt x="460832" y="5905"/>
                  </a:lnTo>
                  <a:lnTo>
                    <a:pt x="504939" y="1498"/>
                  </a:lnTo>
                  <a:lnTo>
                    <a:pt x="550049" y="0"/>
                  </a:lnTo>
                  <a:lnTo>
                    <a:pt x="595147" y="1498"/>
                  </a:lnTo>
                  <a:lnTo>
                    <a:pt x="639254" y="5905"/>
                  </a:lnTo>
                  <a:lnTo>
                    <a:pt x="682218" y="13119"/>
                  </a:lnTo>
                  <a:lnTo>
                    <a:pt x="723887" y="23012"/>
                  </a:lnTo>
                  <a:lnTo>
                    <a:pt x="764133" y="35483"/>
                  </a:lnTo>
                  <a:lnTo>
                    <a:pt x="802805" y="50393"/>
                  </a:lnTo>
                  <a:lnTo>
                    <a:pt x="839774" y="67640"/>
                  </a:lnTo>
                  <a:lnTo>
                    <a:pt x="874877" y="87109"/>
                  </a:lnTo>
                  <a:lnTo>
                    <a:pt x="907999" y="108673"/>
                  </a:lnTo>
                  <a:lnTo>
                    <a:pt x="938974" y="132232"/>
                  </a:lnTo>
                  <a:lnTo>
                    <a:pt x="967676" y="157657"/>
                  </a:lnTo>
                  <a:lnTo>
                    <a:pt x="1017676" y="213652"/>
                  </a:lnTo>
                  <a:lnTo>
                    <a:pt x="1056868" y="275742"/>
                  </a:lnTo>
                  <a:lnTo>
                    <a:pt x="1084110" y="342988"/>
                  </a:lnTo>
                  <a:lnTo>
                    <a:pt x="1098270" y="414451"/>
                  </a:lnTo>
                  <a:lnTo>
                    <a:pt x="1100099" y="451485"/>
                  </a:lnTo>
                  <a:lnTo>
                    <a:pt x="1098270" y="488518"/>
                  </a:lnTo>
                  <a:lnTo>
                    <a:pt x="1084110" y="559993"/>
                  </a:lnTo>
                  <a:lnTo>
                    <a:pt x="1056868" y="627227"/>
                  </a:lnTo>
                  <a:lnTo>
                    <a:pt x="1017676" y="689317"/>
                  </a:lnTo>
                  <a:lnTo>
                    <a:pt x="967676" y="745312"/>
                  </a:lnTo>
                  <a:lnTo>
                    <a:pt x="938974" y="770737"/>
                  </a:lnTo>
                  <a:lnTo>
                    <a:pt x="907999" y="794296"/>
                  </a:lnTo>
                  <a:lnTo>
                    <a:pt x="874877" y="815860"/>
                  </a:lnTo>
                  <a:lnTo>
                    <a:pt x="839774" y="835329"/>
                  </a:lnTo>
                  <a:lnTo>
                    <a:pt x="802805" y="852576"/>
                  </a:lnTo>
                  <a:lnTo>
                    <a:pt x="764133" y="867498"/>
                  </a:lnTo>
                  <a:lnTo>
                    <a:pt x="723887" y="879957"/>
                  </a:lnTo>
                  <a:lnTo>
                    <a:pt x="682218" y="889850"/>
                  </a:lnTo>
                  <a:lnTo>
                    <a:pt x="639254" y="897064"/>
                  </a:lnTo>
                  <a:lnTo>
                    <a:pt x="595147" y="901471"/>
                  </a:lnTo>
                  <a:lnTo>
                    <a:pt x="550049" y="902970"/>
                  </a:lnTo>
                  <a:lnTo>
                    <a:pt x="504939" y="901471"/>
                  </a:lnTo>
                  <a:lnTo>
                    <a:pt x="460832" y="897064"/>
                  </a:lnTo>
                  <a:lnTo>
                    <a:pt x="417880" y="889850"/>
                  </a:lnTo>
                  <a:lnTo>
                    <a:pt x="376199" y="879957"/>
                  </a:lnTo>
                  <a:lnTo>
                    <a:pt x="335953" y="867498"/>
                  </a:lnTo>
                  <a:lnTo>
                    <a:pt x="297281" y="852576"/>
                  </a:lnTo>
                  <a:lnTo>
                    <a:pt x="260324" y="835329"/>
                  </a:lnTo>
                  <a:lnTo>
                    <a:pt x="225209" y="815860"/>
                  </a:lnTo>
                  <a:lnTo>
                    <a:pt x="192100" y="794296"/>
                  </a:lnTo>
                  <a:lnTo>
                    <a:pt x="161124" y="770737"/>
                  </a:lnTo>
                  <a:lnTo>
                    <a:pt x="132422" y="745312"/>
                  </a:lnTo>
                  <a:lnTo>
                    <a:pt x="82423" y="689317"/>
                  </a:lnTo>
                  <a:lnTo>
                    <a:pt x="43230" y="627227"/>
                  </a:lnTo>
                  <a:lnTo>
                    <a:pt x="15989" y="559993"/>
                  </a:lnTo>
                  <a:lnTo>
                    <a:pt x="1828" y="488518"/>
                  </a:lnTo>
                  <a:lnTo>
                    <a:pt x="0" y="451485"/>
                  </a:lnTo>
                  <a:close/>
                </a:path>
              </a:pathLst>
            </a:custGeom>
            <a:ln w="12700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51241" y="5420154"/>
            <a:ext cx="6471073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Несмотря</a:t>
            </a:r>
            <a:r>
              <a:rPr sz="1867" spc="20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на</a:t>
            </a:r>
            <a:r>
              <a:rPr sz="1867" spc="20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концентрацию</a:t>
            </a:r>
            <a:r>
              <a:rPr sz="1867" spc="33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значительного</a:t>
            </a:r>
            <a:r>
              <a:rPr sz="1867" spc="24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dirty="0">
                <a:solidFill>
                  <a:srgbClr val="202020"/>
                </a:solidFill>
                <a:latin typeface="Trebuchet MS"/>
                <a:cs typeface="Trebuchet MS"/>
              </a:rPr>
              <a:t>объема</a:t>
            </a:r>
            <a:r>
              <a:rPr sz="1867" spc="20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867" spc="100" dirty="0">
                <a:solidFill>
                  <a:srgbClr val="202020"/>
                </a:solidFill>
                <a:latin typeface="Trebuchet MS"/>
                <a:cs typeface="Trebuchet MS"/>
              </a:rPr>
              <a:t>ВИЭ-</a:t>
            </a:r>
            <a:endParaRPr sz="1867">
              <a:latin typeface="Trebuchet MS"/>
              <a:cs typeface="Trebuchet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144341" y="5378957"/>
            <a:ext cx="7801187" cy="917787"/>
          </a:xfrm>
          <a:custGeom>
            <a:avLst/>
            <a:gdLst/>
            <a:ahLst/>
            <a:cxnLst/>
            <a:rect l="l" t="t" r="r" b="b"/>
            <a:pathLst>
              <a:path w="5850890" h="688339">
                <a:moveTo>
                  <a:pt x="0" y="114681"/>
                </a:moveTo>
                <a:lnTo>
                  <a:pt x="21424" y="53911"/>
                </a:lnTo>
                <a:lnTo>
                  <a:pt x="77203" y="12407"/>
                </a:lnTo>
                <a:lnTo>
                  <a:pt x="114007" y="2120"/>
                </a:lnTo>
                <a:lnTo>
                  <a:pt x="5709602" y="0"/>
                </a:lnTo>
                <a:lnTo>
                  <a:pt x="5723178" y="520"/>
                </a:lnTo>
                <a:lnTo>
                  <a:pt x="5761469" y="7988"/>
                </a:lnTo>
                <a:lnTo>
                  <a:pt x="5821870" y="45161"/>
                </a:lnTo>
                <a:lnTo>
                  <a:pt x="5850077" y="103352"/>
                </a:lnTo>
                <a:lnTo>
                  <a:pt x="5850750" y="573405"/>
                </a:lnTo>
                <a:lnTo>
                  <a:pt x="5850115" y="584428"/>
                </a:lnTo>
                <a:lnTo>
                  <a:pt x="5822073" y="642708"/>
                </a:lnTo>
                <a:lnTo>
                  <a:pt x="5761799" y="679983"/>
                </a:lnTo>
                <a:lnTo>
                  <a:pt x="5723547" y="687539"/>
                </a:lnTo>
                <a:lnTo>
                  <a:pt x="141147" y="688086"/>
                </a:lnTo>
                <a:lnTo>
                  <a:pt x="127571" y="687565"/>
                </a:lnTo>
                <a:lnTo>
                  <a:pt x="89281" y="680097"/>
                </a:lnTo>
                <a:lnTo>
                  <a:pt x="28879" y="642924"/>
                </a:lnTo>
                <a:lnTo>
                  <a:pt x="673" y="584720"/>
                </a:lnTo>
                <a:lnTo>
                  <a:pt x="0" y="114681"/>
                </a:lnTo>
                <a:close/>
              </a:path>
            </a:pathLst>
          </a:custGeom>
          <a:ln w="22225">
            <a:solidFill>
              <a:srgbClr val="FF5F15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497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55574" y="6455389"/>
            <a:ext cx="1227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67" dirty="0">
                <a:solidFill>
                  <a:srgbClr val="898989"/>
                </a:solidFill>
                <a:latin typeface="Trebuchet MS"/>
                <a:cs typeface="Trebuchet MS"/>
              </a:rPr>
              <a:t>7</a:t>
            </a:r>
            <a:endParaRPr sz="1333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5549"/>
            <a:ext cx="12191997" cy="716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43716" y="2426159"/>
            <a:ext cx="9548707" cy="3944620"/>
            <a:chOff x="1982787" y="1819619"/>
            <a:chExt cx="7161530" cy="29584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2040" y="2278976"/>
              <a:ext cx="4817637" cy="23170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09752" y="2371678"/>
              <a:ext cx="2034247" cy="22757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5173" y="2424582"/>
              <a:ext cx="1180566" cy="21730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8988" y="2439543"/>
              <a:ext cx="1759831" cy="2213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3414" y="4161614"/>
              <a:ext cx="782274" cy="5087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47401" y="2428849"/>
              <a:ext cx="1763014" cy="15743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4880" y="2973885"/>
              <a:ext cx="3403010" cy="18039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055493" y="2855061"/>
              <a:ext cx="509270" cy="434340"/>
            </a:xfrm>
            <a:custGeom>
              <a:avLst/>
              <a:gdLst/>
              <a:ahLst/>
              <a:cxnLst/>
              <a:rect l="l" t="t" r="r" b="b"/>
              <a:pathLst>
                <a:path w="509270" h="434339">
                  <a:moveTo>
                    <a:pt x="504875" y="73774"/>
                  </a:moveTo>
                  <a:lnTo>
                    <a:pt x="455091" y="61785"/>
                  </a:lnTo>
                  <a:lnTo>
                    <a:pt x="442023" y="49098"/>
                  </a:lnTo>
                  <a:lnTo>
                    <a:pt x="442404" y="47485"/>
                  </a:lnTo>
                  <a:lnTo>
                    <a:pt x="448411" y="23304"/>
                  </a:lnTo>
                  <a:lnTo>
                    <a:pt x="394385" y="0"/>
                  </a:lnTo>
                  <a:lnTo>
                    <a:pt x="365734" y="38735"/>
                  </a:lnTo>
                  <a:lnTo>
                    <a:pt x="361035" y="44627"/>
                  </a:lnTo>
                  <a:lnTo>
                    <a:pt x="358216" y="47472"/>
                  </a:lnTo>
                  <a:lnTo>
                    <a:pt x="352247" y="46685"/>
                  </a:lnTo>
                  <a:lnTo>
                    <a:pt x="344449" y="44615"/>
                  </a:lnTo>
                  <a:lnTo>
                    <a:pt x="331304" y="47167"/>
                  </a:lnTo>
                  <a:lnTo>
                    <a:pt x="323011" y="52197"/>
                  </a:lnTo>
                  <a:lnTo>
                    <a:pt x="303390" y="65087"/>
                  </a:lnTo>
                  <a:lnTo>
                    <a:pt x="292963" y="71831"/>
                  </a:lnTo>
                  <a:lnTo>
                    <a:pt x="281597" y="76276"/>
                  </a:lnTo>
                  <a:lnTo>
                    <a:pt x="276644" y="83426"/>
                  </a:lnTo>
                  <a:lnTo>
                    <a:pt x="279171" y="89966"/>
                  </a:lnTo>
                  <a:lnTo>
                    <a:pt x="276428" y="93395"/>
                  </a:lnTo>
                  <a:lnTo>
                    <a:pt x="499643" y="93370"/>
                  </a:lnTo>
                  <a:lnTo>
                    <a:pt x="496938" y="87109"/>
                  </a:lnTo>
                  <a:lnTo>
                    <a:pt x="497078" y="82143"/>
                  </a:lnTo>
                  <a:lnTo>
                    <a:pt x="500214" y="78854"/>
                  </a:lnTo>
                  <a:lnTo>
                    <a:pt x="504875" y="73774"/>
                  </a:lnTo>
                  <a:close/>
                </a:path>
                <a:path w="509270" h="434339">
                  <a:moveTo>
                    <a:pt x="509193" y="121170"/>
                  </a:moveTo>
                  <a:lnTo>
                    <a:pt x="507593" y="111302"/>
                  </a:lnTo>
                  <a:lnTo>
                    <a:pt x="501307" y="97231"/>
                  </a:lnTo>
                  <a:lnTo>
                    <a:pt x="499643" y="93395"/>
                  </a:lnTo>
                  <a:lnTo>
                    <a:pt x="276428" y="93395"/>
                  </a:lnTo>
                  <a:lnTo>
                    <a:pt x="262813" y="93395"/>
                  </a:lnTo>
                  <a:lnTo>
                    <a:pt x="256679" y="98450"/>
                  </a:lnTo>
                  <a:lnTo>
                    <a:pt x="234708" y="136359"/>
                  </a:lnTo>
                  <a:lnTo>
                    <a:pt x="217805" y="136804"/>
                  </a:lnTo>
                  <a:lnTo>
                    <a:pt x="206578" y="139585"/>
                  </a:lnTo>
                  <a:lnTo>
                    <a:pt x="202438" y="146926"/>
                  </a:lnTo>
                  <a:lnTo>
                    <a:pt x="201853" y="154025"/>
                  </a:lnTo>
                  <a:lnTo>
                    <a:pt x="200977" y="163220"/>
                  </a:lnTo>
                  <a:lnTo>
                    <a:pt x="199999" y="173964"/>
                  </a:lnTo>
                  <a:lnTo>
                    <a:pt x="199110" y="185661"/>
                  </a:lnTo>
                  <a:lnTo>
                    <a:pt x="198488" y="197751"/>
                  </a:lnTo>
                  <a:lnTo>
                    <a:pt x="198310" y="205778"/>
                  </a:lnTo>
                  <a:lnTo>
                    <a:pt x="196176" y="212737"/>
                  </a:lnTo>
                  <a:lnTo>
                    <a:pt x="189547" y="218059"/>
                  </a:lnTo>
                  <a:lnTo>
                    <a:pt x="175844" y="221208"/>
                  </a:lnTo>
                  <a:lnTo>
                    <a:pt x="165277" y="222872"/>
                  </a:lnTo>
                  <a:lnTo>
                    <a:pt x="145199" y="226720"/>
                  </a:lnTo>
                  <a:lnTo>
                    <a:pt x="134162" y="228422"/>
                  </a:lnTo>
                  <a:lnTo>
                    <a:pt x="121462" y="229628"/>
                  </a:lnTo>
                  <a:lnTo>
                    <a:pt x="106337" y="230085"/>
                  </a:lnTo>
                  <a:lnTo>
                    <a:pt x="0" y="230085"/>
                  </a:lnTo>
                  <a:lnTo>
                    <a:pt x="50" y="261429"/>
                  </a:lnTo>
                  <a:lnTo>
                    <a:pt x="50419" y="369722"/>
                  </a:lnTo>
                  <a:lnTo>
                    <a:pt x="79730" y="379158"/>
                  </a:lnTo>
                  <a:lnTo>
                    <a:pt x="107111" y="434174"/>
                  </a:lnTo>
                  <a:lnTo>
                    <a:pt x="136232" y="422490"/>
                  </a:lnTo>
                  <a:lnTo>
                    <a:pt x="149479" y="405638"/>
                  </a:lnTo>
                  <a:lnTo>
                    <a:pt x="166116" y="410502"/>
                  </a:lnTo>
                  <a:lnTo>
                    <a:pt x="176314" y="405638"/>
                  </a:lnTo>
                  <a:lnTo>
                    <a:pt x="186423" y="400812"/>
                  </a:lnTo>
                  <a:lnTo>
                    <a:pt x="215950" y="396011"/>
                  </a:lnTo>
                  <a:lnTo>
                    <a:pt x="221183" y="396011"/>
                  </a:lnTo>
                  <a:lnTo>
                    <a:pt x="221183" y="403631"/>
                  </a:lnTo>
                  <a:lnTo>
                    <a:pt x="228168" y="403631"/>
                  </a:lnTo>
                  <a:lnTo>
                    <a:pt x="228168" y="406171"/>
                  </a:lnTo>
                  <a:lnTo>
                    <a:pt x="234365" y="406171"/>
                  </a:lnTo>
                  <a:lnTo>
                    <a:pt x="234365" y="403631"/>
                  </a:lnTo>
                  <a:lnTo>
                    <a:pt x="249923" y="403631"/>
                  </a:lnTo>
                  <a:lnTo>
                    <a:pt x="272491" y="405688"/>
                  </a:lnTo>
                  <a:lnTo>
                    <a:pt x="285724" y="424865"/>
                  </a:lnTo>
                  <a:lnTo>
                    <a:pt x="328002" y="403631"/>
                  </a:lnTo>
                  <a:lnTo>
                    <a:pt x="328256" y="403631"/>
                  </a:lnTo>
                  <a:lnTo>
                    <a:pt x="328739" y="403263"/>
                  </a:lnTo>
                  <a:lnTo>
                    <a:pt x="328256" y="403263"/>
                  </a:lnTo>
                  <a:lnTo>
                    <a:pt x="328256" y="396011"/>
                  </a:lnTo>
                  <a:lnTo>
                    <a:pt x="327748" y="396011"/>
                  </a:lnTo>
                  <a:lnTo>
                    <a:pt x="325577" y="381622"/>
                  </a:lnTo>
                  <a:lnTo>
                    <a:pt x="348767" y="372008"/>
                  </a:lnTo>
                  <a:lnTo>
                    <a:pt x="358724" y="359905"/>
                  </a:lnTo>
                  <a:lnTo>
                    <a:pt x="338772" y="347687"/>
                  </a:lnTo>
                  <a:lnTo>
                    <a:pt x="335521" y="323913"/>
                  </a:lnTo>
                  <a:lnTo>
                    <a:pt x="365391" y="306844"/>
                  </a:lnTo>
                  <a:lnTo>
                    <a:pt x="362724" y="283235"/>
                  </a:lnTo>
                  <a:lnTo>
                    <a:pt x="392036" y="292569"/>
                  </a:lnTo>
                  <a:lnTo>
                    <a:pt x="404952" y="283235"/>
                  </a:lnTo>
                  <a:lnTo>
                    <a:pt x="418515" y="273431"/>
                  </a:lnTo>
                  <a:lnTo>
                    <a:pt x="415239" y="270954"/>
                  </a:lnTo>
                  <a:lnTo>
                    <a:pt x="414451" y="262928"/>
                  </a:lnTo>
                  <a:lnTo>
                    <a:pt x="414909" y="255562"/>
                  </a:lnTo>
                  <a:lnTo>
                    <a:pt x="416483" y="247154"/>
                  </a:lnTo>
                  <a:lnTo>
                    <a:pt x="416394" y="235242"/>
                  </a:lnTo>
                  <a:lnTo>
                    <a:pt x="410006" y="227507"/>
                  </a:lnTo>
                  <a:lnTo>
                    <a:pt x="404164" y="220243"/>
                  </a:lnTo>
                  <a:lnTo>
                    <a:pt x="403923" y="212585"/>
                  </a:lnTo>
                  <a:lnTo>
                    <a:pt x="407530" y="205105"/>
                  </a:lnTo>
                  <a:lnTo>
                    <a:pt x="419150" y="198602"/>
                  </a:lnTo>
                  <a:lnTo>
                    <a:pt x="426554" y="193941"/>
                  </a:lnTo>
                  <a:lnTo>
                    <a:pt x="433057" y="186651"/>
                  </a:lnTo>
                  <a:lnTo>
                    <a:pt x="438518" y="177431"/>
                  </a:lnTo>
                  <a:lnTo>
                    <a:pt x="442823" y="166941"/>
                  </a:lnTo>
                  <a:lnTo>
                    <a:pt x="445884" y="155867"/>
                  </a:lnTo>
                  <a:lnTo>
                    <a:pt x="456831" y="152336"/>
                  </a:lnTo>
                  <a:lnTo>
                    <a:pt x="494931" y="138163"/>
                  </a:lnTo>
                  <a:lnTo>
                    <a:pt x="509193" y="121170"/>
                  </a:lnTo>
                  <a:close/>
                </a:path>
              </a:pathLst>
            </a:custGeom>
            <a:solidFill>
              <a:srgbClr val="1D9E8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5503" y="2855047"/>
              <a:ext cx="509270" cy="434340"/>
            </a:xfrm>
            <a:custGeom>
              <a:avLst/>
              <a:gdLst/>
              <a:ahLst/>
              <a:cxnLst/>
              <a:rect l="l" t="t" r="r" b="b"/>
              <a:pathLst>
                <a:path w="509270" h="434339">
                  <a:moveTo>
                    <a:pt x="0" y="230098"/>
                  </a:moveTo>
                  <a:lnTo>
                    <a:pt x="0" y="230098"/>
                  </a:lnTo>
                  <a:lnTo>
                    <a:pt x="106324" y="230098"/>
                  </a:lnTo>
                  <a:lnTo>
                    <a:pt x="121462" y="229641"/>
                  </a:lnTo>
                  <a:lnTo>
                    <a:pt x="134162" y="228434"/>
                  </a:lnTo>
                  <a:lnTo>
                    <a:pt x="145186" y="226733"/>
                  </a:lnTo>
                  <a:lnTo>
                    <a:pt x="155308" y="224802"/>
                  </a:lnTo>
                  <a:lnTo>
                    <a:pt x="165265" y="222872"/>
                  </a:lnTo>
                  <a:lnTo>
                    <a:pt x="175844" y="221221"/>
                  </a:lnTo>
                  <a:lnTo>
                    <a:pt x="189547" y="218071"/>
                  </a:lnTo>
                  <a:lnTo>
                    <a:pt x="196176" y="212750"/>
                  </a:lnTo>
                  <a:lnTo>
                    <a:pt x="198297" y="205790"/>
                  </a:lnTo>
                  <a:lnTo>
                    <a:pt x="198488" y="197764"/>
                  </a:lnTo>
                  <a:lnTo>
                    <a:pt x="199110" y="185673"/>
                  </a:lnTo>
                  <a:lnTo>
                    <a:pt x="199999" y="173977"/>
                  </a:lnTo>
                  <a:lnTo>
                    <a:pt x="200977" y="163233"/>
                  </a:lnTo>
                  <a:lnTo>
                    <a:pt x="201853" y="154025"/>
                  </a:lnTo>
                  <a:lnTo>
                    <a:pt x="202438" y="146938"/>
                  </a:lnTo>
                  <a:lnTo>
                    <a:pt x="206578" y="139598"/>
                  </a:lnTo>
                  <a:lnTo>
                    <a:pt x="217792" y="136817"/>
                  </a:lnTo>
                  <a:lnTo>
                    <a:pt x="234696" y="136372"/>
                  </a:lnTo>
                  <a:lnTo>
                    <a:pt x="249224" y="134035"/>
                  </a:lnTo>
                  <a:lnTo>
                    <a:pt x="254850" y="126720"/>
                  </a:lnTo>
                  <a:lnTo>
                    <a:pt x="255803" y="113944"/>
                  </a:lnTo>
                  <a:lnTo>
                    <a:pt x="256679" y="98463"/>
                  </a:lnTo>
                  <a:lnTo>
                    <a:pt x="262839" y="93383"/>
                  </a:lnTo>
                  <a:lnTo>
                    <a:pt x="276415" y="93408"/>
                  </a:lnTo>
                  <a:lnTo>
                    <a:pt x="279171" y="89979"/>
                  </a:lnTo>
                  <a:lnTo>
                    <a:pt x="276644" y="83438"/>
                  </a:lnTo>
                  <a:lnTo>
                    <a:pt x="281597" y="76288"/>
                  </a:lnTo>
                  <a:lnTo>
                    <a:pt x="292963" y="71831"/>
                  </a:lnTo>
                  <a:lnTo>
                    <a:pt x="303377" y="65100"/>
                  </a:lnTo>
                  <a:lnTo>
                    <a:pt x="313550" y="58369"/>
                  </a:lnTo>
                  <a:lnTo>
                    <a:pt x="323011" y="52209"/>
                  </a:lnTo>
                  <a:lnTo>
                    <a:pt x="331292" y="47180"/>
                  </a:lnTo>
                  <a:lnTo>
                    <a:pt x="344449" y="44627"/>
                  </a:lnTo>
                  <a:lnTo>
                    <a:pt x="352234" y="46697"/>
                  </a:lnTo>
                  <a:lnTo>
                    <a:pt x="358216" y="47485"/>
                  </a:lnTo>
                  <a:lnTo>
                    <a:pt x="378891" y="20993"/>
                  </a:lnTo>
                  <a:lnTo>
                    <a:pt x="386549" y="10553"/>
                  </a:lnTo>
                  <a:lnTo>
                    <a:pt x="394385" y="0"/>
                  </a:lnTo>
                  <a:lnTo>
                    <a:pt x="419874" y="10998"/>
                  </a:lnTo>
                  <a:lnTo>
                    <a:pt x="435737" y="17843"/>
                  </a:lnTo>
                  <a:lnTo>
                    <a:pt x="444258" y="21526"/>
                  </a:lnTo>
                  <a:lnTo>
                    <a:pt x="447725" y="23012"/>
                  </a:lnTo>
                  <a:lnTo>
                    <a:pt x="448398" y="23304"/>
                  </a:lnTo>
                  <a:lnTo>
                    <a:pt x="443623" y="42608"/>
                  </a:lnTo>
                  <a:lnTo>
                    <a:pt x="442010" y="49110"/>
                  </a:lnTo>
                  <a:lnTo>
                    <a:pt x="455091" y="61785"/>
                  </a:lnTo>
                  <a:lnTo>
                    <a:pt x="481774" y="68224"/>
                  </a:lnTo>
                  <a:lnTo>
                    <a:pt x="496671" y="71805"/>
                  </a:lnTo>
                  <a:lnTo>
                    <a:pt x="503237" y="73393"/>
                  </a:lnTo>
                  <a:lnTo>
                    <a:pt x="504863" y="73786"/>
                  </a:lnTo>
                  <a:lnTo>
                    <a:pt x="500214" y="78866"/>
                  </a:lnTo>
                  <a:lnTo>
                    <a:pt x="497065" y="82156"/>
                  </a:lnTo>
                  <a:lnTo>
                    <a:pt x="496938" y="87121"/>
                  </a:lnTo>
                  <a:lnTo>
                    <a:pt x="501294" y="97243"/>
                  </a:lnTo>
                  <a:lnTo>
                    <a:pt x="507593" y="111315"/>
                  </a:lnTo>
                  <a:lnTo>
                    <a:pt x="509181" y="121183"/>
                  </a:lnTo>
                  <a:lnTo>
                    <a:pt x="483831" y="144462"/>
                  </a:lnTo>
                  <a:lnTo>
                    <a:pt x="456819" y="152349"/>
                  </a:lnTo>
                  <a:lnTo>
                    <a:pt x="445871" y="155879"/>
                  </a:lnTo>
                  <a:lnTo>
                    <a:pt x="433044" y="186664"/>
                  </a:lnTo>
                  <a:lnTo>
                    <a:pt x="407530" y="205117"/>
                  </a:lnTo>
                  <a:lnTo>
                    <a:pt x="403923" y="212597"/>
                  </a:lnTo>
                  <a:lnTo>
                    <a:pt x="404164" y="220256"/>
                  </a:lnTo>
                  <a:lnTo>
                    <a:pt x="409994" y="227520"/>
                  </a:lnTo>
                  <a:lnTo>
                    <a:pt x="416394" y="235254"/>
                  </a:lnTo>
                  <a:lnTo>
                    <a:pt x="416483" y="247167"/>
                  </a:lnTo>
                  <a:lnTo>
                    <a:pt x="414896" y="255562"/>
                  </a:lnTo>
                  <a:lnTo>
                    <a:pt x="414451" y="262928"/>
                  </a:lnTo>
                  <a:lnTo>
                    <a:pt x="415226" y="270954"/>
                  </a:lnTo>
                  <a:lnTo>
                    <a:pt x="418515" y="273443"/>
                  </a:lnTo>
                  <a:lnTo>
                    <a:pt x="399961" y="286842"/>
                  </a:lnTo>
                  <a:lnTo>
                    <a:pt x="393052" y="291833"/>
                  </a:lnTo>
                  <a:lnTo>
                    <a:pt x="392023" y="292582"/>
                  </a:lnTo>
                  <a:lnTo>
                    <a:pt x="369773" y="285495"/>
                  </a:lnTo>
                  <a:lnTo>
                    <a:pt x="362712" y="283248"/>
                  </a:lnTo>
                  <a:lnTo>
                    <a:pt x="364820" y="301866"/>
                  </a:lnTo>
                  <a:lnTo>
                    <a:pt x="365391" y="306857"/>
                  </a:lnTo>
                  <a:lnTo>
                    <a:pt x="344868" y="318579"/>
                  </a:lnTo>
                  <a:lnTo>
                    <a:pt x="336880" y="323138"/>
                  </a:lnTo>
                  <a:lnTo>
                    <a:pt x="335521" y="323913"/>
                  </a:lnTo>
                  <a:lnTo>
                    <a:pt x="338074" y="342595"/>
                  </a:lnTo>
                  <a:lnTo>
                    <a:pt x="338772" y="347700"/>
                  </a:lnTo>
                  <a:lnTo>
                    <a:pt x="355739" y="358089"/>
                  </a:lnTo>
                  <a:lnTo>
                    <a:pt x="358724" y="359917"/>
                  </a:lnTo>
                  <a:lnTo>
                    <a:pt x="348767" y="372021"/>
                  </a:lnTo>
                  <a:lnTo>
                    <a:pt x="329412" y="380034"/>
                  </a:lnTo>
                  <a:lnTo>
                    <a:pt x="325577" y="381634"/>
                  </a:lnTo>
                  <a:lnTo>
                    <a:pt x="328256" y="399402"/>
                  </a:lnTo>
                  <a:lnTo>
                    <a:pt x="328828" y="403224"/>
                  </a:lnTo>
                  <a:lnTo>
                    <a:pt x="305295" y="415035"/>
                  </a:lnTo>
                  <a:lnTo>
                    <a:pt x="292392" y="421513"/>
                  </a:lnTo>
                  <a:lnTo>
                    <a:pt x="286931" y="424256"/>
                  </a:lnTo>
                  <a:lnTo>
                    <a:pt x="285711" y="424878"/>
                  </a:lnTo>
                  <a:lnTo>
                    <a:pt x="274878" y="409168"/>
                  </a:lnTo>
                  <a:lnTo>
                    <a:pt x="272478" y="405688"/>
                  </a:lnTo>
                  <a:lnTo>
                    <a:pt x="250583" y="403694"/>
                  </a:lnTo>
                  <a:lnTo>
                    <a:pt x="245884" y="403263"/>
                  </a:lnTo>
                  <a:lnTo>
                    <a:pt x="229184" y="405650"/>
                  </a:lnTo>
                  <a:lnTo>
                    <a:pt x="215938" y="396024"/>
                  </a:lnTo>
                  <a:lnTo>
                    <a:pt x="193014" y="399745"/>
                  </a:lnTo>
                  <a:lnTo>
                    <a:pt x="186410" y="400824"/>
                  </a:lnTo>
                  <a:lnTo>
                    <a:pt x="168681" y="409282"/>
                  </a:lnTo>
                  <a:lnTo>
                    <a:pt x="166116" y="410502"/>
                  </a:lnTo>
                  <a:lnTo>
                    <a:pt x="149466" y="405650"/>
                  </a:lnTo>
                  <a:lnTo>
                    <a:pt x="138125" y="420077"/>
                  </a:lnTo>
                  <a:lnTo>
                    <a:pt x="136220" y="422503"/>
                  </a:lnTo>
                  <a:lnTo>
                    <a:pt x="114477" y="431228"/>
                  </a:lnTo>
                  <a:lnTo>
                    <a:pt x="107111" y="434187"/>
                  </a:lnTo>
                  <a:lnTo>
                    <a:pt x="95923" y="411721"/>
                  </a:lnTo>
                  <a:lnTo>
                    <a:pt x="88290" y="396392"/>
                  </a:lnTo>
                  <a:lnTo>
                    <a:pt x="83540" y="386841"/>
                  </a:lnTo>
                  <a:lnTo>
                    <a:pt x="80975" y="381698"/>
                  </a:lnTo>
                  <a:lnTo>
                    <a:pt x="79933" y="379590"/>
                  </a:lnTo>
                  <a:lnTo>
                    <a:pt x="79717" y="379171"/>
                  </a:lnTo>
                  <a:lnTo>
                    <a:pt x="57492" y="372008"/>
                  </a:lnTo>
                  <a:lnTo>
                    <a:pt x="50419" y="369735"/>
                  </a:lnTo>
                  <a:lnTo>
                    <a:pt x="38976" y="345147"/>
                  </a:lnTo>
                  <a:lnTo>
                    <a:pt x="29413" y="324586"/>
                  </a:lnTo>
                  <a:lnTo>
                    <a:pt x="21564" y="307695"/>
                  </a:lnTo>
                  <a:lnTo>
                    <a:pt x="15240" y="294119"/>
                  </a:lnTo>
                  <a:lnTo>
                    <a:pt x="10299" y="283489"/>
                  </a:lnTo>
                  <a:lnTo>
                    <a:pt x="6565" y="275450"/>
                  </a:lnTo>
                  <a:lnTo>
                    <a:pt x="3860" y="269633"/>
                  </a:lnTo>
                  <a:lnTo>
                    <a:pt x="2019" y="265696"/>
                  </a:lnTo>
                  <a:lnTo>
                    <a:pt x="889" y="263245"/>
                  </a:lnTo>
                  <a:lnTo>
                    <a:pt x="279" y="261950"/>
                  </a:lnTo>
                  <a:lnTo>
                    <a:pt x="38" y="261429"/>
                  </a:lnTo>
                  <a:lnTo>
                    <a:pt x="0" y="230098"/>
                  </a:lnTo>
                  <a:close/>
                </a:path>
              </a:pathLst>
            </a:custGeom>
            <a:ln w="3175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8857" y="4168473"/>
              <a:ext cx="595076" cy="5109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32937" y="3722702"/>
              <a:ext cx="920140" cy="5727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87934" y="1819619"/>
              <a:ext cx="950732" cy="8699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82787" y="3874912"/>
              <a:ext cx="233987" cy="195157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22656" y="119039"/>
            <a:ext cx="9282007" cy="760037"/>
          </a:xfrm>
          <a:prstGeom prst="rect">
            <a:avLst/>
          </a:prstGeom>
        </p:spPr>
        <p:txBody>
          <a:bodyPr vert="horz" wrap="square" lIns="0" tIns="66887" rIns="0" bIns="0" rtlCol="0" anchor="ctr">
            <a:spAutoFit/>
          </a:bodyPr>
          <a:lstStyle/>
          <a:p>
            <a:pPr marL="16933" marR="6773">
              <a:lnSpc>
                <a:spcPts val="2667"/>
              </a:lnSpc>
              <a:spcBef>
                <a:spcPts val="527"/>
              </a:spcBef>
            </a:pPr>
            <a:r>
              <a:rPr sz="2400" b="1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Региональное распределение объектов ВИЭ-генерации в энергосистеме РФ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-18339" y="6676388"/>
            <a:ext cx="65557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Источник:</a:t>
            </a:r>
            <a:r>
              <a:rPr sz="1200" spc="-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73" dirty="0">
                <a:solidFill>
                  <a:srgbClr val="111111"/>
                </a:solidFill>
                <a:latin typeface="Trebuchet MS"/>
                <a:cs typeface="Trebuchet MS"/>
              </a:rPr>
              <a:t>АРВЭ,</a:t>
            </a:r>
            <a:r>
              <a:rPr sz="1200" spc="-2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АО</a:t>
            </a:r>
            <a:r>
              <a:rPr sz="1200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«СО</a:t>
            </a:r>
            <a:r>
              <a:rPr sz="1200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67" dirty="0">
                <a:solidFill>
                  <a:srgbClr val="111111"/>
                </a:solidFill>
                <a:latin typeface="Trebuchet MS"/>
                <a:cs typeface="Trebuchet MS"/>
              </a:rPr>
              <a:t>ЕЭС»,</a:t>
            </a:r>
            <a:r>
              <a:rPr sz="1200" spc="-1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НП</a:t>
            </a:r>
            <a:r>
              <a:rPr sz="1200" spc="10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«Совет</a:t>
            </a:r>
            <a:r>
              <a:rPr sz="1200" spc="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рынка»</a:t>
            </a:r>
            <a:r>
              <a:rPr sz="1200" spc="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(Реестр</a:t>
            </a:r>
            <a:r>
              <a:rPr sz="1200" spc="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квалифицированных</a:t>
            </a:r>
            <a:r>
              <a:rPr sz="1200" spc="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объектов)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825" y="1039434"/>
            <a:ext cx="10574020" cy="689932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8786">
              <a:spcBef>
                <a:spcPts val="1220"/>
              </a:spcBef>
            </a:pP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Региональное</a:t>
            </a:r>
            <a:r>
              <a:rPr sz="1600" b="1" spc="10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распределение</a:t>
            </a:r>
            <a:r>
              <a:rPr sz="1600" b="1" spc="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11111"/>
                </a:solidFill>
                <a:latin typeface="Trebuchet MS"/>
                <a:cs typeface="Trebuchet MS"/>
              </a:rPr>
              <a:t>объектов</a:t>
            </a:r>
            <a:r>
              <a:rPr sz="1600" b="1" spc="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spc="93" dirty="0">
                <a:solidFill>
                  <a:srgbClr val="111111"/>
                </a:solidFill>
                <a:latin typeface="Trebuchet MS"/>
                <a:cs typeface="Trebuchet MS"/>
              </a:rPr>
              <a:t>ВИЭ-</a:t>
            </a:r>
            <a:r>
              <a:rPr sz="1600" b="1" spc="-13" dirty="0">
                <a:solidFill>
                  <a:srgbClr val="111111"/>
                </a:solidFill>
                <a:latin typeface="Trebuchet MS"/>
                <a:cs typeface="Trebuchet MS"/>
              </a:rPr>
              <a:t>генерации</a:t>
            </a:r>
            <a:endParaRPr sz="1600">
              <a:latin typeface="Trebuchet MS"/>
              <a:cs typeface="Trebuchet MS"/>
            </a:endParaRPr>
          </a:p>
          <a:p>
            <a:pPr marL="16933">
              <a:spcBef>
                <a:spcPts val="813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Региональное</a:t>
            </a:r>
            <a:r>
              <a:rPr sz="1200" spc="1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распределение</a:t>
            </a:r>
            <a:r>
              <a:rPr sz="1200" spc="1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введенных</a:t>
            </a:r>
            <a:r>
              <a:rPr sz="1200" spc="-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объектов</a:t>
            </a:r>
            <a:r>
              <a:rPr sz="1200" spc="1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67" dirty="0">
                <a:solidFill>
                  <a:srgbClr val="111111"/>
                </a:solidFill>
                <a:latin typeface="Trebuchet MS"/>
                <a:cs typeface="Trebuchet MS"/>
              </a:rPr>
              <a:t>ВИЭ,</a:t>
            </a:r>
            <a:r>
              <a:rPr sz="1200" spc="-2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функционирующих</a:t>
            </a:r>
            <a:r>
              <a:rPr sz="1200" spc="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1200" spc="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рамках</a:t>
            </a:r>
            <a:r>
              <a:rPr sz="1200" spc="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мер</a:t>
            </a:r>
            <a:r>
              <a:rPr sz="1200" spc="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стимулирования*,</a:t>
            </a:r>
            <a:r>
              <a:rPr sz="1200" spc="-1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по</a:t>
            </a:r>
            <a:r>
              <a:rPr sz="1200" spc="4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итогам</a:t>
            </a:r>
            <a:r>
              <a:rPr sz="1200" spc="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II</a:t>
            </a:r>
            <a:r>
              <a:rPr sz="1200" spc="-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квартала</a:t>
            </a:r>
            <a:r>
              <a:rPr sz="1200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2023</a:t>
            </a:r>
            <a:r>
              <a:rPr sz="1200" spc="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года,</a:t>
            </a:r>
            <a:r>
              <a:rPr sz="1200" spc="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МВт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24893" y="6399277"/>
            <a:ext cx="2502747" cy="132927"/>
            <a:chOff x="2343670" y="4799457"/>
            <a:chExt cx="1877060" cy="99695"/>
          </a:xfrm>
        </p:grpSpPr>
        <p:sp>
          <p:nvSpPr>
            <p:cNvPr id="22" name="object 22"/>
            <p:cNvSpPr/>
            <p:nvPr/>
          </p:nvSpPr>
          <p:spPr>
            <a:xfrm>
              <a:off x="2343670" y="4799457"/>
              <a:ext cx="165100" cy="99695"/>
            </a:xfrm>
            <a:custGeom>
              <a:avLst/>
              <a:gdLst/>
              <a:ahLst/>
              <a:cxnLst/>
              <a:rect l="l" t="t" r="r" b="b"/>
              <a:pathLst>
                <a:path w="165100" h="99695">
                  <a:moveTo>
                    <a:pt x="164592" y="0"/>
                  </a:moveTo>
                  <a:lnTo>
                    <a:pt x="0" y="0"/>
                  </a:lnTo>
                  <a:lnTo>
                    <a:pt x="0" y="99441"/>
                  </a:lnTo>
                  <a:lnTo>
                    <a:pt x="164592" y="99441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54309" y="4799457"/>
              <a:ext cx="166370" cy="99695"/>
            </a:xfrm>
            <a:custGeom>
              <a:avLst/>
              <a:gdLst/>
              <a:ahLst/>
              <a:cxnLst/>
              <a:rect l="l" t="t" r="r" b="b"/>
              <a:pathLst>
                <a:path w="166370" h="99695">
                  <a:moveTo>
                    <a:pt x="166001" y="0"/>
                  </a:moveTo>
                  <a:lnTo>
                    <a:pt x="0" y="0"/>
                  </a:lnTo>
                  <a:lnTo>
                    <a:pt x="0" y="99441"/>
                  </a:lnTo>
                  <a:lnTo>
                    <a:pt x="166001" y="99441"/>
                  </a:lnTo>
                  <a:lnTo>
                    <a:pt x="166001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93720" y="4799457"/>
              <a:ext cx="166370" cy="99695"/>
            </a:xfrm>
            <a:custGeom>
              <a:avLst/>
              <a:gdLst/>
              <a:ahLst/>
              <a:cxnLst/>
              <a:rect l="l" t="t" r="r" b="b"/>
              <a:pathLst>
                <a:path w="166369" h="99695">
                  <a:moveTo>
                    <a:pt x="166001" y="0"/>
                  </a:moveTo>
                  <a:lnTo>
                    <a:pt x="0" y="0"/>
                  </a:lnTo>
                  <a:lnTo>
                    <a:pt x="0" y="99441"/>
                  </a:lnTo>
                  <a:lnTo>
                    <a:pt x="166001" y="99441"/>
                  </a:lnTo>
                  <a:lnTo>
                    <a:pt x="166001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3442360" y="4799457"/>
              <a:ext cx="166370" cy="99695"/>
            </a:xfrm>
            <a:custGeom>
              <a:avLst/>
              <a:gdLst/>
              <a:ahLst/>
              <a:cxnLst/>
              <a:rect l="l" t="t" r="r" b="b"/>
              <a:pathLst>
                <a:path w="166370" h="99695">
                  <a:moveTo>
                    <a:pt x="166001" y="0"/>
                  </a:moveTo>
                  <a:lnTo>
                    <a:pt x="0" y="0"/>
                  </a:lnTo>
                  <a:lnTo>
                    <a:pt x="0" y="99441"/>
                  </a:lnTo>
                  <a:lnTo>
                    <a:pt x="166001" y="99441"/>
                  </a:lnTo>
                  <a:lnTo>
                    <a:pt x="166001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89793" y="6382866"/>
            <a:ext cx="2611119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693403" algn="l"/>
                <a:tab pos="1369872" algn="l"/>
                <a:tab pos="2123387" algn="l"/>
              </a:tabLst>
            </a:pPr>
            <a:r>
              <a:rPr sz="1200" spc="33" dirty="0">
                <a:solidFill>
                  <a:srgbClr val="111111"/>
                </a:solidFill>
                <a:latin typeface="Trebuchet MS"/>
                <a:cs typeface="Trebuchet MS"/>
              </a:rPr>
              <a:t>СЭС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40" dirty="0">
                <a:solidFill>
                  <a:srgbClr val="111111"/>
                </a:solidFill>
                <a:latin typeface="Trebuchet MS"/>
                <a:cs typeface="Trebuchet MS"/>
              </a:rPr>
              <a:t>ВЭС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мГЭС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200" spc="-27" dirty="0">
                <a:solidFill>
                  <a:srgbClr val="111111"/>
                </a:solidFill>
                <a:latin typeface="Trebuchet MS"/>
                <a:cs typeface="Trebuchet MS"/>
              </a:rPr>
              <a:t>БиоЭС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6176" y="1698566"/>
            <a:ext cx="406400" cy="4923367"/>
          </a:xfrm>
          <a:custGeom>
            <a:avLst/>
            <a:gdLst/>
            <a:ahLst/>
            <a:cxnLst/>
            <a:rect l="l" t="t" r="r" b="b"/>
            <a:pathLst>
              <a:path w="304800" h="3692525">
                <a:moveTo>
                  <a:pt x="0" y="3692169"/>
                </a:moveTo>
                <a:lnTo>
                  <a:pt x="304799" y="3692169"/>
                </a:lnTo>
                <a:lnTo>
                  <a:pt x="304799" y="0"/>
                </a:lnTo>
                <a:lnTo>
                  <a:pt x="0" y="0"/>
                </a:lnTo>
                <a:lnTo>
                  <a:pt x="0" y="369216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156435" y="1749841"/>
            <a:ext cx="121920" cy="619166"/>
          </a:xfrm>
          <a:prstGeom prst="rect">
            <a:avLst/>
          </a:prstGeom>
        </p:spPr>
        <p:txBody>
          <a:bodyPr vert="horz" wrap="square" lIns="0" tIns="49107" rIns="0" bIns="0" rtlCol="0">
            <a:spAutoFit/>
          </a:bodyPr>
          <a:lstStyle/>
          <a:p>
            <a:pPr marL="33019">
              <a:spcBef>
                <a:spcPts val="387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1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253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2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272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3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224" y="2339209"/>
            <a:ext cx="113453" cy="619166"/>
          </a:xfrm>
          <a:prstGeom prst="rect">
            <a:avLst/>
          </a:prstGeom>
        </p:spPr>
        <p:txBody>
          <a:bodyPr vert="horz" wrap="square" lIns="0" tIns="49107" rIns="0" bIns="0" rtlCol="0">
            <a:spAutoFit/>
          </a:bodyPr>
          <a:lstStyle/>
          <a:p>
            <a:pPr marL="24553">
              <a:spcBef>
                <a:spcPts val="387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4</a:t>
            </a:r>
            <a:endParaRPr sz="1067">
              <a:latin typeface="Trebuchet MS"/>
              <a:cs typeface="Trebuchet MS"/>
            </a:endParaRPr>
          </a:p>
          <a:p>
            <a:pPr marL="24553">
              <a:spcBef>
                <a:spcPts val="253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5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272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6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436" y="2960297"/>
            <a:ext cx="10583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7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8268" y="3121629"/>
            <a:ext cx="105833" cy="41819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6933">
              <a:spcBef>
                <a:spcPts val="400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8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272"/>
              </a:spcBef>
            </a:pPr>
            <a:r>
              <a:rPr sz="1067" spc="-67" dirty="0">
                <a:solidFill>
                  <a:srgbClr val="111111"/>
                </a:solidFill>
                <a:latin typeface="Trebuchet MS"/>
                <a:cs typeface="Trebuchet MS"/>
              </a:rPr>
              <a:t>9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443" y="3517943"/>
            <a:ext cx="174413" cy="1024533"/>
          </a:xfrm>
          <a:prstGeom prst="rect">
            <a:avLst/>
          </a:prstGeom>
        </p:spPr>
        <p:txBody>
          <a:bodyPr vert="horz" wrap="square" lIns="0" tIns="49107" rIns="0" bIns="0" rtlCol="0">
            <a:spAutoFit/>
          </a:bodyPr>
          <a:lstStyle/>
          <a:p>
            <a:pPr marL="16933">
              <a:spcBef>
                <a:spcPts val="387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10</a:t>
            </a:r>
            <a:endParaRPr sz="1067">
              <a:latin typeface="Trebuchet MS"/>
              <a:cs typeface="Trebuchet MS"/>
            </a:endParaRPr>
          </a:p>
          <a:p>
            <a:pPr marL="34711">
              <a:spcBef>
                <a:spcPts val="253"/>
              </a:spcBef>
            </a:pPr>
            <a:r>
              <a:rPr sz="1067" spc="-60" dirty="0">
                <a:solidFill>
                  <a:srgbClr val="111111"/>
                </a:solidFill>
                <a:latin typeface="Trebuchet MS"/>
                <a:cs typeface="Trebuchet MS"/>
              </a:rPr>
              <a:t>11</a:t>
            </a:r>
            <a:endParaRPr sz="1067">
              <a:latin typeface="Trebuchet MS"/>
              <a:cs typeface="Trebuchet MS"/>
            </a:endParaRPr>
          </a:p>
          <a:p>
            <a:pPr marL="22859">
              <a:spcBef>
                <a:spcPts val="272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12</a:t>
            </a:r>
            <a:endParaRPr sz="1067">
              <a:latin typeface="Trebuchet MS"/>
              <a:cs typeface="Trebuchet MS"/>
            </a:endParaRPr>
          </a:p>
          <a:p>
            <a:pPr marL="20319">
              <a:spcBef>
                <a:spcPts val="272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13</a:t>
            </a:r>
            <a:endParaRPr sz="1067">
              <a:latin typeface="Trebuchet MS"/>
              <a:cs typeface="Trebuchet MS"/>
            </a:endParaRPr>
          </a:p>
          <a:p>
            <a:pPr marL="18626">
              <a:spcBef>
                <a:spcPts val="25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14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411" y="5351531"/>
            <a:ext cx="172719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22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7200" y="5512862"/>
            <a:ext cx="184573" cy="102624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553">
              <a:spcBef>
                <a:spcPts val="400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23</a:t>
            </a:r>
            <a:endParaRPr sz="1067">
              <a:latin typeface="Trebuchet MS"/>
              <a:cs typeface="Trebuchet MS"/>
            </a:endParaRPr>
          </a:p>
          <a:p>
            <a:pPr marL="24553">
              <a:spcBef>
                <a:spcPts val="272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24</a:t>
            </a:r>
            <a:endParaRPr sz="1067">
              <a:latin typeface="Trebuchet MS"/>
              <a:cs typeface="Trebuchet MS"/>
            </a:endParaRPr>
          </a:p>
          <a:p>
            <a:pPr marL="24553">
              <a:spcBef>
                <a:spcPts val="272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25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25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26</a:t>
            </a:r>
            <a:endParaRPr sz="1067">
              <a:latin typeface="Trebuchet MS"/>
              <a:cs typeface="Trebuchet MS"/>
            </a:endParaRPr>
          </a:p>
          <a:p>
            <a:pPr marL="24553">
              <a:spcBef>
                <a:spcPts val="272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27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242" y="6530266"/>
            <a:ext cx="1803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28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764" y="4531263"/>
            <a:ext cx="24384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5879">
              <a:lnSpc>
                <a:spcPts val="1192"/>
              </a:lnSpc>
              <a:spcBef>
                <a:spcPts val="13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15</a:t>
            </a:r>
            <a:endParaRPr sz="1067">
              <a:latin typeface="Trebuchet MS"/>
              <a:cs typeface="Trebuchet MS"/>
            </a:endParaRPr>
          </a:p>
          <a:p>
            <a:pPr marL="50799">
              <a:lnSpc>
                <a:spcPts val="1192"/>
              </a:lnSpc>
            </a:pPr>
            <a:r>
              <a:rPr sz="1067" spc="-93" dirty="0">
                <a:solidFill>
                  <a:srgbClr val="111111"/>
                </a:solidFill>
                <a:latin typeface="Trebuchet MS"/>
                <a:cs typeface="Trebuchet MS"/>
              </a:rPr>
              <a:t>18</a:t>
            </a:r>
            <a:r>
              <a:rPr sz="1600" spc="-139" baseline="-24305" dirty="0">
                <a:solidFill>
                  <a:srgbClr val="111111"/>
                </a:solidFill>
                <a:latin typeface="Trebuchet MS"/>
                <a:cs typeface="Trebuchet MS"/>
              </a:rPr>
              <a:t>6</a:t>
            </a:r>
            <a:endParaRPr sz="1600" baseline="-24305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631" y="4867130"/>
            <a:ext cx="168485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19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430" y="5064267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20</a:t>
            </a:r>
            <a:endParaRPr sz="1067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451" y="1781555"/>
            <a:ext cx="266667" cy="4757928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445819" y="6293315"/>
            <a:ext cx="312589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*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Учитываемые</a:t>
            </a:r>
            <a:r>
              <a:rPr sz="933" spc="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на</a:t>
            </a:r>
            <a:r>
              <a:rPr sz="933" spc="8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диаграмме</a:t>
            </a:r>
            <a:r>
              <a:rPr sz="933" spc="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объекты</a:t>
            </a:r>
            <a:r>
              <a:rPr sz="933" spc="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ВИЭ-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генерации: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45793" y="6443477"/>
            <a:ext cx="399288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-</a:t>
            </a:r>
            <a:r>
              <a:rPr sz="933" spc="2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объекты ВИЭ,</a:t>
            </a:r>
            <a:r>
              <a:rPr sz="933" spc="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введенные</a:t>
            </a:r>
            <a:r>
              <a:rPr sz="933" spc="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933" spc="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рамках</a:t>
            </a:r>
            <a:r>
              <a:rPr sz="933" spc="-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механизма</a:t>
            </a:r>
            <a:r>
              <a:rPr sz="933" spc="-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поддержки</a:t>
            </a:r>
            <a:r>
              <a:rPr sz="933" spc="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ДПМ</a:t>
            </a:r>
            <a:r>
              <a:rPr sz="933" spc="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ВИЭ,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45204" y="6565339"/>
            <a:ext cx="41164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-</a:t>
            </a:r>
            <a:r>
              <a:rPr sz="933" spc="26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объекты ВИЭ</a:t>
            </a:r>
            <a:r>
              <a:rPr sz="933" spc="1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на</a:t>
            </a:r>
            <a:r>
              <a:rPr sz="933" spc="6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розничном</a:t>
            </a:r>
            <a:r>
              <a:rPr sz="933" spc="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рынке,</a:t>
            </a:r>
            <a:r>
              <a:rPr sz="933" spc="-16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вырабатывающие</a:t>
            </a:r>
            <a:r>
              <a:rPr sz="933" spc="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электроэнергию,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50859" y="6687277"/>
            <a:ext cx="39386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приобретаемую</a:t>
            </a:r>
            <a:r>
              <a:rPr sz="933" spc="1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933" spc="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целях</a:t>
            </a:r>
            <a:r>
              <a:rPr sz="933" spc="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компенсации</a:t>
            </a:r>
            <a:r>
              <a:rPr sz="933" spc="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потерь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</a:t>
            </a:r>
            <a:r>
              <a:rPr sz="933" spc="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электрических</a:t>
            </a:r>
            <a:r>
              <a:rPr sz="933" spc="4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сетях.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73520" y="5422018"/>
            <a:ext cx="19304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8786">
              <a:lnSpc>
                <a:spcPts val="1240"/>
              </a:lnSpc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18</a:t>
            </a:r>
            <a:endParaRPr sz="1067">
              <a:latin typeface="Trebuchet MS"/>
              <a:cs typeface="Trebuchet MS"/>
            </a:endParaRPr>
          </a:p>
          <a:p>
            <a:pPr marL="16933">
              <a:lnSpc>
                <a:spcPts val="1240"/>
              </a:lnSpc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8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2730" y="5390976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3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27894" y="5687907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2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89642" y="5645565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4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50477" y="5493901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5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93722" y="5375184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6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25710" y="6129965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9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52218" y="5658773"/>
            <a:ext cx="1803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361488" y="5736336"/>
            <a:ext cx="79587" cy="93133"/>
          </a:xfrm>
          <a:custGeom>
            <a:avLst/>
            <a:gdLst/>
            <a:ahLst/>
            <a:cxnLst/>
            <a:rect l="l" t="t" r="r" b="b"/>
            <a:pathLst>
              <a:path w="59689" h="69850">
                <a:moveTo>
                  <a:pt x="59080" y="0"/>
                </a:moveTo>
                <a:lnTo>
                  <a:pt x="0" y="0"/>
                </a:lnTo>
                <a:lnTo>
                  <a:pt x="0" y="69723"/>
                </a:lnTo>
                <a:lnTo>
                  <a:pt x="59080" y="69723"/>
                </a:lnTo>
                <a:lnTo>
                  <a:pt x="59080" y="0"/>
                </a:lnTo>
                <a:close/>
              </a:path>
            </a:pathLst>
          </a:custGeom>
          <a:solidFill>
            <a:srgbClr val="87BE5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2388693" y="6074663"/>
            <a:ext cx="0" cy="93133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722"/>
                </a:lnTo>
              </a:path>
            </a:pathLst>
          </a:custGeom>
          <a:ln w="45466">
            <a:solidFill>
              <a:srgbClr val="87BE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2377439" y="6243828"/>
            <a:ext cx="0" cy="93133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722"/>
                </a:lnTo>
              </a:path>
            </a:pathLst>
          </a:custGeom>
          <a:ln w="27178">
            <a:solidFill>
              <a:srgbClr val="87BE55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2396196" y="5905500"/>
            <a:ext cx="0" cy="93133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723"/>
                </a:lnTo>
              </a:path>
            </a:pathLst>
          </a:custGeom>
          <a:ln w="57658">
            <a:solidFill>
              <a:srgbClr val="F1B852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2361493" y="1810512"/>
            <a:ext cx="0" cy="4733713"/>
          </a:xfrm>
          <a:custGeom>
            <a:avLst/>
            <a:gdLst/>
            <a:ahLst/>
            <a:cxnLst/>
            <a:rect l="l" t="t" r="r" b="b"/>
            <a:pathLst>
              <a:path h="3550285">
                <a:moveTo>
                  <a:pt x="0" y="0"/>
                </a:moveTo>
                <a:lnTo>
                  <a:pt x="0" y="355015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57" name="object 57"/>
          <p:cNvGrpSpPr/>
          <p:nvPr/>
        </p:nvGrpSpPr>
        <p:grpSpPr>
          <a:xfrm>
            <a:off x="2258569" y="1725083"/>
            <a:ext cx="8828193" cy="4903893"/>
            <a:chOff x="1693926" y="1293812"/>
            <a:chExt cx="6621145" cy="3677920"/>
          </a:xfrm>
        </p:grpSpPr>
        <p:sp>
          <p:nvSpPr>
            <p:cNvPr id="58" name="object 58"/>
            <p:cNvSpPr/>
            <p:nvPr/>
          </p:nvSpPr>
          <p:spPr>
            <a:xfrm>
              <a:off x="1695513" y="1295400"/>
              <a:ext cx="6617970" cy="3674745"/>
            </a:xfrm>
            <a:custGeom>
              <a:avLst/>
              <a:gdLst/>
              <a:ahLst/>
              <a:cxnLst/>
              <a:rect l="l" t="t" r="r" b="b"/>
              <a:pathLst>
                <a:path w="6617970" h="3674745">
                  <a:moveTo>
                    <a:pt x="0" y="3674275"/>
                  </a:moveTo>
                  <a:lnTo>
                    <a:pt x="6617677" y="3674275"/>
                  </a:lnTo>
                  <a:lnTo>
                    <a:pt x="6617677" y="0"/>
                  </a:lnTo>
                  <a:lnTo>
                    <a:pt x="0" y="0"/>
                  </a:lnTo>
                  <a:lnTo>
                    <a:pt x="0" y="367427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771116" y="1639061"/>
              <a:ext cx="5958205" cy="1465580"/>
            </a:xfrm>
            <a:custGeom>
              <a:avLst/>
              <a:gdLst/>
              <a:ahLst/>
              <a:cxnLst/>
              <a:rect l="l" t="t" r="r" b="b"/>
              <a:pathLst>
                <a:path w="5958205" h="1465580">
                  <a:moveTo>
                    <a:pt x="838428" y="1394460"/>
                  </a:moveTo>
                  <a:lnTo>
                    <a:pt x="0" y="1394460"/>
                  </a:lnTo>
                  <a:lnTo>
                    <a:pt x="0" y="1465326"/>
                  </a:lnTo>
                  <a:lnTo>
                    <a:pt x="838428" y="1465326"/>
                  </a:lnTo>
                  <a:lnTo>
                    <a:pt x="838428" y="1394460"/>
                  </a:lnTo>
                  <a:close/>
                </a:path>
                <a:path w="5958205" h="1465580">
                  <a:moveTo>
                    <a:pt x="1984946" y="507492"/>
                  </a:moveTo>
                  <a:lnTo>
                    <a:pt x="0" y="507492"/>
                  </a:lnTo>
                  <a:lnTo>
                    <a:pt x="0" y="577215"/>
                  </a:lnTo>
                  <a:lnTo>
                    <a:pt x="1984946" y="577215"/>
                  </a:lnTo>
                  <a:lnTo>
                    <a:pt x="1984946" y="507492"/>
                  </a:lnTo>
                  <a:close/>
                </a:path>
                <a:path w="5958205" h="1465580">
                  <a:moveTo>
                    <a:pt x="5957671" y="0"/>
                  </a:moveTo>
                  <a:lnTo>
                    <a:pt x="0" y="0"/>
                  </a:lnTo>
                  <a:lnTo>
                    <a:pt x="0" y="70866"/>
                  </a:lnTo>
                  <a:lnTo>
                    <a:pt x="5957671" y="70866"/>
                  </a:lnTo>
                  <a:lnTo>
                    <a:pt x="5957671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771116" y="3414141"/>
              <a:ext cx="565785" cy="71120"/>
            </a:xfrm>
            <a:custGeom>
              <a:avLst/>
              <a:gdLst/>
              <a:ahLst/>
              <a:cxnLst/>
              <a:rect l="l" t="t" r="r" b="b"/>
              <a:pathLst>
                <a:path w="565785" h="71120">
                  <a:moveTo>
                    <a:pt x="565518" y="0"/>
                  </a:moveTo>
                  <a:lnTo>
                    <a:pt x="0" y="0"/>
                  </a:lnTo>
                  <a:lnTo>
                    <a:pt x="0" y="70866"/>
                  </a:lnTo>
                  <a:lnTo>
                    <a:pt x="565518" y="70866"/>
                  </a:lnTo>
                  <a:lnTo>
                    <a:pt x="565518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1771116" y="3794760"/>
              <a:ext cx="108585" cy="71120"/>
            </a:xfrm>
            <a:custGeom>
              <a:avLst/>
              <a:gdLst/>
              <a:ahLst/>
              <a:cxnLst/>
              <a:rect l="l" t="t" r="r" b="b"/>
              <a:pathLst>
                <a:path w="108585" h="71120">
                  <a:moveTo>
                    <a:pt x="108318" y="0"/>
                  </a:moveTo>
                  <a:lnTo>
                    <a:pt x="0" y="0"/>
                  </a:lnTo>
                  <a:lnTo>
                    <a:pt x="0" y="70865"/>
                  </a:lnTo>
                  <a:lnTo>
                    <a:pt x="108318" y="70865"/>
                  </a:lnTo>
                  <a:lnTo>
                    <a:pt x="108318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1771116" y="3921632"/>
              <a:ext cx="99060" cy="196850"/>
            </a:xfrm>
            <a:custGeom>
              <a:avLst/>
              <a:gdLst/>
              <a:ahLst/>
              <a:cxnLst/>
              <a:rect l="l" t="t" r="r" b="b"/>
              <a:pathLst>
                <a:path w="99060" h="196850">
                  <a:moveTo>
                    <a:pt x="63309" y="126873"/>
                  </a:moveTo>
                  <a:lnTo>
                    <a:pt x="0" y="126873"/>
                  </a:lnTo>
                  <a:lnTo>
                    <a:pt x="0" y="196596"/>
                  </a:lnTo>
                  <a:lnTo>
                    <a:pt x="63309" y="196596"/>
                  </a:lnTo>
                  <a:lnTo>
                    <a:pt x="63309" y="126873"/>
                  </a:lnTo>
                  <a:close/>
                </a:path>
                <a:path w="99060" h="196850">
                  <a:moveTo>
                    <a:pt x="98475" y="0"/>
                  </a:moveTo>
                  <a:lnTo>
                    <a:pt x="0" y="0"/>
                  </a:lnTo>
                  <a:lnTo>
                    <a:pt x="0" y="70866"/>
                  </a:lnTo>
                  <a:lnTo>
                    <a:pt x="98475" y="70866"/>
                  </a:lnTo>
                  <a:lnTo>
                    <a:pt x="98475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451" y="4808601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14986">
              <a:solidFill>
                <a:srgbClr val="21496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1770532" y="1512188"/>
              <a:ext cx="3630295" cy="2733040"/>
            </a:xfrm>
            <a:custGeom>
              <a:avLst/>
              <a:gdLst/>
              <a:ahLst/>
              <a:cxnLst/>
              <a:rect l="l" t="t" r="r" b="b"/>
              <a:pathLst>
                <a:path w="3630295" h="2733040">
                  <a:moveTo>
                    <a:pt x="50406" y="2663202"/>
                  </a:moveTo>
                  <a:lnTo>
                    <a:pt x="0" y="2663202"/>
                  </a:lnTo>
                  <a:lnTo>
                    <a:pt x="0" y="2732913"/>
                  </a:lnTo>
                  <a:lnTo>
                    <a:pt x="50406" y="2732913"/>
                  </a:lnTo>
                  <a:lnTo>
                    <a:pt x="50406" y="2663202"/>
                  </a:lnTo>
                  <a:close/>
                </a:path>
                <a:path w="3630295" h="2733040">
                  <a:moveTo>
                    <a:pt x="87807" y="761238"/>
                  </a:moveTo>
                  <a:lnTo>
                    <a:pt x="584" y="761238"/>
                  </a:lnTo>
                  <a:lnTo>
                    <a:pt x="584" y="830961"/>
                  </a:lnTo>
                  <a:lnTo>
                    <a:pt x="87807" y="830961"/>
                  </a:lnTo>
                  <a:lnTo>
                    <a:pt x="87807" y="761238"/>
                  </a:lnTo>
                  <a:close/>
                </a:path>
                <a:path w="3630295" h="2733040">
                  <a:moveTo>
                    <a:pt x="148297" y="2155698"/>
                  </a:moveTo>
                  <a:lnTo>
                    <a:pt x="584" y="2155698"/>
                  </a:lnTo>
                  <a:lnTo>
                    <a:pt x="584" y="2226564"/>
                  </a:lnTo>
                  <a:lnTo>
                    <a:pt x="148297" y="2226564"/>
                  </a:lnTo>
                  <a:lnTo>
                    <a:pt x="148297" y="2155698"/>
                  </a:lnTo>
                  <a:close/>
                </a:path>
                <a:path w="3630295" h="2733040">
                  <a:moveTo>
                    <a:pt x="447941" y="507492"/>
                  </a:moveTo>
                  <a:lnTo>
                    <a:pt x="584" y="507492"/>
                  </a:lnTo>
                  <a:lnTo>
                    <a:pt x="584" y="577215"/>
                  </a:lnTo>
                  <a:lnTo>
                    <a:pt x="447941" y="577215"/>
                  </a:lnTo>
                  <a:lnTo>
                    <a:pt x="447941" y="507492"/>
                  </a:lnTo>
                  <a:close/>
                </a:path>
                <a:path w="3630295" h="2733040">
                  <a:moveTo>
                    <a:pt x="456387" y="2028825"/>
                  </a:moveTo>
                  <a:lnTo>
                    <a:pt x="596" y="2028825"/>
                  </a:lnTo>
                  <a:lnTo>
                    <a:pt x="596" y="2099691"/>
                  </a:lnTo>
                  <a:lnTo>
                    <a:pt x="456387" y="2099691"/>
                  </a:lnTo>
                  <a:lnTo>
                    <a:pt x="456387" y="2028825"/>
                  </a:lnTo>
                  <a:close/>
                </a:path>
                <a:path w="3630295" h="2733040">
                  <a:moveTo>
                    <a:pt x="590029" y="1775079"/>
                  </a:moveTo>
                  <a:lnTo>
                    <a:pt x="596" y="1775079"/>
                  </a:lnTo>
                  <a:lnTo>
                    <a:pt x="596" y="1845957"/>
                  </a:lnTo>
                  <a:lnTo>
                    <a:pt x="590029" y="1845957"/>
                  </a:lnTo>
                  <a:lnTo>
                    <a:pt x="590029" y="1775079"/>
                  </a:lnTo>
                  <a:close/>
                </a:path>
                <a:path w="3630295" h="2733040">
                  <a:moveTo>
                    <a:pt x="736333" y="1648206"/>
                  </a:moveTo>
                  <a:lnTo>
                    <a:pt x="596" y="1648206"/>
                  </a:lnTo>
                  <a:lnTo>
                    <a:pt x="596" y="1719072"/>
                  </a:lnTo>
                  <a:lnTo>
                    <a:pt x="736333" y="1719072"/>
                  </a:lnTo>
                  <a:lnTo>
                    <a:pt x="736333" y="1648206"/>
                  </a:lnTo>
                  <a:close/>
                </a:path>
                <a:path w="3630295" h="2733040">
                  <a:moveTo>
                    <a:pt x="982510" y="1394460"/>
                  </a:moveTo>
                  <a:lnTo>
                    <a:pt x="584" y="1394460"/>
                  </a:lnTo>
                  <a:lnTo>
                    <a:pt x="584" y="1465338"/>
                  </a:lnTo>
                  <a:lnTo>
                    <a:pt x="982510" y="1465338"/>
                  </a:lnTo>
                  <a:lnTo>
                    <a:pt x="982510" y="1394460"/>
                  </a:lnTo>
                  <a:close/>
                </a:path>
                <a:path w="3630295" h="2733040">
                  <a:moveTo>
                    <a:pt x="1014857" y="253746"/>
                  </a:moveTo>
                  <a:lnTo>
                    <a:pt x="584" y="253746"/>
                  </a:lnTo>
                  <a:lnTo>
                    <a:pt x="584" y="324612"/>
                  </a:lnTo>
                  <a:lnTo>
                    <a:pt x="1014857" y="324612"/>
                  </a:lnTo>
                  <a:lnTo>
                    <a:pt x="1014857" y="253746"/>
                  </a:lnTo>
                  <a:close/>
                </a:path>
                <a:path w="3630295" h="2733040">
                  <a:moveTo>
                    <a:pt x="1020495" y="1141857"/>
                  </a:moveTo>
                  <a:lnTo>
                    <a:pt x="571" y="1141857"/>
                  </a:lnTo>
                  <a:lnTo>
                    <a:pt x="571" y="1211580"/>
                  </a:lnTo>
                  <a:lnTo>
                    <a:pt x="1020495" y="1211580"/>
                  </a:lnTo>
                  <a:lnTo>
                    <a:pt x="1020495" y="1141857"/>
                  </a:lnTo>
                  <a:close/>
                </a:path>
                <a:path w="3630295" h="2733040">
                  <a:moveTo>
                    <a:pt x="1030338" y="1267587"/>
                  </a:moveTo>
                  <a:lnTo>
                    <a:pt x="584" y="1267587"/>
                  </a:lnTo>
                  <a:lnTo>
                    <a:pt x="584" y="1338453"/>
                  </a:lnTo>
                  <a:lnTo>
                    <a:pt x="1030338" y="1338453"/>
                  </a:lnTo>
                  <a:lnTo>
                    <a:pt x="1030338" y="1267587"/>
                  </a:lnTo>
                  <a:close/>
                </a:path>
                <a:path w="3630295" h="2733040">
                  <a:moveTo>
                    <a:pt x="1128814" y="1014984"/>
                  </a:moveTo>
                  <a:lnTo>
                    <a:pt x="571" y="1014984"/>
                  </a:lnTo>
                  <a:lnTo>
                    <a:pt x="571" y="1084719"/>
                  </a:lnTo>
                  <a:lnTo>
                    <a:pt x="1128814" y="1084719"/>
                  </a:lnTo>
                  <a:lnTo>
                    <a:pt x="1128814" y="1014984"/>
                  </a:lnTo>
                  <a:close/>
                </a:path>
                <a:path w="3630295" h="2733040">
                  <a:moveTo>
                    <a:pt x="1178052" y="888111"/>
                  </a:moveTo>
                  <a:lnTo>
                    <a:pt x="584" y="888111"/>
                  </a:lnTo>
                  <a:lnTo>
                    <a:pt x="584" y="957834"/>
                  </a:lnTo>
                  <a:lnTo>
                    <a:pt x="1178052" y="957834"/>
                  </a:lnTo>
                  <a:lnTo>
                    <a:pt x="1178052" y="888111"/>
                  </a:lnTo>
                  <a:close/>
                </a:path>
                <a:path w="3630295" h="2733040">
                  <a:moveTo>
                    <a:pt x="1178064" y="507492"/>
                  </a:moveTo>
                  <a:lnTo>
                    <a:pt x="730707" y="507492"/>
                  </a:lnTo>
                  <a:lnTo>
                    <a:pt x="730707" y="577215"/>
                  </a:lnTo>
                  <a:lnTo>
                    <a:pt x="1178064" y="577215"/>
                  </a:lnTo>
                  <a:lnTo>
                    <a:pt x="1178064" y="507492"/>
                  </a:lnTo>
                  <a:close/>
                </a:path>
                <a:path w="3630295" h="2733040">
                  <a:moveTo>
                    <a:pt x="1252613" y="0"/>
                  </a:moveTo>
                  <a:lnTo>
                    <a:pt x="584" y="0"/>
                  </a:lnTo>
                  <a:lnTo>
                    <a:pt x="584" y="70866"/>
                  </a:lnTo>
                  <a:lnTo>
                    <a:pt x="1252613" y="70866"/>
                  </a:lnTo>
                  <a:lnTo>
                    <a:pt x="1252613" y="0"/>
                  </a:lnTo>
                  <a:close/>
                </a:path>
                <a:path w="3630295" h="2733040">
                  <a:moveTo>
                    <a:pt x="2297836" y="253746"/>
                  </a:moveTo>
                  <a:lnTo>
                    <a:pt x="1282153" y="253746"/>
                  </a:lnTo>
                  <a:lnTo>
                    <a:pt x="1282153" y="324612"/>
                  </a:lnTo>
                  <a:lnTo>
                    <a:pt x="2297836" y="324612"/>
                  </a:lnTo>
                  <a:lnTo>
                    <a:pt x="2297836" y="253746"/>
                  </a:lnTo>
                  <a:close/>
                </a:path>
                <a:path w="3630295" h="2733040">
                  <a:moveTo>
                    <a:pt x="2797251" y="0"/>
                  </a:moveTo>
                  <a:lnTo>
                    <a:pt x="1545221" y="0"/>
                  </a:lnTo>
                  <a:lnTo>
                    <a:pt x="1545221" y="70866"/>
                  </a:lnTo>
                  <a:lnTo>
                    <a:pt x="2797251" y="70866"/>
                  </a:lnTo>
                  <a:lnTo>
                    <a:pt x="2797251" y="0"/>
                  </a:lnTo>
                  <a:close/>
                </a:path>
                <a:path w="3630295" h="2733040">
                  <a:moveTo>
                    <a:pt x="3630053" y="380619"/>
                  </a:moveTo>
                  <a:lnTo>
                    <a:pt x="571" y="380619"/>
                  </a:lnTo>
                  <a:lnTo>
                    <a:pt x="571" y="451485"/>
                  </a:lnTo>
                  <a:lnTo>
                    <a:pt x="3630053" y="451485"/>
                  </a:lnTo>
                  <a:lnTo>
                    <a:pt x="3630053" y="380619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9770" y="4175379"/>
              <a:ext cx="13970" cy="69850"/>
            </a:xfrm>
            <a:custGeom>
              <a:avLst/>
              <a:gdLst/>
              <a:ahLst/>
              <a:cxnLst/>
              <a:rect l="l" t="t" r="r" b="b"/>
              <a:pathLst>
                <a:path w="13969" h="69850">
                  <a:moveTo>
                    <a:pt x="13830" y="0"/>
                  </a:moveTo>
                  <a:lnTo>
                    <a:pt x="0" y="0"/>
                  </a:lnTo>
                  <a:lnTo>
                    <a:pt x="0" y="69723"/>
                  </a:lnTo>
                  <a:lnTo>
                    <a:pt x="13830" y="69723"/>
                  </a:lnTo>
                  <a:lnTo>
                    <a:pt x="13830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2753042" y="1385315"/>
              <a:ext cx="5292725" cy="451484"/>
            </a:xfrm>
            <a:custGeom>
              <a:avLst/>
              <a:gdLst/>
              <a:ahLst/>
              <a:cxnLst/>
              <a:rect l="l" t="t" r="r" b="b"/>
              <a:pathLst>
                <a:path w="5292725" h="451485">
                  <a:moveTo>
                    <a:pt x="2238184" y="380619"/>
                  </a:moveTo>
                  <a:lnTo>
                    <a:pt x="1315339" y="380619"/>
                  </a:lnTo>
                  <a:lnTo>
                    <a:pt x="1315339" y="451485"/>
                  </a:lnTo>
                  <a:lnTo>
                    <a:pt x="2238184" y="451485"/>
                  </a:lnTo>
                  <a:lnTo>
                    <a:pt x="2238184" y="380619"/>
                  </a:lnTo>
                  <a:close/>
                </a:path>
                <a:path w="5292725" h="451485">
                  <a:moveTo>
                    <a:pt x="3339681" y="126873"/>
                  </a:moveTo>
                  <a:lnTo>
                    <a:pt x="1814741" y="126873"/>
                  </a:lnTo>
                  <a:lnTo>
                    <a:pt x="1814741" y="197739"/>
                  </a:lnTo>
                  <a:lnTo>
                    <a:pt x="3339681" y="197739"/>
                  </a:lnTo>
                  <a:lnTo>
                    <a:pt x="3339681" y="126873"/>
                  </a:lnTo>
                  <a:close/>
                </a:path>
                <a:path w="5292725" h="451485">
                  <a:moveTo>
                    <a:pt x="3439553" y="380619"/>
                  </a:moveTo>
                  <a:lnTo>
                    <a:pt x="2518118" y="380619"/>
                  </a:lnTo>
                  <a:lnTo>
                    <a:pt x="2518118" y="451485"/>
                  </a:lnTo>
                  <a:lnTo>
                    <a:pt x="3439553" y="451485"/>
                  </a:lnTo>
                  <a:lnTo>
                    <a:pt x="3439553" y="380619"/>
                  </a:lnTo>
                  <a:close/>
                </a:path>
                <a:path w="5292725" h="451485">
                  <a:moveTo>
                    <a:pt x="5151602" y="126873"/>
                  </a:moveTo>
                  <a:lnTo>
                    <a:pt x="3625253" y="126873"/>
                  </a:lnTo>
                  <a:lnTo>
                    <a:pt x="3625253" y="197739"/>
                  </a:lnTo>
                  <a:lnTo>
                    <a:pt x="5151602" y="197739"/>
                  </a:lnTo>
                  <a:lnTo>
                    <a:pt x="5151602" y="126873"/>
                  </a:lnTo>
                  <a:close/>
                </a:path>
                <a:path w="5292725" h="451485">
                  <a:moveTo>
                    <a:pt x="5292268" y="0"/>
                  </a:moveTo>
                  <a:lnTo>
                    <a:pt x="0" y="0"/>
                  </a:lnTo>
                  <a:lnTo>
                    <a:pt x="0" y="70866"/>
                  </a:lnTo>
                  <a:lnTo>
                    <a:pt x="5292268" y="70866"/>
                  </a:lnTo>
                  <a:lnTo>
                    <a:pt x="5292268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413950" y="1892809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19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30226">
              <a:solidFill>
                <a:srgbClr val="99C6E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858340" y="2019680"/>
              <a:ext cx="1955800" cy="323850"/>
            </a:xfrm>
            <a:custGeom>
              <a:avLst/>
              <a:gdLst/>
              <a:ahLst/>
              <a:cxnLst/>
              <a:rect l="l" t="t" r="r" b="b"/>
              <a:pathLst>
                <a:path w="1955800" h="323850">
                  <a:moveTo>
                    <a:pt x="593661" y="253746"/>
                  </a:moveTo>
                  <a:lnTo>
                    <a:pt x="0" y="253746"/>
                  </a:lnTo>
                  <a:lnTo>
                    <a:pt x="0" y="323469"/>
                  </a:lnTo>
                  <a:lnTo>
                    <a:pt x="593661" y="323469"/>
                  </a:lnTo>
                  <a:lnTo>
                    <a:pt x="593661" y="253746"/>
                  </a:lnTo>
                  <a:close/>
                </a:path>
                <a:path w="1955800" h="323850">
                  <a:moveTo>
                    <a:pt x="1405343" y="0"/>
                  </a:moveTo>
                  <a:lnTo>
                    <a:pt x="1090244" y="0"/>
                  </a:lnTo>
                  <a:lnTo>
                    <a:pt x="1090244" y="69723"/>
                  </a:lnTo>
                  <a:lnTo>
                    <a:pt x="1405343" y="69723"/>
                  </a:lnTo>
                  <a:lnTo>
                    <a:pt x="1405343" y="0"/>
                  </a:lnTo>
                  <a:close/>
                </a:path>
                <a:path w="1955800" h="323850">
                  <a:moveTo>
                    <a:pt x="1471485" y="253746"/>
                  </a:moveTo>
                  <a:lnTo>
                    <a:pt x="877824" y="253746"/>
                  </a:lnTo>
                  <a:lnTo>
                    <a:pt x="877824" y="323469"/>
                  </a:lnTo>
                  <a:lnTo>
                    <a:pt x="1471485" y="323469"/>
                  </a:lnTo>
                  <a:lnTo>
                    <a:pt x="1471485" y="253746"/>
                  </a:lnTo>
                  <a:close/>
                </a:path>
                <a:path w="1955800" h="323850">
                  <a:moveTo>
                    <a:pt x="1955406" y="0"/>
                  </a:moveTo>
                  <a:lnTo>
                    <a:pt x="1638884" y="0"/>
                  </a:lnTo>
                  <a:lnTo>
                    <a:pt x="1638884" y="69723"/>
                  </a:lnTo>
                  <a:lnTo>
                    <a:pt x="1955406" y="69723"/>
                  </a:lnTo>
                  <a:lnTo>
                    <a:pt x="1955406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2799469" y="265404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723"/>
                  </a:lnTo>
                </a:path>
              </a:pathLst>
            </a:custGeom>
            <a:ln w="19558">
              <a:solidFill>
                <a:srgbClr val="99C6E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8070634" y="1385317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19">
                  <a:moveTo>
                    <a:pt x="0" y="0"/>
                  </a:moveTo>
                  <a:lnTo>
                    <a:pt x="0" y="70866"/>
                  </a:lnTo>
                </a:path>
              </a:pathLst>
            </a:custGeom>
            <a:ln w="56134">
              <a:solidFill>
                <a:srgbClr val="21496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2810019" y="2654046"/>
              <a:ext cx="0" cy="69850"/>
            </a:xfrm>
            <a:custGeom>
              <a:avLst/>
              <a:gdLst/>
              <a:ahLst/>
              <a:cxnLst/>
              <a:rect l="l" t="t" r="r" b="b"/>
              <a:pathLst>
                <a:path h="69850">
                  <a:moveTo>
                    <a:pt x="0" y="0"/>
                  </a:moveTo>
                  <a:lnTo>
                    <a:pt x="0" y="69723"/>
                  </a:lnTo>
                </a:path>
              </a:pathLst>
            </a:custGeom>
            <a:ln w="5842">
              <a:solidFill>
                <a:srgbClr val="21496C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72" name="object 7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22381" y="1354263"/>
              <a:ext cx="103778" cy="13296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072045" y="1420748"/>
              <a:ext cx="48895" cy="0"/>
            </a:xfrm>
            <a:custGeom>
              <a:avLst/>
              <a:gdLst/>
              <a:ahLst/>
              <a:cxnLst/>
              <a:rect l="l" t="t" r="r" b="b"/>
              <a:pathLst>
                <a:path w="48895">
                  <a:moveTo>
                    <a:pt x="4841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5414657" y="1927098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3669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3023146" y="1500759"/>
              <a:ext cx="292735" cy="92710"/>
            </a:xfrm>
            <a:custGeom>
              <a:avLst/>
              <a:gdLst/>
              <a:ahLst/>
              <a:cxnLst/>
              <a:rect l="l" t="t" r="r" b="b"/>
              <a:pathLst>
                <a:path w="292735" h="92709">
                  <a:moveTo>
                    <a:pt x="292608" y="0"/>
                  </a:moveTo>
                  <a:lnTo>
                    <a:pt x="0" y="0"/>
                  </a:lnTo>
                  <a:lnTo>
                    <a:pt x="0" y="92583"/>
                  </a:lnTo>
                  <a:lnTo>
                    <a:pt x="292608" y="92583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452001" y="1500758"/>
              <a:ext cx="3926840" cy="852805"/>
            </a:xfrm>
            <a:custGeom>
              <a:avLst/>
              <a:gdLst/>
              <a:ahLst/>
              <a:cxnLst/>
              <a:rect l="l" t="t" r="r" b="b"/>
              <a:pathLst>
                <a:path w="3926840" h="852805">
                  <a:moveTo>
                    <a:pt x="284162" y="760095"/>
                  </a:moveTo>
                  <a:lnTo>
                    <a:pt x="0" y="760095"/>
                  </a:lnTo>
                  <a:lnTo>
                    <a:pt x="0" y="852678"/>
                  </a:lnTo>
                  <a:lnTo>
                    <a:pt x="284162" y="852678"/>
                  </a:lnTo>
                  <a:lnTo>
                    <a:pt x="284162" y="760095"/>
                  </a:lnTo>
                  <a:close/>
                </a:path>
                <a:path w="3926840" h="852805">
                  <a:moveTo>
                    <a:pt x="2819158" y="252603"/>
                  </a:moveTo>
                  <a:lnTo>
                    <a:pt x="2539212" y="252603"/>
                  </a:lnTo>
                  <a:lnTo>
                    <a:pt x="2539212" y="346329"/>
                  </a:lnTo>
                  <a:lnTo>
                    <a:pt x="2819158" y="346329"/>
                  </a:lnTo>
                  <a:lnTo>
                    <a:pt x="2819158" y="252603"/>
                  </a:lnTo>
                  <a:close/>
                </a:path>
                <a:path w="3926840" h="852805">
                  <a:moveTo>
                    <a:pt x="3926281" y="0"/>
                  </a:moveTo>
                  <a:lnTo>
                    <a:pt x="3640709" y="0"/>
                  </a:lnTo>
                  <a:lnTo>
                    <a:pt x="3640709" y="92583"/>
                  </a:lnTo>
                  <a:lnTo>
                    <a:pt x="3926281" y="92583"/>
                  </a:lnTo>
                  <a:lnTo>
                    <a:pt x="3926281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785402" y="1753362"/>
              <a:ext cx="267335" cy="93980"/>
            </a:xfrm>
            <a:custGeom>
              <a:avLst/>
              <a:gdLst/>
              <a:ahLst/>
              <a:cxnLst/>
              <a:rect l="l" t="t" r="r" b="b"/>
              <a:pathLst>
                <a:path w="267335" h="93980">
                  <a:moveTo>
                    <a:pt x="267284" y="0"/>
                  </a:moveTo>
                  <a:lnTo>
                    <a:pt x="0" y="0"/>
                  </a:lnTo>
                  <a:lnTo>
                    <a:pt x="0" y="93725"/>
                  </a:lnTo>
                  <a:lnTo>
                    <a:pt x="267284" y="93725"/>
                  </a:lnTo>
                  <a:lnTo>
                    <a:pt x="267284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3263696" y="2007108"/>
              <a:ext cx="233679" cy="93980"/>
            </a:xfrm>
            <a:custGeom>
              <a:avLst/>
              <a:gdLst/>
              <a:ahLst/>
              <a:cxnLst/>
              <a:rect l="l" t="t" r="r" b="b"/>
              <a:pathLst>
                <a:path w="233679" h="93980">
                  <a:moveTo>
                    <a:pt x="233527" y="0"/>
                  </a:moveTo>
                  <a:lnTo>
                    <a:pt x="0" y="0"/>
                  </a:lnTo>
                  <a:lnTo>
                    <a:pt x="0" y="93725"/>
                  </a:lnTo>
                  <a:lnTo>
                    <a:pt x="233527" y="93725"/>
                  </a:lnTo>
                  <a:lnTo>
                    <a:pt x="233527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2218474" y="2007108"/>
              <a:ext cx="283210" cy="93980"/>
            </a:xfrm>
            <a:custGeom>
              <a:avLst/>
              <a:gdLst/>
              <a:ahLst/>
              <a:cxnLst/>
              <a:rect l="l" t="t" r="r" b="b"/>
              <a:pathLst>
                <a:path w="283210" h="93980">
                  <a:moveTo>
                    <a:pt x="282765" y="0"/>
                  </a:moveTo>
                  <a:lnTo>
                    <a:pt x="0" y="0"/>
                  </a:lnTo>
                  <a:lnTo>
                    <a:pt x="0" y="93725"/>
                  </a:lnTo>
                  <a:lnTo>
                    <a:pt x="282765" y="93725"/>
                  </a:lnTo>
                  <a:lnTo>
                    <a:pt x="282765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114656" y="4449467"/>
            <a:ext cx="168485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33" dirty="0">
                <a:solidFill>
                  <a:srgbClr val="111111"/>
                </a:solidFill>
                <a:latin typeface="Trebuchet MS"/>
                <a:cs typeface="Trebuchet MS"/>
              </a:rPr>
              <a:t>17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22656" y="4479947"/>
            <a:ext cx="1674707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Карачаево-Черкесская</a:t>
            </a:r>
            <a:r>
              <a:rPr sz="933" spc="3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Респ.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02829" y="5181099"/>
            <a:ext cx="186436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9" baseline="3472" dirty="0">
                <a:solidFill>
                  <a:srgbClr val="111111"/>
                </a:solidFill>
                <a:latin typeface="Trebuchet MS"/>
                <a:cs typeface="Trebuchet MS"/>
              </a:rPr>
              <a:t>21</a:t>
            </a:r>
            <a:r>
              <a:rPr sz="1600" spc="89" baseline="3472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Кабардино-Балкарская</a:t>
            </a:r>
            <a:r>
              <a:rPr sz="933" spc="2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Респ</a:t>
            </a:r>
            <a:r>
              <a:rPr sz="1067" spc="-27" dirty="0">
                <a:solidFill>
                  <a:srgbClr val="111111"/>
                </a:solidFill>
                <a:latin typeface="Trebuchet MS"/>
                <a:cs typeface="Trebuchet MS"/>
              </a:rPr>
              <a:t>.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22935" y="1803229"/>
            <a:ext cx="8006080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  <a:tabLst>
                <a:tab pos="3870863" algn="l"/>
                <a:tab pos="7404762" algn="l"/>
              </a:tabLst>
            </a:pP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100,0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600" spc="-40" baseline="3472" dirty="0">
                <a:solidFill>
                  <a:srgbClr val="111111"/>
                </a:solidFill>
                <a:latin typeface="Trebuchet MS"/>
                <a:cs typeface="Trebuchet MS"/>
              </a:rPr>
              <a:t>670,0</a:t>
            </a:r>
            <a:r>
              <a:rPr sz="1600" baseline="3472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5,3</a:t>
            </a:r>
            <a:r>
              <a:rPr sz="1067" spc="5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600" b="1" spc="-69" baseline="3472" dirty="0">
                <a:solidFill>
                  <a:srgbClr val="111111"/>
                </a:solidFill>
                <a:latin typeface="Trebuchet MS"/>
                <a:cs typeface="Trebuchet MS"/>
              </a:rPr>
              <a:t>775,3</a:t>
            </a:r>
            <a:endParaRPr sz="1600" baseline="3472">
              <a:latin typeface="Trebuchet MS"/>
              <a:cs typeface="Trebuchet MS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338221" y="2145496"/>
            <a:ext cx="381847" cy="18216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607,3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902830" y="1998324"/>
            <a:ext cx="6450753" cy="90563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52492">
              <a:spcBef>
                <a:spcPts val="140"/>
              </a:spcBef>
              <a:tabLst>
                <a:tab pos="3833611" algn="l"/>
                <a:tab pos="6090768" algn="l"/>
              </a:tabLst>
            </a:pP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285,0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340,2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625,2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1167"/>
              </a:spcBef>
              <a:tabLst>
                <a:tab pos="2731278" algn="l"/>
                <a:tab pos="4238307" algn="l"/>
              </a:tabLst>
            </a:pP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234,1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216,6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067" b="1" spc="-13" dirty="0">
                <a:solidFill>
                  <a:srgbClr val="111111"/>
                </a:solidFill>
                <a:latin typeface="Trebuchet MS"/>
                <a:cs typeface="Trebuchet MS"/>
              </a:rPr>
              <a:t>450,7</a:t>
            </a:r>
            <a:endParaRPr sz="1067">
              <a:latin typeface="Trebuchet MS"/>
              <a:cs typeface="Trebuchet MS"/>
            </a:endParaRPr>
          </a:p>
          <a:p>
            <a:pPr marL="814473">
              <a:spcBef>
                <a:spcPts val="260"/>
              </a:spcBef>
              <a:tabLst>
                <a:tab pos="3291758" algn="l"/>
              </a:tabLst>
            </a:pP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370,0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2,7 </a:t>
            </a:r>
            <a:r>
              <a:rPr sz="1600" b="1" spc="-20" baseline="3472" dirty="0">
                <a:solidFill>
                  <a:srgbClr val="111111"/>
                </a:solidFill>
                <a:latin typeface="Trebuchet MS"/>
                <a:cs typeface="Trebuchet MS"/>
              </a:rPr>
              <a:t>372,7</a:t>
            </a:r>
            <a:endParaRPr sz="1600" baseline="3472">
              <a:latin typeface="Trebuchet MS"/>
              <a:cs typeface="Trebuchet MS"/>
            </a:endParaRPr>
          </a:p>
          <a:p>
            <a:pPr marL="418243">
              <a:spcBef>
                <a:spcPts val="272"/>
              </a:spcBef>
              <a:tabLst>
                <a:tab pos="1125192" algn="l"/>
              </a:tabLst>
            </a:pPr>
            <a:r>
              <a:rPr sz="1067" spc="-27" dirty="0">
                <a:solidFill>
                  <a:srgbClr val="111111"/>
                </a:solidFill>
                <a:latin typeface="Trebuchet MS"/>
                <a:cs typeface="Trebuchet MS"/>
              </a:rPr>
              <a:t>88,2</a:t>
            </a:r>
            <a:r>
              <a:rPr sz="1067" dirty="0">
                <a:solidFill>
                  <a:srgbClr val="111111"/>
                </a:solidFill>
                <a:latin typeface="Trebuchet MS"/>
                <a:cs typeface="Trebuchet MS"/>
              </a:rPr>
              <a:t>	</a:t>
            </a:r>
            <a:r>
              <a:rPr sz="1067" b="1" spc="-13" dirty="0">
                <a:solidFill>
                  <a:srgbClr val="111111"/>
                </a:solidFill>
                <a:latin typeface="Trebuchet MS"/>
                <a:cs typeface="Trebuchet MS"/>
              </a:rPr>
              <a:t>208,2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938612" y="2899189"/>
            <a:ext cx="37592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47" dirty="0">
                <a:solidFill>
                  <a:srgbClr val="111111"/>
                </a:solidFill>
                <a:latin typeface="Trebuchet MS"/>
                <a:cs typeface="Trebuchet MS"/>
              </a:rPr>
              <a:t>202,4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65047" y="3160314"/>
            <a:ext cx="3674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0" dirty="0">
                <a:solidFill>
                  <a:srgbClr val="111111"/>
                </a:solidFill>
                <a:latin typeface="Trebuchet MS"/>
                <a:cs typeface="Trebuchet MS"/>
              </a:rPr>
              <a:t>120,0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98608" y="3329541"/>
            <a:ext cx="35390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80" dirty="0">
                <a:solidFill>
                  <a:srgbClr val="111111"/>
                </a:solidFill>
                <a:latin typeface="Trebuchet MS"/>
                <a:cs typeface="Trebuchet MS"/>
              </a:rPr>
              <a:t>115,0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52615" y="3498767"/>
            <a:ext cx="3615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104,0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01472" y="3836677"/>
            <a:ext cx="37253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40" dirty="0">
                <a:solidFill>
                  <a:srgbClr val="111111"/>
                </a:solidFill>
                <a:latin typeface="Trebuchet MS"/>
                <a:cs typeface="Trebuchet MS"/>
              </a:rPr>
              <a:t>100,0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508285" y="4005903"/>
            <a:ext cx="30056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85,4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373502" y="4175131"/>
            <a:ext cx="29718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40" dirty="0">
                <a:solidFill>
                  <a:srgbClr val="111111"/>
                </a:solidFill>
                <a:latin typeface="Trebuchet MS"/>
                <a:cs typeface="Trebuchet MS"/>
              </a:rPr>
              <a:t>75,0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173369" y="4344358"/>
            <a:ext cx="307339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20" dirty="0">
                <a:solidFill>
                  <a:srgbClr val="111111"/>
                </a:solidFill>
                <a:latin typeface="Trebuchet MS"/>
                <a:cs typeface="Trebuchet MS"/>
              </a:rPr>
              <a:t>60,0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144781" y="4539453"/>
            <a:ext cx="294639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53" dirty="0">
                <a:solidFill>
                  <a:srgbClr val="111111"/>
                </a:solidFill>
                <a:latin typeface="Trebuchet MS"/>
                <a:cs typeface="Trebuchet MS"/>
              </a:rPr>
              <a:t>57,6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002781" y="4682403"/>
            <a:ext cx="3048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46,5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589041" y="4851630"/>
            <a:ext cx="28871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15,0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526822" y="5020858"/>
            <a:ext cx="27855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87" dirty="0">
                <a:solidFill>
                  <a:srgbClr val="111111"/>
                </a:solidFill>
                <a:latin typeface="Trebuchet MS"/>
                <a:cs typeface="Trebuchet MS"/>
              </a:rPr>
              <a:t>11,0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514570" y="5215951"/>
            <a:ext cx="294639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53" dirty="0">
                <a:solidFill>
                  <a:srgbClr val="111111"/>
                </a:solidFill>
                <a:latin typeface="Trebuchet MS"/>
                <a:cs typeface="Trebuchet MS"/>
              </a:rPr>
              <a:t>10,0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15473" y="5326826"/>
            <a:ext cx="1321647" cy="3702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97364">
              <a:lnSpc>
                <a:spcPct val="122900"/>
              </a:lnSpc>
              <a:spcBef>
                <a:spcPts val="133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r>
              <a:rPr sz="933" spc="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Карелия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Чеченская</a:t>
            </a:r>
            <a:r>
              <a:rPr sz="933" spc="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18785" y="5360180"/>
            <a:ext cx="196427" cy="32908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b="1" spc="-47" dirty="0">
                <a:solidFill>
                  <a:srgbClr val="111111"/>
                </a:solidFill>
                <a:latin typeface="Trebuchet MS"/>
                <a:cs typeface="Trebuchet MS"/>
              </a:rPr>
              <a:t>6,4</a:t>
            </a:r>
            <a:endParaRPr sz="933">
              <a:latin typeface="Trebuchet MS"/>
              <a:cs typeface="Trebuchet MS"/>
            </a:endParaRPr>
          </a:p>
          <a:p>
            <a:pPr marL="53339">
              <a:spcBef>
                <a:spcPts val="560"/>
              </a:spcBef>
            </a:pPr>
            <a:r>
              <a:rPr sz="600" b="1" spc="-33" dirty="0">
                <a:solidFill>
                  <a:srgbClr val="111111"/>
                </a:solidFill>
                <a:latin typeface="Trebuchet MS"/>
                <a:cs typeface="Trebuchet MS"/>
              </a:rPr>
              <a:t>6,3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57443" y="6414823"/>
            <a:ext cx="14351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Орловская</a:t>
            </a:r>
            <a:r>
              <a:rPr sz="933" spc="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область</a:t>
            </a:r>
            <a:r>
              <a:rPr sz="933" spc="333" dirty="0">
                <a:solidFill>
                  <a:srgbClr val="111111"/>
                </a:solidFill>
                <a:latin typeface="Trebuchet MS"/>
                <a:cs typeface="Trebuchet MS"/>
              </a:rPr>
              <a:t>  </a:t>
            </a:r>
            <a:r>
              <a:rPr sz="1067" b="1" spc="-40" dirty="0">
                <a:solidFill>
                  <a:srgbClr val="111111"/>
                </a:solidFill>
                <a:latin typeface="Trebuchet MS"/>
                <a:cs typeface="Trebuchet MS"/>
              </a:rPr>
              <a:t>1,2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767911" y="3484629"/>
            <a:ext cx="392853" cy="368605"/>
          </a:xfrm>
          <a:prstGeom prst="rect">
            <a:avLst/>
          </a:prstGeom>
        </p:spPr>
        <p:txBody>
          <a:bodyPr vert="horz" wrap="square" lIns="0" tIns="27093" rIns="0" bIns="0" rtlCol="0">
            <a:spAutoFit/>
          </a:bodyPr>
          <a:lstStyle/>
          <a:p>
            <a:pPr marL="31326">
              <a:spcBef>
                <a:spcPts val="213"/>
              </a:spcBef>
            </a:pPr>
            <a:r>
              <a:rPr sz="1067" b="1" spc="-40" dirty="0">
                <a:solidFill>
                  <a:srgbClr val="111111"/>
                </a:solidFill>
                <a:latin typeface="Trebuchet MS"/>
                <a:cs typeface="Trebuchet MS"/>
              </a:rPr>
              <a:t>106,1</a:t>
            </a:r>
            <a:endParaRPr sz="1067">
              <a:latin typeface="Trebuchet MS"/>
              <a:cs typeface="Trebuchet MS"/>
            </a:endParaRPr>
          </a:p>
          <a:p>
            <a:pPr marL="16933">
              <a:spcBef>
                <a:spcPts val="80"/>
              </a:spcBef>
            </a:pPr>
            <a:r>
              <a:rPr sz="1067" b="1" spc="-13" dirty="0">
                <a:solidFill>
                  <a:srgbClr val="111111"/>
                </a:solidFill>
                <a:latin typeface="Trebuchet MS"/>
                <a:cs typeface="Trebuchet MS"/>
              </a:rPr>
              <a:t>105,0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2830" y="4605014"/>
            <a:ext cx="957580" cy="3702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44872">
              <a:lnSpc>
                <a:spcPct val="122900"/>
              </a:lnSpc>
              <a:spcBef>
                <a:spcPts val="133"/>
              </a:spcBef>
            </a:pP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Краснодарский Республика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723810" y="4605014"/>
            <a:ext cx="555412" cy="37027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253147">
              <a:lnSpc>
                <a:spcPct val="122900"/>
              </a:lnSpc>
              <a:spcBef>
                <a:spcPts val="133"/>
              </a:spcBef>
            </a:pP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край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 Дагестан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772830" y="4987927"/>
            <a:ext cx="1196340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Московская</a:t>
            </a:r>
            <a:r>
              <a:rPr sz="933" spc="2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270531" y="2986158"/>
            <a:ext cx="345439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40" dirty="0">
                <a:solidFill>
                  <a:srgbClr val="111111"/>
                </a:solidFill>
                <a:latin typeface="Trebuchet MS"/>
                <a:cs typeface="Trebuchet MS"/>
              </a:rPr>
              <a:t>150,0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50319" y="3596010"/>
            <a:ext cx="1229359" cy="9000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3019" marR="6773" indent="-16933" algn="r">
              <a:lnSpc>
                <a:spcPct val="122900"/>
              </a:lnSpc>
              <a:spcBef>
                <a:spcPts val="133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Саратовская</a:t>
            </a:r>
            <a:r>
              <a:rPr sz="933" spc="20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Забайкальский</a:t>
            </a:r>
            <a:r>
              <a:rPr sz="933" spc="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край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 Ульяновская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Самарская</a:t>
            </a:r>
            <a:r>
              <a:rPr sz="933" spc="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Омская</a:t>
            </a:r>
            <a:r>
              <a:rPr sz="933" spc="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1103" y="3503375"/>
            <a:ext cx="1551093" cy="159810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r>
              <a:rPr sz="933" spc="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Башкортостан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959945" y="2648211"/>
            <a:ext cx="36152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spc="-13" dirty="0">
                <a:solidFill>
                  <a:srgbClr val="111111"/>
                </a:solidFill>
                <a:latin typeface="Trebuchet MS"/>
                <a:cs typeface="Trebuchet MS"/>
              </a:rPr>
              <a:t>120,0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91868" y="1712626"/>
            <a:ext cx="1380913" cy="180252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1486" marR="6773" indent="98211" algn="r">
              <a:lnSpc>
                <a:spcPct val="122900"/>
              </a:lnSpc>
              <a:spcBef>
                <a:spcPts val="133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Ставропольский</a:t>
            </a:r>
            <a:r>
              <a:rPr sz="933" spc="2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край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 Астраханская</a:t>
            </a:r>
            <a:r>
              <a:rPr sz="933" spc="152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Ростовская</a:t>
            </a:r>
            <a:r>
              <a:rPr sz="933" spc="1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r>
              <a:rPr sz="933" spc="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Калмыкия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Оренбургская</a:t>
            </a:r>
            <a:r>
              <a:rPr sz="933" spc="18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Волгоградская</a:t>
            </a:r>
            <a:r>
              <a:rPr sz="933" spc="12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 </a:t>
            </a:r>
            <a:r>
              <a:rPr sz="933" spc="-27" dirty="0">
                <a:solidFill>
                  <a:srgbClr val="111111"/>
                </a:solidFill>
                <a:latin typeface="Trebuchet MS"/>
                <a:cs typeface="Trebuchet MS"/>
              </a:rPr>
              <a:t>М</a:t>
            </a:r>
            <a:r>
              <a:rPr sz="933" spc="-12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урманская</a:t>
            </a:r>
            <a:r>
              <a:rPr sz="933" spc="6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область</a:t>
            </a:r>
            <a:endParaRPr sz="933">
              <a:latin typeface="Trebuchet MS"/>
              <a:cs typeface="Trebuchet MS"/>
            </a:endParaRPr>
          </a:p>
          <a:p>
            <a:pPr marL="227748" marR="107524" indent="-211661">
              <a:lnSpc>
                <a:spcPct val="119300"/>
              </a:lnSpc>
              <a:spcBef>
                <a:spcPts val="240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r>
              <a:rPr sz="933" spc="1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Адыгея </a:t>
            </a: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r>
              <a:rPr sz="933" spc="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Алтай</a:t>
            </a:r>
            <a:endParaRPr sz="933">
              <a:latin typeface="Trebuchet MS"/>
              <a:cs typeface="Trebuchet MS"/>
            </a:endParaRPr>
          </a:p>
          <a:p>
            <a:pPr marL="99058">
              <a:spcBef>
                <a:spcPts val="260"/>
              </a:spcBef>
            </a:pPr>
            <a:r>
              <a:rPr sz="933" dirty="0">
                <a:solidFill>
                  <a:srgbClr val="111111"/>
                </a:solidFill>
                <a:latin typeface="Trebuchet MS"/>
                <a:cs typeface="Trebuchet MS"/>
              </a:rPr>
              <a:t>Республика</a:t>
            </a:r>
            <a:r>
              <a:rPr sz="933" spc="16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933" spc="-13" dirty="0">
                <a:solidFill>
                  <a:srgbClr val="111111"/>
                </a:solidFill>
                <a:latin typeface="Trebuchet MS"/>
                <a:cs typeface="Trebuchet MS"/>
              </a:rPr>
              <a:t>Бурятия</a:t>
            </a:r>
            <a:endParaRPr sz="933">
              <a:latin typeface="Trebuchet MS"/>
              <a:cs typeface="Trebuchet M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472380" y="2986158"/>
            <a:ext cx="36999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53" dirty="0">
                <a:solidFill>
                  <a:srgbClr val="111111"/>
                </a:solidFill>
                <a:latin typeface="Trebuchet MS"/>
                <a:cs typeface="Trebuchet MS"/>
              </a:rPr>
              <a:t>158,9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867605" y="5376710"/>
            <a:ext cx="18118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11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114728" y="5320346"/>
            <a:ext cx="17610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40" dirty="0">
                <a:solidFill>
                  <a:srgbClr val="111111"/>
                </a:solidFill>
                <a:latin typeface="Trebuchet MS"/>
                <a:cs typeface="Trebuchet MS"/>
              </a:rPr>
              <a:t>12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9439048" y="5666697"/>
            <a:ext cx="18288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13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287632" y="5138731"/>
            <a:ext cx="301413" cy="35052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ts val="1267"/>
              </a:lnSpc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14</a:t>
            </a:r>
            <a:endParaRPr sz="1067">
              <a:latin typeface="Trebuchet MS"/>
              <a:cs typeface="Trebuchet MS"/>
            </a:endParaRPr>
          </a:p>
          <a:p>
            <a:pPr marL="134617">
              <a:lnSpc>
                <a:spcPts val="1267"/>
              </a:lnSpc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15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125031" y="5536815"/>
            <a:ext cx="1803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16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794791" y="4634181"/>
            <a:ext cx="1930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20</a:t>
            </a:r>
            <a:endParaRPr sz="1067">
              <a:latin typeface="Trebuchet MS"/>
              <a:cs typeface="Trebuchet MS"/>
            </a:endParaRPr>
          </a:p>
        </p:txBody>
      </p:sp>
      <p:graphicFrame>
        <p:nvGraphicFramePr>
          <p:cNvPr id="118" name="object 118"/>
          <p:cNvGraphicFramePr>
            <a:graphicFrameLocks noGrp="1"/>
          </p:cNvGraphicFramePr>
          <p:nvPr/>
        </p:nvGraphicFramePr>
        <p:xfrm>
          <a:off x="708882" y="5710427"/>
          <a:ext cx="2876972" cy="689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167"/>
                <a:gridCol w="716280"/>
                <a:gridCol w="615525"/>
              </a:tblGrid>
              <a:tr h="217593"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Вологодская</a:t>
                      </a:r>
                      <a:r>
                        <a:rPr sz="900" spc="9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область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b="1" spc="-2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6,0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6933" marB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17</a:t>
                      </a:r>
                      <a:r>
                        <a:rPr sz="1600" b="1" spc="-15" baseline="-27777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21</a:t>
                      </a:r>
                      <a:r>
                        <a:rPr sz="1600" b="1" spc="-15" baseline="3472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600" baseline="3472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149013">
                <a:tc>
                  <a:txBody>
                    <a:bodyPr/>
                    <a:lstStyle/>
                    <a:p>
                      <a:pPr marR="94615" algn="r">
                        <a:lnSpc>
                          <a:spcPts val="700"/>
                        </a:lnSpc>
                      </a:pPr>
                      <a:r>
                        <a:rPr sz="90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Республика</a:t>
                      </a:r>
                      <a:r>
                        <a:rPr sz="900" spc="12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Хакасия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00"/>
                        </a:lnSpc>
                      </a:pPr>
                      <a:r>
                        <a:rPr sz="900" b="1" spc="-2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5,2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780"/>
                        </a:lnSpc>
                      </a:pPr>
                      <a:r>
                        <a:rPr sz="1100" b="1" spc="-2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17018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Белгородская</a:t>
                      </a:r>
                      <a:r>
                        <a:rPr sz="900" spc="9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область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693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2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4,1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1693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900"/>
                        </a:lnSpc>
                      </a:pPr>
                      <a:r>
                        <a:rPr sz="1100" b="1" spc="-2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R="117475" algn="r">
                        <a:lnSpc>
                          <a:spcPts val="755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Ленинградская</a:t>
                      </a:r>
                      <a:r>
                        <a:rPr sz="900" spc="5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область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755"/>
                        </a:lnSpc>
                        <a:spcBef>
                          <a:spcPts val="45"/>
                        </a:spcBef>
                      </a:pPr>
                      <a:r>
                        <a:rPr sz="900" b="1" spc="-25" dirty="0">
                          <a:solidFill>
                            <a:srgbClr val="111111"/>
                          </a:solidFill>
                          <a:latin typeface="Trebuchet MS"/>
                          <a:cs typeface="Trebuchet MS"/>
                        </a:rPr>
                        <a:t>2,4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9" name="object 119"/>
          <p:cNvSpPr txBox="1"/>
          <p:nvPr/>
        </p:nvSpPr>
        <p:spPr>
          <a:xfrm>
            <a:off x="4260539" y="4074902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22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326160" y="4508383"/>
            <a:ext cx="184573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24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374970" y="5874181"/>
            <a:ext cx="1803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25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512293" y="4841255"/>
            <a:ext cx="18880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28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418761" y="5036350"/>
            <a:ext cx="188807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26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955577" y="4194027"/>
            <a:ext cx="18034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33" dirty="0">
                <a:solidFill>
                  <a:srgbClr val="111111"/>
                </a:solidFill>
                <a:latin typeface="Trebuchet MS"/>
                <a:cs typeface="Trebuchet MS"/>
              </a:rPr>
              <a:t>27</a:t>
            </a:r>
            <a:endParaRPr sz="1067">
              <a:latin typeface="Trebuchet MS"/>
              <a:cs typeface="Trebuchet M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878361" y="3765717"/>
            <a:ext cx="114300" cy="18131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067" b="1" spc="-67" dirty="0">
                <a:solidFill>
                  <a:srgbClr val="111111"/>
                </a:solidFill>
                <a:latin typeface="Trebuchet MS"/>
                <a:cs typeface="Trebuchet MS"/>
              </a:rPr>
              <a:t>7</a:t>
            </a:r>
            <a:endParaRPr sz="106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645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8971" y="1261534"/>
            <a:ext cx="11174307" cy="4687993"/>
            <a:chOff x="471728" y="946150"/>
            <a:chExt cx="8380730" cy="3515995"/>
          </a:xfrm>
        </p:grpSpPr>
        <p:sp>
          <p:nvSpPr>
            <p:cNvPr id="3" name="object 3"/>
            <p:cNvSpPr/>
            <p:nvPr/>
          </p:nvSpPr>
          <p:spPr>
            <a:xfrm>
              <a:off x="473316" y="947737"/>
              <a:ext cx="8377555" cy="3512820"/>
            </a:xfrm>
            <a:custGeom>
              <a:avLst/>
              <a:gdLst/>
              <a:ahLst/>
              <a:cxnLst/>
              <a:rect l="l" t="t" r="r" b="b"/>
              <a:pathLst>
                <a:path w="8377555" h="3512820">
                  <a:moveTo>
                    <a:pt x="0" y="3512350"/>
                  </a:moveTo>
                  <a:lnTo>
                    <a:pt x="8377542" y="3512350"/>
                  </a:lnTo>
                  <a:lnTo>
                    <a:pt x="8377542" y="0"/>
                  </a:lnTo>
                  <a:lnTo>
                    <a:pt x="0" y="0"/>
                  </a:lnTo>
                  <a:lnTo>
                    <a:pt x="0" y="35123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628815" y="4350003"/>
              <a:ext cx="914400" cy="16510"/>
            </a:xfrm>
            <a:custGeom>
              <a:avLst/>
              <a:gdLst/>
              <a:ahLst/>
              <a:cxnLst/>
              <a:rect l="l" t="t" r="r" b="b"/>
              <a:pathLst>
                <a:path w="914400" h="16510">
                  <a:moveTo>
                    <a:pt x="198348" y="0"/>
                  </a:moveTo>
                  <a:lnTo>
                    <a:pt x="0" y="0"/>
                  </a:lnTo>
                  <a:lnTo>
                    <a:pt x="0" y="16510"/>
                  </a:lnTo>
                  <a:lnTo>
                    <a:pt x="198348" y="16510"/>
                  </a:lnTo>
                  <a:lnTo>
                    <a:pt x="198348" y="0"/>
                  </a:lnTo>
                  <a:close/>
                </a:path>
                <a:path w="914400" h="16510">
                  <a:moveTo>
                    <a:pt x="557085" y="0"/>
                  </a:moveTo>
                  <a:lnTo>
                    <a:pt x="357327" y="0"/>
                  </a:lnTo>
                  <a:lnTo>
                    <a:pt x="357327" y="16510"/>
                  </a:lnTo>
                  <a:lnTo>
                    <a:pt x="557085" y="16510"/>
                  </a:lnTo>
                  <a:lnTo>
                    <a:pt x="557085" y="0"/>
                  </a:lnTo>
                  <a:close/>
                </a:path>
                <a:path w="914400" h="16510">
                  <a:moveTo>
                    <a:pt x="914400" y="0"/>
                  </a:moveTo>
                  <a:lnTo>
                    <a:pt x="716051" y="0"/>
                  </a:lnTo>
                  <a:lnTo>
                    <a:pt x="716051" y="16510"/>
                  </a:lnTo>
                  <a:lnTo>
                    <a:pt x="914400" y="1651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702189" y="436340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2059509" y="436340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" name="object 7"/>
            <p:cNvSpPr/>
            <p:nvPr/>
          </p:nvSpPr>
          <p:spPr>
            <a:xfrm>
              <a:off x="2416830" y="436340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2774148" y="4363402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3175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3132874" y="436340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0194" y="4362830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4318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7514" y="4362830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4318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4832" y="4362830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4318">
              <a:solidFill>
                <a:srgbClr val="6E8DB8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562153" y="4334000"/>
              <a:ext cx="200025" cy="34925"/>
            </a:xfrm>
            <a:custGeom>
              <a:avLst/>
              <a:gdLst/>
              <a:ahLst/>
              <a:cxnLst/>
              <a:rect l="l" t="t" r="r" b="b"/>
              <a:pathLst>
                <a:path w="200025" h="34925">
                  <a:moveTo>
                    <a:pt x="0" y="34797"/>
                  </a:moveTo>
                  <a:lnTo>
                    <a:pt x="199758" y="34797"/>
                  </a:lnTo>
                  <a:lnTo>
                    <a:pt x="199758" y="0"/>
                  </a:lnTo>
                  <a:lnTo>
                    <a:pt x="0" y="0"/>
                  </a:lnTo>
                  <a:lnTo>
                    <a:pt x="0" y="34797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0869" y="4103369"/>
              <a:ext cx="3417570" cy="260985"/>
            </a:xfrm>
            <a:custGeom>
              <a:avLst/>
              <a:gdLst/>
              <a:ahLst/>
              <a:cxnLst/>
              <a:rect l="l" t="t" r="r" b="b"/>
              <a:pathLst>
                <a:path w="3417570" h="260985">
                  <a:moveTo>
                    <a:pt x="198361" y="211455"/>
                  </a:moveTo>
                  <a:lnTo>
                    <a:pt x="0" y="211455"/>
                  </a:lnTo>
                  <a:lnTo>
                    <a:pt x="0" y="260604"/>
                  </a:lnTo>
                  <a:lnTo>
                    <a:pt x="198361" y="260604"/>
                  </a:lnTo>
                  <a:lnTo>
                    <a:pt x="198361" y="211455"/>
                  </a:lnTo>
                  <a:close/>
                </a:path>
                <a:path w="3417570" h="260985">
                  <a:moveTo>
                    <a:pt x="555688" y="188595"/>
                  </a:moveTo>
                  <a:lnTo>
                    <a:pt x="357327" y="188595"/>
                  </a:lnTo>
                  <a:lnTo>
                    <a:pt x="357327" y="260616"/>
                  </a:lnTo>
                  <a:lnTo>
                    <a:pt x="555688" y="260616"/>
                  </a:lnTo>
                  <a:lnTo>
                    <a:pt x="555688" y="188595"/>
                  </a:lnTo>
                  <a:close/>
                </a:path>
                <a:path w="3417570" h="260985">
                  <a:moveTo>
                    <a:pt x="913003" y="164592"/>
                  </a:moveTo>
                  <a:lnTo>
                    <a:pt x="714654" y="164592"/>
                  </a:lnTo>
                  <a:lnTo>
                    <a:pt x="714654" y="260616"/>
                  </a:lnTo>
                  <a:lnTo>
                    <a:pt x="913003" y="260616"/>
                  </a:lnTo>
                  <a:lnTo>
                    <a:pt x="913003" y="164592"/>
                  </a:lnTo>
                  <a:close/>
                </a:path>
                <a:path w="3417570" h="260985">
                  <a:moveTo>
                    <a:pt x="1271727" y="140589"/>
                  </a:moveTo>
                  <a:lnTo>
                    <a:pt x="1071968" y="140589"/>
                  </a:lnTo>
                  <a:lnTo>
                    <a:pt x="1071968" y="260616"/>
                  </a:lnTo>
                  <a:lnTo>
                    <a:pt x="1271727" y="260616"/>
                  </a:lnTo>
                  <a:lnTo>
                    <a:pt x="1271727" y="140589"/>
                  </a:lnTo>
                  <a:close/>
                </a:path>
                <a:path w="3417570" h="260985">
                  <a:moveTo>
                    <a:pt x="1629041" y="117729"/>
                  </a:moveTo>
                  <a:lnTo>
                    <a:pt x="1430693" y="117729"/>
                  </a:lnTo>
                  <a:lnTo>
                    <a:pt x="1430693" y="260616"/>
                  </a:lnTo>
                  <a:lnTo>
                    <a:pt x="1629041" y="260616"/>
                  </a:lnTo>
                  <a:lnTo>
                    <a:pt x="1629041" y="117729"/>
                  </a:lnTo>
                  <a:close/>
                </a:path>
                <a:path w="3417570" h="260985">
                  <a:moveTo>
                    <a:pt x="1986368" y="93726"/>
                  </a:moveTo>
                  <a:lnTo>
                    <a:pt x="1788007" y="93726"/>
                  </a:lnTo>
                  <a:lnTo>
                    <a:pt x="1788007" y="260616"/>
                  </a:lnTo>
                  <a:lnTo>
                    <a:pt x="1986368" y="260616"/>
                  </a:lnTo>
                  <a:lnTo>
                    <a:pt x="1986368" y="93726"/>
                  </a:lnTo>
                  <a:close/>
                </a:path>
                <a:path w="3417570" h="260985">
                  <a:moveTo>
                    <a:pt x="2343683" y="70866"/>
                  </a:moveTo>
                  <a:lnTo>
                    <a:pt x="2145322" y="70866"/>
                  </a:lnTo>
                  <a:lnTo>
                    <a:pt x="2145322" y="260616"/>
                  </a:lnTo>
                  <a:lnTo>
                    <a:pt x="2343683" y="260616"/>
                  </a:lnTo>
                  <a:lnTo>
                    <a:pt x="2343683" y="70866"/>
                  </a:lnTo>
                  <a:close/>
                </a:path>
                <a:path w="3417570" h="260985">
                  <a:moveTo>
                    <a:pt x="2701010" y="46863"/>
                  </a:moveTo>
                  <a:lnTo>
                    <a:pt x="2502662" y="46863"/>
                  </a:lnTo>
                  <a:lnTo>
                    <a:pt x="2502662" y="260616"/>
                  </a:lnTo>
                  <a:lnTo>
                    <a:pt x="2701010" y="260616"/>
                  </a:lnTo>
                  <a:lnTo>
                    <a:pt x="2701010" y="46863"/>
                  </a:lnTo>
                  <a:close/>
                </a:path>
                <a:path w="3417570" h="260985">
                  <a:moveTo>
                    <a:pt x="3059734" y="24003"/>
                  </a:moveTo>
                  <a:lnTo>
                    <a:pt x="2859976" y="24003"/>
                  </a:lnTo>
                  <a:lnTo>
                    <a:pt x="2859976" y="260604"/>
                  </a:lnTo>
                  <a:lnTo>
                    <a:pt x="3059734" y="260604"/>
                  </a:lnTo>
                  <a:lnTo>
                    <a:pt x="3059734" y="24003"/>
                  </a:lnTo>
                  <a:close/>
                </a:path>
                <a:path w="3417570" h="260985">
                  <a:moveTo>
                    <a:pt x="3417049" y="0"/>
                  </a:moveTo>
                  <a:lnTo>
                    <a:pt x="3218700" y="0"/>
                  </a:lnTo>
                  <a:lnTo>
                    <a:pt x="3218700" y="260604"/>
                  </a:lnTo>
                  <a:lnTo>
                    <a:pt x="3417049" y="260604"/>
                  </a:lnTo>
                  <a:lnTo>
                    <a:pt x="3417049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28825" y="435197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86147" y="4351972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344872" y="435197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2181" y="4346384"/>
              <a:ext cx="1986914" cy="20320"/>
            </a:xfrm>
            <a:custGeom>
              <a:avLst/>
              <a:gdLst/>
              <a:ahLst/>
              <a:cxnLst/>
              <a:rect l="l" t="t" r="r" b="b"/>
              <a:pathLst>
                <a:path w="1986914" h="20320">
                  <a:moveTo>
                    <a:pt x="198361" y="3619"/>
                  </a:moveTo>
                  <a:lnTo>
                    <a:pt x="0" y="3619"/>
                  </a:lnTo>
                  <a:lnTo>
                    <a:pt x="0" y="20129"/>
                  </a:lnTo>
                  <a:lnTo>
                    <a:pt x="198361" y="20129"/>
                  </a:lnTo>
                  <a:lnTo>
                    <a:pt x="198361" y="3619"/>
                  </a:lnTo>
                  <a:close/>
                </a:path>
                <a:path w="1986914" h="20320">
                  <a:moveTo>
                    <a:pt x="555675" y="3619"/>
                  </a:moveTo>
                  <a:lnTo>
                    <a:pt x="357327" y="3619"/>
                  </a:lnTo>
                  <a:lnTo>
                    <a:pt x="357327" y="20129"/>
                  </a:lnTo>
                  <a:lnTo>
                    <a:pt x="555675" y="20129"/>
                  </a:lnTo>
                  <a:lnTo>
                    <a:pt x="555675" y="3619"/>
                  </a:lnTo>
                  <a:close/>
                </a:path>
                <a:path w="1986914" h="20320">
                  <a:moveTo>
                    <a:pt x="913003" y="1143"/>
                  </a:moveTo>
                  <a:lnTo>
                    <a:pt x="714641" y="1143"/>
                  </a:lnTo>
                  <a:lnTo>
                    <a:pt x="714641" y="19177"/>
                  </a:lnTo>
                  <a:lnTo>
                    <a:pt x="913003" y="19177"/>
                  </a:lnTo>
                  <a:lnTo>
                    <a:pt x="913003" y="1143"/>
                  </a:lnTo>
                  <a:close/>
                </a:path>
                <a:path w="1986914" h="20320">
                  <a:moveTo>
                    <a:pt x="1271727" y="1143"/>
                  </a:moveTo>
                  <a:lnTo>
                    <a:pt x="1071968" y="1143"/>
                  </a:lnTo>
                  <a:lnTo>
                    <a:pt x="1071968" y="19177"/>
                  </a:lnTo>
                  <a:lnTo>
                    <a:pt x="1271727" y="19177"/>
                  </a:lnTo>
                  <a:lnTo>
                    <a:pt x="1271727" y="1143"/>
                  </a:lnTo>
                  <a:close/>
                </a:path>
                <a:path w="1986914" h="20320">
                  <a:moveTo>
                    <a:pt x="1629054" y="1143"/>
                  </a:moveTo>
                  <a:lnTo>
                    <a:pt x="1430693" y="1143"/>
                  </a:lnTo>
                  <a:lnTo>
                    <a:pt x="1430693" y="19177"/>
                  </a:lnTo>
                  <a:lnTo>
                    <a:pt x="1629054" y="19177"/>
                  </a:lnTo>
                  <a:lnTo>
                    <a:pt x="1629054" y="1143"/>
                  </a:lnTo>
                  <a:close/>
                </a:path>
                <a:path w="1986914" h="20320">
                  <a:moveTo>
                    <a:pt x="1986356" y="0"/>
                  </a:moveTo>
                  <a:lnTo>
                    <a:pt x="1788007" y="0"/>
                  </a:lnTo>
                  <a:lnTo>
                    <a:pt x="1788007" y="18034"/>
                  </a:lnTo>
                  <a:lnTo>
                    <a:pt x="1986356" y="18034"/>
                  </a:lnTo>
                  <a:lnTo>
                    <a:pt x="1986356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847514" y="435540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18034">
              <a:solidFill>
                <a:srgbClr val="FFE817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4830" y="4086732"/>
              <a:ext cx="4133215" cy="278130"/>
            </a:xfrm>
            <a:custGeom>
              <a:avLst/>
              <a:gdLst/>
              <a:ahLst/>
              <a:cxnLst/>
              <a:rect l="l" t="t" r="r" b="b"/>
              <a:pathLst>
                <a:path w="4133215" h="278129">
                  <a:moveTo>
                    <a:pt x="198361" y="259651"/>
                  </a:moveTo>
                  <a:lnTo>
                    <a:pt x="0" y="259651"/>
                  </a:lnTo>
                  <a:lnTo>
                    <a:pt x="0" y="277685"/>
                  </a:lnTo>
                  <a:lnTo>
                    <a:pt x="198361" y="277685"/>
                  </a:lnTo>
                  <a:lnTo>
                    <a:pt x="198361" y="259651"/>
                  </a:lnTo>
                  <a:close/>
                </a:path>
                <a:path w="4133215" h="278129">
                  <a:moveTo>
                    <a:pt x="557072" y="235458"/>
                  </a:moveTo>
                  <a:lnTo>
                    <a:pt x="357314" y="235458"/>
                  </a:lnTo>
                  <a:lnTo>
                    <a:pt x="357314" y="255016"/>
                  </a:lnTo>
                  <a:lnTo>
                    <a:pt x="557072" y="255016"/>
                  </a:lnTo>
                  <a:lnTo>
                    <a:pt x="557072" y="235458"/>
                  </a:lnTo>
                  <a:close/>
                </a:path>
                <a:path w="4133215" h="278129">
                  <a:moveTo>
                    <a:pt x="914400" y="211455"/>
                  </a:moveTo>
                  <a:lnTo>
                    <a:pt x="716038" y="211455"/>
                  </a:lnTo>
                  <a:lnTo>
                    <a:pt x="716038" y="231013"/>
                  </a:lnTo>
                  <a:lnTo>
                    <a:pt x="914400" y="231013"/>
                  </a:lnTo>
                  <a:lnTo>
                    <a:pt x="914400" y="211455"/>
                  </a:lnTo>
                  <a:close/>
                </a:path>
                <a:path w="4133215" h="278129">
                  <a:moveTo>
                    <a:pt x="1271727" y="188595"/>
                  </a:moveTo>
                  <a:lnTo>
                    <a:pt x="1073365" y="188595"/>
                  </a:lnTo>
                  <a:lnTo>
                    <a:pt x="1073365" y="208153"/>
                  </a:lnTo>
                  <a:lnTo>
                    <a:pt x="1271727" y="208153"/>
                  </a:lnTo>
                  <a:lnTo>
                    <a:pt x="1271727" y="188595"/>
                  </a:lnTo>
                  <a:close/>
                </a:path>
                <a:path w="4133215" h="278129">
                  <a:moveTo>
                    <a:pt x="1629029" y="164592"/>
                  </a:moveTo>
                  <a:lnTo>
                    <a:pt x="1430680" y="164592"/>
                  </a:lnTo>
                  <a:lnTo>
                    <a:pt x="1430680" y="184150"/>
                  </a:lnTo>
                  <a:lnTo>
                    <a:pt x="1629029" y="184150"/>
                  </a:lnTo>
                  <a:lnTo>
                    <a:pt x="1629029" y="164592"/>
                  </a:lnTo>
                  <a:close/>
                </a:path>
                <a:path w="4133215" h="278129">
                  <a:moveTo>
                    <a:pt x="1987765" y="141922"/>
                  </a:moveTo>
                  <a:lnTo>
                    <a:pt x="1788007" y="141922"/>
                  </a:lnTo>
                  <a:lnTo>
                    <a:pt x="1788007" y="159956"/>
                  </a:lnTo>
                  <a:lnTo>
                    <a:pt x="1987765" y="159956"/>
                  </a:lnTo>
                  <a:lnTo>
                    <a:pt x="1987765" y="141922"/>
                  </a:lnTo>
                  <a:close/>
                </a:path>
                <a:path w="4133215" h="278129">
                  <a:moveTo>
                    <a:pt x="2345080" y="117729"/>
                  </a:moveTo>
                  <a:lnTo>
                    <a:pt x="2146731" y="117729"/>
                  </a:lnTo>
                  <a:lnTo>
                    <a:pt x="2146731" y="137287"/>
                  </a:lnTo>
                  <a:lnTo>
                    <a:pt x="2345080" y="137287"/>
                  </a:lnTo>
                  <a:lnTo>
                    <a:pt x="2345080" y="117729"/>
                  </a:lnTo>
                  <a:close/>
                </a:path>
                <a:path w="4133215" h="278129">
                  <a:moveTo>
                    <a:pt x="2702395" y="93726"/>
                  </a:moveTo>
                  <a:lnTo>
                    <a:pt x="2504046" y="93726"/>
                  </a:lnTo>
                  <a:lnTo>
                    <a:pt x="2504046" y="113284"/>
                  </a:lnTo>
                  <a:lnTo>
                    <a:pt x="2702395" y="113284"/>
                  </a:lnTo>
                  <a:lnTo>
                    <a:pt x="2702395" y="93726"/>
                  </a:lnTo>
                  <a:close/>
                </a:path>
                <a:path w="4133215" h="278129">
                  <a:moveTo>
                    <a:pt x="3059709" y="70866"/>
                  </a:moveTo>
                  <a:lnTo>
                    <a:pt x="2861360" y="70866"/>
                  </a:lnTo>
                  <a:lnTo>
                    <a:pt x="2861360" y="90424"/>
                  </a:lnTo>
                  <a:lnTo>
                    <a:pt x="3059709" y="90424"/>
                  </a:lnTo>
                  <a:lnTo>
                    <a:pt x="3059709" y="70866"/>
                  </a:lnTo>
                  <a:close/>
                </a:path>
                <a:path w="4133215" h="278129">
                  <a:moveTo>
                    <a:pt x="3417036" y="46863"/>
                  </a:moveTo>
                  <a:lnTo>
                    <a:pt x="3218688" y="46863"/>
                  </a:lnTo>
                  <a:lnTo>
                    <a:pt x="3218688" y="66421"/>
                  </a:lnTo>
                  <a:lnTo>
                    <a:pt x="3417036" y="66421"/>
                  </a:lnTo>
                  <a:lnTo>
                    <a:pt x="3417036" y="46863"/>
                  </a:lnTo>
                  <a:close/>
                </a:path>
                <a:path w="4133215" h="278129">
                  <a:moveTo>
                    <a:pt x="3775760" y="24003"/>
                  </a:moveTo>
                  <a:lnTo>
                    <a:pt x="3576002" y="24003"/>
                  </a:lnTo>
                  <a:lnTo>
                    <a:pt x="3576002" y="43561"/>
                  </a:lnTo>
                  <a:lnTo>
                    <a:pt x="3775760" y="43561"/>
                  </a:lnTo>
                  <a:lnTo>
                    <a:pt x="3775760" y="24003"/>
                  </a:lnTo>
                  <a:close/>
                </a:path>
                <a:path w="4133215" h="278129">
                  <a:moveTo>
                    <a:pt x="4133075" y="0"/>
                  </a:moveTo>
                  <a:lnTo>
                    <a:pt x="3934726" y="0"/>
                  </a:lnTo>
                  <a:lnTo>
                    <a:pt x="3934726" y="19558"/>
                  </a:lnTo>
                  <a:lnTo>
                    <a:pt x="4133075" y="19558"/>
                  </a:lnTo>
                  <a:lnTo>
                    <a:pt x="4133075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825" y="4350765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>
                  <a:moveTo>
                    <a:pt x="0" y="0"/>
                  </a:moveTo>
                  <a:lnTo>
                    <a:pt x="198348" y="0"/>
                  </a:lnTo>
                </a:path>
                <a:path w="914400">
                  <a:moveTo>
                    <a:pt x="357322" y="0"/>
                  </a:moveTo>
                  <a:lnTo>
                    <a:pt x="557080" y="0"/>
                  </a:lnTo>
                </a:path>
                <a:path w="914400">
                  <a:moveTo>
                    <a:pt x="716047" y="0"/>
                  </a:moveTo>
                  <a:lnTo>
                    <a:pt x="914396" y="0"/>
                  </a:lnTo>
                </a:path>
              </a:pathLst>
            </a:custGeom>
            <a:ln w="3301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2191" y="435197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059510" y="435197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416830" y="4349686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2774149" y="4349686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32875" y="4349686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490196" y="4348543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847514" y="4348543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4204834" y="4348543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2153" y="4324539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31"/>
            <p:cNvSpPr/>
            <p:nvPr/>
          </p:nvSpPr>
          <p:spPr>
            <a:xfrm>
              <a:off x="4920880" y="4300537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5278198" y="4277677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5519" y="4253674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5992839" y="4230813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6351564" y="420681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6"/>
            <p:cNvSpPr/>
            <p:nvPr/>
          </p:nvSpPr>
          <p:spPr>
            <a:xfrm>
              <a:off x="6708882" y="4182808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066202" y="4159947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7423520" y="4135945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7780840" y="4113085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139566" y="408908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3175">
              <a:solidFill>
                <a:srgbClr val="1D9E8B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8827" y="4162805"/>
              <a:ext cx="914400" cy="186690"/>
            </a:xfrm>
            <a:custGeom>
              <a:avLst/>
              <a:gdLst/>
              <a:ahLst/>
              <a:cxnLst/>
              <a:rect l="l" t="t" r="r" b="b"/>
              <a:pathLst>
                <a:path w="914400" h="186689">
                  <a:moveTo>
                    <a:pt x="198348" y="5715"/>
                  </a:moveTo>
                  <a:lnTo>
                    <a:pt x="0" y="5715"/>
                  </a:lnTo>
                  <a:lnTo>
                    <a:pt x="0" y="186309"/>
                  </a:lnTo>
                  <a:lnTo>
                    <a:pt x="198348" y="186309"/>
                  </a:lnTo>
                  <a:lnTo>
                    <a:pt x="198348" y="5715"/>
                  </a:lnTo>
                  <a:close/>
                </a:path>
                <a:path w="914400" h="186689">
                  <a:moveTo>
                    <a:pt x="557072" y="4572"/>
                  </a:moveTo>
                  <a:lnTo>
                    <a:pt x="357314" y="4572"/>
                  </a:lnTo>
                  <a:lnTo>
                    <a:pt x="357314" y="186309"/>
                  </a:lnTo>
                  <a:lnTo>
                    <a:pt x="557072" y="186309"/>
                  </a:lnTo>
                  <a:lnTo>
                    <a:pt x="557072" y="4572"/>
                  </a:lnTo>
                  <a:close/>
                </a:path>
                <a:path w="914400" h="186689">
                  <a:moveTo>
                    <a:pt x="914374" y="0"/>
                  </a:moveTo>
                  <a:lnTo>
                    <a:pt x="716038" y="0"/>
                  </a:lnTo>
                  <a:lnTo>
                    <a:pt x="716038" y="186309"/>
                  </a:lnTo>
                  <a:lnTo>
                    <a:pt x="914374" y="186309"/>
                  </a:lnTo>
                  <a:lnTo>
                    <a:pt x="914374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2191" y="4350765"/>
              <a:ext cx="556260" cy="0"/>
            </a:xfrm>
            <a:custGeom>
              <a:avLst/>
              <a:gdLst/>
              <a:ahLst/>
              <a:cxnLst/>
              <a:rect l="l" t="t" r="r" b="b"/>
              <a:pathLst>
                <a:path w="556260">
                  <a:moveTo>
                    <a:pt x="0" y="0"/>
                  </a:moveTo>
                  <a:lnTo>
                    <a:pt x="198361" y="0"/>
                  </a:lnTo>
                </a:path>
                <a:path w="556260">
                  <a:moveTo>
                    <a:pt x="357319" y="0"/>
                  </a:moveTo>
                  <a:lnTo>
                    <a:pt x="555668" y="0"/>
                  </a:lnTo>
                </a:path>
              </a:pathLst>
            </a:custGeom>
            <a:ln w="3301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416830" y="4349146"/>
              <a:ext cx="557530" cy="0"/>
            </a:xfrm>
            <a:custGeom>
              <a:avLst/>
              <a:gdLst/>
              <a:ahLst/>
              <a:cxnLst/>
              <a:rect l="l" t="t" r="r" b="b"/>
              <a:pathLst>
                <a:path w="557530">
                  <a:moveTo>
                    <a:pt x="0" y="0"/>
                  </a:moveTo>
                  <a:lnTo>
                    <a:pt x="198361" y="0"/>
                  </a:lnTo>
                </a:path>
                <a:path w="557530">
                  <a:moveTo>
                    <a:pt x="357319" y="0"/>
                  </a:moveTo>
                  <a:lnTo>
                    <a:pt x="557077" y="0"/>
                  </a:lnTo>
                </a:path>
              </a:pathLst>
            </a:custGeom>
            <a:ln w="4635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132875" y="4348194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7302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5" name="object 45"/>
            <p:cNvSpPr/>
            <p:nvPr/>
          </p:nvSpPr>
          <p:spPr>
            <a:xfrm>
              <a:off x="3490196" y="4347526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5967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847514" y="434562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61" y="0"/>
                  </a:lnTo>
                </a:path>
              </a:pathLst>
            </a:custGeom>
            <a:ln w="11301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7" name="object 47"/>
            <p:cNvSpPr/>
            <p:nvPr/>
          </p:nvSpPr>
          <p:spPr>
            <a:xfrm>
              <a:off x="4204830" y="4243958"/>
              <a:ext cx="1629410" cy="107950"/>
            </a:xfrm>
            <a:custGeom>
              <a:avLst/>
              <a:gdLst/>
              <a:ahLst/>
              <a:cxnLst/>
              <a:rect l="l" t="t" r="r" b="b"/>
              <a:pathLst>
                <a:path w="1629410" h="107950">
                  <a:moveTo>
                    <a:pt x="198361" y="94869"/>
                  </a:moveTo>
                  <a:lnTo>
                    <a:pt x="0" y="94869"/>
                  </a:lnTo>
                  <a:lnTo>
                    <a:pt x="0" y="107505"/>
                  </a:lnTo>
                  <a:lnTo>
                    <a:pt x="198361" y="107505"/>
                  </a:lnTo>
                  <a:lnTo>
                    <a:pt x="198361" y="94869"/>
                  </a:lnTo>
                  <a:close/>
                </a:path>
                <a:path w="1629410" h="107950">
                  <a:moveTo>
                    <a:pt x="557072" y="70866"/>
                  </a:moveTo>
                  <a:lnTo>
                    <a:pt x="357314" y="70866"/>
                  </a:lnTo>
                  <a:lnTo>
                    <a:pt x="357314" y="83515"/>
                  </a:lnTo>
                  <a:lnTo>
                    <a:pt x="557072" y="83515"/>
                  </a:lnTo>
                  <a:lnTo>
                    <a:pt x="557072" y="70866"/>
                  </a:lnTo>
                  <a:close/>
                </a:path>
                <a:path w="1629410" h="107950">
                  <a:moveTo>
                    <a:pt x="914400" y="46863"/>
                  </a:moveTo>
                  <a:lnTo>
                    <a:pt x="716038" y="46863"/>
                  </a:lnTo>
                  <a:lnTo>
                    <a:pt x="716038" y="59499"/>
                  </a:lnTo>
                  <a:lnTo>
                    <a:pt x="914400" y="59499"/>
                  </a:lnTo>
                  <a:lnTo>
                    <a:pt x="914400" y="46863"/>
                  </a:lnTo>
                  <a:close/>
                </a:path>
                <a:path w="1629410" h="107950">
                  <a:moveTo>
                    <a:pt x="1271727" y="24003"/>
                  </a:moveTo>
                  <a:lnTo>
                    <a:pt x="1073365" y="24003"/>
                  </a:lnTo>
                  <a:lnTo>
                    <a:pt x="1073365" y="36639"/>
                  </a:lnTo>
                  <a:lnTo>
                    <a:pt x="1271727" y="36639"/>
                  </a:lnTo>
                  <a:lnTo>
                    <a:pt x="1271727" y="24003"/>
                  </a:lnTo>
                  <a:close/>
                </a:path>
                <a:path w="1629410" h="107950">
                  <a:moveTo>
                    <a:pt x="1629029" y="0"/>
                  </a:moveTo>
                  <a:lnTo>
                    <a:pt x="1430680" y="0"/>
                  </a:lnTo>
                  <a:lnTo>
                    <a:pt x="1430680" y="12636"/>
                  </a:lnTo>
                  <a:lnTo>
                    <a:pt x="1629029" y="12636"/>
                  </a:lnTo>
                  <a:lnTo>
                    <a:pt x="1629029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8" name="object 48"/>
            <p:cNvSpPr/>
            <p:nvPr/>
          </p:nvSpPr>
          <p:spPr>
            <a:xfrm>
              <a:off x="5992839" y="4226750"/>
              <a:ext cx="200025" cy="0"/>
            </a:xfrm>
            <a:custGeom>
              <a:avLst/>
              <a:gdLst/>
              <a:ahLst/>
              <a:cxnLst/>
              <a:rect l="l" t="t" r="r" b="b"/>
              <a:pathLst>
                <a:path w="200025">
                  <a:moveTo>
                    <a:pt x="0" y="0"/>
                  </a:moveTo>
                  <a:lnTo>
                    <a:pt x="199758" y="0"/>
                  </a:lnTo>
                </a:path>
              </a:pathLst>
            </a:custGeom>
            <a:ln w="11303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9" name="object 49"/>
            <p:cNvSpPr/>
            <p:nvPr/>
          </p:nvSpPr>
          <p:spPr>
            <a:xfrm>
              <a:off x="6351564" y="4197095"/>
              <a:ext cx="198755" cy="12700"/>
            </a:xfrm>
            <a:custGeom>
              <a:avLst/>
              <a:gdLst/>
              <a:ahLst/>
              <a:cxnLst/>
              <a:rect l="l" t="t" r="r" b="b"/>
              <a:pathLst>
                <a:path w="198754" h="12700">
                  <a:moveTo>
                    <a:pt x="0" y="12635"/>
                  </a:moveTo>
                  <a:lnTo>
                    <a:pt x="198348" y="12635"/>
                  </a:lnTo>
                  <a:lnTo>
                    <a:pt x="198348" y="0"/>
                  </a:lnTo>
                  <a:lnTo>
                    <a:pt x="0" y="0"/>
                  </a:lnTo>
                  <a:lnTo>
                    <a:pt x="0" y="12635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0" name="object 50"/>
            <p:cNvSpPr/>
            <p:nvPr/>
          </p:nvSpPr>
          <p:spPr>
            <a:xfrm>
              <a:off x="6708882" y="4179887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11303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1" name="object 51"/>
            <p:cNvSpPr/>
            <p:nvPr/>
          </p:nvSpPr>
          <p:spPr>
            <a:xfrm>
              <a:off x="7066202" y="4150232"/>
              <a:ext cx="198755" cy="12700"/>
            </a:xfrm>
            <a:custGeom>
              <a:avLst/>
              <a:gdLst/>
              <a:ahLst/>
              <a:cxnLst/>
              <a:rect l="l" t="t" r="r" b="b"/>
              <a:pathLst>
                <a:path w="198754" h="12700">
                  <a:moveTo>
                    <a:pt x="0" y="12636"/>
                  </a:moveTo>
                  <a:lnTo>
                    <a:pt x="198348" y="12636"/>
                  </a:lnTo>
                  <a:lnTo>
                    <a:pt x="198348" y="0"/>
                  </a:lnTo>
                  <a:lnTo>
                    <a:pt x="0" y="0"/>
                  </a:lnTo>
                  <a:lnTo>
                    <a:pt x="0" y="12636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423520" y="4133023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11301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780840" y="4103370"/>
              <a:ext cx="200025" cy="12700"/>
            </a:xfrm>
            <a:custGeom>
              <a:avLst/>
              <a:gdLst/>
              <a:ahLst/>
              <a:cxnLst/>
              <a:rect l="l" t="t" r="r" b="b"/>
              <a:pathLst>
                <a:path w="200025" h="12700">
                  <a:moveTo>
                    <a:pt x="0" y="12636"/>
                  </a:moveTo>
                  <a:lnTo>
                    <a:pt x="199758" y="12636"/>
                  </a:lnTo>
                  <a:lnTo>
                    <a:pt x="199758" y="0"/>
                  </a:lnTo>
                  <a:lnTo>
                    <a:pt x="0" y="0"/>
                  </a:lnTo>
                  <a:lnTo>
                    <a:pt x="0" y="12636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139566" y="4086161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4">
                  <a:moveTo>
                    <a:pt x="0" y="0"/>
                  </a:moveTo>
                  <a:lnTo>
                    <a:pt x="198348" y="0"/>
                  </a:lnTo>
                </a:path>
              </a:pathLst>
            </a:custGeom>
            <a:ln w="11303">
              <a:solidFill>
                <a:srgbClr val="87BE55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5" name="object 55"/>
            <p:cNvSpPr/>
            <p:nvPr/>
          </p:nvSpPr>
          <p:spPr>
            <a:xfrm>
              <a:off x="628815" y="4146803"/>
              <a:ext cx="914400" cy="25400"/>
            </a:xfrm>
            <a:custGeom>
              <a:avLst/>
              <a:gdLst/>
              <a:ahLst/>
              <a:cxnLst/>
              <a:rect l="l" t="t" r="r" b="b"/>
              <a:pathLst>
                <a:path w="914400" h="25400">
                  <a:moveTo>
                    <a:pt x="198348" y="2413"/>
                  </a:moveTo>
                  <a:lnTo>
                    <a:pt x="0" y="2413"/>
                  </a:lnTo>
                  <a:lnTo>
                    <a:pt x="0" y="25019"/>
                  </a:lnTo>
                  <a:lnTo>
                    <a:pt x="198348" y="25019"/>
                  </a:lnTo>
                  <a:lnTo>
                    <a:pt x="198348" y="2413"/>
                  </a:lnTo>
                  <a:close/>
                </a:path>
                <a:path w="914400" h="25400">
                  <a:moveTo>
                    <a:pt x="557085" y="4572"/>
                  </a:moveTo>
                  <a:lnTo>
                    <a:pt x="357327" y="4572"/>
                  </a:lnTo>
                  <a:lnTo>
                    <a:pt x="357327" y="23876"/>
                  </a:lnTo>
                  <a:lnTo>
                    <a:pt x="557085" y="23876"/>
                  </a:lnTo>
                  <a:lnTo>
                    <a:pt x="557085" y="4572"/>
                  </a:lnTo>
                  <a:close/>
                </a:path>
                <a:path w="914400" h="25400">
                  <a:moveTo>
                    <a:pt x="914400" y="0"/>
                  </a:moveTo>
                  <a:lnTo>
                    <a:pt x="716051" y="0"/>
                  </a:lnTo>
                  <a:lnTo>
                    <a:pt x="716051" y="19304"/>
                  </a:lnTo>
                  <a:lnTo>
                    <a:pt x="914400" y="1930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702181" y="3837050"/>
              <a:ext cx="6635750" cy="512445"/>
            </a:xfrm>
            <a:custGeom>
              <a:avLst/>
              <a:gdLst/>
              <a:ahLst/>
              <a:cxnLst/>
              <a:rect l="l" t="t" r="r" b="b"/>
              <a:pathLst>
                <a:path w="6635750" h="512445">
                  <a:moveTo>
                    <a:pt x="198361" y="325755"/>
                  </a:moveTo>
                  <a:lnTo>
                    <a:pt x="0" y="325755"/>
                  </a:lnTo>
                  <a:lnTo>
                    <a:pt x="0" y="512064"/>
                  </a:lnTo>
                  <a:lnTo>
                    <a:pt x="198361" y="512064"/>
                  </a:lnTo>
                  <a:lnTo>
                    <a:pt x="198361" y="325755"/>
                  </a:lnTo>
                  <a:close/>
                </a:path>
                <a:path w="6635750" h="512445">
                  <a:moveTo>
                    <a:pt x="555688" y="325755"/>
                  </a:moveTo>
                  <a:lnTo>
                    <a:pt x="357339" y="325755"/>
                  </a:lnTo>
                  <a:lnTo>
                    <a:pt x="357339" y="512064"/>
                  </a:lnTo>
                  <a:lnTo>
                    <a:pt x="555688" y="512064"/>
                  </a:lnTo>
                  <a:lnTo>
                    <a:pt x="555688" y="325755"/>
                  </a:lnTo>
                  <a:close/>
                </a:path>
                <a:path w="6635750" h="512445">
                  <a:moveTo>
                    <a:pt x="913003" y="323469"/>
                  </a:moveTo>
                  <a:lnTo>
                    <a:pt x="714641" y="323469"/>
                  </a:lnTo>
                  <a:lnTo>
                    <a:pt x="714641" y="509778"/>
                  </a:lnTo>
                  <a:lnTo>
                    <a:pt x="913003" y="509778"/>
                  </a:lnTo>
                  <a:lnTo>
                    <a:pt x="913003" y="323469"/>
                  </a:lnTo>
                  <a:close/>
                </a:path>
                <a:path w="6635750" h="512445">
                  <a:moveTo>
                    <a:pt x="1271727" y="320040"/>
                  </a:moveTo>
                  <a:lnTo>
                    <a:pt x="1071968" y="320040"/>
                  </a:lnTo>
                  <a:lnTo>
                    <a:pt x="1071968" y="509778"/>
                  </a:lnTo>
                  <a:lnTo>
                    <a:pt x="1271727" y="509778"/>
                  </a:lnTo>
                  <a:lnTo>
                    <a:pt x="1271727" y="320040"/>
                  </a:lnTo>
                  <a:close/>
                </a:path>
                <a:path w="6635750" h="512445">
                  <a:moveTo>
                    <a:pt x="1629054" y="317754"/>
                  </a:moveTo>
                  <a:lnTo>
                    <a:pt x="1430693" y="317754"/>
                  </a:lnTo>
                  <a:lnTo>
                    <a:pt x="1430693" y="507492"/>
                  </a:lnTo>
                  <a:lnTo>
                    <a:pt x="1629054" y="507492"/>
                  </a:lnTo>
                  <a:lnTo>
                    <a:pt x="1629054" y="317754"/>
                  </a:lnTo>
                  <a:close/>
                </a:path>
                <a:path w="6635750" h="512445">
                  <a:moveTo>
                    <a:pt x="1986368" y="313182"/>
                  </a:moveTo>
                  <a:lnTo>
                    <a:pt x="1788020" y="313182"/>
                  </a:lnTo>
                  <a:lnTo>
                    <a:pt x="1788020" y="507492"/>
                  </a:lnTo>
                  <a:lnTo>
                    <a:pt x="1986368" y="507492"/>
                  </a:lnTo>
                  <a:lnTo>
                    <a:pt x="1986368" y="313182"/>
                  </a:lnTo>
                  <a:close/>
                </a:path>
                <a:path w="6635750" h="512445">
                  <a:moveTo>
                    <a:pt x="2343683" y="293751"/>
                  </a:moveTo>
                  <a:lnTo>
                    <a:pt x="2145322" y="293751"/>
                  </a:lnTo>
                  <a:lnTo>
                    <a:pt x="2145322" y="502932"/>
                  </a:lnTo>
                  <a:lnTo>
                    <a:pt x="2343683" y="502932"/>
                  </a:lnTo>
                  <a:lnTo>
                    <a:pt x="2343683" y="293751"/>
                  </a:lnTo>
                  <a:close/>
                </a:path>
                <a:path w="6635750" h="512445">
                  <a:moveTo>
                    <a:pt x="2701010" y="291465"/>
                  </a:moveTo>
                  <a:lnTo>
                    <a:pt x="2502649" y="291465"/>
                  </a:lnTo>
                  <a:lnTo>
                    <a:pt x="2502649" y="501777"/>
                  </a:lnTo>
                  <a:lnTo>
                    <a:pt x="2701010" y="501777"/>
                  </a:lnTo>
                  <a:lnTo>
                    <a:pt x="2701010" y="291465"/>
                  </a:lnTo>
                  <a:close/>
                </a:path>
                <a:path w="6635750" h="512445">
                  <a:moveTo>
                    <a:pt x="3059734" y="260604"/>
                  </a:moveTo>
                  <a:lnTo>
                    <a:pt x="2859976" y="260604"/>
                  </a:lnTo>
                  <a:lnTo>
                    <a:pt x="2859976" y="477774"/>
                  </a:lnTo>
                  <a:lnTo>
                    <a:pt x="3059734" y="477774"/>
                  </a:lnTo>
                  <a:lnTo>
                    <a:pt x="3059734" y="260604"/>
                  </a:lnTo>
                  <a:close/>
                </a:path>
                <a:path w="6635750" h="512445">
                  <a:moveTo>
                    <a:pt x="3417049" y="234315"/>
                  </a:moveTo>
                  <a:lnTo>
                    <a:pt x="3218688" y="234315"/>
                  </a:lnTo>
                  <a:lnTo>
                    <a:pt x="3218688" y="453771"/>
                  </a:lnTo>
                  <a:lnTo>
                    <a:pt x="3417049" y="453771"/>
                  </a:lnTo>
                  <a:lnTo>
                    <a:pt x="3417049" y="234315"/>
                  </a:lnTo>
                  <a:close/>
                </a:path>
                <a:path w="6635750" h="512445">
                  <a:moveTo>
                    <a:pt x="3774376" y="210312"/>
                  </a:moveTo>
                  <a:lnTo>
                    <a:pt x="3576015" y="210312"/>
                  </a:lnTo>
                  <a:lnTo>
                    <a:pt x="3576015" y="430911"/>
                  </a:lnTo>
                  <a:lnTo>
                    <a:pt x="3774376" y="430911"/>
                  </a:lnTo>
                  <a:lnTo>
                    <a:pt x="3774376" y="210312"/>
                  </a:lnTo>
                  <a:close/>
                </a:path>
                <a:path w="6635750" h="512445">
                  <a:moveTo>
                    <a:pt x="4131691" y="178308"/>
                  </a:moveTo>
                  <a:lnTo>
                    <a:pt x="3933342" y="178308"/>
                  </a:lnTo>
                  <a:lnTo>
                    <a:pt x="3933342" y="406908"/>
                  </a:lnTo>
                  <a:lnTo>
                    <a:pt x="4131691" y="406908"/>
                  </a:lnTo>
                  <a:lnTo>
                    <a:pt x="4131691" y="178308"/>
                  </a:lnTo>
                  <a:close/>
                </a:path>
                <a:path w="6635750" h="512445">
                  <a:moveTo>
                    <a:pt x="4490415" y="146304"/>
                  </a:moveTo>
                  <a:lnTo>
                    <a:pt x="4290657" y="146304"/>
                  </a:lnTo>
                  <a:lnTo>
                    <a:pt x="4290657" y="384048"/>
                  </a:lnTo>
                  <a:lnTo>
                    <a:pt x="4490415" y="384048"/>
                  </a:lnTo>
                  <a:lnTo>
                    <a:pt x="4490415" y="146304"/>
                  </a:lnTo>
                  <a:close/>
                </a:path>
                <a:path w="6635750" h="512445">
                  <a:moveTo>
                    <a:pt x="4847729" y="122301"/>
                  </a:moveTo>
                  <a:lnTo>
                    <a:pt x="4649381" y="122301"/>
                  </a:lnTo>
                  <a:lnTo>
                    <a:pt x="4649381" y="360045"/>
                  </a:lnTo>
                  <a:lnTo>
                    <a:pt x="4847729" y="360045"/>
                  </a:lnTo>
                  <a:lnTo>
                    <a:pt x="4847729" y="122301"/>
                  </a:lnTo>
                  <a:close/>
                </a:path>
                <a:path w="6635750" h="512445">
                  <a:moveTo>
                    <a:pt x="5205057" y="97155"/>
                  </a:moveTo>
                  <a:lnTo>
                    <a:pt x="5006695" y="97155"/>
                  </a:lnTo>
                  <a:lnTo>
                    <a:pt x="5006695" y="337185"/>
                  </a:lnTo>
                  <a:lnTo>
                    <a:pt x="5205057" y="337185"/>
                  </a:lnTo>
                  <a:lnTo>
                    <a:pt x="5205057" y="97155"/>
                  </a:lnTo>
                  <a:close/>
                </a:path>
                <a:path w="6635750" h="512445">
                  <a:moveTo>
                    <a:pt x="5562371" y="73152"/>
                  </a:moveTo>
                  <a:lnTo>
                    <a:pt x="5364010" y="73152"/>
                  </a:lnTo>
                  <a:lnTo>
                    <a:pt x="5364010" y="313182"/>
                  </a:lnTo>
                  <a:lnTo>
                    <a:pt x="5562371" y="313182"/>
                  </a:lnTo>
                  <a:lnTo>
                    <a:pt x="5562371" y="73152"/>
                  </a:lnTo>
                  <a:close/>
                </a:path>
                <a:path w="6635750" h="512445">
                  <a:moveTo>
                    <a:pt x="5919698" y="49149"/>
                  </a:moveTo>
                  <a:lnTo>
                    <a:pt x="5721350" y="49149"/>
                  </a:lnTo>
                  <a:lnTo>
                    <a:pt x="5721350" y="290322"/>
                  </a:lnTo>
                  <a:lnTo>
                    <a:pt x="5919698" y="290322"/>
                  </a:lnTo>
                  <a:lnTo>
                    <a:pt x="5919698" y="49149"/>
                  </a:lnTo>
                  <a:close/>
                </a:path>
                <a:path w="6635750" h="512445">
                  <a:moveTo>
                    <a:pt x="6278423" y="25146"/>
                  </a:moveTo>
                  <a:lnTo>
                    <a:pt x="6078664" y="25146"/>
                  </a:lnTo>
                  <a:lnTo>
                    <a:pt x="6078664" y="266319"/>
                  </a:lnTo>
                  <a:lnTo>
                    <a:pt x="6278423" y="266319"/>
                  </a:lnTo>
                  <a:lnTo>
                    <a:pt x="6278423" y="25146"/>
                  </a:lnTo>
                  <a:close/>
                </a:path>
                <a:path w="6635750" h="512445">
                  <a:moveTo>
                    <a:pt x="6635737" y="0"/>
                  </a:moveTo>
                  <a:lnTo>
                    <a:pt x="6437389" y="0"/>
                  </a:lnTo>
                  <a:lnTo>
                    <a:pt x="6437389" y="243459"/>
                  </a:lnTo>
                  <a:lnTo>
                    <a:pt x="6635737" y="243459"/>
                  </a:lnTo>
                  <a:lnTo>
                    <a:pt x="6635737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7" name="object 57"/>
            <p:cNvSpPr/>
            <p:nvPr/>
          </p:nvSpPr>
          <p:spPr>
            <a:xfrm>
              <a:off x="628827" y="4078223"/>
              <a:ext cx="914400" cy="74295"/>
            </a:xfrm>
            <a:custGeom>
              <a:avLst/>
              <a:gdLst/>
              <a:ahLst/>
              <a:cxnLst/>
              <a:rect l="l" t="t" r="r" b="b"/>
              <a:pathLst>
                <a:path w="914400" h="74295">
                  <a:moveTo>
                    <a:pt x="198348" y="26289"/>
                  </a:moveTo>
                  <a:lnTo>
                    <a:pt x="0" y="26289"/>
                  </a:lnTo>
                  <a:lnTo>
                    <a:pt x="0" y="74295"/>
                  </a:lnTo>
                  <a:lnTo>
                    <a:pt x="198348" y="74295"/>
                  </a:lnTo>
                  <a:lnTo>
                    <a:pt x="198348" y="26289"/>
                  </a:lnTo>
                  <a:close/>
                </a:path>
                <a:path w="914400" h="74295">
                  <a:moveTo>
                    <a:pt x="557072" y="16002"/>
                  </a:moveTo>
                  <a:lnTo>
                    <a:pt x="357314" y="16002"/>
                  </a:lnTo>
                  <a:lnTo>
                    <a:pt x="357314" y="73152"/>
                  </a:lnTo>
                  <a:lnTo>
                    <a:pt x="557072" y="73152"/>
                  </a:lnTo>
                  <a:lnTo>
                    <a:pt x="557072" y="16002"/>
                  </a:lnTo>
                  <a:close/>
                </a:path>
                <a:path w="914400" h="74295">
                  <a:moveTo>
                    <a:pt x="914374" y="0"/>
                  </a:moveTo>
                  <a:lnTo>
                    <a:pt x="716038" y="0"/>
                  </a:lnTo>
                  <a:lnTo>
                    <a:pt x="716038" y="68580"/>
                  </a:lnTo>
                  <a:lnTo>
                    <a:pt x="914374" y="68580"/>
                  </a:lnTo>
                  <a:lnTo>
                    <a:pt x="914374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702193" y="2578607"/>
              <a:ext cx="6635750" cy="1584960"/>
            </a:xfrm>
            <a:custGeom>
              <a:avLst/>
              <a:gdLst/>
              <a:ahLst/>
              <a:cxnLst/>
              <a:rect l="l" t="t" r="r" b="b"/>
              <a:pathLst>
                <a:path w="6635750" h="1584960">
                  <a:moveTo>
                    <a:pt x="198361" y="1562481"/>
                  </a:moveTo>
                  <a:lnTo>
                    <a:pt x="0" y="1562481"/>
                  </a:lnTo>
                  <a:lnTo>
                    <a:pt x="0" y="1584667"/>
                  </a:lnTo>
                  <a:lnTo>
                    <a:pt x="198361" y="1584667"/>
                  </a:lnTo>
                  <a:lnTo>
                    <a:pt x="198361" y="1562481"/>
                  </a:lnTo>
                  <a:close/>
                </a:path>
                <a:path w="6635750" h="1584960">
                  <a:moveTo>
                    <a:pt x="555663" y="1553349"/>
                  </a:moveTo>
                  <a:lnTo>
                    <a:pt x="357314" y="1553349"/>
                  </a:lnTo>
                  <a:lnTo>
                    <a:pt x="357314" y="1584680"/>
                  </a:lnTo>
                  <a:lnTo>
                    <a:pt x="555663" y="1584680"/>
                  </a:lnTo>
                  <a:lnTo>
                    <a:pt x="555663" y="1553349"/>
                  </a:lnTo>
                  <a:close/>
                </a:path>
                <a:path w="6635750" h="1584960">
                  <a:moveTo>
                    <a:pt x="913003" y="1551051"/>
                  </a:moveTo>
                  <a:lnTo>
                    <a:pt x="714641" y="1551051"/>
                  </a:lnTo>
                  <a:lnTo>
                    <a:pt x="714641" y="1582394"/>
                  </a:lnTo>
                  <a:lnTo>
                    <a:pt x="913003" y="1582394"/>
                  </a:lnTo>
                  <a:lnTo>
                    <a:pt x="913003" y="1551051"/>
                  </a:lnTo>
                  <a:close/>
                </a:path>
                <a:path w="6635750" h="1584960">
                  <a:moveTo>
                    <a:pt x="1271714" y="1416177"/>
                  </a:moveTo>
                  <a:lnTo>
                    <a:pt x="1071956" y="1416177"/>
                  </a:lnTo>
                  <a:lnTo>
                    <a:pt x="1071956" y="1578483"/>
                  </a:lnTo>
                  <a:lnTo>
                    <a:pt x="1271714" y="1578483"/>
                  </a:lnTo>
                  <a:lnTo>
                    <a:pt x="1271714" y="1416177"/>
                  </a:lnTo>
                  <a:close/>
                </a:path>
                <a:path w="6635750" h="1584960">
                  <a:moveTo>
                    <a:pt x="1629041" y="1256157"/>
                  </a:moveTo>
                  <a:lnTo>
                    <a:pt x="1430680" y="1256157"/>
                  </a:lnTo>
                  <a:lnTo>
                    <a:pt x="1430680" y="1576197"/>
                  </a:lnTo>
                  <a:lnTo>
                    <a:pt x="1629041" y="1576197"/>
                  </a:lnTo>
                  <a:lnTo>
                    <a:pt x="1629041" y="1256157"/>
                  </a:lnTo>
                  <a:close/>
                </a:path>
                <a:path w="6635750" h="1584960">
                  <a:moveTo>
                    <a:pt x="1986356" y="1215009"/>
                  </a:moveTo>
                  <a:lnTo>
                    <a:pt x="1788007" y="1215009"/>
                  </a:lnTo>
                  <a:lnTo>
                    <a:pt x="1788007" y="1571625"/>
                  </a:lnTo>
                  <a:lnTo>
                    <a:pt x="1986356" y="1571625"/>
                  </a:lnTo>
                  <a:lnTo>
                    <a:pt x="1986356" y="1215009"/>
                  </a:lnTo>
                  <a:close/>
                </a:path>
                <a:path w="6635750" h="1584960">
                  <a:moveTo>
                    <a:pt x="2343670" y="1137285"/>
                  </a:moveTo>
                  <a:lnTo>
                    <a:pt x="2145309" y="1137285"/>
                  </a:lnTo>
                  <a:lnTo>
                    <a:pt x="2145309" y="1552194"/>
                  </a:lnTo>
                  <a:lnTo>
                    <a:pt x="2343670" y="1552194"/>
                  </a:lnTo>
                  <a:lnTo>
                    <a:pt x="2343670" y="1137285"/>
                  </a:lnTo>
                  <a:close/>
                </a:path>
                <a:path w="6635750" h="1584960">
                  <a:moveTo>
                    <a:pt x="2700998" y="1058418"/>
                  </a:moveTo>
                  <a:lnTo>
                    <a:pt x="2502636" y="1058418"/>
                  </a:lnTo>
                  <a:lnTo>
                    <a:pt x="2502636" y="1549908"/>
                  </a:lnTo>
                  <a:lnTo>
                    <a:pt x="2700998" y="1549908"/>
                  </a:lnTo>
                  <a:lnTo>
                    <a:pt x="2700998" y="1058418"/>
                  </a:lnTo>
                  <a:close/>
                </a:path>
                <a:path w="6635750" h="1584960">
                  <a:moveTo>
                    <a:pt x="3059722" y="885825"/>
                  </a:moveTo>
                  <a:lnTo>
                    <a:pt x="2859963" y="885825"/>
                  </a:lnTo>
                  <a:lnTo>
                    <a:pt x="2859963" y="1519047"/>
                  </a:lnTo>
                  <a:lnTo>
                    <a:pt x="3059722" y="1519047"/>
                  </a:lnTo>
                  <a:lnTo>
                    <a:pt x="3059722" y="885825"/>
                  </a:lnTo>
                  <a:close/>
                </a:path>
                <a:path w="6635750" h="1584960">
                  <a:moveTo>
                    <a:pt x="3417036" y="827532"/>
                  </a:moveTo>
                  <a:lnTo>
                    <a:pt x="3218675" y="827532"/>
                  </a:lnTo>
                  <a:lnTo>
                    <a:pt x="3218675" y="1492758"/>
                  </a:lnTo>
                  <a:lnTo>
                    <a:pt x="3417036" y="1492758"/>
                  </a:lnTo>
                  <a:lnTo>
                    <a:pt x="3417036" y="827532"/>
                  </a:lnTo>
                  <a:close/>
                </a:path>
                <a:path w="6635750" h="1584960">
                  <a:moveTo>
                    <a:pt x="3774363" y="723519"/>
                  </a:moveTo>
                  <a:lnTo>
                    <a:pt x="3576002" y="723519"/>
                  </a:lnTo>
                  <a:lnTo>
                    <a:pt x="3576002" y="1468755"/>
                  </a:lnTo>
                  <a:lnTo>
                    <a:pt x="3774363" y="1468755"/>
                  </a:lnTo>
                  <a:lnTo>
                    <a:pt x="3774363" y="723519"/>
                  </a:lnTo>
                  <a:close/>
                </a:path>
                <a:path w="6635750" h="1584960">
                  <a:moveTo>
                    <a:pt x="4131678" y="584073"/>
                  </a:moveTo>
                  <a:lnTo>
                    <a:pt x="3933329" y="584073"/>
                  </a:lnTo>
                  <a:lnTo>
                    <a:pt x="3933329" y="1436751"/>
                  </a:lnTo>
                  <a:lnTo>
                    <a:pt x="4131678" y="1436751"/>
                  </a:lnTo>
                  <a:lnTo>
                    <a:pt x="4131678" y="584073"/>
                  </a:lnTo>
                  <a:close/>
                </a:path>
                <a:path w="6635750" h="1584960">
                  <a:moveTo>
                    <a:pt x="4490402" y="445770"/>
                  </a:moveTo>
                  <a:lnTo>
                    <a:pt x="4290644" y="445770"/>
                  </a:lnTo>
                  <a:lnTo>
                    <a:pt x="4290644" y="1404747"/>
                  </a:lnTo>
                  <a:lnTo>
                    <a:pt x="4490402" y="1404747"/>
                  </a:lnTo>
                  <a:lnTo>
                    <a:pt x="4490402" y="445770"/>
                  </a:lnTo>
                  <a:close/>
                </a:path>
                <a:path w="6635750" h="1584960">
                  <a:moveTo>
                    <a:pt x="4847717" y="371475"/>
                  </a:moveTo>
                  <a:lnTo>
                    <a:pt x="4649368" y="371475"/>
                  </a:lnTo>
                  <a:lnTo>
                    <a:pt x="4649368" y="1380744"/>
                  </a:lnTo>
                  <a:lnTo>
                    <a:pt x="4847717" y="1380744"/>
                  </a:lnTo>
                  <a:lnTo>
                    <a:pt x="4847717" y="371475"/>
                  </a:lnTo>
                  <a:close/>
                </a:path>
                <a:path w="6635750" h="1584960">
                  <a:moveTo>
                    <a:pt x="5205044" y="297180"/>
                  </a:moveTo>
                  <a:lnTo>
                    <a:pt x="5006683" y="297180"/>
                  </a:lnTo>
                  <a:lnTo>
                    <a:pt x="5006683" y="1355598"/>
                  </a:lnTo>
                  <a:lnTo>
                    <a:pt x="5205044" y="1355598"/>
                  </a:lnTo>
                  <a:lnTo>
                    <a:pt x="5205044" y="297180"/>
                  </a:lnTo>
                  <a:close/>
                </a:path>
                <a:path w="6635750" h="1584960">
                  <a:moveTo>
                    <a:pt x="5562358" y="221742"/>
                  </a:moveTo>
                  <a:lnTo>
                    <a:pt x="5363997" y="221742"/>
                  </a:lnTo>
                  <a:lnTo>
                    <a:pt x="5363997" y="1331595"/>
                  </a:lnTo>
                  <a:lnTo>
                    <a:pt x="5562358" y="1331595"/>
                  </a:lnTo>
                  <a:lnTo>
                    <a:pt x="5562358" y="221742"/>
                  </a:lnTo>
                  <a:close/>
                </a:path>
                <a:path w="6635750" h="1584960">
                  <a:moveTo>
                    <a:pt x="5919686" y="147447"/>
                  </a:moveTo>
                  <a:lnTo>
                    <a:pt x="5721337" y="147447"/>
                  </a:lnTo>
                  <a:lnTo>
                    <a:pt x="5721337" y="1307592"/>
                  </a:lnTo>
                  <a:lnTo>
                    <a:pt x="5919686" y="1307592"/>
                  </a:lnTo>
                  <a:lnTo>
                    <a:pt x="5919686" y="147447"/>
                  </a:lnTo>
                  <a:close/>
                </a:path>
                <a:path w="6635750" h="1584960">
                  <a:moveTo>
                    <a:pt x="6278410" y="74295"/>
                  </a:moveTo>
                  <a:lnTo>
                    <a:pt x="6078652" y="74295"/>
                  </a:lnTo>
                  <a:lnTo>
                    <a:pt x="6078652" y="1283589"/>
                  </a:lnTo>
                  <a:lnTo>
                    <a:pt x="6278410" y="1283589"/>
                  </a:lnTo>
                  <a:lnTo>
                    <a:pt x="6278410" y="74295"/>
                  </a:lnTo>
                  <a:close/>
                </a:path>
                <a:path w="6635750" h="1584960">
                  <a:moveTo>
                    <a:pt x="6635724" y="0"/>
                  </a:moveTo>
                  <a:lnTo>
                    <a:pt x="6437376" y="0"/>
                  </a:lnTo>
                  <a:lnTo>
                    <a:pt x="6437376" y="1258443"/>
                  </a:lnTo>
                  <a:lnTo>
                    <a:pt x="6635724" y="1258443"/>
                  </a:lnTo>
                  <a:lnTo>
                    <a:pt x="6635724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702181" y="1740788"/>
              <a:ext cx="6635750" cy="2400300"/>
            </a:xfrm>
            <a:custGeom>
              <a:avLst/>
              <a:gdLst/>
              <a:ahLst/>
              <a:cxnLst/>
              <a:rect l="l" t="t" r="r" b="b"/>
              <a:pathLst>
                <a:path w="6635750" h="2400300">
                  <a:moveTo>
                    <a:pt x="198361" y="2315718"/>
                  </a:moveTo>
                  <a:lnTo>
                    <a:pt x="0" y="2315718"/>
                  </a:lnTo>
                  <a:lnTo>
                    <a:pt x="0" y="2400300"/>
                  </a:lnTo>
                  <a:lnTo>
                    <a:pt x="198361" y="2400300"/>
                  </a:lnTo>
                  <a:lnTo>
                    <a:pt x="198361" y="2315718"/>
                  </a:lnTo>
                  <a:close/>
                </a:path>
                <a:path w="6635750" h="2400300">
                  <a:moveTo>
                    <a:pt x="555688" y="2260854"/>
                  </a:moveTo>
                  <a:lnTo>
                    <a:pt x="357339" y="2260854"/>
                  </a:lnTo>
                  <a:lnTo>
                    <a:pt x="357339" y="2391168"/>
                  </a:lnTo>
                  <a:lnTo>
                    <a:pt x="555688" y="2391168"/>
                  </a:lnTo>
                  <a:lnTo>
                    <a:pt x="555688" y="2260854"/>
                  </a:lnTo>
                  <a:close/>
                </a:path>
                <a:path w="6635750" h="2400300">
                  <a:moveTo>
                    <a:pt x="913003" y="2165985"/>
                  </a:moveTo>
                  <a:lnTo>
                    <a:pt x="714641" y="2165985"/>
                  </a:lnTo>
                  <a:lnTo>
                    <a:pt x="714641" y="2388870"/>
                  </a:lnTo>
                  <a:lnTo>
                    <a:pt x="913003" y="2388870"/>
                  </a:lnTo>
                  <a:lnTo>
                    <a:pt x="913003" y="2165985"/>
                  </a:lnTo>
                  <a:close/>
                </a:path>
                <a:path w="6635750" h="2400300">
                  <a:moveTo>
                    <a:pt x="1271727" y="1976247"/>
                  </a:moveTo>
                  <a:lnTo>
                    <a:pt x="1071968" y="1976247"/>
                  </a:lnTo>
                  <a:lnTo>
                    <a:pt x="1071968" y="2254008"/>
                  </a:lnTo>
                  <a:lnTo>
                    <a:pt x="1271727" y="2254008"/>
                  </a:lnTo>
                  <a:lnTo>
                    <a:pt x="1271727" y="1976247"/>
                  </a:lnTo>
                  <a:close/>
                </a:path>
                <a:path w="6635750" h="2400300">
                  <a:moveTo>
                    <a:pt x="1629054" y="1783080"/>
                  </a:moveTo>
                  <a:lnTo>
                    <a:pt x="1430693" y="1783080"/>
                  </a:lnTo>
                  <a:lnTo>
                    <a:pt x="1430693" y="2093976"/>
                  </a:lnTo>
                  <a:lnTo>
                    <a:pt x="1629054" y="2093976"/>
                  </a:lnTo>
                  <a:lnTo>
                    <a:pt x="1629054" y="1783080"/>
                  </a:lnTo>
                  <a:close/>
                </a:path>
                <a:path w="6635750" h="2400300">
                  <a:moveTo>
                    <a:pt x="1986368" y="1717929"/>
                  </a:moveTo>
                  <a:lnTo>
                    <a:pt x="1788020" y="1717929"/>
                  </a:lnTo>
                  <a:lnTo>
                    <a:pt x="1788020" y="2052840"/>
                  </a:lnTo>
                  <a:lnTo>
                    <a:pt x="1986368" y="2052840"/>
                  </a:lnTo>
                  <a:lnTo>
                    <a:pt x="1986368" y="1717929"/>
                  </a:lnTo>
                  <a:close/>
                </a:path>
                <a:path w="6635750" h="2400300">
                  <a:moveTo>
                    <a:pt x="2343683" y="1624203"/>
                  </a:moveTo>
                  <a:lnTo>
                    <a:pt x="2145322" y="1624203"/>
                  </a:lnTo>
                  <a:lnTo>
                    <a:pt x="2145322" y="1975104"/>
                  </a:lnTo>
                  <a:lnTo>
                    <a:pt x="2343683" y="1975104"/>
                  </a:lnTo>
                  <a:lnTo>
                    <a:pt x="2343683" y="1624203"/>
                  </a:lnTo>
                  <a:close/>
                </a:path>
                <a:path w="6635750" h="2400300">
                  <a:moveTo>
                    <a:pt x="2701010" y="1458468"/>
                  </a:moveTo>
                  <a:lnTo>
                    <a:pt x="2502649" y="1458468"/>
                  </a:lnTo>
                  <a:lnTo>
                    <a:pt x="2502649" y="1896237"/>
                  </a:lnTo>
                  <a:lnTo>
                    <a:pt x="2701010" y="1896237"/>
                  </a:lnTo>
                  <a:lnTo>
                    <a:pt x="2701010" y="1458468"/>
                  </a:lnTo>
                  <a:close/>
                </a:path>
                <a:path w="6635750" h="2400300">
                  <a:moveTo>
                    <a:pt x="3059734" y="1172718"/>
                  </a:moveTo>
                  <a:lnTo>
                    <a:pt x="2859976" y="1172718"/>
                  </a:lnTo>
                  <a:lnTo>
                    <a:pt x="2859976" y="1723644"/>
                  </a:lnTo>
                  <a:lnTo>
                    <a:pt x="3059734" y="1723644"/>
                  </a:lnTo>
                  <a:lnTo>
                    <a:pt x="3059734" y="1172718"/>
                  </a:lnTo>
                  <a:close/>
                </a:path>
                <a:path w="6635750" h="2400300">
                  <a:moveTo>
                    <a:pt x="3417049" y="1040130"/>
                  </a:moveTo>
                  <a:lnTo>
                    <a:pt x="3218688" y="1040130"/>
                  </a:lnTo>
                  <a:lnTo>
                    <a:pt x="3218688" y="1665351"/>
                  </a:lnTo>
                  <a:lnTo>
                    <a:pt x="3417049" y="1665351"/>
                  </a:lnTo>
                  <a:lnTo>
                    <a:pt x="3417049" y="1040130"/>
                  </a:lnTo>
                  <a:close/>
                </a:path>
                <a:path w="6635750" h="2400300">
                  <a:moveTo>
                    <a:pt x="3774376" y="881253"/>
                  </a:moveTo>
                  <a:lnTo>
                    <a:pt x="3576015" y="881253"/>
                  </a:lnTo>
                  <a:lnTo>
                    <a:pt x="3576015" y="1561338"/>
                  </a:lnTo>
                  <a:lnTo>
                    <a:pt x="3774376" y="1561338"/>
                  </a:lnTo>
                  <a:lnTo>
                    <a:pt x="3774376" y="881253"/>
                  </a:lnTo>
                  <a:close/>
                </a:path>
                <a:path w="6635750" h="2400300">
                  <a:moveTo>
                    <a:pt x="4131691" y="698373"/>
                  </a:moveTo>
                  <a:lnTo>
                    <a:pt x="3933342" y="698373"/>
                  </a:lnTo>
                  <a:lnTo>
                    <a:pt x="3933342" y="1421892"/>
                  </a:lnTo>
                  <a:lnTo>
                    <a:pt x="4131691" y="1421892"/>
                  </a:lnTo>
                  <a:lnTo>
                    <a:pt x="4131691" y="698373"/>
                  </a:lnTo>
                  <a:close/>
                </a:path>
                <a:path w="6635750" h="2400300">
                  <a:moveTo>
                    <a:pt x="4490415" y="544068"/>
                  </a:moveTo>
                  <a:lnTo>
                    <a:pt x="4290657" y="544068"/>
                  </a:lnTo>
                  <a:lnTo>
                    <a:pt x="4290657" y="1283589"/>
                  </a:lnTo>
                  <a:lnTo>
                    <a:pt x="4490415" y="1283589"/>
                  </a:lnTo>
                  <a:lnTo>
                    <a:pt x="4490415" y="544068"/>
                  </a:lnTo>
                  <a:close/>
                </a:path>
                <a:path w="6635750" h="2400300">
                  <a:moveTo>
                    <a:pt x="4847729" y="453771"/>
                  </a:moveTo>
                  <a:lnTo>
                    <a:pt x="4649381" y="453771"/>
                  </a:lnTo>
                  <a:lnTo>
                    <a:pt x="4649381" y="1209306"/>
                  </a:lnTo>
                  <a:lnTo>
                    <a:pt x="4847729" y="1209306"/>
                  </a:lnTo>
                  <a:lnTo>
                    <a:pt x="4847729" y="453771"/>
                  </a:lnTo>
                  <a:close/>
                </a:path>
                <a:path w="6635750" h="2400300">
                  <a:moveTo>
                    <a:pt x="5205057" y="362331"/>
                  </a:moveTo>
                  <a:lnTo>
                    <a:pt x="5006695" y="362331"/>
                  </a:lnTo>
                  <a:lnTo>
                    <a:pt x="5006695" y="1134999"/>
                  </a:lnTo>
                  <a:lnTo>
                    <a:pt x="5205057" y="1134999"/>
                  </a:lnTo>
                  <a:lnTo>
                    <a:pt x="5205057" y="362331"/>
                  </a:lnTo>
                  <a:close/>
                </a:path>
                <a:path w="6635750" h="2400300">
                  <a:moveTo>
                    <a:pt x="5562371" y="270891"/>
                  </a:moveTo>
                  <a:lnTo>
                    <a:pt x="5364010" y="270891"/>
                  </a:lnTo>
                  <a:lnTo>
                    <a:pt x="5364010" y="1059561"/>
                  </a:lnTo>
                  <a:lnTo>
                    <a:pt x="5562371" y="1059561"/>
                  </a:lnTo>
                  <a:lnTo>
                    <a:pt x="5562371" y="270891"/>
                  </a:lnTo>
                  <a:close/>
                </a:path>
                <a:path w="6635750" h="2400300">
                  <a:moveTo>
                    <a:pt x="5919698" y="180594"/>
                  </a:moveTo>
                  <a:lnTo>
                    <a:pt x="5721350" y="180594"/>
                  </a:lnTo>
                  <a:lnTo>
                    <a:pt x="5721350" y="985266"/>
                  </a:lnTo>
                  <a:lnTo>
                    <a:pt x="5919698" y="985266"/>
                  </a:lnTo>
                  <a:lnTo>
                    <a:pt x="5919698" y="180594"/>
                  </a:lnTo>
                  <a:close/>
                </a:path>
                <a:path w="6635750" h="2400300">
                  <a:moveTo>
                    <a:pt x="6278423" y="90297"/>
                  </a:moveTo>
                  <a:lnTo>
                    <a:pt x="6078664" y="90297"/>
                  </a:lnTo>
                  <a:lnTo>
                    <a:pt x="6078664" y="912114"/>
                  </a:lnTo>
                  <a:lnTo>
                    <a:pt x="6278423" y="912114"/>
                  </a:lnTo>
                  <a:lnTo>
                    <a:pt x="6278423" y="90297"/>
                  </a:lnTo>
                  <a:close/>
                </a:path>
                <a:path w="6635750" h="2400300">
                  <a:moveTo>
                    <a:pt x="6635737" y="0"/>
                  </a:moveTo>
                  <a:lnTo>
                    <a:pt x="6437389" y="0"/>
                  </a:lnTo>
                  <a:lnTo>
                    <a:pt x="6437389" y="837819"/>
                  </a:lnTo>
                  <a:lnTo>
                    <a:pt x="6635737" y="837819"/>
                  </a:lnTo>
                  <a:lnTo>
                    <a:pt x="6635737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0" name="object 60"/>
            <p:cNvSpPr/>
            <p:nvPr/>
          </p:nvSpPr>
          <p:spPr>
            <a:xfrm>
              <a:off x="8416701" y="1075564"/>
              <a:ext cx="0" cy="3288665"/>
            </a:xfrm>
            <a:custGeom>
              <a:avLst/>
              <a:gdLst/>
              <a:ahLst/>
              <a:cxnLst/>
              <a:rect l="l" t="t" r="r" b="b"/>
              <a:pathLst>
                <a:path h="3288665">
                  <a:moveTo>
                    <a:pt x="0" y="328841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1" name="object 61"/>
            <p:cNvSpPr/>
            <p:nvPr/>
          </p:nvSpPr>
          <p:spPr>
            <a:xfrm>
              <a:off x="507843" y="4363975"/>
              <a:ext cx="7960995" cy="0"/>
            </a:xfrm>
            <a:custGeom>
              <a:avLst/>
              <a:gdLst/>
              <a:ahLst/>
              <a:cxnLst/>
              <a:rect l="l" t="t" r="r" b="b"/>
              <a:pathLst>
                <a:path w="7960995">
                  <a:moveTo>
                    <a:pt x="0" y="0"/>
                  </a:moveTo>
                  <a:lnTo>
                    <a:pt x="796090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416701" y="3541015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204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3" name="object 63"/>
            <p:cNvSpPr/>
            <p:nvPr/>
          </p:nvSpPr>
          <p:spPr>
            <a:xfrm>
              <a:off x="8416701" y="2719198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204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416701" y="1897380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204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416701" y="1075562"/>
              <a:ext cx="52069" cy="0"/>
            </a:xfrm>
            <a:custGeom>
              <a:avLst/>
              <a:gdLst/>
              <a:ahLst/>
              <a:cxnLst/>
              <a:rect l="l" t="t" r="r" b="b"/>
              <a:pathLst>
                <a:path w="52070">
                  <a:moveTo>
                    <a:pt x="0" y="0"/>
                  </a:moveTo>
                  <a:lnTo>
                    <a:pt x="52044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6" name="object 66"/>
            <p:cNvSpPr/>
            <p:nvPr/>
          </p:nvSpPr>
          <p:spPr>
            <a:xfrm>
              <a:off x="550047" y="1075564"/>
              <a:ext cx="0" cy="3288665"/>
            </a:xfrm>
            <a:custGeom>
              <a:avLst/>
              <a:gdLst/>
              <a:ahLst/>
              <a:cxnLst/>
              <a:rect l="l" t="t" r="r" b="b"/>
              <a:pathLst>
                <a:path h="3288665">
                  <a:moveTo>
                    <a:pt x="0" y="328841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7" name="object 67"/>
            <p:cNvSpPr/>
            <p:nvPr/>
          </p:nvSpPr>
          <p:spPr>
            <a:xfrm>
              <a:off x="507843" y="4207383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8" name="object 68"/>
            <p:cNvSpPr/>
            <p:nvPr/>
          </p:nvSpPr>
          <p:spPr>
            <a:xfrm>
              <a:off x="507843" y="405079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07843" y="389420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0" name="object 70"/>
            <p:cNvSpPr/>
            <p:nvPr/>
          </p:nvSpPr>
          <p:spPr>
            <a:xfrm>
              <a:off x="507843" y="373761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1" name="object 71"/>
            <p:cNvSpPr/>
            <p:nvPr/>
          </p:nvSpPr>
          <p:spPr>
            <a:xfrm>
              <a:off x="507843" y="3581019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2" name="object 72"/>
            <p:cNvSpPr/>
            <p:nvPr/>
          </p:nvSpPr>
          <p:spPr>
            <a:xfrm>
              <a:off x="507843" y="342442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3" name="object 73"/>
            <p:cNvSpPr/>
            <p:nvPr/>
          </p:nvSpPr>
          <p:spPr>
            <a:xfrm>
              <a:off x="507843" y="3267836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4" name="object 74"/>
            <p:cNvSpPr/>
            <p:nvPr/>
          </p:nvSpPr>
          <p:spPr>
            <a:xfrm>
              <a:off x="507843" y="311124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5" name="object 75"/>
            <p:cNvSpPr/>
            <p:nvPr/>
          </p:nvSpPr>
          <p:spPr>
            <a:xfrm>
              <a:off x="507843" y="2954656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6" name="object 76"/>
            <p:cNvSpPr/>
            <p:nvPr/>
          </p:nvSpPr>
          <p:spPr>
            <a:xfrm>
              <a:off x="507843" y="279806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7" name="object 77"/>
            <p:cNvSpPr/>
            <p:nvPr/>
          </p:nvSpPr>
          <p:spPr>
            <a:xfrm>
              <a:off x="507843" y="2641474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8" name="object 78"/>
            <p:cNvSpPr/>
            <p:nvPr/>
          </p:nvSpPr>
          <p:spPr>
            <a:xfrm>
              <a:off x="507843" y="248488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79" name="object 79"/>
            <p:cNvSpPr/>
            <p:nvPr/>
          </p:nvSpPr>
          <p:spPr>
            <a:xfrm>
              <a:off x="507843" y="2328291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0" name="object 80"/>
            <p:cNvSpPr/>
            <p:nvPr/>
          </p:nvSpPr>
          <p:spPr>
            <a:xfrm>
              <a:off x="507843" y="2171700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1" name="object 81"/>
            <p:cNvSpPr/>
            <p:nvPr/>
          </p:nvSpPr>
          <p:spPr>
            <a:xfrm>
              <a:off x="507843" y="2015108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2" name="object 82"/>
            <p:cNvSpPr/>
            <p:nvPr/>
          </p:nvSpPr>
          <p:spPr>
            <a:xfrm>
              <a:off x="507843" y="185851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3" name="object 83"/>
            <p:cNvSpPr/>
            <p:nvPr/>
          </p:nvSpPr>
          <p:spPr>
            <a:xfrm>
              <a:off x="507843" y="1701926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4" name="object 84"/>
            <p:cNvSpPr/>
            <p:nvPr/>
          </p:nvSpPr>
          <p:spPr>
            <a:xfrm>
              <a:off x="507843" y="1545337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5" name="object 85"/>
            <p:cNvSpPr/>
            <p:nvPr/>
          </p:nvSpPr>
          <p:spPr>
            <a:xfrm>
              <a:off x="507843" y="1388746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6" name="object 86"/>
            <p:cNvSpPr/>
            <p:nvPr/>
          </p:nvSpPr>
          <p:spPr>
            <a:xfrm>
              <a:off x="507843" y="1232155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7" name="object 87"/>
            <p:cNvSpPr/>
            <p:nvPr/>
          </p:nvSpPr>
          <p:spPr>
            <a:xfrm>
              <a:off x="507843" y="1075562"/>
              <a:ext cx="42545" cy="0"/>
            </a:xfrm>
            <a:custGeom>
              <a:avLst/>
              <a:gdLst/>
              <a:ahLst/>
              <a:cxnLst/>
              <a:rect l="l" t="t" r="r" b="b"/>
              <a:pathLst>
                <a:path w="42545">
                  <a:moveTo>
                    <a:pt x="0" y="0"/>
                  </a:moveTo>
                  <a:lnTo>
                    <a:pt x="42202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8" name="object 88"/>
            <p:cNvSpPr/>
            <p:nvPr/>
          </p:nvSpPr>
          <p:spPr>
            <a:xfrm>
              <a:off x="728002" y="1130999"/>
              <a:ext cx="7510780" cy="2881630"/>
            </a:xfrm>
            <a:custGeom>
              <a:avLst/>
              <a:gdLst/>
              <a:ahLst/>
              <a:cxnLst/>
              <a:rect l="l" t="t" r="r" b="b"/>
              <a:pathLst>
                <a:path w="7510780" h="2881629">
                  <a:moveTo>
                    <a:pt x="0" y="2881502"/>
                  </a:moveTo>
                  <a:lnTo>
                    <a:pt x="357314" y="2879216"/>
                  </a:lnTo>
                  <a:lnTo>
                    <a:pt x="716051" y="2868929"/>
                  </a:lnTo>
                  <a:lnTo>
                    <a:pt x="1073365" y="2851784"/>
                  </a:lnTo>
                  <a:lnTo>
                    <a:pt x="1430680" y="2824352"/>
                  </a:lnTo>
                  <a:lnTo>
                    <a:pt x="1788007" y="2771774"/>
                  </a:lnTo>
                  <a:lnTo>
                    <a:pt x="2146731" y="2657474"/>
                  </a:lnTo>
                  <a:lnTo>
                    <a:pt x="2504046" y="2361437"/>
                  </a:lnTo>
                  <a:lnTo>
                    <a:pt x="2861373" y="2129408"/>
                  </a:lnTo>
                  <a:lnTo>
                    <a:pt x="3218688" y="2053970"/>
                  </a:lnTo>
                  <a:lnTo>
                    <a:pt x="3576002" y="1907666"/>
                  </a:lnTo>
                  <a:lnTo>
                    <a:pt x="3934739" y="1680209"/>
                  </a:lnTo>
                  <a:lnTo>
                    <a:pt x="4292053" y="1352168"/>
                  </a:lnTo>
                  <a:lnTo>
                    <a:pt x="4649368" y="1193291"/>
                  </a:lnTo>
                  <a:lnTo>
                    <a:pt x="5006695" y="985265"/>
                  </a:lnTo>
                  <a:lnTo>
                    <a:pt x="5364010" y="741806"/>
                  </a:lnTo>
                  <a:lnTo>
                    <a:pt x="5722734" y="548639"/>
                  </a:lnTo>
                  <a:lnTo>
                    <a:pt x="6080061" y="438911"/>
                  </a:lnTo>
                  <a:lnTo>
                    <a:pt x="6437376" y="328040"/>
                  </a:lnTo>
                  <a:lnTo>
                    <a:pt x="6794690" y="218312"/>
                  </a:lnTo>
                  <a:lnTo>
                    <a:pt x="7153414" y="108584"/>
                  </a:lnTo>
                  <a:lnTo>
                    <a:pt x="7510741" y="0"/>
                  </a:lnTo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4646816" y="4113261"/>
            <a:ext cx="2590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6,7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205564" y="5029201"/>
            <a:ext cx="298872" cy="155785"/>
          </a:xfrm>
          <a:custGeom>
            <a:avLst/>
            <a:gdLst/>
            <a:ahLst/>
            <a:cxnLst/>
            <a:rect l="l" t="t" r="r" b="b"/>
            <a:pathLst>
              <a:path w="224155" h="116839">
                <a:moveTo>
                  <a:pt x="223672" y="0"/>
                </a:moveTo>
                <a:lnTo>
                  <a:pt x="0" y="0"/>
                </a:lnTo>
                <a:lnTo>
                  <a:pt x="0" y="116586"/>
                </a:lnTo>
                <a:lnTo>
                  <a:pt x="223672" y="116586"/>
                </a:lnTo>
                <a:lnTo>
                  <a:pt x="223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1" name="object 91"/>
          <p:cNvSpPr txBox="1"/>
          <p:nvPr/>
        </p:nvSpPr>
        <p:spPr>
          <a:xfrm>
            <a:off x="5130277" y="4012170"/>
            <a:ext cx="23791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7,2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118085" y="4312855"/>
            <a:ext cx="2565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33" dirty="0">
                <a:solidFill>
                  <a:srgbClr val="111111"/>
                </a:solidFill>
                <a:latin typeface="Trebuchet MS"/>
                <a:cs typeface="Trebuchet MS"/>
              </a:rPr>
              <a:t>6,4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09050" y="3817353"/>
            <a:ext cx="23537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87" dirty="0">
                <a:solidFill>
                  <a:srgbClr val="111111"/>
                </a:solidFill>
                <a:latin typeface="Trebuchet MS"/>
                <a:cs typeface="Trebuchet MS"/>
              </a:rPr>
              <a:t>8,1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600954" y="4087539"/>
            <a:ext cx="25569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87" dirty="0">
                <a:solidFill>
                  <a:srgbClr val="111111"/>
                </a:solidFill>
                <a:latin typeface="Trebuchet MS"/>
                <a:cs typeface="Trebuchet MS"/>
              </a:rPr>
              <a:t>7,4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530755" y="3075771"/>
            <a:ext cx="3014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13" dirty="0">
                <a:solidFill>
                  <a:srgbClr val="111111"/>
                </a:solidFill>
                <a:latin typeface="Trebuchet MS"/>
                <a:cs typeface="Trebuchet MS"/>
              </a:rPr>
              <a:t>11,4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424148" y="2004427"/>
            <a:ext cx="307339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40" dirty="0">
                <a:solidFill>
                  <a:srgbClr val="111111"/>
                </a:solidFill>
                <a:latin typeface="Trebuchet MS"/>
                <a:cs typeface="Trebuchet MS"/>
              </a:rPr>
              <a:t>16,3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900263" y="1857489"/>
            <a:ext cx="3310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17,0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9383632" y="1710925"/>
            <a:ext cx="30903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1</a:t>
            </a:r>
            <a:r>
              <a:rPr sz="1200" spc="-53" dirty="0">
                <a:solidFill>
                  <a:srgbClr val="111111"/>
                </a:solidFill>
                <a:latin typeface="Trebuchet MS"/>
                <a:cs typeface="Trebuchet MS"/>
              </a:rPr>
              <a:t>7,7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9855617" y="1564625"/>
            <a:ext cx="3302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53" dirty="0">
                <a:solidFill>
                  <a:srgbClr val="111111"/>
                </a:solidFill>
                <a:latin typeface="Trebuchet MS"/>
                <a:cs typeface="Trebuchet MS"/>
              </a:rPr>
              <a:t>18,3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326169" y="1418569"/>
            <a:ext cx="32766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60" dirty="0">
                <a:solidFill>
                  <a:srgbClr val="111111"/>
                </a:solidFill>
                <a:latin typeface="Trebuchet MS"/>
                <a:cs typeface="Trebuchet MS"/>
              </a:rPr>
              <a:t>19,0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810043" y="1272513"/>
            <a:ext cx="32766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60" dirty="0">
                <a:solidFill>
                  <a:srgbClr val="111111"/>
                </a:solidFill>
                <a:latin typeface="Trebuchet MS"/>
                <a:cs typeface="Trebuchet MS"/>
              </a:rPr>
              <a:t>19,7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1403061" y="5696525"/>
            <a:ext cx="1405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7" dirty="0">
                <a:solidFill>
                  <a:srgbClr val="111111"/>
                </a:solidFill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1403061" y="4600057"/>
            <a:ext cx="1405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67" dirty="0">
                <a:solidFill>
                  <a:srgbClr val="111111"/>
                </a:solidFill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1403062" y="3503590"/>
            <a:ext cx="2413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111111"/>
                </a:solidFill>
                <a:latin typeface="Trebuchet MS"/>
                <a:cs typeface="Trebuchet MS"/>
              </a:rPr>
              <a:t>10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1403062" y="2406717"/>
            <a:ext cx="22944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111111"/>
                </a:solidFill>
                <a:latin typeface="Trebuchet MS"/>
                <a:cs typeface="Trebuchet MS"/>
              </a:rPr>
              <a:t>15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403062" y="1310249"/>
            <a:ext cx="26162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111111"/>
                </a:solidFill>
                <a:latin typeface="Trebuchet MS"/>
                <a:cs typeface="Trebuchet MS"/>
              </a:rPr>
              <a:t>20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7451" y="1301765"/>
            <a:ext cx="226060" cy="4792978"/>
          </a:xfrm>
          <a:prstGeom prst="rect">
            <a:avLst/>
          </a:prstGeom>
        </p:spPr>
        <p:txBody>
          <a:bodyPr vert="horz" wrap="square" lIns="0" tIns="48259" rIns="0" bIns="0" rtlCol="0">
            <a:spAutoFit/>
          </a:bodyPr>
          <a:lstStyle/>
          <a:p>
            <a:pPr marL="50799">
              <a:spcBef>
                <a:spcPts val="379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21</a:t>
            </a:r>
            <a:endParaRPr sz="1200">
              <a:latin typeface="Trebuchet MS"/>
              <a:cs typeface="Trebuchet MS"/>
            </a:endParaRPr>
          </a:p>
          <a:p>
            <a:pPr marL="16933">
              <a:spcBef>
                <a:spcPts val="267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20</a:t>
            </a:r>
            <a:endParaRPr sz="1333">
              <a:latin typeface="Trebuchet MS"/>
              <a:cs typeface="Trebuchet MS"/>
            </a:endParaRPr>
          </a:p>
          <a:p>
            <a:pPr marL="38944">
              <a:spcBef>
                <a:spcPts val="387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19</a:t>
            </a:r>
            <a:endParaRPr sz="1200">
              <a:latin typeface="Trebuchet MS"/>
              <a:cs typeface="Trebuchet MS"/>
            </a:endParaRPr>
          </a:p>
          <a:p>
            <a:pPr marL="33019">
              <a:spcBef>
                <a:spcPts val="267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18</a:t>
            </a:r>
            <a:endParaRPr sz="1333">
              <a:latin typeface="Trebuchet MS"/>
              <a:cs typeface="Trebuchet MS"/>
            </a:endParaRPr>
          </a:p>
          <a:p>
            <a:pPr marL="47412">
              <a:spcBef>
                <a:spcPts val="407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17</a:t>
            </a:r>
            <a:endParaRPr sz="1200">
              <a:latin typeface="Trebuchet MS"/>
              <a:cs typeface="Trebuchet MS"/>
            </a:endParaRPr>
          </a:p>
          <a:p>
            <a:pPr marL="30479">
              <a:spcBef>
                <a:spcPts val="267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16</a:t>
            </a:r>
            <a:endParaRPr sz="1333">
              <a:latin typeface="Trebuchet MS"/>
              <a:cs typeface="Trebuchet MS"/>
            </a:endParaRPr>
          </a:p>
          <a:p>
            <a:pPr marL="38944">
              <a:spcBef>
                <a:spcPts val="272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15</a:t>
            </a:r>
            <a:endParaRPr sz="1333">
              <a:latin typeface="Trebuchet MS"/>
              <a:cs typeface="Trebuchet MS"/>
            </a:endParaRPr>
          </a:p>
          <a:p>
            <a:pPr marL="40639">
              <a:spcBef>
                <a:spcPts val="253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14</a:t>
            </a:r>
            <a:endParaRPr sz="1333">
              <a:latin typeface="Trebuchet MS"/>
              <a:cs typeface="Trebuchet MS"/>
            </a:endParaRPr>
          </a:p>
          <a:p>
            <a:pPr marL="43178">
              <a:spcBef>
                <a:spcPts val="272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13</a:t>
            </a:r>
            <a:endParaRPr sz="1333">
              <a:latin typeface="Trebuchet MS"/>
              <a:cs typeface="Trebuchet MS"/>
            </a:endParaRPr>
          </a:p>
          <a:p>
            <a:pPr marL="50799">
              <a:spcBef>
                <a:spcPts val="407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49105">
              <a:spcBef>
                <a:spcPts val="267"/>
              </a:spcBef>
            </a:pPr>
            <a:r>
              <a:rPr sz="1333" spc="-47" dirty="0">
                <a:solidFill>
                  <a:srgbClr val="111111"/>
                </a:solidFill>
                <a:latin typeface="Trebuchet MS"/>
                <a:cs typeface="Trebuchet MS"/>
              </a:rPr>
              <a:t>11</a:t>
            </a:r>
            <a:endParaRPr sz="1333">
              <a:latin typeface="Trebuchet MS"/>
              <a:cs typeface="Trebuchet MS"/>
            </a:endParaRPr>
          </a:p>
          <a:p>
            <a:pPr marL="34711">
              <a:spcBef>
                <a:spcPts val="387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104137">
              <a:spcBef>
                <a:spcPts val="267"/>
              </a:spcBef>
            </a:pPr>
            <a:r>
              <a:rPr sz="1333" spc="-67" dirty="0">
                <a:solidFill>
                  <a:srgbClr val="111111"/>
                </a:solidFill>
                <a:latin typeface="Trebuchet MS"/>
                <a:cs typeface="Trebuchet MS"/>
              </a:rPr>
              <a:t>9</a:t>
            </a:r>
            <a:endParaRPr sz="1333">
              <a:latin typeface="Trebuchet MS"/>
              <a:cs typeface="Trebuchet MS"/>
            </a:endParaRPr>
          </a:p>
          <a:p>
            <a:pPr marL="105831">
              <a:spcBef>
                <a:spcPts val="407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  <a:p>
            <a:pPr marL="115990">
              <a:spcBef>
                <a:spcPts val="400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99904">
              <a:spcBef>
                <a:spcPts val="267"/>
              </a:spcBef>
            </a:pPr>
            <a:r>
              <a:rPr sz="1333" spc="-67" dirty="0">
                <a:solidFill>
                  <a:srgbClr val="111111"/>
                </a:solidFill>
                <a:latin typeface="Trebuchet MS"/>
                <a:cs typeface="Trebuchet MS"/>
              </a:rPr>
              <a:t>6</a:t>
            </a:r>
            <a:endParaRPr sz="1333">
              <a:latin typeface="Trebuchet MS"/>
              <a:cs typeface="Trebuchet MS"/>
            </a:endParaRPr>
          </a:p>
          <a:p>
            <a:pPr marL="111757">
              <a:spcBef>
                <a:spcPts val="407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  <a:p>
            <a:pPr marL="111757">
              <a:spcBef>
                <a:spcPts val="400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marL="111757">
              <a:spcBef>
                <a:spcPts val="267"/>
              </a:spcBef>
            </a:pPr>
            <a:r>
              <a:rPr sz="1333" spc="-67" dirty="0">
                <a:solidFill>
                  <a:srgbClr val="111111"/>
                </a:solidFill>
                <a:latin typeface="Trebuchet MS"/>
                <a:cs typeface="Trebuchet MS"/>
              </a:rPr>
              <a:t>3</a:t>
            </a:r>
            <a:endParaRPr sz="1333">
              <a:latin typeface="Trebuchet MS"/>
              <a:cs typeface="Trebuchet MS"/>
            </a:endParaRPr>
          </a:p>
          <a:p>
            <a:pPr marL="118530">
              <a:spcBef>
                <a:spcPts val="387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334" y="6079388"/>
            <a:ext cx="4162213" cy="4009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lnSpc>
                <a:spcPts val="1580"/>
              </a:lnSpc>
              <a:spcBef>
                <a:spcPts val="127"/>
              </a:spcBef>
            </a:pPr>
            <a:r>
              <a:rPr sz="1067" spc="-60" dirty="0">
                <a:solidFill>
                  <a:srgbClr val="202020"/>
                </a:solidFill>
                <a:latin typeface="Trebuchet MS"/>
                <a:cs typeface="Trebuchet MS"/>
              </a:rPr>
              <a:t>Источ</a:t>
            </a:r>
            <a:r>
              <a:rPr sz="2000" spc="-89" baseline="19444" dirty="0">
                <a:solidFill>
                  <a:srgbClr val="111111"/>
                </a:solidFill>
                <a:latin typeface="Trebuchet MS"/>
                <a:cs typeface="Trebuchet MS"/>
              </a:rPr>
              <a:t>1</a:t>
            </a:r>
            <a:r>
              <a:rPr sz="1067" spc="-60" dirty="0">
                <a:solidFill>
                  <a:srgbClr val="202020"/>
                </a:solidFill>
                <a:latin typeface="Trebuchet MS"/>
                <a:cs typeface="Trebuchet MS"/>
              </a:rPr>
              <a:t>ник:</a:t>
            </a:r>
            <a:r>
              <a:rPr sz="1067" spc="-5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АРВЭ,</a:t>
            </a:r>
            <a:r>
              <a:rPr sz="1067" spc="21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НП</a:t>
            </a:r>
            <a:r>
              <a:rPr sz="1067" spc="260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«Совет</a:t>
            </a:r>
            <a:r>
              <a:rPr sz="1067" spc="17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рынка»,</a:t>
            </a:r>
            <a:r>
              <a:rPr sz="1067" spc="-3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АО</a:t>
            </a:r>
            <a:r>
              <a:rPr sz="1067" spc="253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«СО</a:t>
            </a:r>
            <a:r>
              <a:rPr sz="1067" spc="272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ЕЭС»,</a:t>
            </a:r>
            <a:r>
              <a:rPr sz="1067" spc="-2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dirty="0">
                <a:solidFill>
                  <a:srgbClr val="202020"/>
                </a:solidFill>
                <a:latin typeface="Trebuchet MS"/>
                <a:cs typeface="Trebuchet MS"/>
              </a:rPr>
              <a:t>АО</a:t>
            </a:r>
            <a:r>
              <a:rPr sz="1067" spc="247" dirty="0">
                <a:solidFill>
                  <a:srgbClr val="202020"/>
                </a:solidFill>
                <a:latin typeface="Trebuchet MS"/>
                <a:cs typeface="Trebuchet MS"/>
              </a:rPr>
              <a:t> </a:t>
            </a:r>
            <a:r>
              <a:rPr sz="1067" spc="-27" dirty="0">
                <a:solidFill>
                  <a:srgbClr val="202020"/>
                </a:solidFill>
                <a:latin typeface="Trebuchet MS"/>
                <a:cs typeface="Trebuchet MS"/>
              </a:rPr>
              <a:t>«АТС»</a:t>
            </a:r>
            <a:endParaRPr sz="1067">
              <a:latin typeface="Trebuchet MS"/>
              <a:cs typeface="Trebuchet MS"/>
            </a:endParaRPr>
          </a:p>
          <a:p>
            <a:pPr marL="388610">
              <a:lnSpc>
                <a:spcPts val="1420"/>
              </a:lnSpc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212724" y="5002160"/>
            <a:ext cx="2523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33" dirty="0">
                <a:solidFill>
                  <a:srgbClr val="111111"/>
                </a:solidFill>
                <a:latin typeface="Trebuchet MS"/>
                <a:cs typeface="Trebuchet MS"/>
              </a:rPr>
              <a:t>2,9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1225654" y="1020790"/>
            <a:ext cx="4224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млн</a:t>
            </a:r>
            <a:r>
              <a:rPr sz="1200" spc="-4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992586" y="2613659"/>
            <a:ext cx="834813" cy="431800"/>
          </a:xfrm>
          <a:custGeom>
            <a:avLst/>
            <a:gdLst/>
            <a:ahLst/>
            <a:cxnLst/>
            <a:rect l="l" t="t" r="r" b="b"/>
            <a:pathLst>
              <a:path w="626110" h="323850">
                <a:moveTo>
                  <a:pt x="267284" y="206883"/>
                </a:moveTo>
                <a:lnTo>
                  <a:pt x="0" y="206883"/>
                </a:lnTo>
                <a:lnTo>
                  <a:pt x="0" y="323469"/>
                </a:lnTo>
                <a:lnTo>
                  <a:pt x="267284" y="323469"/>
                </a:lnTo>
                <a:lnTo>
                  <a:pt x="267284" y="206883"/>
                </a:lnTo>
                <a:close/>
              </a:path>
              <a:path w="626110" h="323850">
                <a:moveTo>
                  <a:pt x="626008" y="0"/>
                </a:moveTo>
                <a:lnTo>
                  <a:pt x="357314" y="0"/>
                </a:lnTo>
                <a:lnTo>
                  <a:pt x="357314" y="116586"/>
                </a:lnTo>
                <a:lnTo>
                  <a:pt x="626008" y="116586"/>
                </a:lnTo>
                <a:lnTo>
                  <a:pt x="6260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2" name="object 112"/>
          <p:cNvSpPr txBox="1"/>
          <p:nvPr/>
        </p:nvSpPr>
        <p:spPr>
          <a:xfrm>
            <a:off x="772827" y="5836065"/>
            <a:ext cx="39505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2014</a:t>
            </a:r>
            <a:r>
              <a:rPr sz="1333" spc="467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2015</a:t>
            </a:r>
            <a:r>
              <a:rPr sz="1333" spc="4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2016</a:t>
            </a:r>
            <a:r>
              <a:rPr sz="1333" spc="4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2017</a:t>
            </a:r>
            <a:r>
              <a:rPr sz="1333" spc="473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2018</a:t>
            </a:r>
            <a:r>
              <a:rPr sz="1333" spc="453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2019</a:t>
            </a:r>
            <a:r>
              <a:rPr sz="1333" spc="473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2020</a:t>
            </a:r>
            <a:r>
              <a:rPr sz="1333" spc="4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2021</a:t>
            </a:r>
            <a:r>
              <a:rPr sz="1333" spc="460" dirty="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sz="1333" spc="-27" dirty="0">
                <a:solidFill>
                  <a:srgbClr val="111111"/>
                </a:solidFill>
                <a:latin typeface="Calibri"/>
                <a:cs typeface="Calibri"/>
              </a:rPr>
              <a:t>2022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000187" y="2861804"/>
            <a:ext cx="2929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67" dirty="0">
                <a:solidFill>
                  <a:srgbClr val="111111"/>
                </a:solidFill>
                <a:latin typeface="Trebuchet MS"/>
                <a:cs typeface="Trebuchet MS"/>
              </a:rPr>
              <a:t>12,4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515555" y="3498531"/>
            <a:ext cx="33104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40" dirty="0">
                <a:solidFill>
                  <a:srgbClr val="111111"/>
                </a:solidFill>
                <a:latin typeface="Trebuchet MS"/>
                <a:cs typeface="Trebuchet MS"/>
              </a:rPr>
              <a:t>10,1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8146" y="1115147"/>
            <a:ext cx="290405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33" dirty="0">
                <a:solidFill>
                  <a:srgbClr val="111111"/>
                </a:solidFill>
                <a:latin typeface="Trebuchet MS"/>
                <a:cs typeface="Trebuchet MS"/>
              </a:rPr>
              <a:t>ГВт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478020" y="2585326"/>
            <a:ext cx="31919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80" dirty="0">
                <a:solidFill>
                  <a:srgbClr val="111111"/>
                </a:solidFill>
                <a:latin typeface="Trebuchet MS"/>
                <a:cs typeface="Trebuchet MS"/>
              </a:rPr>
              <a:t>13,7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073495" y="2287523"/>
            <a:ext cx="2228427" cy="1407160"/>
          </a:xfrm>
          <a:custGeom>
            <a:avLst/>
            <a:gdLst/>
            <a:ahLst/>
            <a:cxnLst/>
            <a:rect l="l" t="t" r="r" b="b"/>
            <a:pathLst>
              <a:path w="1671320" h="1055370">
                <a:moveTo>
                  <a:pt x="218046" y="938403"/>
                </a:moveTo>
                <a:lnTo>
                  <a:pt x="0" y="938403"/>
                </a:lnTo>
                <a:lnTo>
                  <a:pt x="0" y="1054989"/>
                </a:lnTo>
                <a:lnTo>
                  <a:pt x="218046" y="1054989"/>
                </a:lnTo>
                <a:lnTo>
                  <a:pt x="218046" y="938403"/>
                </a:lnTo>
                <a:close/>
              </a:path>
              <a:path w="1671320" h="1055370">
                <a:moveTo>
                  <a:pt x="1671243" y="0"/>
                </a:moveTo>
                <a:lnTo>
                  <a:pt x="1403959" y="0"/>
                </a:lnTo>
                <a:lnTo>
                  <a:pt x="1403959" y="116586"/>
                </a:lnTo>
                <a:lnTo>
                  <a:pt x="1671243" y="116586"/>
                </a:lnTo>
                <a:lnTo>
                  <a:pt x="1671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8" name="object 118"/>
          <p:cNvSpPr txBox="1"/>
          <p:nvPr/>
        </p:nvSpPr>
        <p:spPr>
          <a:xfrm>
            <a:off x="9368326" y="2473794"/>
            <a:ext cx="36237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53" dirty="0">
                <a:solidFill>
                  <a:srgbClr val="111111"/>
                </a:solidFill>
                <a:latin typeface="Trebuchet MS"/>
                <a:cs typeface="Trebuchet MS"/>
              </a:rPr>
              <a:t>15,0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699123" y="4747783"/>
            <a:ext cx="2497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107" dirty="0">
                <a:solidFill>
                  <a:srgbClr val="111111"/>
                </a:solidFill>
                <a:latin typeface="Trebuchet MS"/>
                <a:cs typeface="Trebuchet MS"/>
              </a:rPr>
              <a:t>4,1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952572" y="2259825"/>
            <a:ext cx="31919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80" dirty="0">
                <a:solidFill>
                  <a:srgbClr val="111111"/>
                </a:solidFill>
                <a:latin typeface="Trebuchet MS"/>
                <a:cs typeface="Trebuchet MS"/>
              </a:rPr>
              <a:t>15,2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943801" y="2837302"/>
            <a:ext cx="3564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67" dirty="0">
                <a:solidFill>
                  <a:srgbClr val="111111"/>
                </a:solidFill>
                <a:latin typeface="Trebuchet MS"/>
                <a:cs typeface="Trebuchet MS"/>
              </a:rPr>
              <a:t>13,3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000187" y="3287252"/>
            <a:ext cx="31665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60" dirty="0">
                <a:solidFill>
                  <a:srgbClr val="111111"/>
                </a:solidFill>
                <a:latin typeface="Trebuchet MS"/>
                <a:cs typeface="Trebuchet MS"/>
              </a:rPr>
              <a:t>11,1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643016" y="4403430"/>
            <a:ext cx="25230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33" dirty="0">
                <a:solidFill>
                  <a:srgbClr val="111111"/>
                </a:solidFill>
                <a:latin typeface="Trebuchet MS"/>
                <a:cs typeface="Trebuchet MS"/>
              </a:rPr>
              <a:t>5,8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250830" y="5227321"/>
            <a:ext cx="300567" cy="155785"/>
          </a:xfrm>
          <a:custGeom>
            <a:avLst/>
            <a:gdLst/>
            <a:ahLst/>
            <a:cxnLst/>
            <a:rect l="l" t="t" r="r" b="b"/>
            <a:pathLst>
              <a:path w="225425" h="116839">
                <a:moveTo>
                  <a:pt x="225082" y="0"/>
                </a:moveTo>
                <a:lnTo>
                  <a:pt x="0" y="0"/>
                </a:lnTo>
                <a:lnTo>
                  <a:pt x="0" y="116586"/>
                </a:lnTo>
                <a:lnTo>
                  <a:pt x="225082" y="116586"/>
                </a:lnTo>
                <a:lnTo>
                  <a:pt x="225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5" name="object 125"/>
          <p:cNvSpPr txBox="1"/>
          <p:nvPr/>
        </p:nvSpPr>
        <p:spPr>
          <a:xfrm>
            <a:off x="2257186" y="5200510"/>
            <a:ext cx="25654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33" dirty="0">
                <a:solidFill>
                  <a:srgbClr val="111111"/>
                </a:solidFill>
                <a:latin typeface="Trebuchet MS"/>
                <a:cs typeface="Trebuchet MS"/>
              </a:rPr>
              <a:t>2,0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732887" y="5154169"/>
            <a:ext cx="292947" cy="155785"/>
          </a:xfrm>
          <a:custGeom>
            <a:avLst/>
            <a:gdLst/>
            <a:ahLst/>
            <a:cxnLst/>
            <a:rect l="l" t="t" r="r" b="b"/>
            <a:pathLst>
              <a:path w="219710" h="116839">
                <a:moveTo>
                  <a:pt x="219456" y="0"/>
                </a:moveTo>
                <a:lnTo>
                  <a:pt x="0" y="0"/>
                </a:lnTo>
                <a:lnTo>
                  <a:pt x="0" y="116586"/>
                </a:lnTo>
                <a:lnTo>
                  <a:pt x="219456" y="116586"/>
                </a:lnTo>
                <a:lnTo>
                  <a:pt x="219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7" name="object 127"/>
          <p:cNvSpPr txBox="1"/>
          <p:nvPr/>
        </p:nvSpPr>
        <p:spPr>
          <a:xfrm>
            <a:off x="2740022" y="5127357"/>
            <a:ext cx="25992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80" dirty="0">
                <a:solidFill>
                  <a:srgbClr val="111111"/>
                </a:solidFill>
                <a:latin typeface="Trebuchet MS"/>
                <a:cs typeface="Trebuchet MS"/>
              </a:rPr>
              <a:t>2,3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062697" y="5836002"/>
            <a:ext cx="60917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2023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2024</a:t>
            </a:r>
            <a:r>
              <a:rPr sz="1333" spc="207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2025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2026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2027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2028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2029</a:t>
            </a:r>
            <a:r>
              <a:rPr sz="1333" spc="200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2030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2031</a:t>
            </a:r>
            <a:r>
              <a:rPr sz="1333" spc="187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2032</a:t>
            </a:r>
            <a:r>
              <a:rPr sz="1333" spc="200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2033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dirty="0">
                <a:solidFill>
                  <a:srgbClr val="111111"/>
                </a:solidFill>
                <a:latin typeface="Calibri"/>
                <a:cs typeface="Calibri"/>
              </a:rPr>
              <a:t>2034</a:t>
            </a:r>
            <a:r>
              <a:rPr sz="1333" spc="193" dirty="0">
                <a:solidFill>
                  <a:srgbClr val="111111"/>
                </a:solidFill>
                <a:latin typeface="Calibri"/>
                <a:cs typeface="Calibri"/>
              </a:rPr>
              <a:t>  </a:t>
            </a:r>
            <a:r>
              <a:rPr sz="1333" spc="-27" dirty="0">
                <a:solidFill>
                  <a:srgbClr val="111111"/>
                </a:solidFill>
                <a:latin typeface="Calibri"/>
                <a:cs typeface="Calibri"/>
              </a:rPr>
              <a:t>2035</a:t>
            </a:r>
            <a:endParaRPr sz="1333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418524" y="2717276"/>
            <a:ext cx="334433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33" dirty="0">
                <a:solidFill>
                  <a:srgbClr val="111111"/>
                </a:solidFill>
                <a:latin typeface="Trebuchet MS"/>
                <a:cs typeface="Trebuchet MS"/>
              </a:rPr>
              <a:t>13,9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067856" y="3703320"/>
            <a:ext cx="298872" cy="155785"/>
          </a:xfrm>
          <a:custGeom>
            <a:avLst/>
            <a:gdLst/>
            <a:ahLst/>
            <a:cxnLst/>
            <a:rect l="l" t="t" r="r" b="b"/>
            <a:pathLst>
              <a:path w="224154" h="116839">
                <a:moveTo>
                  <a:pt x="223672" y="0"/>
                </a:moveTo>
                <a:lnTo>
                  <a:pt x="0" y="0"/>
                </a:lnTo>
                <a:lnTo>
                  <a:pt x="0" y="116586"/>
                </a:lnTo>
                <a:lnTo>
                  <a:pt x="223672" y="116586"/>
                </a:lnTo>
                <a:lnTo>
                  <a:pt x="2236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1" name="object 131"/>
          <p:cNvSpPr txBox="1"/>
          <p:nvPr/>
        </p:nvSpPr>
        <p:spPr>
          <a:xfrm>
            <a:off x="6077659" y="3511028"/>
            <a:ext cx="262467" cy="4009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8626">
              <a:lnSpc>
                <a:spcPts val="1453"/>
              </a:lnSpc>
              <a:spcBef>
                <a:spcPts val="127"/>
              </a:spcBef>
            </a:pPr>
            <a:r>
              <a:rPr sz="1333" spc="-33" dirty="0">
                <a:solidFill>
                  <a:srgbClr val="111111"/>
                </a:solidFill>
                <a:latin typeface="Trebuchet MS"/>
                <a:cs typeface="Trebuchet MS"/>
              </a:rPr>
              <a:t>9,4</a:t>
            </a:r>
            <a:endParaRPr sz="1333">
              <a:latin typeface="Trebuchet MS"/>
              <a:cs typeface="Trebuchet MS"/>
            </a:endParaRPr>
          </a:p>
          <a:p>
            <a:pPr marL="16933">
              <a:lnSpc>
                <a:spcPts val="1453"/>
              </a:lnSpc>
            </a:pPr>
            <a:r>
              <a:rPr sz="1333" b="1" spc="-73" dirty="0">
                <a:solidFill>
                  <a:srgbClr val="111111"/>
                </a:solidFill>
                <a:latin typeface="Trebuchet MS"/>
                <a:cs typeface="Trebuchet MS"/>
              </a:rPr>
              <a:t>9,3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464892" y="3044429"/>
            <a:ext cx="32681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200" b="1" spc="-73" dirty="0">
                <a:solidFill>
                  <a:srgbClr val="111111"/>
                </a:solidFill>
                <a:latin typeface="Trebuchet MS"/>
                <a:cs typeface="Trebuchet MS"/>
              </a:rPr>
              <a:t>12</a:t>
            </a:r>
            <a:r>
              <a:rPr sz="1333" b="1" spc="-73" dirty="0">
                <a:solidFill>
                  <a:srgbClr val="111111"/>
                </a:solidFill>
                <a:latin typeface="Trebuchet MS"/>
                <a:cs typeface="Trebuchet MS"/>
              </a:rPr>
              <a:t>,3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895239" y="2594623"/>
            <a:ext cx="34374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93" dirty="0">
                <a:solidFill>
                  <a:srgbClr val="111111"/>
                </a:solidFill>
                <a:latin typeface="Trebuchet MS"/>
                <a:cs typeface="Trebuchet MS"/>
              </a:rPr>
              <a:t>14,4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847019" y="2353678"/>
            <a:ext cx="3276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47" dirty="0">
                <a:solidFill>
                  <a:srgbClr val="111111"/>
                </a:solidFill>
                <a:latin typeface="Trebuchet MS"/>
                <a:cs typeface="Trebuchet MS"/>
              </a:rPr>
              <a:t>15,6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10320831" y="2232976"/>
            <a:ext cx="33612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b="1" spc="-33" dirty="0">
                <a:solidFill>
                  <a:srgbClr val="111111"/>
                </a:solidFill>
                <a:latin typeface="Trebuchet MS"/>
                <a:cs typeface="Trebuchet MS"/>
              </a:rPr>
              <a:t>16,2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796119" y="2112249"/>
            <a:ext cx="35136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67" dirty="0">
                <a:solidFill>
                  <a:srgbClr val="111111"/>
                </a:solidFill>
                <a:latin typeface="Trebuchet MS"/>
                <a:cs typeface="Trebuchet MS"/>
              </a:rPr>
              <a:t>16,8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164042" y="4518661"/>
            <a:ext cx="291253" cy="155785"/>
          </a:xfrm>
          <a:custGeom>
            <a:avLst/>
            <a:gdLst/>
            <a:ahLst/>
            <a:cxnLst/>
            <a:rect l="l" t="t" r="r" b="b"/>
            <a:pathLst>
              <a:path w="218439" h="116839">
                <a:moveTo>
                  <a:pt x="218046" y="0"/>
                </a:moveTo>
                <a:lnTo>
                  <a:pt x="0" y="0"/>
                </a:lnTo>
                <a:lnTo>
                  <a:pt x="0" y="116585"/>
                </a:lnTo>
                <a:lnTo>
                  <a:pt x="218046" y="116585"/>
                </a:lnTo>
                <a:lnTo>
                  <a:pt x="2180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8" name="object 138"/>
          <p:cNvSpPr txBox="1"/>
          <p:nvPr/>
        </p:nvSpPr>
        <p:spPr>
          <a:xfrm>
            <a:off x="4170394" y="4490463"/>
            <a:ext cx="255693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b="1" spc="-87" dirty="0">
                <a:solidFill>
                  <a:srgbClr val="111111"/>
                </a:solidFill>
                <a:latin typeface="Trebuchet MS"/>
                <a:cs typeface="Trebuchet MS"/>
              </a:rPr>
              <a:t>5,4</a:t>
            </a:r>
            <a:endParaRPr sz="1333">
              <a:latin typeface="Trebuchet MS"/>
              <a:cs typeface="Trebuchet MS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926593" y="1548385"/>
            <a:ext cx="249767" cy="1595967"/>
            <a:chOff x="694944" y="1161288"/>
            <a:chExt cx="187325" cy="1196975"/>
          </a:xfrm>
        </p:grpSpPr>
        <p:sp>
          <p:nvSpPr>
            <p:cNvPr id="140" name="object 140"/>
            <p:cNvSpPr/>
            <p:nvPr/>
          </p:nvSpPr>
          <p:spPr>
            <a:xfrm>
              <a:off x="694944" y="1439037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99C6E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08308" y="1175575"/>
              <a:ext cx="161290" cy="0"/>
            </a:xfrm>
            <a:custGeom>
              <a:avLst/>
              <a:gdLst/>
              <a:ahLst/>
              <a:cxnLst/>
              <a:rect l="l" t="t" r="r" b="b"/>
              <a:pathLst>
                <a:path w="161290">
                  <a:moveTo>
                    <a:pt x="0" y="0"/>
                  </a:moveTo>
                  <a:lnTo>
                    <a:pt x="161188" y="0"/>
                  </a:lnTo>
                </a:path>
              </a:pathLst>
            </a:custGeom>
            <a:ln w="2857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94944" y="1279017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F1B85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94944" y="1600200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21496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94944" y="1761363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87BE55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94944" y="1921383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1D9E8B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94944" y="2082546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FFE817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94944" y="2243709"/>
              <a:ext cx="187325" cy="114300"/>
            </a:xfrm>
            <a:custGeom>
              <a:avLst/>
              <a:gdLst/>
              <a:ahLst/>
              <a:cxnLst/>
              <a:rect l="l" t="t" r="r" b="b"/>
              <a:pathLst>
                <a:path w="187325" h="114300">
                  <a:moveTo>
                    <a:pt x="187096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7096" y="114300"/>
                  </a:lnTo>
                  <a:lnTo>
                    <a:pt x="187096" y="0"/>
                  </a:lnTo>
                  <a:close/>
                </a:path>
              </a:pathLst>
            </a:custGeom>
            <a:solidFill>
              <a:srgbClr val="6E8DB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1220741" y="1495411"/>
            <a:ext cx="34925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Объем</a:t>
            </a:r>
            <a:r>
              <a:rPr sz="1200" spc="18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сокращения</a:t>
            </a:r>
            <a:r>
              <a:rPr sz="1200" spc="19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выбросов</a:t>
            </a:r>
            <a:r>
              <a:rPr sz="1200" spc="18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CO</a:t>
            </a:r>
            <a:r>
              <a:rPr sz="1200" spc="-1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2,</a:t>
            </a:r>
            <a:r>
              <a:rPr sz="1200" spc="-10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млн</a:t>
            </a:r>
            <a:r>
              <a:rPr sz="1200" spc="2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т</a:t>
            </a:r>
            <a:r>
              <a:rPr sz="1200" spc="387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40" dirty="0">
                <a:solidFill>
                  <a:srgbClr val="111111"/>
                </a:solidFill>
                <a:latin typeface="Trebuchet MS"/>
                <a:cs typeface="Trebuchet MS"/>
              </a:rPr>
              <a:t>СЭС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55" name="object 155"/>
          <p:cNvSpPr txBox="1">
            <a:spLocks noGrp="1"/>
          </p:cNvSpPr>
          <p:nvPr>
            <p:ph type="sldNum" sz="quarter" idx="4294967295"/>
          </p:nvPr>
        </p:nvSpPr>
        <p:spPr>
          <a:xfrm>
            <a:off x="11094721" y="6372829"/>
            <a:ext cx="556361" cy="356549"/>
          </a:xfrm>
          <a:prstGeom prst="rect">
            <a:avLst/>
          </a:prstGeom>
        </p:spPr>
        <p:txBody>
          <a:bodyPr vert="horz" wrap="square" lIns="0" tIns="149964" rIns="0" bIns="0" rtlCol="0">
            <a:spAutoFit/>
          </a:bodyPr>
          <a:lstStyle/>
          <a:p>
            <a:pPr marL="285320">
              <a:spcBef>
                <a:spcPts val="47"/>
              </a:spcBef>
            </a:pPr>
            <a:fld id="{81D60167-4931-47E6-BA6A-407CBD079E47}" type="slidenum">
              <a:rPr sz="1333" spc="-33" dirty="0">
                <a:solidFill>
                  <a:srgbClr val="898989"/>
                </a:solidFill>
                <a:latin typeface="Trebuchet MS"/>
                <a:cs typeface="Trebuchet MS"/>
              </a:rPr>
              <a:pPr marL="285320">
                <a:spcBef>
                  <a:spcPts val="47"/>
                </a:spcBef>
              </a:pPr>
              <a:t>33</a:t>
            </a:fld>
            <a:endParaRPr sz="1333">
              <a:latin typeface="Trebuchet MS"/>
              <a:cs typeface="Trebuchet MS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220770" y="1847565"/>
            <a:ext cx="1277620" cy="529931"/>
          </a:xfrm>
          <a:prstGeom prst="rect">
            <a:avLst/>
          </a:prstGeom>
        </p:spPr>
        <p:txBody>
          <a:bodyPr vert="horz" wrap="square" lIns="0" tIns="67733" rIns="0" bIns="0" rtlCol="0">
            <a:spAutoFit/>
          </a:bodyPr>
          <a:lstStyle/>
          <a:p>
            <a:pPr marL="16933">
              <a:spcBef>
                <a:spcPts val="533"/>
              </a:spcBef>
            </a:pPr>
            <a:r>
              <a:rPr sz="1333" spc="33" dirty="0">
                <a:solidFill>
                  <a:srgbClr val="111111"/>
                </a:solidFill>
                <a:latin typeface="Trebuchet MS"/>
                <a:cs typeface="Trebuchet MS"/>
              </a:rPr>
              <a:t>ВЭС </a:t>
            </a:r>
            <a:endParaRPr sz="1333">
              <a:latin typeface="Trebuchet MS"/>
              <a:cs typeface="Trebuchet MS"/>
            </a:endParaRPr>
          </a:p>
          <a:p>
            <a:pPr marL="16933">
              <a:spcBef>
                <a:spcPts val="400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м</a:t>
            </a:r>
            <a:r>
              <a:rPr sz="1200" dirty="0">
                <a:solidFill>
                  <a:srgbClr val="111111"/>
                </a:solidFill>
                <a:latin typeface="Trebuchet MS"/>
                <a:cs typeface="Trebuchet MS"/>
              </a:rPr>
              <a:t>ГЭС</a:t>
            </a:r>
            <a:r>
              <a:rPr sz="1200" spc="16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до</a:t>
            </a:r>
            <a:r>
              <a:rPr sz="1333" spc="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50</a:t>
            </a:r>
            <a:r>
              <a:rPr sz="1333" spc="7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47" dirty="0">
                <a:solidFill>
                  <a:srgbClr val="111111"/>
                </a:solidFill>
                <a:latin typeface="Trebuchet MS"/>
                <a:cs typeface="Trebuchet MS"/>
              </a:rPr>
              <a:t>М</a:t>
            </a:r>
            <a:r>
              <a:rPr sz="1200" spc="47" dirty="0">
                <a:solidFill>
                  <a:srgbClr val="111111"/>
                </a:solidFill>
                <a:latin typeface="Trebuchet MS"/>
                <a:cs typeface="Trebuchet MS"/>
              </a:rPr>
              <a:t>Вт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220791" y="2542612"/>
            <a:ext cx="3716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-13" dirty="0">
                <a:solidFill>
                  <a:srgbClr val="111111"/>
                </a:solidFill>
                <a:latin typeface="Trebuchet MS"/>
                <a:cs typeface="Trebuchet MS"/>
              </a:rPr>
              <a:t>П</a:t>
            </a:r>
            <a:r>
              <a:rPr sz="1200" spc="-200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111111"/>
                </a:solidFill>
                <a:latin typeface="Trebuchet MS"/>
                <a:cs typeface="Trebuchet MS"/>
              </a:rPr>
              <a:t>ЭС 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220791" y="2328338"/>
            <a:ext cx="536787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spc="60" dirty="0">
                <a:solidFill>
                  <a:srgbClr val="111111"/>
                </a:solidFill>
                <a:latin typeface="Trebuchet MS"/>
                <a:cs typeface="Trebuchet MS"/>
              </a:rPr>
              <a:t>биоЭС 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220741" y="2757283"/>
            <a:ext cx="544407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ГеоЭС 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1220573" y="2971477"/>
            <a:ext cx="339598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Собственная</a:t>
            </a:r>
            <a:r>
              <a:rPr sz="1333" spc="11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dirty="0">
                <a:solidFill>
                  <a:srgbClr val="111111"/>
                </a:solidFill>
                <a:latin typeface="Trebuchet MS"/>
                <a:cs typeface="Trebuchet MS"/>
              </a:rPr>
              <a:t>генерация</a:t>
            </a:r>
            <a:r>
              <a:rPr sz="1333" spc="133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333" spc="-13" dirty="0">
                <a:solidFill>
                  <a:srgbClr val="111111"/>
                </a:solidFill>
                <a:latin typeface="Trebuchet MS"/>
                <a:cs typeface="Trebuchet MS"/>
              </a:rPr>
              <a:t>промышленности</a:t>
            </a:r>
            <a:endParaRPr sz="1333">
              <a:latin typeface="Trebuchet MS"/>
              <a:cs typeface="Trebuchet MS"/>
            </a:endParaRPr>
          </a:p>
        </p:txBody>
      </p:sp>
      <p:sp>
        <p:nvSpPr>
          <p:cNvPr id="154" name="object 154"/>
          <p:cNvSpPr txBox="1">
            <a:spLocks noGrp="1"/>
          </p:cNvSpPr>
          <p:nvPr>
            <p:ph type="title"/>
          </p:nvPr>
        </p:nvSpPr>
        <p:spPr>
          <a:xfrm>
            <a:off x="199615" y="209648"/>
            <a:ext cx="8469207" cy="760037"/>
          </a:xfrm>
          <a:prstGeom prst="rect">
            <a:avLst/>
          </a:prstGeom>
        </p:spPr>
        <p:txBody>
          <a:bodyPr vert="horz" wrap="square" lIns="0" tIns="66887" rIns="0" bIns="0" rtlCol="0" anchor="ctr">
            <a:spAutoFit/>
          </a:bodyPr>
          <a:lstStyle/>
          <a:p>
            <a:pPr marL="16933" marR="6773" indent="-847">
              <a:lnSpc>
                <a:spcPts val="2667"/>
              </a:lnSpc>
              <a:spcBef>
                <a:spcPts val="527"/>
              </a:spcBef>
            </a:pP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К</a:t>
            </a:r>
            <a:r>
              <a:rPr sz="2533" spc="-1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spc="-60" dirty="0">
                <a:solidFill>
                  <a:srgbClr val="1F3148"/>
                </a:solidFill>
                <a:latin typeface="Trebuchet MS"/>
                <a:cs typeface="Trebuchet MS"/>
              </a:rPr>
              <a:t>2035</a:t>
            </a:r>
            <a:r>
              <a:rPr sz="2533" spc="-180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году</a:t>
            </a:r>
            <a:r>
              <a:rPr sz="2533" spc="-87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мощность</a:t>
            </a:r>
            <a:r>
              <a:rPr sz="2533" spc="-7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spc="147" dirty="0">
                <a:solidFill>
                  <a:srgbClr val="1F3148"/>
                </a:solidFill>
                <a:latin typeface="Trebuchet MS"/>
                <a:cs typeface="Trebuchet MS"/>
              </a:rPr>
              <a:t>ВИЭ-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генерации</a:t>
            </a:r>
            <a:r>
              <a:rPr sz="2533" spc="5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в</a:t>
            </a:r>
            <a:r>
              <a:rPr sz="2533" spc="-67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РФ</a:t>
            </a:r>
            <a:r>
              <a:rPr sz="2533" spc="1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spc="-13" dirty="0">
                <a:solidFill>
                  <a:srgbClr val="1F3148"/>
                </a:solidFill>
                <a:latin typeface="Trebuchet MS"/>
                <a:cs typeface="Trebuchet MS"/>
              </a:rPr>
              <a:t>вырастет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еще</a:t>
            </a:r>
            <a:r>
              <a:rPr sz="2533" spc="-3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на</a:t>
            </a:r>
            <a:r>
              <a:rPr sz="2533" spc="-5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spc="-152" dirty="0">
                <a:solidFill>
                  <a:srgbClr val="1F3148"/>
                </a:solidFill>
                <a:latin typeface="Trebuchet MS"/>
                <a:cs typeface="Trebuchet MS"/>
              </a:rPr>
              <a:t>10</a:t>
            </a:r>
            <a:r>
              <a:rPr sz="2533" spc="-47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ГВт</a:t>
            </a:r>
            <a:r>
              <a:rPr sz="2533" spc="-47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(около</a:t>
            </a:r>
            <a:r>
              <a:rPr sz="2533" spc="13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spc="-27" dirty="0">
                <a:solidFill>
                  <a:srgbClr val="1F3148"/>
                </a:solidFill>
                <a:latin typeface="Trebuchet MS"/>
                <a:cs typeface="Trebuchet MS"/>
              </a:rPr>
              <a:t>7</a:t>
            </a:r>
            <a:r>
              <a:rPr sz="2533" spc="-200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ГВт –</a:t>
            </a:r>
            <a:r>
              <a:rPr sz="2533" spc="520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dirty="0">
                <a:solidFill>
                  <a:srgbClr val="1F3148"/>
                </a:solidFill>
                <a:latin typeface="Trebuchet MS"/>
                <a:cs typeface="Trebuchet MS"/>
              </a:rPr>
              <a:t>программы</a:t>
            </a:r>
            <a:r>
              <a:rPr sz="2533" spc="-40" dirty="0">
                <a:solidFill>
                  <a:srgbClr val="1F3148"/>
                </a:solidFill>
                <a:latin typeface="Trebuchet MS"/>
                <a:cs typeface="Trebuchet MS"/>
              </a:rPr>
              <a:t> </a:t>
            </a:r>
            <a:r>
              <a:rPr sz="2533" spc="-13" dirty="0">
                <a:solidFill>
                  <a:srgbClr val="1F3148"/>
                </a:solidFill>
                <a:latin typeface="Trebuchet MS"/>
                <a:cs typeface="Trebuchet MS"/>
              </a:rPr>
              <a:t>поддержки)</a:t>
            </a:r>
            <a:endParaRPr sz="2533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681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380" y="2180861"/>
            <a:ext cx="11031885" cy="38772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650133" y="8536550"/>
            <a:ext cx="3793067" cy="364000"/>
          </a:xfrm>
          <a:prstGeom prst="rect">
            <a:avLst/>
          </a:prstGeom>
        </p:spPr>
        <p:txBody>
          <a:bodyPr vert="horz" wrap="square" lIns="0" tIns="81080" rIns="0" bIns="0" rtlCol="0" anchor="ctr">
            <a:spAutoFit/>
          </a:bodyPr>
          <a:lstStyle/>
          <a:p>
            <a:pPr marL="88051">
              <a:lnSpc>
                <a:spcPts val="2200"/>
              </a:lnSpc>
            </a:pPr>
            <a:fld id="{81D60167-4931-47E6-BA6A-407CBD079E47}" type="slidenum">
              <a:rPr spc="-33" dirty="0"/>
              <a:pPr marL="88051">
                <a:lnSpc>
                  <a:spcPts val="2200"/>
                </a:lnSpc>
              </a:pPr>
              <a:t>34</a:t>
            </a:fld>
            <a:endParaRPr spc="-33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1F487C"/>
                </a:solidFill>
                <a:ea typeface="+mn-ea"/>
              </a:rPr>
              <a:t>Сводные данные о численности и установленной мощности электростанций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02334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66111" y="6431389"/>
            <a:ext cx="3107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solidFill>
                  <a:srgbClr val="8C8C8C"/>
                </a:solidFill>
                <a:latin typeface="Microsoft Sans Serif"/>
                <a:cs typeface="Microsoft Sans Serif"/>
              </a:rPr>
              <a:t>79</a:t>
            </a:r>
            <a:endParaRPr sz="1867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13416" y="2820401"/>
            <a:ext cx="588433" cy="1959187"/>
            <a:chOff x="7660061" y="2115301"/>
            <a:chExt cx="441325" cy="1469390"/>
          </a:xfrm>
        </p:grpSpPr>
        <p:sp>
          <p:nvSpPr>
            <p:cNvPr id="5" name="object 5"/>
            <p:cNvSpPr/>
            <p:nvPr/>
          </p:nvSpPr>
          <p:spPr>
            <a:xfrm>
              <a:off x="7664823" y="2120064"/>
              <a:ext cx="431800" cy="1459865"/>
            </a:xfrm>
            <a:custGeom>
              <a:avLst/>
              <a:gdLst/>
              <a:ahLst/>
              <a:cxnLst/>
              <a:rect l="l" t="t" r="r" b="b"/>
              <a:pathLst>
                <a:path w="431800" h="1459864">
                  <a:moveTo>
                    <a:pt x="323850" y="0"/>
                  </a:moveTo>
                  <a:lnTo>
                    <a:pt x="107950" y="0"/>
                  </a:lnTo>
                  <a:lnTo>
                    <a:pt x="107950" y="1045857"/>
                  </a:lnTo>
                  <a:lnTo>
                    <a:pt x="0" y="1045857"/>
                  </a:lnTo>
                  <a:lnTo>
                    <a:pt x="215900" y="1459801"/>
                  </a:lnTo>
                  <a:lnTo>
                    <a:pt x="431800" y="1045857"/>
                  </a:lnTo>
                  <a:lnTo>
                    <a:pt x="323850" y="1045857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A23E4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7664823" y="2120064"/>
              <a:ext cx="431800" cy="1459865"/>
            </a:xfrm>
            <a:custGeom>
              <a:avLst/>
              <a:gdLst/>
              <a:ahLst/>
              <a:cxnLst/>
              <a:rect l="l" t="t" r="r" b="b"/>
              <a:pathLst>
                <a:path w="431800" h="1459864">
                  <a:moveTo>
                    <a:pt x="0" y="1045857"/>
                  </a:moveTo>
                  <a:lnTo>
                    <a:pt x="107950" y="1045857"/>
                  </a:lnTo>
                  <a:lnTo>
                    <a:pt x="107950" y="0"/>
                  </a:lnTo>
                  <a:lnTo>
                    <a:pt x="323850" y="0"/>
                  </a:lnTo>
                  <a:lnTo>
                    <a:pt x="323850" y="1045857"/>
                  </a:lnTo>
                  <a:lnTo>
                    <a:pt x="431800" y="1045857"/>
                  </a:lnTo>
                  <a:lnTo>
                    <a:pt x="215900" y="1459801"/>
                  </a:lnTo>
                  <a:lnTo>
                    <a:pt x="0" y="1045857"/>
                  </a:lnTo>
                  <a:close/>
                </a:path>
              </a:pathLst>
            </a:custGeom>
            <a:ln w="9525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771597" y="1784117"/>
            <a:ext cx="503767" cy="4577080"/>
            <a:chOff x="6578697" y="1338088"/>
            <a:chExt cx="377825" cy="3432810"/>
          </a:xfrm>
        </p:grpSpPr>
        <p:sp>
          <p:nvSpPr>
            <p:cNvPr id="8" name="object 8"/>
            <p:cNvSpPr/>
            <p:nvPr/>
          </p:nvSpPr>
          <p:spPr>
            <a:xfrm>
              <a:off x="6588223" y="1347613"/>
              <a:ext cx="358775" cy="1243330"/>
            </a:xfrm>
            <a:custGeom>
              <a:avLst/>
              <a:gdLst/>
              <a:ahLst/>
              <a:cxnLst/>
              <a:rect l="l" t="t" r="r" b="b"/>
              <a:pathLst>
                <a:path w="358775" h="1243330">
                  <a:moveTo>
                    <a:pt x="0" y="0"/>
                  </a:moveTo>
                  <a:lnTo>
                    <a:pt x="56700" y="6427"/>
                  </a:lnTo>
                  <a:lnTo>
                    <a:pt x="105943" y="24326"/>
                  </a:lnTo>
                  <a:lnTo>
                    <a:pt x="144776" y="51618"/>
                  </a:lnTo>
                  <a:lnTo>
                    <a:pt x="170242" y="86226"/>
                  </a:lnTo>
                  <a:lnTo>
                    <a:pt x="179387" y="126072"/>
                  </a:lnTo>
                  <a:lnTo>
                    <a:pt x="179387" y="495515"/>
                  </a:lnTo>
                  <a:lnTo>
                    <a:pt x="188532" y="535366"/>
                  </a:lnTo>
                  <a:lnTo>
                    <a:pt x="213998" y="569975"/>
                  </a:lnTo>
                  <a:lnTo>
                    <a:pt x="252831" y="597265"/>
                  </a:lnTo>
                  <a:lnTo>
                    <a:pt x="302074" y="615162"/>
                  </a:lnTo>
                  <a:lnTo>
                    <a:pt x="358775" y="621588"/>
                  </a:lnTo>
                  <a:lnTo>
                    <a:pt x="302074" y="628016"/>
                  </a:lnTo>
                  <a:lnTo>
                    <a:pt x="252831" y="645915"/>
                  </a:lnTo>
                  <a:lnTo>
                    <a:pt x="213998" y="673207"/>
                  </a:lnTo>
                  <a:lnTo>
                    <a:pt x="188532" y="707815"/>
                  </a:lnTo>
                  <a:lnTo>
                    <a:pt x="179387" y="747661"/>
                  </a:lnTo>
                  <a:lnTo>
                    <a:pt x="179387" y="1117104"/>
                  </a:lnTo>
                  <a:lnTo>
                    <a:pt x="170242" y="1156957"/>
                  </a:lnTo>
                  <a:lnTo>
                    <a:pt x="144776" y="1191568"/>
                  </a:lnTo>
                  <a:lnTo>
                    <a:pt x="105943" y="1218862"/>
                  </a:lnTo>
                  <a:lnTo>
                    <a:pt x="56700" y="1236762"/>
                  </a:lnTo>
                  <a:lnTo>
                    <a:pt x="0" y="1243190"/>
                  </a:lnTo>
                </a:path>
              </a:pathLst>
            </a:custGeom>
            <a:ln w="19050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9"/>
            <p:cNvSpPr/>
            <p:nvPr/>
          </p:nvSpPr>
          <p:spPr>
            <a:xfrm>
              <a:off x="6588222" y="2600082"/>
              <a:ext cx="358775" cy="2160905"/>
            </a:xfrm>
            <a:custGeom>
              <a:avLst/>
              <a:gdLst/>
              <a:ahLst/>
              <a:cxnLst/>
              <a:rect l="l" t="t" r="r" b="b"/>
              <a:pathLst>
                <a:path w="358775" h="2160904">
                  <a:moveTo>
                    <a:pt x="0" y="0"/>
                  </a:moveTo>
                  <a:lnTo>
                    <a:pt x="41131" y="6575"/>
                  </a:lnTo>
                  <a:lnTo>
                    <a:pt x="78889" y="25305"/>
                  </a:lnTo>
                  <a:lnTo>
                    <a:pt x="112197" y="54696"/>
                  </a:lnTo>
                  <a:lnTo>
                    <a:pt x="139977" y="93252"/>
                  </a:lnTo>
                  <a:lnTo>
                    <a:pt x="161154" y="139479"/>
                  </a:lnTo>
                  <a:lnTo>
                    <a:pt x="174649" y="191884"/>
                  </a:lnTo>
                  <a:lnTo>
                    <a:pt x="179387" y="248970"/>
                  </a:lnTo>
                  <a:lnTo>
                    <a:pt x="179387" y="831443"/>
                  </a:lnTo>
                  <a:lnTo>
                    <a:pt x="184125" y="888530"/>
                  </a:lnTo>
                  <a:lnTo>
                    <a:pt x="197620" y="940934"/>
                  </a:lnTo>
                  <a:lnTo>
                    <a:pt x="218797" y="987162"/>
                  </a:lnTo>
                  <a:lnTo>
                    <a:pt x="246577" y="1025718"/>
                  </a:lnTo>
                  <a:lnTo>
                    <a:pt x="279885" y="1055108"/>
                  </a:lnTo>
                  <a:lnTo>
                    <a:pt x="317643" y="1073838"/>
                  </a:lnTo>
                  <a:lnTo>
                    <a:pt x="358775" y="1080414"/>
                  </a:lnTo>
                  <a:lnTo>
                    <a:pt x="317643" y="1086989"/>
                  </a:lnTo>
                  <a:lnTo>
                    <a:pt x="279885" y="1105720"/>
                  </a:lnTo>
                  <a:lnTo>
                    <a:pt x="246577" y="1135110"/>
                  </a:lnTo>
                  <a:lnTo>
                    <a:pt x="218797" y="1173666"/>
                  </a:lnTo>
                  <a:lnTo>
                    <a:pt x="197620" y="1219894"/>
                  </a:lnTo>
                  <a:lnTo>
                    <a:pt x="184125" y="1272298"/>
                  </a:lnTo>
                  <a:lnTo>
                    <a:pt x="179387" y="1329385"/>
                  </a:lnTo>
                  <a:lnTo>
                    <a:pt x="179387" y="1911858"/>
                  </a:lnTo>
                  <a:lnTo>
                    <a:pt x="174649" y="1968944"/>
                  </a:lnTo>
                  <a:lnTo>
                    <a:pt x="161154" y="2021349"/>
                  </a:lnTo>
                  <a:lnTo>
                    <a:pt x="139977" y="2067576"/>
                  </a:lnTo>
                  <a:lnTo>
                    <a:pt x="112197" y="2106132"/>
                  </a:lnTo>
                  <a:lnTo>
                    <a:pt x="78889" y="2135523"/>
                  </a:lnTo>
                  <a:lnTo>
                    <a:pt x="41131" y="2154253"/>
                  </a:lnTo>
                  <a:lnTo>
                    <a:pt x="0" y="2160828"/>
                  </a:lnTo>
                </a:path>
              </a:pathLst>
            </a:custGeom>
            <a:ln w="19050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62254" y="2378448"/>
            <a:ext cx="158072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Передача</a:t>
            </a:r>
            <a:endParaRPr sz="2667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67810" y="4807132"/>
            <a:ext cx="2484119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spc="-27" dirty="0">
                <a:solidFill>
                  <a:srgbClr val="111111"/>
                </a:solidFill>
                <a:latin typeface="Microsoft Sans Serif"/>
                <a:cs typeface="Microsoft Sans Serif"/>
              </a:rPr>
              <a:t>Распределение</a:t>
            </a:r>
            <a:endParaRPr sz="2667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90628" y="2978733"/>
            <a:ext cx="243656" cy="1041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dirty="0">
                <a:solidFill>
                  <a:srgbClr val="111111"/>
                </a:solidFill>
                <a:latin typeface="Arial"/>
                <a:cs typeface="Arial"/>
              </a:rPr>
              <a:t>Load</a:t>
            </a:r>
            <a:r>
              <a:rPr sz="1600" b="1" spc="-4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600" b="1" spc="-27" dirty="0">
                <a:solidFill>
                  <a:srgbClr val="111111"/>
                </a:solidFill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443" y="1796818"/>
            <a:ext cx="7666787" cy="455104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27050" y="1964554"/>
            <a:ext cx="1305559" cy="276999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917">
              <a:lnSpc>
                <a:spcPts val="16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Power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036" y="2250392"/>
            <a:ext cx="5401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 dirty="0">
                <a:solidFill>
                  <a:srgbClr val="111111"/>
                </a:solidFill>
                <a:latin typeface="Verdana"/>
                <a:cs typeface="Verdana"/>
              </a:rPr>
              <a:t>Plant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0798" y="2227240"/>
            <a:ext cx="1388533" cy="276999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070">
              <a:lnSpc>
                <a:spcPts val="16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Transform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5781" y="2513073"/>
            <a:ext cx="24384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111111"/>
                </a:solidFill>
                <a:latin typeface="Verdana"/>
                <a:cs typeface="Verdana"/>
              </a:rPr>
              <a:t>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66087" y="1869610"/>
            <a:ext cx="1388533" cy="456353"/>
          </a:xfrm>
          <a:custGeom>
            <a:avLst/>
            <a:gdLst/>
            <a:ahLst/>
            <a:cxnLst/>
            <a:rect l="l" t="t" r="r" b="b"/>
            <a:pathLst>
              <a:path w="1041400" h="342264">
                <a:moveTo>
                  <a:pt x="1041057" y="0"/>
                </a:moveTo>
                <a:lnTo>
                  <a:pt x="0" y="0"/>
                </a:lnTo>
                <a:lnTo>
                  <a:pt x="0" y="341807"/>
                </a:lnTo>
                <a:lnTo>
                  <a:pt x="1041057" y="341807"/>
                </a:lnTo>
                <a:lnTo>
                  <a:pt x="1041057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6071077" y="1911606"/>
            <a:ext cx="1097280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600" spc="-33" dirty="0">
                <a:solidFill>
                  <a:srgbClr val="111111"/>
                </a:solidFill>
                <a:latin typeface="Verdana"/>
                <a:cs typeface="Verdana"/>
              </a:rPr>
              <a:t>Transmissi 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71078" y="2399285"/>
            <a:ext cx="9059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220/380</a:t>
            </a:r>
            <a:endParaRPr sz="1600">
              <a:latin typeface="Verdana"/>
              <a:cs typeface="Verdana"/>
            </a:endParaRPr>
          </a:p>
          <a:p>
            <a:pPr marL="16933"/>
            <a:r>
              <a:rPr sz="1600" spc="-33" dirty="0">
                <a:solidFill>
                  <a:srgbClr val="111111"/>
                </a:solidFill>
                <a:latin typeface="Verdana"/>
                <a:cs typeface="Verdana"/>
              </a:rPr>
              <a:t>kV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2793" y="4165718"/>
            <a:ext cx="2528147" cy="276999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070">
              <a:lnSpc>
                <a:spcPts val="1693"/>
              </a:lnSpc>
              <a:spcBef>
                <a:spcPts val="460"/>
              </a:spcBef>
            </a:pP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Research,</a:t>
            </a:r>
            <a:r>
              <a:rPr sz="1600" spc="-12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7" dirty="0">
                <a:solidFill>
                  <a:srgbClr val="111111"/>
                </a:solidFill>
                <a:latin typeface="Verdana"/>
                <a:cs typeface="Verdana"/>
              </a:rPr>
              <a:t>Large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776" y="4451550"/>
            <a:ext cx="8940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Industry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02478" y="4094497"/>
            <a:ext cx="2364740" cy="276999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070">
              <a:lnSpc>
                <a:spcPts val="16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Railway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46995" y="5458562"/>
            <a:ext cx="2120053" cy="517235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24553" rIns="0" bIns="0" rtlCol="0">
            <a:spAutoFit/>
          </a:bodyPr>
          <a:lstStyle/>
          <a:p>
            <a:pPr marL="121917" marR="336964">
              <a:spcBef>
                <a:spcPts val="19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Industry,</a:t>
            </a:r>
            <a:r>
              <a:rPr sz="1600" spc="-93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Office, Trade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3701" y="5600971"/>
            <a:ext cx="2203027" cy="274320"/>
          </a:xfrm>
          <a:custGeom>
            <a:avLst/>
            <a:gdLst/>
            <a:ahLst/>
            <a:cxnLst/>
            <a:rect l="l" t="t" r="r" b="b"/>
            <a:pathLst>
              <a:path w="1652270" h="205739">
                <a:moveTo>
                  <a:pt x="1651939" y="0"/>
                </a:moveTo>
                <a:lnTo>
                  <a:pt x="0" y="0"/>
                </a:lnTo>
                <a:lnTo>
                  <a:pt x="0" y="205320"/>
                </a:lnTo>
                <a:lnTo>
                  <a:pt x="1651939" y="205320"/>
                </a:lnTo>
                <a:lnTo>
                  <a:pt x="1651939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 txBox="1"/>
          <p:nvPr/>
        </p:nvSpPr>
        <p:spPr>
          <a:xfrm>
            <a:off x="768688" y="5642973"/>
            <a:ext cx="11430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Residential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8688" y="5886813"/>
            <a:ext cx="8974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Buidings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04474" y="5960195"/>
            <a:ext cx="3832013" cy="276999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070">
              <a:lnSpc>
                <a:spcPts val="1693"/>
              </a:lnSpc>
              <a:spcBef>
                <a:spcPts val="460"/>
              </a:spcBef>
            </a:pP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Small</a:t>
            </a:r>
            <a:r>
              <a:rPr sz="1600" spc="-47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Firms,</a:t>
            </a:r>
            <a:r>
              <a:rPr sz="1600" spc="-6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Agriculture,</a:t>
            </a:r>
            <a:r>
              <a:rPr sz="1600" spc="-4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Houses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4587" y="6486570"/>
            <a:ext cx="1397000" cy="22136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1333" i="1" dirty="0">
                <a:solidFill>
                  <a:srgbClr val="111111"/>
                </a:solidFill>
                <a:latin typeface="Arial"/>
                <a:cs typeface="Arial"/>
              </a:rPr>
              <a:t>Quelle:</a:t>
            </a:r>
            <a:r>
              <a:rPr sz="1333" i="1" spc="-4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333" i="1" spc="-13" dirty="0">
                <a:solidFill>
                  <a:srgbClr val="111111"/>
                </a:solidFill>
                <a:latin typeface="Arial"/>
                <a:cs typeface="Arial"/>
              </a:rPr>
              <a:t>Vdn-Berlin</a:t>
            </a:r>
            <a:endParaRPr sz="1333">
              <a:latin typeface="Arial"/>
              <a:cs typeface="Arial"/>
            </a:endParaRPr>
          </a:p>
        </p:txBody>
      </p:sp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Традиционная энергосистема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573293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166111" y="6431389"/>
            <a:ext cx="310727" cy="30442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867" spc="-33" dirty="0">
                <a:solidFill>
                  <a:srgbClr val="8C8C8C"/>
                </a:solidFill>
                <a:latin typeface="Microsoft Sans Serif"/>
                <a:cs typeface="Microsoft Sans Serif"/>
              </a:rPr>
              <a:t>80</a:t>
            </a:r>
            <a:endParaRPr sz="1867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6566" y="1638875"/>
            <a:ext cx="6758804" cy="49711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03883" y="1822094"/>
            <a:ext cx="1151467" cy="302647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070">
              <a:lnSpc>
                <a:spcPts val="18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Power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8867" y="2107928"/>
            <a:ext cx="540173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27" dirty="0">
                <a:solidFill>
                  <a:srgbClr val="111111"/>
                </a:solidFill>
                <a:latin typeface="Verdana"/>
                <a:cs typeface="Verdana"/>
              </a:rPr>
              <a:t>Plant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4115" y="2109030"/>
            <a:ext cx="1224280" cy="302647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917">
              <a:lnSpc>
                <a:spcPts val="18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Transfor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11" y="2394860"/>
            <a:ext cx="4402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33" dirty="0">
                <a:solidFill>
                  <a:srgbClr val="111111"/>
                </a:solidFill>
                <a:latin typeface="Verdana"/>
                <a:cs typeface="Verdana"/>
              </a:rPr>
              <a:t>mer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98776" y="1718377"/>
            <a:ext cx="1224280" cy="497840"/>
          </a:xfrm>
          <a:custGeom>
            <a:avLst/>
            <a:gdLst/>
            <a:ahLst/>
            <a:cxnLst/>
            <a:rect l="l" t="t" r="r" b="b"/>
            <a:pathLst>
              <a:path w="918210" h="373380">
                <a:moveTo>
                  <a:pt x="917765" y="0"/>
                </a:moveTo>
                <a:lnTo>
                  <a:pt x="0" y="0"/>
                </a:lnTo>
                <a:lnTo>
                  <a:pt x="0" y="373354"/>
                </a:lnTo>
                <a:lnTo>
                  <a:pt x="917765" y="373354"/>
                </a:lnTo>
                <a:lnTo>
                  <a:pt x="917765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6603756" y="1760375"/>
            <a:ext cx="93641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600" spc="-40" dirty="0">
                <a:solidFill>
                  <a:srgbClr val="111111"/>
                </a:solidFill>
                <a:latin typeface="Verdana"/>
                <a:cs typeface="Verdana"/>
              </a:rPr>
              <a:t>Transmis </a:t>
            </a:r>
            <a:r>
              <a:rPr sz="1600" spc="-27" dirty="0">
                <a:solidFill>
                  <a:srgbClr val="111111"/>
                </a:solidFill>
                <a:latin typeface="Verdana"/>
                <a:cs typeface="Verdana"/>
              </a:rPr>
              <a:t>sion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3756" y="2248055"/>
            <a:ext cx="905933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220/380</a:t>
            </a:r>
            <a:endParaRPr sz="1600">
              <a:latin typeface="Verdana"/>
              <a:cs typeface="Verdana"/>
            </a:endParaRPr>
          </a:p>
          <a:p>
            <a:pPr marL="16933"/>
            <a:r>
              <a:rPr sz="1600" spc="-33" dirty="0">
                <a:solidFill>
                  <a:srgbClr val="111111"/>
                </a:solidFill>
                <a:latin typeface="Verdana"/>
                <a:cs typeface="Verdana"/>
              </a:rPr>
              <a:t>kV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53024" y="4226442"/>
            <a:ext cx="2229273" cy="302647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070">
              <a:lnSpc>
                <a:spcPts val="1893"/>
              </a:lnSpc>
              <a:spcBef>
                <a:spcPts val="460"/>
              </a:spcBef>
            </a:pP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Research,</a:t>
            </a:r>
            <a:r>
              <a:rPr sz="1600" spc="-12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27" dirty="0">
                <a:solidFill>
                  <a:srgbClr val="111111"/>
                </a:solidFill>
                <a:latin typeface="Verdana"/>
                <a:cs typeface="Verdana"/>
              </a:rPr>
              <a:t>Large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8004" y="4512278"/>
            <a:ext cx="89408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Industry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54520" y="4148668"/>
            <a:ext cx="2084493" cy="302647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917">
              <a:lnSpc>
                <a:spcPts val="18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Railway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70099" y="5638630"/>
            <a:ext cx="1869440" cy="615527"/>
          </a:xfrm>
          <a:custGeom>
            <a:avLst/>
            <a:gdLst/>
            <a:ahLst/>
            <a:cxnLst/>
            <a:rect l="l" t="t" r="r" b="b"/>
            <a:pathLst>
              <a:path w="1402079" h="461645">
                <a:moveTo>
                  <a:pt x="1401610" y="0"/>
                </a:moveTo>
                <a:lnTo>
                  <a:pt x="0" y="0"/>
                </a:lnTo>
                <a:lnTo>
                  <a:pt x="0" y="461505"/>
                </a:lnTo>
                <a:lnTo>
                  <a:pt x="1401610" y="461505"/>
                </a:lnTo>
                <a:lnTo>
                  <a:pt x="140161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6570099" y="5702537"/>
            <a:ext cx="1684020" cy="489878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2540" rIns="0" bIns="0" rtlCol="0">
            <a:spAutoFit/>
          </a:bodyPr>
          <a:lstStyle/>
          <a:p>
            <a:pPr marL="121070" marR="334425">
              <a:lnSpc>
                <a:spcPts val="1920"/>
              </a:lnSpc>
              <a:spcBef>
                <a:spcPts val="2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Industry, </a:t>
            </a:r>
            <a:r>
              <a:rPr sz="1600" spc="-33" dirty="0">
                <a:solidFill>
                  <a:srgbClr val="111111"/>
                </a:solidFill>
                <a:latin typeface="Verdana"/>
                <a:cs typeface="Verdana"/>
              </a:rPr>
              <a:t>Office,Trade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4346" y="5794197"/>
            <a:ext cx="1942253" cy="302647"/>
          </a:xfrm>
          <a:prstGeom prst="rect">
            <a:avLst/>
          </a:prstGeom>
          <a:solidFill>
            <a:srgbClr val="CCECFF"/>
          </a:solidFill>
        </p:spPr>
        <p:txBody>
          <a:bodyPr vert="horz" wrap="square" lIns="0" tIns="58420" rIns="0" bIns="0" rtlCol="0">
            <a:spAutoFit/>
          </a:bodyPr>
          <a:lstStyle/>
          <a:p>
            <a:pPr marL="121917">
              <a:lnSpc>
                <a:spcPts val="1893"/>
              </a:lnSpc>
              <a:spcBef>
                <a:spcPts val="460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Residential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29335" y="6080032"/>
            <a:ext cx="897467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Buidings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23428" y="6186559"/>
            <a:ext cx="3378200" cy="299720"/>
          </a:xfrm>
          <a:custGeom>
            <a:avLst/>
            <a:gdLst/>
            <a:ahLst/>
            <a:cxnLst/>
            <a:rect l="l" t="t" r="r" b="b"/>
            <a:pathLst>
              <a:path w="2533650" h="224789">
                <a:moveTo>
                  <a:pt x="2533370" y="0"/>
                </a:moveTo>
                <a:lnTo>
                  <a:pt x="0" y="0"/>
                </a:lnTo>
                <a:lnTo>
                  <a:pt x="0" y="224269"/>
                </a:lnTo>
                <a:lnTo>
                  <a:pt x="2533370" y="224269"/>
                </a:lnTo>
                <a:lnTo>
                  <a:pt x="2533370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3623428" y="6228562"/>
            <a:ext cx="337820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1070">
              <a:spcBef>
                <a:spcPts val="133"/>
              </a:spcBef>
            </a:pP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Small</a:t>
            </a:r>
            <a:r>
              <a:rPr sz="1600" spc="-20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111111"/>
                </a:solidFill>
                <a:latin typeface="Verdana"/>
                <a:cs typeface="Verdana"/>
              </a:rPr>
              <a:t>Firms,</a:t>
            </a:r>
            <a:r>
              <a:rPr sz="1600" spc="-27" dirty="0">
                <a:solidFill>
                  <a:srgbClr val="111111"/>
                </a:solidFill>
                <a:latin typeface="Verdana"/>
                <a:cs typeface="Verdana"/>
              </a:rPr>
              <a:t> </a:t>
            </a: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Agriculture,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28408" y="6472404"/>
            <a:ext cx="77216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600" spc="-13" dirty="0">
                <a:solidFill>
                  <a:srgbClr val="111111"/>
                </a:solidFill>
                <a:latin typeface="Verdana"/>
                <a:cs typeface="Verdana"/>
              </a:rPr>
              <a:t>Houses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602383" y="3172884"/>
            <a:ext cx="684107" cy="2462107"/>
            <a:chOff x="7951787" y="2379663"/>
            <a:chExt cx="513080" cy="1846580"/>
          </a:xfrm>
        </p:grpSpPr>
        <p:sp>
          <p:nvSpPr>
            <p:cNvPr id="23" name="object 23"/>
            <p:cNvSpPr/>
            <p:nvPr/>
          </p:nvSpPr>
          <p:spPr>
            <a:xfrm>
              <a:off x="7956550" y="2384426"/>
              <a:ext cx="503555" cy="1837055"/>
            </a:xfrm>
            <a:custGeom>
              <a:avLst/>
              <a:gdLst/>
              <a:ahLst/>
              <a:cxnLst/>
              <a:rect l="l" t="t" r="r" b="b"/>
              <a:pathLst>
                <a:path w="503554" h="1837054">
                  <a:moveTo>
                    <a:pt x="251612" y="0"/>
                  </a:moveTo>
                  <a:lnTo>
                    <a:pt x="0" y="367347"/>
                  </a:lnTo>
                  <a:lnTo>
                    <a:pt x="125806" y="367347"/>
                  </a:lnTo>
                  <a:lnTo>
                    <a:pt x="125806" y="1469390"/>
                  </a:lnTo>
                  <a:lnTo>
                    <a:pt x="0" y="1469390"/>
                  </a:lnTo>
                  <a:lnTo>
                    <a:pt x="251612" y="1836737"/>
                  </a:lnTo>
                  <a:lnTo>
                    <a:pt x="503237" y="1469390"/>
                  </a:lnTo>
                  <a:lnTo>
                    <a:pt x="377431" y="1469390"/>
                  </a:lnTo>
                  <a:lnTo>
                    <a:pt x="377431" y="367347"/>
                  </a:lnTo>
                  <a:lnTo>
                    <a:pt x="503237" y="367347"/>
                  </a:lnTo>
                  <a:lnTo>
                    <a:pt x="251612" y="0"/>
                  </a:lnTo>
                  <a:close/>
                </a:path>
              </a:pathLst>
            </a:custGeom>
            <a:solidFill>
              <a:srgbClr val="A23E4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956550" y="2384426"/>
              <a:ext cx="503555" cy="1837055"/>
            </a:xfrm>
            <a:custGeom>
              <a:avLst/>
              <a:gdLst/>
              <a:ahLst/>
              <a:cxnLst/>
              <a:rect l="l" t="t" r="r" b="b"/>
              <a:pathLst>
                <a:path w="503554" h="1837054">
                  <a:moveTo>
                    <a:pt x="0" y="367347"/>
                  </a:moveTo>
                  <a:lnTo>
                    <a:pt x="251612" y="0"/>
                  </a:lnTo>
                  <a:lnTo>
                    <a:pt x="503237" y="367347"/>
                  </a:lnTo>
                  <a:lnTo>
                    <a:pt x="377431" y="367347"/>
                  </a:lnTo>
                  <a:lnTo>
                    <a:pt x="377431" y="1469390"/>
                  </a:lnTo>
                  <a:lnTo>
                    <a:pt x="503237" y="1469390"/>
                  </a:lnTo>
                  <a:lnTo>
                    <a:pt x="251612" y="1836737"/>
                  </a:lnTo>
                  <a:lnTo>
                    <a:pt x="0" y="1469390"/>
                  </a:lnTo>
                  <a:lnTo>
                    <a:pt x="125806" y="1469390"/>
                  </a:lnTo>
                  <a:lnTo>
                    <a:pt x="125806" y="367347"/>
                  </a:lnTo>
                  <a:lnTo>
                    <a:pt x="0" y="367347"/>
                  </a:lnTo>
                  <a:close/>
                </a:path>
              </a:pathLst>
            </a:custGeom>
            <a:ln w="9525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5" name="object 25"/>
          <p:cNvSpPr/>
          <p:nvPr/>
        </p:nvSpPr>
        <p:spPr>
          <a:xfrm>
            <a:off x="9457265" y="1979084"/>
            <a:ext cx="478367" cy="1200573"/>
          </a:xfrm>
          <a:custGeom>
            <a:avLst/>
            <a:gdLst/>
            <a:ahLst/>
            <a:cxnLst/>
            <a:rect l="l" t="t" r="r" b="b"/>
            <a:pathLst>
              <a:path w="358775" h="900430">
                <a:moveTo>
                  <a:pt x="0" y="0"/>
                </a:moveTo>
                <a:lnTo>
                  <a:pt x="56700" y="6427"/>
                </a:lnTo>
                <a:lnTo>
                  <a:pt x="105943" y="24326"/>
                </a:lnTo>
                <a:lnTo>
                  <a:pt x="144776" y="51618"/>
                </a:lnTo>
                <a:lnTo>
                  <a:pt x="170242" y="86226"/>
                </a:lnTo>
                <a:lnTo>
                  <a:pt x="179387" y="126072"/>
                </a:lnTo>
                <a:lnTo>
                  <a:pt x="179387" y="323977"/>
                </a:lnTo>
                <a:lnTo>
                  <a:pt x="188532" y="363828"/>
                </a:lnTo>
                <a:lnTo>
                  <a:pt x="213998" y="398436"/>
                </a:lnTo>
                <a:lnTo>
                  <a:pt x="252831" y="425726"/>
                </a:lnTo>
                <a:lnTo>
                  <a:pt x="302074" y="443623"/>
                </a:lnTo>
                <a:lnTo>
                  <a:pt x="358775" y="450049"/>
                </a:lnTo>
                <a:lnTo>
                  <a:pt x="302074" y="456477"/>
                </a:lnTo>
                <a:lnTo>
                  <a:pt x="252831" y="474377"/>
                </a:lnTo>
                <a:lnTo>
                  <a:pt x="213998" y="501671"/>
                </a:lnTo>
                <a:lnTo>
                  <a:pt x="188532" y="536283"/>
                </a:lnTo>
                <a:lnTo>
                  <a:pt x="179387" y="576135"/>
                </a:lnTo>
                <a:lnTo>
                  <a:pt x="179387" y="774039"/>
                </a:lnTo>
                <a:lnTo>
                  <a:pt x="170242" y="813885"/>
                </a:lnTo>
                <a:lnTo>
                  <a:pt x="144776" y="848493"/>
                </a:lnTo>
                <a:lnTo>
                  <a:pt x="105943" y="875785"/>
                </a:lnTo>
                <a:lnTo>
                  <a:pt x="56700" y="893684"/>
                </a:lnTo>
                <a:lnTo>
                  <a:pt x="0" y="900112"/>
                </a:lnTo>
              </a:path>
            </a:pathLst>
          </a:custGeom>
          <a:ln w="19050">
            <a:solidFill>
              <a:srgbClr val="111111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26" name="object 26"/>
          <p:cNvGrpSpPr/>
          <p:nvPr/>
        </p:nvGrpSpPr>
        <p:grpSpPr>
          <a:xfrm>
            <a:off x="89831" y="2340932"/>
            <a:ext cx="9858587" cy="4530513"/>
            <a:chOff x="67373" y="1755698"/>
            <a:chExt cx="7393940" cy="3397885"/>
          </a:xfrm>
        </p:grpSpPr>
        <p:sp>
          <p:nvSpPr>
            <p:cNvPr id="27" name="object 27"/>
            <p:cNvSpPr/>
            <p:nvPr/>
          </p:nvSpPr>
          <p:spPr>
            <a:xfrm>
              <a:off x="7092948" y="2508175"/>
              <a:ext cx="358775" cy="2635885"/>
            </a:xfrm>
            <a:custGeom>
              <a:avLst/>
              <a:gdLst/>
              <a:ahLst/>
              <a:cxnLst/>
              <a:rect l="l" t="t" r="r" b="b"/>
              <a:pathLst>
                <a:path w="358775" h="2635885">
                  <a:moveTo>
                    <a:pt x="0" y="0"/>
                  </a:moveTo>
                  <a:lnTo>
                    <a:pt x="41131" y="6575"/>
                  </a:lnTo>
                  <a:lnTo>
                    <a:pt x="78889" y="25305"/>
                  </a:lnTo>
                  <a:lnTo>
                    <a:pt x="112197" y="54696"/>
                  </a:lnTo>
                  <a:lnTo>
                    <a:pt x="139977" y="93252"/>
                  </a:lnTo>
                  <a:lnTo>
                    <a:pt x="161154" y="139479"/>
                  </a:lnTo>
                  <a:lnTo>
                    <a:pt x="174649" y="191884"/>
                  </a:lnTo>
                  <a:lnTo>
                    <a:pt x="179387" y="248970"/>
                  </a:lnTo>
                  <a:lnTo>
                    <a:pt x="179387" y="1068692"/>
                  </a:lnTo>
                  <a:lnTo>
                    <a:pt x="184125" y="1125779"/>
                  </a:lnTo>
                  <a:lnTo>
                    <a:pt x="197620" y="1178183"/>
                  </a:lnTo>
                  <a:lnTo>
                    <a:pt x="218797" y="1224410"/>
                  </a:lnTo>
                  <a:lnTo>
                    <a:pt x="246577" y="1262967"/>
                  </a:lnTo>
                  <a:lnTo>
                    <a:pt x="279885" y="1292357"/>
                  </a:lnTo>
                  <a:lnTo>
                    <a:pt x="317643" y="1311087"/>
                  </a:lnTo>
                  <a:lnTo>
                    <a:pt x="358775" y="1317663"/>
                  </a:lnTo>
                  <a:lnTo>
                    <a:pt x="317643" y="1324238"/>
                  </a:lnTo>
                  <a:lnTo>
                    <a:pt x="279885" y="1342968"/>
                  </a:lnTo>
                  <a:lnTo>
                    <a:pt x="246577" y="1372359"/>
                  </a:lnTo>
                  <a:lnTo>
                    <a:pt x="218797" y="1410915"/>
                  </a:lnTo>
                  <a:lnTo>
                    <a:pt x="197620" y="1457142"/>
                  </a:lnTo>
                  <a:lnTo>
                    <a:pt x="184125" y="1509547"/>
                  </a:lnTo>
                  <a:lnTo>
                    <a:pt x="179387" y="1566633"/>
                  </a:lnTo>
                  <a:lnTo>
                    <a:pt x="179387" y="2386355"/>
                  </a:lnTo>
                  <a:lnTo>
                    <a:pt x="174649" y="2443442"/>
                  </a:lnTo>
                  <a:lnTo>
                    <a:pt x="161154" y="2495846"/>
                  </a:lnTo>
                  <a:lnTo>
                    <a:pt x="139977" y="2542073"/>
                  </a:lnTo>
                  <a:lnTo>
                    <a:pt x="112197" y="2580630"/>
                  </a:lnTo>
                  <a:lnTo>
                    <a:pt x="78889" y="2610020"/>
                  </a:lnTo>
                  <a:lnTo>
                    <a:pt x="41131" y="2628750"/>
                  </a:lnTo>
                  <a:lnTo>
                    <a:pt x="0" y="2635326"/>
                  </a:lnTo>
                </a:path>
              </a:pathLst>
            </a:custGeom>
            <a:ln w="19050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183" y="4295952"/>
              <a:ext cx="968233" cy="66158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09131" y="4276902"/>
              <a:ext cx="1006475" cy="699770"/>
            </a:xfrm>
            <a:custGeom>
              <a:avLst/>
              <a:gdLst/>
              <a:ahLst/>
              <a:cxnLst/>
              <a:rect l="l" t="t" r="r" b="b"/>
              <a:pathLst>
                <a:path w="1006475" h="699770">
                  <a:moveTo>
                    <a:pt x="0" y="0"/>
                  </a:moveTo>
                  <a:lnTo>
                    <a:pt x="1006335" y="0"/>
                  </a:lnTo>
                  <a:lnTo>
                    <a:pt x="1006335" y="699693"/>
                  </a:lnTo>
                  <a:lnTo>
                    <a:pt x="0" y="69969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3907" y="2024062"/>
              <a:ext cx="901176" cy="81804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974854" y="2005012"/>
              <a:ext cx="939800" cy="856615"/>
            </a:xfrm>
            <a:custGeom>
              <a:avLst/>
              <a:gdLst/>
              <a:ahLst/>
              <a:cxnLst/>
              <a:rect l="l" t="t" r="r" b="b"/>
              <a:pathLst>
                <a:path w="939800" h="856614">
                  <a:moveTo>
                    <a:pt x="0" y="0"/>
                  </a:moveTo>
                  <a:lnTo>
                    <a:pt x="939279" y="0"/>
                  </a:lnTo>
                  <a:lnTo>
                    <a:pt x="939279" y="856157"/>
                  </a:lnTo>
                  <a:lnTo>
                    <a:pt x="0" y="85615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32"/>
            <p:cNvSpPr/>
            <p:nvPr/>
          </p:nvSpPr>
          <p:spPr>
            <a:xfrm>
              <a:off x="4517456" y="4141550"/>
              <a:ext cx="1711325" cy="610870"/>
            </a:xfrm>
            <a:custGeom>
              <a:avLst/>
              <a:gdLst/>
              <a:ahLst/>
              <a:cxnLst/>
              <a:rect l="l" t="t" r="r" b="b"/>
              <a:pathLst>
                <a:path w="1711325" h="610870">
                  <a:moveTo>
                    <a:pt x="1710728" y="61051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355975" y="4058250"/>
              <a:ext cx="211454" cy="179705"/>
            </a:xfrm>
            <a:custGeom>
              <a:avLst/>
              <a:gdLst/>
              <a:ahLst/>
              <a:cxnLst/>
              <a:rect l="l" t="t" r="r" b="b"/>
              <a:pathLst>
                <a:path w="211454" h="179704">
                  <a:moveTo>
                    <a:pt x="211429" y="0"/>
                  </a:moveTo>
                  <a:lnTo>
                    <a:pt x="0" y="25666"/>
                  </a:lnTo>
                  <a:lnTo>
                    <a:pt x="147396" y="179412"/>
                  </a:lnTo>
                  <a:lnTo>
                    <a:pt x="211429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3946465" y="2590798"/>
              <a:ext cx="1957070" cy="474345"/>
            </a:xfrm>
            <a:custGeom>
              <a:avLst/>
              <a:gdLst/>
              <a:ahLst/>
              <a:cxnLst/>
              <a:rect l="l" t="t" r="r" b="b"/>
              <a:pathLst>
                <a:path w="1957070" h="474344">
                  <a:moveTo>
                    <a:pt x="1956955" y="0"/>
                  </a:moveTo>
                  <a:lnTo>
                    <a:pt x="0" y="473989"/>
                  </a:lnTo>
                </a:path>
              </a:pathLst>
            </a:custGeom>
            <a:ln w="38100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5"/>
            <p:cNvSpPr/>
            <p:nvPr/>
          </p:nvSpPr>
          <p:spPr>
            <a:xfrm>
              <a:off x="3779843" y="2967724"/>
              <a:ext cx="207645" cy="185420"/>
            </a:xfrm>
            <a:custGeom>
              <a:avLst/>
              <a:gdLst/>
              <a:ahLst/>
              <a:cxnLst/>
              <a:rect l="l" t="t" r="r" b="b"/>
              <a:pathLst>
                <a:path w="207645" h="185419">
                  <a:moveTo>
                    <a:pt x="162712" y="0"/>
                  </a:moveTo>
                  <a:lnTo>
                    <a:pt x="0" y="137426"/>
                  </a:lnTo>
                  <a:lnTo>
                    <a:pt x="207568" y="185140"/>
                  </a:lnTo>
                  <a:lnTo>
                    <a:pt x="162712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474" y="3254375"/>
              <a:ext cx="1094167" cy="74763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423" y="3235325"/>
              <a:ext cx="1132840" cy="786130"/>
            </a:xfrm>
            <a:custGeom>
              <a:avLst/>
              <a:gdLst/>
              <a:ahLst/>
              <a:cxnLst/>
              <a:rect l="l" t="t" r="r" b="b"/>
              <a:pathLst>
                <a:path w="1132840" h="786129">
                  <a:moveTo>
                    <a:pt x="0" y="0"/>
                  </a:moveTo>
                  <a:lnTo>
                    <a:pt x="1132268" y="0"/>
                  </a:lnTo>
                  <a:lnTo>
                    <a:pt x="1132268" y="785736"/>
                  </a:lnTo>
                  <a:lnTo>
                    <a:pt x="0" y="7857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7910" y="3629188"/>
              <a:ext cx="1269365" cy="123825"/>
            </a:xfrm>
            <a:custGeom>
              <a:avLst/>
              <a:gdLst/>
              <a:ahLst/>
              <a:cxnLst/>
              <a:rect l="l" t="t" r="r" b="b"/>
              <a:pathLst>
                <a:path w="1269364" h="123825">
                  <a:moveTo>
                    <a:pt x="0" y="123456"/>
                  </a:moveTo>
                  <a:lnTo>
                    <a:pt x="1269009" y="0"/>
                  </a:lnTo>
                </a:path>
              </a:pathLst>
            </a:custGeom>
            <a:ln w="38100">
              <a:solidFill>
                <a:srgbClr val="111111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2518736" y="3536245"/>
              <a:ext cx="199390" cy="189865"/>
            </a:xfrm>
            <a:custGeom>
              <a:avLst/>
              <a:gdLst/>
              <a:ahLst/>
              <a:cxnLst/>
              <a:rect l="l" t="t" r="r" b="b"/>
              <a:pathLst>
                <a:path w="199389" h="189864">
                  <a:moveTo>
                    <a:pt x="0" y="0"/>
                  </a:moveTo>
                  <a:lnTo>
                    <a:pt x="18453" y="189598"/>
                  </a:lnTo>
                  <a:lnTo>
                    <a:pt x="198831" y="7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111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219" y="1793798"/>
              <a:ext cx="944544" cy="85740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51167" y="1774748"/>
              <a:ext cx="982980" cy="895985"/>
            </a:xfrm>
            <a:custGeom>
              <a:avLst/>
              <a:gdLst/>
              <a:ahLst/>
              <a:cxnLst/>
              <a:rect l="l" t="t" r="r" b="b"/>
              <a:pathLst>
                <a:path w="982980" h="895985">
                  <a:moveTo>
                    <a:pt x="0" y="0"/>
                  </a:moveTo>
                  <a:lnTo>
                    <a:pt x="982649" y="0"/>
                  </a:lnTo>
                  <a:lnTo>
                    <a:pt x="982649" y="895515"/>
                  </a:lnTo>
                  <a:lnTo>
                    <a:pt x="0" y="89551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73140" y="2108907"/>
              <a:ext cx="1325245" cy="701675"/>
            </a:xfrm>
            <a:custGeom>
              <a:avLst/>
              <a:gdLst/>
              <a:ahLst/>
              <a:cxnLst/>
              <a:rect l="l" t="t" r="r" b="b"/>
              <a:pathLst>
                <a:path w="1325245" h="701675">
                  <a:moveTo>
                    <a:pt x="0" y="0"/>
                  </a:moveTo>
                  <a:lnTo>
                    <a:pt x="1324648" y="701433"/>
                  </a:lnTo>
                </a:path>
              </a:pathLst>
            </a:custGeom>
            <a:ln w="38100">
              <a:solidFill>
                <a:srgbClr val="666699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3" name="object 43"/>
            <p:cNvSpPr/>
            <p:nvPr/>
          </p:nvSpPr>
          <p:spPr>
            <a:xfrm>
              <a:off x="2636381" y="2717246"/>
              <a:ext cx="213360" cy="173355"/>
            </a:xfrm>
            <a:custGeom>
              <a:avLst/>
              <a:gdLst/>
              <a:ahLst/>
              <a:cxnLst/>
              <a:rect l="l" t="t" r="r" b="b"/>
              <a:pathLst>
                <a:path w="213360" h="173355">
                  <a:moveTo>
                    <a:pt x="89154" y="0"/>
                  </a:moveTo>
                  <a:lnTo>
                    <a:pt x="0" y="168351"/>
                  </a:lnTo>
                  <a:lnTo>
                    <a:pt x="212928" y="173329"/>
                  </a:lnTo>
                  <a:lnTo>
                    <a:pt x="89154" y="0"/>
                  </a:lnTo>
                  <a:close/>
                </a:path>
              </a:pathLst>
            </a:custGeom>
            <a:solidFill>
              <a:srgbClr val="66669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0846273" y="3559385"/>
            <a:ext cx="243656" cy="1041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6933">
              <a:lnSpc>
                <a:spcPts val="1900"/>
              </a:lnSpc>
            </a:pPr>
            <a:r>
              <a:rPr sz="1600" b="1" dirty="0">
                <a:solidFill>
                  <a:srgbClr val="111111"/>
                </a:solidFill>
                <a:latin typeface="Arial"/>
                <a:cs typeface="Arial"/>
              </a:rPr>
              <a:t>Load</a:t>
            </a:r>
            <a:r>
              <a:rPr sz="1600" b="1" spc="-4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1600" b="1" spc="-27" dirty="0">
                <a:solidFill>
                  <a:srgbClr val="111111"/>
                </a:solidFill>
                <a:latin typeface="Arial"/>
                <a:cs typeface="Arial"/>
              </a:rPr>
              <a:t>Flow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85479" y="2742188"/>
            <a:ext cx="1580727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667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Передача</a:t>
            </a:r>
            <a:endParaRPr sz="2667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89820" y="5856647"/>
            <a:ext cx="199305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Распределение</a:t>
            </a:r>
            <a:endParaRPr sz="2133">
              <a:latin typeface="Microsoft Sans Serif"/>
              <a:cs typeface="Microsoft Sans Serif"/>
            </a:endParaRPr>
          </a:p>
        </p:txBody>
      </p:sp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Современная энергосистема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8372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321221" y="6470841"/>
            <a:ext cx="132927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7"/>
              </a:lnSpc>
            </a:pPr>
            <a:r>
              <a:rPr sz="1867" spc="-67" dirty="0">
                <a:solidFill>
                  <a:srgbClr val="8C8C8C"/>
                </a:solidFill>
                <a:latin typeface="Microsoft Sans Serif"/>
                <a:cs typeface="Microsoft Sans Serif"/>
              </a:rPr>
              <a:t>8</a:t>
            </a:r>
            <a:endParaRPr sz="1867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9159" y="1504554"/>
          <a:ext cx="11136205" cy="5188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6073"/>
                <a:gridCol w="4096173"/>
                <a:gridCol w="3743959"/>
              </a:tblGrid>
              <a:tr h="517313">
                <a:tc>
                  <a:txBody>
                    <a:bodyPr/>
                    <a:lstStyle/>
                    <a:p>
                      <a:pPr marL="3778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Способ</a:t>
                      </a:r>
                      <a:r>
                        <a:rPr sz="1600" b="1" spc="-5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Энергия,</a:t>
                      </a: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используемая</a:t>
                      </a:r>
                      <a:r>
                        <a:rPr sz="1600" b="1" spc="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человеком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marL="1063625" marR="305435" indent="-7499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Первоначальный</a:t>
                      </a:r>
                      <a:r>
                        <a:rPr sz="1600" b="1" spc="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природный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источник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EAECF0"/>
                    </a:solidFill>
                  </a:tcPr>
                </a:tc>
              </a:tr>
              <a:tr h="48429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spc="-3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Солнечные</a:t>
                      </a:r>
                      <a:r>
                        <a:rPr sz="1600" b="1" spc="-35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электростанции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0067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Электромагнитное</a:t>
                      </a:r>
                      <a:r>
                        <a:rPr sz="1600" b="1" spc="-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излучение</a:t>
                      </a:r>
                      <a:r>
                        <a:rPr sz="1600" b="1" spc="-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Солнца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0067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Солнечный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синтез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0067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51731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35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Ветровые</a:t>
                      </a:r>
                      <a:r>
                        <a:rPr sz="1600" b="1" spc="-25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электростанции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Кинетическая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 ветра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Солнечный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синтез,Движения</a:t>
                      </a:r>
                      <a:r>
                        <a:rPr sz="1600" b="1" spc="-6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и</a:t>
                      </a:r>
                      <a:r>
                        <a:rPr sz="1600" b="1" spc="-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Луны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517313">
                <a:tc>
                  <a:txBody>
                    <a:bodyPr/>
                    <a:lstStyle/>
                    <a:p>
                      <a:pPr marL="22225" marR="995044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Традиционные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ГЭС </a:t>
                      </a:r>
                      <a:r>
                        <a:rPr sz="1600" b="1" spc="-1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Малые</a:t>
                      </a:r>
                      <a:r>
                        <a:rPr sz="1600" b="1" spc="-4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ГЭС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Движение</a:t>
                      </a:r>
                      <a:r>
                        <a:rPr sz="1600" b="1" spc="-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воды</a:t>
                      </a:r>
                      <a:r>
                        <a:rPr sz="1600" b="1" spc="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реках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Солнечный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синтез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36999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3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Приливные</a:t>
                      </a:r>
                      <a:r>
                        <a:rPr sz="1600" b="1" spc="-1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 электростанции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Движение</a:t>
                      </a:r>
                      <a:r>
                        <a:rPr sz="1600" b="1" spc="-8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6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воды</a:t>
                      </a:r>
                      <a:r>
                        <a:rPr sz="1600" b="1" spc="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океанах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морях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Движения</a:t>
                      </a:r>
                      <a:r>
                        <a:rPr sz="1600" b="1" spc="-8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sz="1600" b="1" spc="-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Луны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51731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45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Волновые</a:t>
                      </a:r>
                      <a:r>
                        <a:rPr sz="1600" b="1" spc="-3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электростанции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r>
                        <a:rPr sz="1600" b="1" spc="-7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волн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морей</a:t>
                      </a:r>
                      <a:r>
                        <a:rPr sz="1600" b="1" spc="-1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1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океанов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65976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Солнечный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синтез,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Движения</a:t>
                      </a:r>
                      <a:r>
                        <a:rPr sz="1600" b="1" spc="-8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sz="1600" b="1" spc="-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600" b="1" spc="-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Луны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51731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3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Геотермальные</a:t>
                      </a:r>
                      <a:r>
                        <a:rPr sz="1600" b="1" spc="15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32CD32"/>
                          </a:solidFill>
                          <a:latin typeface="Arial"/>
                          <a:cs typeface="Arial"/>
                        </a:rPr>
                        <a:t>станции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1854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Тепловая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 горячих</a:t>
                      </a:r>
                      <a:r>
                        <a:rPr sz="1600" b="1" spc="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источников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планеты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Внутренняя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r>
                        <a:rPr sz="1600" b="1" spc="-1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51731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Сжигание</a:t>
                      </a:r>
                      <a:r>
                        <a:rPr sz="1600" b="1" spc="-6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ископаемого</a:t>
                      </a:r>
                      <a:r>
                        <a:rPr sz="1600" b="1" spc="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топлива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Химическая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r>
                        <a:rPr sz="1600" b="1" spc="-5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ископаемого</a:t>
                      </a:r>
                      <a:r>
                        <a:rPr sz="1600" b="1" spc="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топлива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5861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Солнечный 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r>
                        <a:rPr sz="1600" b="1" spc="-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синтез</a:t>
                      </a:r>
                      <a:r>
                        <a:rPr sz="1600" b="1" spc="-5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в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прошлом.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712893">
                <a:tc>
                  <a:txBody>
                    <a:bodyPr/>
                    <a:lstStyle/>
                    <a:p>
                      <a:pPr marL="22225" marR="34036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Сжигание</a:t>
                      </a:r>
                      <a:r>
                        <a:rPr sz="1600" b="1" spc="-4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возобновляемого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топлива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447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Химическая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энергия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возобновляемого</a:t>
                      </a:r>
                      <a:r>
                        <a:rPr sz="1600" b="1" spc="5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топлива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02447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90EE90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1600" b="1" spc="-3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Солнечный</a:t>
                      </a: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3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r>
                        <a:rPr sz="1600" b="1" spc="-2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синтез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24367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  <a:tr h="51731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Атомные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электростанции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5683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Тепло,</a:t>
                      </a:r>
                      <a:r>
                        <a:rPr sz="1600" b="1" spc="-6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выделяемое</a:t>
                      </a:r>
                      <a:r>
                        <a:rPr sz="1600" b="1" spc="-5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600" b="1" spc="-1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ядерном распаде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4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Ядерный</a:t>
                      </a:r>
                      <a:r>
                        <a:rPr sz="1600" b="1" spc="-25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11111"/>
                          </a:solidFill>
                          <a:latin typeface="Arial"/>
                          <a:cs typeface="Arial"/>
                        </a:rPr>
                        <a:t>распад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A2A9B1"/>
                      </a:solidFill>
                      <a:prstDash val="solid"/>
                    </a:lnL>
                    <a:lnR w="6350">
                      <a:solidFill>
                        <a:srgbClr val="A2A9B1"/>
                      </a:solidFill>
                      <a:prstDash val="solid"/>
                    </a:lnR>
                    <a:lnT w="6350">
                      <a:solidFill>
                        <a:srgbClr val="A2A9B1"/>
                      </a:solidFill>
                      <a:prstDash val="solid"/>
                    </a:lnT>
                    <a:lnB w="6350">
                      <a:solidFill>
                        <a:srgbClr val="A2A9B1"/>
                      </a:solidFill>
                      <a:prstDash val="soli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-13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Основные источники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26853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4287" y="1482628"/>
            <a:ext cx="4467860" cy="156880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48818" indent="-331885">
              <a:lnSpc>
                <a:spcPts val="2593"/>
              </a:lnSpc>
              <a:spcBef>
                <a:spcPts val="133"/>
              </a:spcBef>
              <a:buAutoNum type="arabicPeriod"/>
              <a:tabLst>
                <a:tab pos="348818" algn="l"/>
              </a:tabLst>
            </a:pPr>
            <a:r>
              <a:rPr sz="24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Ветроэнергетика;</a:t>
            </a:r>
            <a:endParaRPr sz="2400">
              <a:latin typeface="Microsoft Sans Serif"/>
              <a:cs typeface="Microsoft Sans Serif"/>
            </a:endParaRPr>
          </a:p>
          <a:p>
            <a:pPr marL="348818" indent="-331885">
              <a:lnSpc>
                <a:spcPts val="2307"/>
              </a:lnSpc>
              <a:buAutoNum type="arabicPeriod"/>
              <a:tabLst>
                <a:tab pos="348818" algn="l"/>
              </a:tabLst>
            </a:pPr>
            <a:r>
              <a:rPr sz="24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Солнечная</a:t>
            </a:r>
            <a:r>
              <a:rPr sz="2400" spc="14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4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энергетика;</a:t>
            </a:r>
            <a:endParaRPr sz="2400">
              <a:latin typeface="Microsoft Sans Serif"/>
              <a:cs typeface="Microsoft Sans Serif"/>
            </a:endParaRPr>
          </a:p>
          <a:p>
            <a:pPr marL="348818" indent="-331885">
              <a:lnSpc>
                <a:spcPts val="2307"/>
              </a:lnSpc>
              <a:buAutoNum type="arabicPeriod"/>
              <a:tabLst>
                <a:tab pos="348818" algn="l"/>
              </a:tabLst>
            </a:pPr>
            <a:r>
              <a:rPr sz="24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Биоэнергетика;</a:t>
            </a:r>
            <a:endParaRPr sz="2400">
              <a:latin typeface="Microsoft Sans Serif"/>
              <a:cs typeface="Microsoft Sans Serif"/>
            </a:endParaRPr>
          </a:p>
          <a:p>
            <a:pPr marL="348818" indent="-331885">
              <a:lnSpc>
                <a:spcPts val="2307"/>
              </a:lnSpc>
              <a:buFont typeface="Microsoft Sans Serif"/>
              <a:buAutoNum type="arabicPeriod"/>
              <a:tabLst>
                <a:tab pos="348818" algn="l"/>
              </a:tabLst>
            </a:pPr>
            <a:r>
              <a:rPr sz="2400" b="1" spc="-47" dirty="0">
                <a:solidFill>
                  <a:srgbClr val="111111"/>
                </a:solidFill>
                <a:latin typeface="Arial"/>
                <a:cs typeface="Arial"/>
              </a:rPr>
              <a:t>Геотермальная</a:t>
            </a:r>
            <a:r>
              <a:rPr sz="2400" b="1" spc="-73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11111"/>
                </a:solidFill>
                <a:latin typeface="Arial"/>
                <a:cs typeface="Arial"/>
              </a:rPr>
              <a:t>энергетика</a:t>
            </a:r>
            <a:r>
              <a:rPr sz="24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;</a:t>
            </a:r>
            <a:endParaRPr sz="2400">
              <a:latin typeface="Microsoft Sans Serif"/>
              <a:cs typeface="Microsoft Sans Serif"/>
            </a:endParaRPr>
          </a:p>
          <a:p>
            <a:pPr marL="348818" indent="-331885">
              <a:lnSpc>
                <a:spcPts val="2593"/>
              </a:lnSpc>
              <a:buAutoNum type="arabicPeriod"/>
              <a:tabLst>
                <a:tab pos="348818" algn="l"/>
              </a:tabLst>
            </a:pPr>
            <a:r>
              <a:rPr sz="24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Гидроэнергетика.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77" y="3479190"/>
            <a:ext cx="2953460" cy="1716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5928" y="4581127"/>
            <a:ext cx="2700877" cy="19132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7433" y="2089877"/>
            <a:ext cx="3436988" cy="17691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3770" y="4101074"/>
            <a:ext cx="2782061" cy="196866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64351" y="1796818"/>
            <a:ext cx="2782461" cy="165150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094721" y="6372829"/>
            <a:ext cx="55636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2485"/>
              </a:lnSpc>
            </a:pPr>
            <a:fld id="{81D60167-4931-47E6-BA6A-407CBD079E47}" type="slidenum">
              <a:rPr sz="2133" spc="-33" dirty="0"/>
              <a:pPr marL="50799">
                <a:lnSpc>
                  <a:spcPts val="2485"/>
                </a:lnSpc>
              </a:pPr>
              <a:t>5</a:t>
            </a:fld>
            <a:endParaRPr sz="2133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-13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Возобновляемая энергетика</a:t>
            </a:r>
          </a:p>
        </p:txBody>
      </p:sp>
    </p:spTree>
    <p:extLst>
      <p:ext uri="{BB962C8B-B14F-4D97-AF65-F5344CB8AC3E}">
        <p14:creationId xmlns:p14="http://schemas.microsoft.com/office/powerpoint/2010/main" val="134676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1094721" y="6372829"/>
            <a:ext cx="55636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2485"/>
              </a:lnSpc>
            </a:pPr>
            <a:fld id="{81D60167-4931-47E6-BA6A-407CBD079E47}" type="slidenum">
              <a:rPr sz="2133" spc="-33" dirty="0"/>
              <a:pPr marL="50799">
                <a:lnSpc>
                  <a:spcPts val="2485"/>
                </a:lnSpc>
              </a:pPr>
              <a:t>6</a:t>
            </a:fld>
            <a:endParaRPr sz="2133"/>
          </a:p>
        </p:txBody>
      </p:sp>
      <p:sp>
        <p:nvSpPr>
          <p:cNvPr id="3" name="object 3"/>
          <p:cNvSpPr txBox="1"/>
          <p:nvPr/>
        </p:nvSpPr>
        <p:spPr>
          <a:xfrm>
            <a:off x="714587" y="1482089"/>
            <a:ext cx="10679007" cy="4523459"/>
          </a:xfrm>
          <a:prstGeom prst="rect">
            <a:avLst/>
          </a:prstGeom>
        </p:spPr>
        <p:txBody>
          <a:bodyPr vert="horz" wrap="square" lIns="0" tIns="77892" rIns="0" bIns="0" rtlCol="0">
            <a:spAutoFit/>
          </a:bodyPr>
          <a:lstStyle/>
          <a:p>
            <a:pPr marL="16933" marR="2003163">
              <a:lnSpc>
                <a:spcPct val="80000"/>
              </a:lnSpc>
              <a:spcBef>
                <a:spcPts val="612"/>
              </a:spcBef>
            </a:pPr>
            <a:r>
              <a:rPr sz="2000" b="1" spc="-40" dirty="0">
                <a:solidFill>
                  <a:srgbClr val="111111"/>
                </a:solidFill>
                <a:latin typeface="Arial"/>
                <a:cs typeface="Arial"/>
              </a:rPr>
              <a:t>ГОСТР</a:t>
            </a:r>
            <a:r>
              <a:rPr sz="2000" b="1" spc="-10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1111"/>
                </a:solidFill>
                <a:latin typeface="Arial"/>
                <a:cs typeface="Arial"/>
              </a:rPr>
              <a:t>54531—2011</a:t>
            </a:r>
            <a:r>
              <a:rPr sz="2000" b="1" spc="14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33" dirty="0">
                <a:solidFill>
                  <a:srgbClr val="111111"/>
                </a:solidFill>
                <a:latin typeface="Arial"/>
                <a:cs typeface="Arial"/>
              </a:rPr>
              <a:t>Нетрадиционные</a:t>
            </a:r>
            <a:r>
              <a:rPr sz="2000" b="1" spc="8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27" dirty="0">
                <a:solidFill>
                  <a:srgbClr val="111111"/>
                </a:solidFill>
                <a:latin typeface="Arial"/>
                <a:cs typeface="Arial"/>
              </a:rPr>
              <a:t>технологии</a:t>
            </a:r>
            <a:r>
              <a:rPr sz="2000" b="1" spc="12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53" dirty="0">
                <a:solidFill>
                  <a:srgbClr val="111111"/>
                </a:solidFill>
                <a:latin typeface="Arial"/>
                <a:cs typeface="Arial"/>
              </a:rPr>
              <a:t>Возобновляемые</a:t>
            </a:r>
            <a:r>
              <a:rPr sz="2000" b="1" spc="47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67" dirty="0">
                <a:solidFill>
                  <a:srgbClr val="111111"/>
                </a:solidFill>
                <a:latin typeface="Arial"/>
                <a:cs typeface="Arial"/>
              </a:rPr>
              <a:t>и </a:t>
            </a:r>
            <a:r>
              <a:rPr sz="2000" b="1" spc="-60" dirty="0">
                <a:solidFill>
                  <a:srgbClr val="111111"/>
                </a:solidFill>
                <a:latin typeface="Arial"/>
                <a:cs typeface="Arial"/>
              </a:rPr>
              <a:t>альтернативные</a:t>
            </a:r>
            <a:r>
              <a:rPr sz="2000" b="1" spc="-8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111111"/>
                </a:solidFill>
                <a:latin typeface="Arial"/>
                <a:cs typeface="Arial"/>
              </a:rPr>
              <a:t>источники</a:t>
            </a:r>
            <a:r>
              <a:rPr sz="2000" b="1" spc="-53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111111"/>
                </a:solidFill>
                <a:latin typeface="Arial"/>
                <a:cs typeface="Arial"/>
              </a:rPr>
              <a:t>энергии</a:t>
            </a:r>
            <a:r>
              <a:rPr sz="2000" b="1" spc="-6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33" dirty="0">
                <a:solidFill>
                  <a:srgbClr val="111111"/>
                </a:solidFill>
                <a:latin typeface="Arial"/>
                <a:cs typeface="Arial"/>
              </a:rPr>
              <a:t>Термины</a:t>
            </a:r>
            <a:r>
              <a:rPr sz="2000" b="1" spc="-40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11111"/>
                </a:solidFill>
                <a:latin typeface="Arial"/>
                <a:cs typeface="Arial"/>
              </a:rPr>
              <a:t>и</a:t>
            </a:r>
            <a:r>
              <a:rPr sz="2000" b="1" spc="-53" dirty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111111"/>
                </a:solidFill>
                <a:latin typeface="Arial"/>
                <a:cs typeface="Arial"/>
              </a:rPr>
              <a:t>определения.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6933"/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</a:t>
            </a:r>
            <a:r>
              <a:rPr sz="2000" spc="-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Р</a:t>
            </a:r>
            <a:r>
              <a:rPr sz="2000" spc="-10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51237</a:t>
            </a:r>
            <a:r>
              <a:rPr sz="2000" spc="11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7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-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Ветроэнергетика.</a:t>
            </a:r>
            <a:r>
              <a:rPr sz="2000" spc="-2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Термины</a:t>
            </a:r>
            <a:r>
              <a:rPr sz="2000" spc="5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и</a:t>
            </a:r>
            <a:r>
              <a:rPr sz="2000" spc="17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определения</a:t>
            </a:r>
            <a:endParaRPr sz="2000">
              <a:latin typeface="Microsoft Sans Serif"/>
              <a:cs typeface="Microsoft Sans Serif"/>
            </a:endParaRPr>
          </a:p>
          <a:p>
            <a:pPr marL="16933" marR="902524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</a:t>
            </a:r>
            <a:r>
              <a:rPr sz="2000" spc="2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Р</a:t>
            </a:r>
            <a:r>
              <a:rPr sz="2000" spc="-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51238</a:t>
            </a:r>
            <a:r>
              <a:rPr sz="2000" spc="23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18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6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Гидроэнергетика</a:t>
            </a:r>
            <a:r>
              <a:rPr sz="2000" spc="6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малая.</a:t>
            </a:r>
            <a:r>
              <a:rPr sz="2000" spc="1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Термины</a:t>
            </a:r>
            <a:r>
              <a:rPr sz="2000" spc="152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и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определения</a:t>
            </a:r>
            <a:endParaRPr sz="2000">
              <a:latin typeface="Microsoft Sans Serif"/>
              <a:cs typeface="Microsoft Sans Serif"/>
            </a:endParaRPr>
          </a:p>
          <a:p>
            <a:pPr marL="16933" marR="1058307">
              <a:lnSpc>
                <a:spcPts val="1920"/>
              </a:lnSpc>
              <a:spcBef>
                <a:spcPts val="460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</a:t>
            </a:r>
            <a:r>
              <a:rPr sz="2000" spc="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Р</a:t>
            </a:r>
            <a:r>
              <a:rPr sz="2000" spc="-4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51594</a:t>
            </a:r>
            <a:r>
              <a:rPr sz="2000" spc="21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17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Солнечная</a:t>
            </a:r>
            <a:r>
              <a:rPr sz="2000" spc="1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8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Термины</a:t>
            </a:r>
            <a:r>
              <a:rPr sz="2000" spc="1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67" dirty="0">
                <a:solidFill>
                  <a:srgbClr val="111111"/>
                </a:solidFill>
                <a:latin typeface="Microsoft Sans Serif"/>
                <a:cs typeface="Microsoft Sans Serif"/>
              </a:rPr>
              <a:t>и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определения</a:t>
            </a:r>
            <a:endParaRPr sz="2000">
              <a:latin typeface="Microsoft Sans Serif"/>
              <a:cs typeface="Microsoft Sans Serif"/>
            </a:endParaRPr>
          </a:p>
          <a:p>
            <a:pPr marL="16933" marR="879665">
              <a:lnSpc>
                <a:spcPct val="80000"/>
              </a:lnSpc>
              <a:spcBef>
                <a:spcPts val="500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</a:t>
            </a:r>
            <a:r>
              <a:rPr sz="2000" spc="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Р</a:t>
            </a:r>
            <a:r>
              <a:rPr sz="2000" spc="-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51595</a:t>
            </a:r>
            <a:r>
              <a:rPr sz="2000" spc="2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17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Солнечная</a:t>
            </a:r>
            <a:r>
              <a:rPr sz="2000" spc="12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8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Коллекторы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солнечные.</a:t>
            </a:r>
            <a:r>
              <a:rPr sz="2000" spc="3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67" dirty="0">
                <a:solidFill>
                  <a:srgbClr val="111111"/>
                </a:solidFill>
                <a:latin typeface="Microsoft Sans Serif"/>
                <a:cs typeface="Microsoft Sans Serif"/>
              </a:rPr>
              <a:t>Общие</a:t>
            </a:r>
            <a:r>
              <a:rPr sz="2000" spc="1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технические</a:t>
            </a:r>
            <a:r>
              <a:rPr sz="2000" spc="10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условия</a:t>
            </a:r>
            <a:endParaRPr sz="2000">
              <a:latin typeface="Microsoft Sans Serif"/>
              <a:cs typeface="Microsoft Sans Serif"/>
            </a:endParaRPr>
          </a:p>
          <a:p>
            <a:pPr marL="16933" marR="879665">
              <a:lnSpc>
                <a:spcPts val="1920"/>
              </a:lnSpc>
              <a:spcBef>
                <a:spcPts val="460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</a:t>
            </a:r>
            <a:r>
              <a:rPr sz="2000" spc="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Р</a:t>
            </a:r>
            <a:r>
              <a:rPr sz="2000" spc="-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51596</a:t>
            </a:r>
            <a:r>
              <a:rPr sz="2000" spc="22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17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Солнечная</a:t>
            </a:r>
            <a:r>
              <a:rPr sz="2000" spc="12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8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Коллекторы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солнечные.</a:t>
            </a:r>
            <a:r>
              <a:rPr sz="2000" spc="10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Методы</a:t>
            </a:r>
            <a:r>
              <a:rPr sz="2000" spc="12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испытаний</a:t>
            </a:r>
            <a:endParaRPr sz="2000">
              <a:latin typeface="Microsoft Sans Serif"/>
              <a:cs typeface="Microsoft Sans Serif"/>
            </a:endParaRPr>
          </a:p>
          <a:p>
            <a:pPr marL="16933" marR="360671">
              <a:lnSpc>
                <a:spcPts val="1920"/>
              </a:lnSpc>
              <a:spcBef>
                <a:spcPts val="480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 Р</a:t>
            </a:r>
            <a:r>
              <a:rPr sz="2000" spc="-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51597</a:t>
            </a:r>
            <a:r>
              <a:rPr sz="2000" spc="20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152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Модули</a:t>
            </a:r>
            <a:r>
              <a:rPr sz="2000" spc="2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солнечные</a:t>
            </a:r>
            <a:r>
              <a:rPr sz="2000" spc="18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фотоэлектрические.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Типы</a:t>
            </a:r>
            <a:r>
              <a:rPr sz="2000" spc="-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и</a:t>
            </a:r>
            <a:r>
              <a:rPr sz="2000" spc="1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основные</a:t>
            </a:r>
            <a:r>
              <a:rPr sz="2000" spc="8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параметры</a:t>
            </a:r>
            <a:endParaRPr sz="2000">
              <a:latin typeface="Microsoft Sans Serif"/>
              <a:cs typeface="Microsoft Sans Serif"/>
            </a:endParaRPr>
          </a:p>
          <a:p>
            <a:pPr marL="16933" marR="1792349">
              <a:lnSpc>
                <a:spcPct val="80000"/>
              </a:lnSpc>
              <a:spcBef>
                <a:spcPts val="500"/>
              </a:spcBef>
            </a:pP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ГОСТ</a:t>
            </a:r>
            <a:r>
              <a:rPr sz="2000" spc="-3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Р</a:t>
            </a:r>
            <a:r>
              <a:rPr sz="2000" spc="-9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51991</a:t>
            </a:r>
            <a:r>
              <a:rPr sz="2000" spc="152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Нетрадиционная</a:t>
            </a:r>
            <a:r>
              <a:rPr sz="2000" spc="10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энергетика.</a:t>
            </a:r>
            <a:r>
              <a:rPr sz="2000" spc="7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Ветроэнергетика.</a:t>
            </a:r>
            <a:r>
              <a:rPr sz="200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Установки </a:t>
            </a:r>
            <a:r>
              <a:rPr sz="2000" spc="27" dirty="0">
                <a:solidFill>
                  <a:srgbClr val="111111"/>
                </a:solidFill>
                <a:latin typeface="Microsoft Sans Serif"/>
                <a:cs typeface="Microsoft Sans Serif"/>
              </a:rPr>
              <a:t>ветроэнергетические.</a:t>
            </a:r>
            <a:r>
              <a:rPr sz="2000" spc="-4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67" dirty="0">
                <a:solidFill>
                  <a:srgbClr val="111111"/>
                </a:solidFill>
                <a:latin typeface="Microsoft Sans Serif"/>
                <a:cs typeface="Microsoft Sans Serif"/>
              </a:rPr>
              <a:t>Общие</a:t>
            </a:r>
            <a:r>
              <a:rPr sz="2000" spc="73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13" dirty="0">
                <a:solidFill>
                  <a:srgbClr val="111111"/>
                </a:solidFill>
                <a:latin typeface="Microsoft Sans Serif"/>
                <a:cs typeface="Microsoft Sans Serif"/>
              </a:rPr>
              <a:t>технические</a:t>
            </a:r>
            <a:r>
              <a:rPr sz="2000" spc="60" dirty="0">
                <a:solidFill>
                  <a:srgbClr val="111111"/>
                </a:solidFill>
                <a:latin typeface="Microsoft Sans Serif"/>
                <a:cs typeface="Microsoft Sans Serif"/>
              </a:rPr>
              <a:t> </a:t>
            </a:r>
            <a:r>
              <a:rPr sz="2000" spc="-13" dirty="0">
                <a:solidFill>
                  <a:srgbClr val="111111"/>
                </a:solidFill>
                <a:latin typeface="Microsoft Sans Serif"/>
                <a:cs typeface="Microsoft Sans Serif"/>
              </a:rPr>
              <a:t>требования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spc="-13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Стандарты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39629" y="3244334"/>
            <a:ext cx="111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07" dirty="0"/>
              <a:t>Стандарты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02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7289" y="256201"/>
            <a:ext cx="608922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Количество</a:t>
            </a:r>
            <a:r>
              <a:rPr sz="2400" b="1" spc="4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рабочих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мест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ВИЭ</a:t>
            </a:r>
            <a:r>
              <a:rPr sz="2400" b="1" spc="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942" y="1056775"/>
            <a:ext cx="10799741" cy="49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5465" y="256201"/>
            <a:ext cx="5812367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Установленная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мощность</a:t>
            </a:r>
            <a:r>
              <a:rPr sz="2400" b="1" spc="3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27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194" y="1602935"/>
            <a:ext cx="9937940" cy="41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96506" y="256201"/>
            <a:ext cx="800777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Ежегодный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87C"/>
                </a:solidFill>
                <a:latin typeface="Arial"/>
                <a:cs typeface="Arial"/>
              </a:rPr>
              <a:t>ввод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различных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мощностей</a:t>
            </a:r>
            <a:r>
              <a:rPr sz="2400" b="1" spc="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solidFill>
                  <a:srgbClr val="1F487C"/>
                </a:solidFill>
                <a:latin typeface="Arial"/>
                <a:cs typeface="Arial"/>
              </a:rPr>
              <a:t>ВИЭ</a:t>
            </a:r>
            <a:r>
              <a:rPr sz="2400" b="1" spc="-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400" b="1" spc="13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87C"/>
                </a:solidFill>
                <a:latin typeface="Arial"/>
                <a:cs typeface="Arial"/>
              </a:rPr>
              <a:t>мире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764" y="1471985"/>
            <a:ext cx="10300027" cy="44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3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31122</TotalTime>
  <Words>1197</Words>
  <Application>Microsoft Office PowerPoint</Application>
  <PresentationFormat>Произвольный</PresentationFormat>
  <Paragraphs>434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Тема1</vt:lpstr>
      <vt:lpstr>Презентация PowerPoint</vt:lpstr>
      <vt:lpstr>Энергетический баланс Земли Гидроэлектростанция</vt:lpstr>
      <vt:lpstr>Как появилась возобновляемая энергетика</vt:lpstr>
      <vt:lpstr>Основные источники энергии</vt:lpstr>
      <vt:lpstr>Возобновляемая энергетика</vt:lpstr>
      <vt:lpstr>Стандарты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солнечной и ветровой энергетики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структуры производства электроэнергии в ЕС до 2030 года</vt:lpstr>
      <vt:lpstr>Изменение мирового производства электроэнергии, 2014-2021 гг.</vt:lpstr>
      <vt:lpstr>За 10 лет функционирования программ поддержки мощность объектов ВИЭ в РФ выросла почти в 4 раза</vt:lpstr>
      <vt:lpstr>Около 60% нового строительства ВИЭ генерации пришлось на ОЭС ЮГА</vt:lpstr>
      <vt:lpstr>Региональное распределение объектов ВИЭ-генерации в энергосистеме РФ</vt:lpstr>
      <vt:lpstr>К 2035 году мощность ВИЭ-генерации в РФ вырастет еще на 10 ГВт (около 7 ГВт – программы поддержки)</vt:lpstr>
      <vt:lpstr>Сводные данные о численности и установленной мощности электростанций России</vt:lpstr>
      <vt:lpstr>Традиционная энергосистема</vt:lpstr>
      <vt:lpstr>Современная энергосистема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200</cp:revision>
  <dcterms:created xsi:type="dcterms:W3CDTF">2018-11-25T16:28:05Z</dcterms:created>
  <dcterms:modified xsi:type="dcterms:W3CDTF">2024-05-20T14:15:58Z</dcterms:modified>
</cp:coreProperties>
</file>