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00" r:id="rId2"/>
    <p:sldId id="346" r:id="rId3"/>
    <p:sldId id="347" r:id="rId4"/>
    <p:sldId id="350" r:id="rId5"/>
    <p:sldId id="351" r:id="rId6"/>
    <p:sldId id="352" r:id="rId7"/>
    <p:sldId id="353" r:id="rId8"/>
    <p:sldId id="354" r:id="rId9"/>
    <p:sldId id="355" r:id="rId10"/>
    <p:sldId id="356" r:id="rId11"/>
    <p:sldId id="357" r:id="rId12"/>
    <p:sldId id="348" r:id="rId13"/>
    <p:sldId id="358" r:id="rId14"/>
    <p:sldId id="359" r:id="rId15"/>
    <p:sldId id="360" r:id="rId16"/>
    <p:sldId id="361" r:id="rId17"/>
    <p:sldId id="349" r:id="rId18"/>
    <p:sldId id="362" r:id="rId19"/>
    <p:sldId id="363" r:id="rId20"/>
    <p:sldId id="364" r:id="rId21"/>
    <p:sldId id="365" r:id="rId22"/>
    <p:sldId id="366" r:id="rId23"/>
    <p:sldId id="367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820" autoAdjust="0"/>
    <p:restoredTop sz="94660"/>
  </p:normalViewPr>
  <p:slideViewPr>
    <p:cSldViewPr>
      <p:cViewPr varScale="1">
        <p:scale>
          <a:sx n="78" d="100"/>
          <a:sy n="78" d="100"/>
        </p:scale>
        <p:origin x="-102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8.wmf"/><Relationship Id="rId1" Type="http://schemas.openxmlformats.org/officeDocument/2006/relationships/image" Target="../media/image10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0645D6-04C1-49DF-B8B1-3A6B0C47C124}" type="datetimeFigureOut">
              <a:rPr lang="ru-RU" smtClean="0"/>
              <a:pPr/>
              <a:t>05.02.2018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E0883B-AEFB-4DB0-85A6-D9460B22A0B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3.png"/><Relationship Id="rId4" Type="http://schemas.openxmlformats.org/officeDocument/2006/relationships/oleObject" Target="../embeddings/oleObject19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2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357166"/>
            <a:ext cx="8543956" cy="5768997"/>
          </a:xfrm>
        </p:spPr>
        <p:txBody>
          <a:bodyPr/>
          <a:lstStyle/>
          <a:p>
            <a:pPr algn="ctr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Лекция: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УРАВНЕНИЯ УСТАНОВИВШЕГОСЯ РЕЖИМА</a:t>
            </a:r>
            <a:endParaRPr lang="ru-RU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3" name="Rectangle 1"/>
          <p:cNvSpPr>
            <a:spLocks noChangeArrowheads="1"/>
          </p:cNvSpPr>
          <p:nvPr/>
        </p:nvSpPr>
        <p:spPr bwMode="auto">
          <a:xfrm>
            <a:off x="0" y="0"/>
            <a:ext cx="908216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Полученную матрицу умножим справа на матрицу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20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результате получим: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6674" name="Object 2"/>
          <p:cNvGraphicFramePr>
            <a:graphicFrameLocks noChangeAspect="1"/>
          </p:cNvGraphicFramePr>
          <p:nvPr/>
        </p:nvGraphicFramePr>
        <p:xfrm>
          <a:off x="3071802" y="714356"/>
          <a:ext cx="2559050" cy="585788"/>
        </p:xfrm>
        <a:graphic>
          <a:graphicData uri="http://schemas.openxmlformats.org/presentationml/2006/ole">
            <p:oleObj spid="_x0000_s156674" name="Формула" r:id="rId3" imgW="1536480" imgH="355320" progId="Equation.3">
              <p:embed/>
            </p:oleObj>
          </a:graphicData>
        </a:graphic>
      </p:graphicFrame>
      <p:sp>
        <p:nvSpPr>
          <p:cNvPr id="6" name="Полилиния 5"/>
          <p:cNvSpPr/>
          <p:nvPr/>
        </p:nvSpPr>
        <p:spPr>
          <a:xfrm>
            <a:off x="3597310" y="683288"/>
            <a:ext cx="1220851" cy="773723"/>
          </a:xfrm>
          <a:custGeom>
            <a:avLst/>
            <a:gdLst>
              <a:gd name="connsiteX0" fmla="*/ 70338 w 1220851"/>
              <a:gd name="connsiteY0" fmla="*/ 150725 h 773723"/>
              <a:gd name="connsiteX1" fmla="*/ 40193 w 1220851"/>
              <a:gd name="connsiteY1" fmla="*/ 241160 h 773723"/>
              <a:gd name="connsiteX2" fmla="*/ 20097 w 1220851"/>
              <a:gd name="connsiteY2" fmla="*/ 311499 h 773723"/>
              <a:gd name="connsiteX3" fmla="*/ 0 w 1220851"/>
              <a:gd name="connsiteY3" fmla="*/ 391886 h 773723"/>
              <a:gd name="connsiteX4" fmla="*/ 10048 w 1220851"/>
              <a:gd name="connsiteY4" fmla="*/ 562708 h 773723"/>
              <a:gd name="connsiteX5" fmla="*/ 20097 w 1220851"/>
              <a:gd name="connsiteY5" fmla="*/ 592853 h 773723"/>
              <a:gd name="connsiteX6" fmla="*/ 30145 w 1220851"/>
              <a:gd name="connsiteY6" fmla="*/ 633046 h 773723"/>
              <a:gd name="connsiteX7" fmla="*/ 60290 w 1220851"/>
              <a:gd name="connsiteY7" fmla="*/ 693336 h 773723"/>
              <a:gd name="connsiteX8" fmla="*/ 180870 w 1220851"/>
              <a:gd name="connsiteY8" fmla="*/ 753626 h 773723"/>
              <a:gd name="connsiteX9" fmla="*/ 291402 w 1220851"/>
              <a:gd name="connsiteY9" fmla="*/ 773723 h 773723"/>
              <a:gd name="connsiteX10" fmla="*/ 713433 w 1220851"/>
              <a:gd name="connsiteY10" fmla="*/ 763675 h 773723"/>
              <a:gd name="connsiteX11" fmla="*/ 763675 w 1220851"/>
              <a:gd name="connsiteY11" fmla="*/ 753626 h 773723"/>
              <a:gd name="connsiteX12" fmla="*/ 874206 w 1220851"/>
              <a:gd name="connsiteY12" fmla="*/ 743578 h 773723"/>
              <a:gd name="connsiteX13" fmla="*/ 904352 w 1220851"/>
              <a:gd name="connsiteY13" fmla="*/ 733530 h 773723"/>
              <a:gd name="connsiteX14" fmla="*/ 964642 w 1220851"/>
              <a:gd name="connsiteY14" fmla="*/ 703385 h 773723"/>
              <a:gd name="connsiteX15" fmla="*/ 1024932 w 1220851"/>
              <a:gd name="connsiteY15" fmla="*/ 663191 h 773723"/>
              <a:gd name="connsiteX16" fmla="*/ 1085222 w 1220851"/>
              <a:gd name="connsiteY16" fmla="*/ 633046 h 773723"/>
              <a:gd name="connsiteX17" fmla="*/ 1105319 w 1220851"/>
              <a:gd name="connsiteY17" fmla="*/ 602901 h 773723"/>
              <a:gd name="connsiteX18" fmla="*/ 1135464 w 1220851"/>
              <a:gd name="connsiteY18" fmla="*/ 572756 h 773723"/>
              <a:gd name="connsiteX19" fmla="*/ 1175657 w 1220851"/>
              <a:gd name="connsiteY19" fmla="*/ 492369 h 773723"/>
              <a:gd name="connsiteX20" fmla="*/ 1185705 w 1220851"/>
              <a:gd name="connsiteY20" fmla="*/ 442127 h 773723"/>
              <a:gd name="connsiteX21" fmla="*/ 1195754 w 1220851"/>
              <a:gd name="connsiteY21" fmla="*/ 411982 h 773723"/>
              <a:gd name="connsiteX22" fmla="*/ 1205802 w 1220851"/>
              <a:gd name="connsiteY22" fmla="*/ 331596 h 773723"/>
              <a:gd name="connsiteX23" fmla="*/ 1215850 w 1220851"/>
              <a:gd name="connsiteY23" fmla="*/ 271305 h 773723"/>
              <a:gd name="connsiteX24" fmla="*/ 1195754 w 1220851"/>
              <a:gd name="connsiteY24" fmla="*/ 80387 h 773723"/>
              <a:gd name="connsiteX25" fmla="*/ 1145512 w 1220851"/>
              <a:gd name="connsiteY25" fmla="*/ 20097 h 773723"/>
              <a:gd name="connsiteX26" fmla="*/ 1085222 w 1220851"/>
              <a:gd name="connsiteY26" fmla="*/ 0 h 773723"/>
              <a:gd name="connsiteX27" fmla="*/ 271305 w 1220851"/>
              <a:gd name="connsiteY27" fmla="*/ 10048 h 773723"/>
              <a:gd name="connsiteX28" fmla="*/ 241160 w 1220851"/>
              <a:gd name="connsiteY28" fmla="*/ 20097 h 773723"/>
              <a:gd name="connsiteX29" fmla="*/ 190919 w 1220851"/>
              <a:gd name="connsiteY29" fmla="*/ 30145 h 773723"/>
              <a:gd name="connsiteX30" fmla="*/ 150725 w 1220851"/>
              <a:gd name="connsiteY30" fmla="*/ 40193 h 773723"/>
              <a:gd name="connsiteX31" fmla="*/ 110532 w 1220851"/>
              <a:gd name="connsiteY31" fmla="*/ 60290 h 773723"/>
              <a:gd name="connsiteX32" fmla="*/ 80387 w 1220851"/>
              <a:gd name="connsiteY32" fmla="*/ 70338 h 773723"/>
              <a:gd name="connsiteX33" fmla="*/ 70338 w 1220851"/>
              <a:gd name="connsiteY33" fmla="*/ 150725 h 7737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220851" h="773723">
                <a:moveTo>
                  <a:pt x="70338" y="150725"/>
                </a:moveTo>
                <a:cubicBezTo>
                  <a:pt x="63639" y="179195"/>
                  <a:pt x="55665" y="163802"/>
                  <a:pt x="40193" y="241160"/>
                </a:cubicBezTo>
                <a:cubicBezTo>
                  <a:pt x="27640" y="303924"/>
                  <a:pt x="34463" y="258823"/>
                  <a:pt x="20097" y="311499"/>
                </a:cubicBezTo>
                <a:cubicBezTo>
                  <a:pt x="12830" y="338146"/>
                  <a:pt x="0" y="391886"/>
                  <a:pt x="0" y="391886"/>
                </a:cubicBezTo>
                <a:cubicBezTo>
                  <a:pt x="3349" y="448827"/>
                  <a:pt x="4372" y="505952"/>
                  <a:pt x="10048" y="562708"/>
                </a:cubicBezTo>
                <a:cubicBezTo>
                  <a:pt x="11102" y="573247"/>
                  <a:pt x="17187" y="582669"/>
                  <a:pt x="20097" y="592853"/>
                </a:cubicBezTo>
                <a:cubicBezTo>
                  <a:pt x="23891" y="606132"/>
                  <a:pt x="26351" y="619767"/>
                  <a:pt x="30145" y="633046"/>
                </a:cubicBezTo>
                <a:cubicBezTo>
                  <a:pt x="35948" y="653355"/>
                  <a:pt x="43512" y="678656"/>
                  <a:pt x="60290" y="693336"/>
                </a:cubicBezTo>
                <a:cubicBezTo>
                  <a:pt x="91357" y="720519"/>
                  <a:pt x="138755" y="747609"/>
                  <a:pt x="180870" y="753626"/>
                </a:cubicBezTo>
                <a:cubicBezTo>
                  <a:pt x="264880" y="765628"/>
                  <a:pt x="228232" y="757931"/>
                  <a:pt x="291402" y="773723"/>
                </a:cubicBezTo>
                <a:lnTo>
                  <a:pt x="713433" y="763675"/>
                </a:lnTo>
                <a:cubicBezTo>
                  <a:pt x="730497" y="762949"/>
                  <a:pt x="746728" y="755744"/>
                  <a:pt x="763675" y="753626"/>
                </a:cubicBezTo>
                <a:cubicBezTo>
                  <a:pt x="800385" y="749037"/>
                  <a:pt x="837362" y="746927"/>
                  <a:pt x="874206" y="743578"/>
                </a:cubicBezTo>
                <a:cubicBezTo>
                  <a:pt x="884255" y="740229"/>
                  <a:pt x="894878" y="738267"/>
                  <a:pt x="904352" y="733530"/>
                </a:cubicBezTo>
                <a:cubicBezTo>
                  <a:pt x="982272" y="694571"/>
                  <a:pt x="888869" y="728642"/>
                  <a:pt x="964642" y="703385"/>
                </a:cubicBezTo>
                <a:cubicBezTo>
                  <a:pt x="1021787" y="646238"/>
                  <a:pt x="966763" y="692275"/>
                  <a:pt x="1024932" y="663191"/>
                </a:cubicBezTo>
                <a:cubicBezTo>
                  <a:pt x="1102848" y="624233"/>
                  <a:pt x="1009452" y="658302"/>
                  <a:pt x="1085222" y="633046"/>
                </a:cubicBezTo>
                <a:cubicBezTo>
                  <a:pt x="1091921" y="622998"/>
                  <a:pt x="1097588" y="612179"/>
                  <a:pt x="1105319" y="602901"/>
                </a:cubicBezTo>
                <a:cubicBezTo>
                  <a:pt x="1114416" y="591984"/>
                  <a:pt x="1127835" y="584745"/>
                  <a:pt x="1135464" y="572756"/>
                </a:cubicBezTo>
                <a:cubicBezTo>
                  <a:pt x="1151548" y="547481"/>
                  <a:pt x="1175657" y="492369"/>
                  <a:pt x="1175657" y="492369"/>
                </a:cubicBezTo>
                <a:cubicBezTo>
                  <a:pt x="1179006" y="475622"/>
                  <a:pt x="1181563" y="458696"/>
                  <a:pt x="1185705" y="442127"/>
                </a:cubicBezTo>
                <a:cubicBezTo>
                  <a:pt x="1188274" y="431851"/>
                  <a:pt x="1193859" y="422403"/>
                  <a:pt x="1195754" y="411982"/>
                </a:cubicBezTo>
                <a:cubicBezTo>
                  <a:pt x="1200585" y="385414"/>
                  <a:pt x="1201983" y="358328"/>
                  <a:pt x="1205802" y="331596"/>
                </a:cubicBezTo>
                <a:cubicBezTo>
                  <a:pt x="1208683" y="311427"/>
                  <a:pt x="1212501" y="291402"/>
                  <a:pt x="1215850" y="271305"/>
                </a:cubicBezTo>
                <a:cubicBezTo>
                  <a:pt x="1214929" y="256566"/>
                  <a:pt x="1220851" y="130581"/>
                  <a:pt x="1195754" y="80387"/>
                </a:cubicBezTo>
                <a:cubicBezTo>
                  <a:pt x="1187576" y="64030"/>
                  <a:pt x="1160896" y="28644"/>
                  <a:pt x="1145512" y="20097"/>
                </a:cubicBezTo>
                <a:cubicBezTo>
                  <a:pt x="1126994" y="9809"/>
                  <a:pt x="1085222" y="0"/>
                  <a:pt x="1085222" y="0"/>
                </a:cubicBezTo>
                <a:lnTo>
                  <a:pt x="271305" y="10048"/>
                </a:lnTo>
                <a:cubicBezTo>
                  <a:pt x="260716" y="10300"/>
                  <a:pt x="251436" y="17528"/>
                  <a:pt x="241160" y="20097"/>
                </a:cubicBezTo>
                <a:cubicBezTo>
                  <a:pt x="224591" y="24239"/>
                  <a:pt x="207591" y="26440"/>
                  <a:pt x="190919" y="30145"/>
                </a:cubicBezTo>
                <a:cubicBezTo>
                  <a:pt x="177438" y="33141"/>
                  <a:pt x="164123" y="36844"/>
                  <a:pt x="150725" y="40193"/>
                </a:cubicBezTo>
                <a:cubicBezTo>
                  <a:pt x="137327" y="46892"/>
                  <a:pt x="124300" y="54389"/>
                  <a:pt x="110532" y="60290"/>
                </a:cubicBezTo>
                <a:cubicBezTo>
                  <a:pt x="100797" y="64462"/>
                  <a:pt x="86543" y="61719"/>
                  <a:pt x="80387" y="70338"/>
                </a:cubicBezTo>
                <a:cubicBezTo>
                  <a:pt x="56053" y="104405"/>
                  <a:pt x="77037" y="122255"/>
                  <a:pt x="70338" y="150725"/>
                </a:cubicBez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5004079" y="572756"/>
            <a:ext cx="914400" cy="894303"/>
          </a:xfrm>
          <a:custGeom>
            <a:avLst/>
            <a:gdLst>
              <a:gd name="connsiteX0" fmla="*/ 70339 w 914400"/>
              <a:gd name="connsiteY0" fmla="*/ 150725 h 894303"/>
              <a:gd name="connsiteX1" fmla="*/ 40194 w 914400"/>
              <a:gd name="connsiteY1" fmla="*/ 170822 h 894303"/>
              <a:gd name="connsiteX2" fmla="*/ 0 w 914400"/>
              <a:gd name="connsiteY2" fmla="*/ 231112 h 894303"/>
              <a:gd name="connsiteX3" fmla="*/ 10048 w 914400"/>
              <a:gd name="connsiteY3" fmla="*/ 552659 h 894303"/>
              <a:gd name="connsiteX4" fmla="*/ 20097 w 914400"/>
              <a:gd name="connsiteY4" fmla="*/ 582804 h 894303"/>
              <a:gd name="connsiteX5" fmla="*/ 30145 w 914400"/>
              <a:gd name="connsiteY5" fmla="*/ 663191 h 894303"/>
              <a:gd name="connsiteX6" fmla="*/ 50242 w 914400"/>
              <a:gd name="connsiteY6" fmla="*/ 703385 h 894303"/>
              <a:gd name="connsiteX7" fmla="*/ 110532 w 914400"/>
              <a:gd name="connsiteY7" fmla="*/ 793820 h 894303"/>
              <a:gd name="connsiteX8" fmla="*/ 200967 w 914400"/>
              <a:gd name="connsiteY8" fmla="*/ 844062 h 894303"/>
              <a:gd name="connsiteX9" fmla="*/ 251209 w 914400"/>
              <a:gd name="connsiteY9" fmla="*/ 864158 h 894303"/>
              <a:gd name="connsiteX10" fmla="*/ 331596 w 914400"/>
              <a:gd name="connsiteY10" fmla="*/ 874207 h 894303"/>
              <a:gd name="connsiteX11" fmla="*/ 411983 w 914400"/>
              <a:gd name="connsiteY11" fmla="*/ 894303 h 894303"/>
              <a:gd name="connsiteX12" fmla="*/ 673240 w 914400"/>
              <a:gd name="connsiteY12" fmla="*/ 884255 h 894303"/>
              <a:gd name="connsiteX13" fmla="*/ 743578 w 914400"/>
              <a:gd name="connsiteY13" fmla="*/ 854110 h 894303"/>
              <a:gd name="connsiteX14" fmla="*/ 844062 w 914400"/>
              <a:gd name="connsiteY14" fmla="*/ 733530 h 894303"/>
              <a:gd name="connsiteX15" fmla="*/ 864158 w 914400"/>
              <a:gd name="connsiteY15" fmla="*/ 703385 h 894303"/>
              <a:gd name="connsiteX16" fmla="*/ 894303 w 914400"/>
              <a:gd name="connsiteY16" fmla="*/ 643095 h 894303"/>
              <a:gd name="connsiteX17" fmla="*/ 904352 w 914400"/>
              <a:gd name="connsiteY17" fmla="*/ 582804 h 894303"/>
              <a:gd name="connsiteX18" fmla="*/ 914400 w 914400"/>
              <a:gd name="connsiteY18" fmla="*/ 532563 h 894303"/>
              <a:gd name="connsiteX19" fmla="*/ 904352 w 914400"/>
              <a:gd name="connsiteY19" fmla="*/ 401934 h 894303"/>
              <a:gd name="connsiteX20" fmla="*/ 874207 w 914400"/>
              <a:gd name="connsiteY20" fmla="*/ 341644 h 894303"/>
              <a:gd name="connsiteX21" fmla="*/ 864158 w 914400"/>
              <a:gd name="connsiteY21" fmla="*/ 311499 h 894303"/>
              <a:gd name="connsiteX22" fmla="*/ 793820 w 914400"/>
              <a:gd name="connsiteY22" fmla="*/ 231112 h 894303"/>
              <a:gd name="connsiteX23" fmla="*/ 773723 w 914400"/>
              <a:gd name="connsiteY23" fmla="*/ 200967 h 894303"/>
              <a:gd name="connsiteX24" fmla="*/ 683288 w 914400"/>
              <a:gd name="connsiteY24" fmla="*/ 110532 h 894303"/>
              <a:gd name="connsiteX25" fmla="*/ 622998 w 914400"/>
              <a:gd name="connsiteY25" fmla="*/ 70339 h 894303"/>
              <a:gd name="connsiteX26" fmla="*/ 592853 w 914400"/>
              <a:gd name="connsiteY26" fmla="*/ 50242 h 894303"/>
              <a:gd name="connsiteX27" fmla="*/ 562708 w 914400"/>
              <a:gd name="connsiteY27" fmla="*/ 40193 h 894303"/>
              <a:gd name="connsiteX28" fmla="*/ 532563 w 914400"/>
              <a:gd name="connsiteY28" fmla="*/ 20097 h 894303"/>
              <a:gd name="connsiteX29" fmla="*/ 462224 w 914400"/>
              <a:gd name="connsiteY29" fmla="*/ 0 h 894303"/>
              <a:gd name="connsiteX30" fmla="*/ 391886 w 914400"/>
              <a:gd name="connsiteY30" fmla="*/ 10048 h 894303"/>
              <a:gd name="connsiteX31" fmla="*/ 331596 w 914400"/>
              <a:gd name="connsiteY31" fmla="*/ 40193 h 894303"/>
              <a:gd name="connsiteX32" fmla="*/ 281354 w 914400"/>
              <a:gd name="connsiteY32" fmla="*/ 50242 h 894303"/>
              <a:gd name="connsiteX33" fmla="*/ 251209 w 914400"/>
              <a:gd name="connsiteY33" fmla="*/ 70339 h 894303"/>
              <a:gd name="connsiteX34" fmla="*/ 190919 w 914400"/>
              <a:gd name="connsiteY34" fmla="*/ 90435 h 894303"/>
              <a:gd name="connsiteX35" fmla="*/ 160774 w 914400"/>
              <a:gd name="connsiteY35" fmla="*/ 110532 h 894303"/>
              <a:gd name="connsiteX36" fmla="*/ 60290 w 914400"/>
              <a:gd name="connsiteY36" fmla="*/ 130629 h 894303"/>
              <a:gd name="connsiteX37" fmla="*/ 40194 w 914400"/>
              <a:gd name="connsiteY37" fmla="*/ 190919 h 894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914400" h="894303">
                <a:moveTo>
                  <a:pt x="70339" y="150725"/>
                </a:moveTo>
                <a:cubicBezTo>
                  <a:pt x="60291" y="157424"/>
                  <a:pt x="48147" y="161733"/>
                  <a:pt x="40194" y="170822"/>
                </a:cubicBezTo>
                <a:cubicBezTo>
                  <a:pt x="24289" y="188999"/>
                  <a:pt x="0" y="231112"/>
                  <a:pt x="0" y="231112"/>
                </a:cubicBezTo>
                <a:cubicBezTo>
                  <a:pt x="3349" y="338294"/>
                  <a:pt x="3930" y="445599"/>
                  <a:pt x="10048" y="552659"/>
                </a:cubicBezTo>
                <a:cubicBezTo>
                  <a:pt x="10652" y="563234"/>
                  <a:pt x="18202" y="572383"/>
                  <a:pt x="20097" y="582804"/>
                </a:cubicBezTo>
                <a:cubicBezTo>
                  <a:pt x="24928" y="609373"/>
                  <a:pt x="23596" y="636993"/>
                  <a:pt x="30145" y="663191"/>
                </a:cubicBezTo>
                <a:cubicBezTo>
                  <a:pt x="33778" y="677723"/>
                  <a:pt x="42535" y="690540"/>
                  <a:pt x="50242" y="703385"/>
                </a:cubicBezTo>
                <a:cubicBezTo>
                  <a:pt x="50252" y="703402"/>
                  <a:pt x="100478" y="778739"/>
                  <a:pt x="110532" y="793820"/>
                </a:cubicBezTo>
                <a:cubicBezTo>
                  <a:pt x="132926" y="827411"/>
                  <a:pt x="168392" y="831846"/>
                  <a:pt x="200967" y="844062"/>
                </a:cubicBezTo>
                <a:cubicBezTo>
                  <a:pt x="217856" y="850395"/>
                  <a:pt x="233634" y="860102"/>
                  <a:pt x="251209" y="864158"/>
                </a:cubicBezTo>
                <a:cubicBezTo>
                  <a:pt x="277522" y="870230"/>
                  <a:pt x="305054" y="869230"/>
                  <a:pt x="331596" y="874207"/>
                </a:cubicBezTo>
                <a:cubicBezTo>
                  <a:pt x="358743" y="879297"/>
                  <a:pt x="411983" y="894303"/>
                  <a:pt x="411983" y="894303"/>
                </a:cubicBezTo>
                <a:cubicBezTo>
                  <a:pt x="499069" y="890954"/>
                  <a:pt x="586283" y="890052"/>
                  <a:pt x="673240" y="884255"/>
                </a:cubicBezTo>
                <a:cubicBezTo>
                  <a:pt x="700708" y="882424"/>
                  <a:pt x="723316" y="872121"/>
                  <a:pt x="743578" y="854110"/>
                </a:cubicBezTo>
                <a:cubicBezTo>
                  <a:pt x="806878" y="797843"/>
                  <a:pt x="800059" y="799534"/>
                  <a:pt x="844062" y="733530"/>
                </a:cubicBezTo>
                <a:cubicBezTo>
                  <a:pt x="850761" y="723482"/>
                  <a:pt x="860339" y="714842"/>
                  <a:pt x="864158" y="703385"/>
                </a:cubicBezTo>
                <a:cubicBezTo>
                  <a:pt x="878026" y="661783"/>
                  <a:pt x="868332" y="682053"/>
                  <a:pt x="894303" y="643095"/>
                </a:cubicBezTo>
                <a:cubicBezTo>
                  <a:pt x="897653" y="622998"/>
                  <a:pt x="900707" y="602850"/>
                  <a:pt x="904352" y="582804"/>
                </a:cubicBezTo>
                <a:cubicBezTo>
                  <a:pt x="907407" y="566001"/>
                  <a:pt x="914400" y="549642"/>
                  <a:pt x="914400" y="532563"/>
                </a:cubicBezTo>
                <a:cubicBezTo>
                  <a:pt x="914400" y="488891"/>
                  <a:pt x="909769" y="445268"/>
                  <a:pt x="904352" y="401934"/>
                </a:cubicBezTo>
                <a:cubicBezTo>
                  <a:pt x="900143" y="368262"/>
                  <a:pt x="889165" y="371561"/>
                  <a:pt x="874207" y="341644"/>
                </a:cubicBezTo>
                <a:cubicBezTo>
                  <a:pt x="869470" y="332170"/>
                  <a:pt x="869302" y="320758"/>
                  <a:pt x="864158" y="311499"/>
                </a:cubicBezTo>
                <a:cubicBezTo>
                  <a:pt x="829678" y="249435"/>
                  <a:pt x="837856" y="260470"/>
                  <a:pt x="793820" y="231112"/>
                </a:cubicBezTo>
                <a:cubicBezTo>
                  <a:pt x="787121" y="221064"/>
                  <a:pt x="781746" y="209993"/>
                  <a:pt x="773723" y="200967"/>
                </a:cubicBezTo>
                <a:lnTo>
                  <a:pt x="683288" y="110532"/>
                </a:lnTo>
                <a:cubicBezTo>
                  <a:pt x="666209" y="93453"/>
                  <a:pt x="643095" y="83737"/>
                  <a:pt x="622998" y="70339"/>
                </a:cubicBezTo>
                <a:lnTo>
                  <a:pt x="592853" y="50242"/>
                </a:lnTo>
                <a:cubicBezTo>
                  <a:pt x="584040" y="44367"/>
                  <a:pt x="572182" y="44930"/>
                  <a:pt x="562708" y="40193"/>
                </a:cubicBezTo>
                <a:cubicBezTo>
                  <a:pt x="551906" y="34792"/>
                  <a:pt x="543365" y="25498"/>
                  <a:pt x="532563" y="20097"/>
                </a:cubicBezTo>
                <a:cubicBezTo>
                  <a:pt x="518142" y="12887"/>
                  <a:pt x="475109" y="3221"/>
                  <a:pt x="462224" y="0"/>
                </a:cubicBezTo>
                <a:cubicBezTo>
                  <a:pt x="438778" y="3349"/>
                  <a:pt x="415110" y="5403"/>
                  <a:pt x="391886" y="10048"/>
                </a:cubicBezTo>
                <a:cubicBezTo>
                  <a:pt x="325040" y="23417"/>
                  <a:pt x="399337" y="14790"/>
                  <a:pt x="331596" y="40193"/>
                </a:cubicBezTo>
                <a:cubicBezTo>
                  <a:pt x="315604" y="46190"/>
                  <a:pt x="298101" y="46892"/>
                  <a:pt x="281354" y="50242"/>
                </a:cubicBezTo>
                <a:cubicBezTo>
                  <a:pt x="271306" y="56941"/>
                  <a:pt x="262245" y="65434"/>
                  <a:pt x="251209" y="70339"/>
                </a:cubicBezTo>
                <a:cubicBezTo>
                  <a:pt x="231851" y="78942"/>
                  <a:pt x="190919" y="90435"/>
                  <a:pt x="190919" y="90435"/>
                </a:cubicBezTo>
                <a:cubicBezTo>
                  <a:pt x="180871" y="97134"/>
                  <a:pt x="171874" y="105775"/>
                  <a:pt x="160774" y="110532"/>
                </a:cubicBezTo>
                <a:cubicBezTo>
                  <a:pt x="141700" y="118706"/>
                  <a:pt x="73885" y="128363"/>
                  <a:pt x="60290" y="130629"/>
                </a:cubicBezTo>
                <a:cubicBezTo>
                  <a:pt x="34620" y="169135"/>
                  <a:pt x="40194" y="148698"/>
                  <a:pt x="40194" y="190919"/>
                </a:cubicBezTo>
              </a:path>
            </a:pathLst>
          </a:custGeom>
          <a:ln w="444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2278380"/>
            <a:ext cx="7929618" cy="3293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Прямая со стрелкой 9"/>
          <p:cNvCxnSpPr/>
          <p:nvPr/>
        </p:nvCxnSpPr>
        <p:spPr>
          <a:xfrm rot="5400000">
            <a:off x="750067" y="1535893"/>
            <a:ext cx="2571768" cy="1928826"/>
          </a:xfrm>
          <a:prstGeom prst="straightConnector1">
            <a:avLst/>
          </a:prstGeom>
          <a:ln w="412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7" name="Rectangle 1"/>
          <p:cNvSpPr>
            <a:spLocks noChangeArrowheads="1"/>
          </p:cNvSpPr>
          <p:nvPr/>
        </p:nvSpPr>
        <p:spPr bwMode="auto">
          <a:xfrm>
            <a:off x="0" y="0"/>
            <a:ext cx="878684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Из полученной матрицы можно сделать следующие выводы о вычислении ее элементов (свойства матрицы):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7698" name="Rectangle 2"/>
          <p:cNvSpPr>
            <a:spLocks noChangeArrowheads="1"/>
          </p:cNvSpPr>
          <p:nvPr/>
        </p:nvSpPr>
        <p:spPr bwMode="auto">
          <a:xfrm>
            <a:off x="0" y="714356"/>
            <a:ext cx="842968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839788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1)  Элементы, расположенные на главной диагонали матрицы, вычисляются как сумма проводимостей ветвей, подходящих к соответствующему узлу: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/>
          <a:srcRect t="22222" r="63423"/>
          <a:stretch>
            <a:fillRect/>
          </a:stretch>
        </p:blipFill>
        <p:spPr bwMode="auto">
          <a:xfrm>
            <a:off x="0" y="1857364"/>
            <a:ext cx="2428892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7699" name="Rectangle 3"/>
          <p:cNvSpPr>
            <a:spLocks noChangeArrowheads="1"/>
          </p:cNvSpPr>
          <p:nvPr/>
        </p:nvSpPr>
        <p:spPr bwMode="auto">
          <a:xfrm>
            <a:off x="2214546" y="1714488"/>
            <a:ext cx="507209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где </a:t>
            </a:r>
            <a:r>
              <a:rPr kumimoji="0" lang="ru-RU" sz="2000" b="0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диагональный элемент матрицы </a:t>
            </a: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;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Z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сопротивление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ветви;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ω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множество номеров узлов, связанных с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-м узлом.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7700" name="Rectangle 4"/>
          <p:cNvSpPr>
            <a:spLocks noChangeArrowheads="1"/>
          </p:cNvSpPr>
          <p:nvPr/>
        </p:nvSpPr>
        <p:spPr bwMode="auto">
          <a:xfrm>
            <a:off x="142844" y="3143248"/>
            <a:ext cx="8643965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836613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2) Недиагональные элементы равны проводимостям ветвей, имя каждой из которых состоит из номеров узлов, соответствующих номеру строки и номеру столбца, на пересечении которых находится данный элемент, и взятых с противоположным знаком.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Матрица </a:t>
            </a: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является симметричной матрицей.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/>
          <p:cNvPicPr/>
          <p:nvPr/>
        </p:nvPicPr>
        <p:blipFill>
          <a:blip r:embed="rId3"/>
          <a:srcRect r="62015"/>
          <a:stretch>
            <a:fillRect/>
          </a:stretch>
        </p:blipFill>
        <p:spPr bwMode="auto">
          <a:xfrm>
            <a:off x="428596" y="4857760"/>
            <a:ext cx="2500330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7701" name="Rectangle 5"/>
          <p:cNvSpPr>
            <a:spLocks noChangeArrowheads="1"/>
          </p:cNvSpPr>
          <p:nvPr/>
        </p:nvSpPr>
        <p:spPr bwMode="auto">
          <a:xfrm>
            <a:off x="2285984" y="5643578"/>
            <a:ext cx="52864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5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429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т. е. диагональный элемент будет равен сумме проводимостей всех подходящих к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-му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узлу ветвей, включая поперечную ветвь – шунт </a:t>
            </a:r>
            <a:r>
              <a:rPr kumimoji="0" lang="ru-RU" sz="2000" b="0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Ni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2. Формы линейных уравнений установившегося режима и их решение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1" name="Rectangle 1"/>
          <p:cNvSpPr>
            <a:spLocks noChangeArrowheads="1"/>
          </p:cNvSpPr>
          <p:nvPr/>
        </p:nvSpPr>
        <p:spPr bwMode="auto">
          <a:xfrm>
            <a:off x="428596" y="142852"/>
            <a:ext cx="771527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Известными независимыми переменными в уравнениях установившегося режима могут быть задающие токи узлов и напряжение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базисного узла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lang="ru-RU" sz="2000" b="1" i="1" dirty="0" smtClean="0"/>
              <a:t> одном из узлов следует задать напряжение по величине и фазе так, чтобы все напряжения вычислялись относительно этого известного напряжения. Такой узел в сети называется базисным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).</a:t>
            </a:r>
          </a:p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этом случае решение уравнения                        может быть записано в виде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8723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58722" name="Object 2"/>
          <p:cNvGraphicFramePr>
            <a:graphicFrameLocks noChangeAspect="1"/>
          </p:cNvGraphicFramePr>
          <p:nvPr/>
        </p:nvGraphicFramePr>
        <p:xfrm>
          <a:off x="4929190" y="2357430"/>
          <a:ext cx="1524000" cy="333375"/>
        </p:xfrm>
        <a:graphic>
          <a:graphicData uri="http://schemas.openxmlformats.org/presentationml/2006/ole">
            <p:oleObj spid="_x0000_s158722" name="Формула" r:id="rId3" imgW="1524000" imgH="330200" progId="Equation.3">
              <p:embed/>
            </p:oleObj>
          </a:graphicData>
        </a:graphic>
      </p:graphicFrame>
      <p:pic>
        <p:nvPicPr>
          <p:cNvPr id="7" name="Рисунок 6"/>
          <p:cNvPicPr/>
          <p:nvPr/>
        </p:nvPicPr>
        <p:blipFill>
          <a:blip r:embed="rId4"/>
          <a:srcRect r="38104" b="2025"/>
          <a:stretch>
            <a:fillRect/>
          </a:stretch>
        </p:blipFill>
        <p:spPr bwMode="auto">
          <a:xfrm>
            <a:off x="2357422" y="2857496"/>
            <a:ext cx="4429156" cy="363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8724" name="Rectangle 4"/>
          <p:cNvSpPr>
            <a:spLocks noChangeArrowheads="1"/>
          </p:cNvSpPr>
          <p:nvPr/>
        </p:nvSpPr>
        <p:spPr bwMode="auto">
          <a:xfrm>
            <a:off x="214282" y="3357562"/>
            <a:ext cx="514353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Здесь </a:t>
            </a: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Z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матрица узловых сопротивлений.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8730" name="Rectangle 10"/>
          <p:cNvSpPr>
            <a:spLocks noChangeArrowheads="1"/>
          </p:cNvSpPr>
          <p:nvPr/>
        </p:nvSpPr>
        <p:spPr bwMode="auto">
          <a:xfrm>
            <a:off x="142844" y="4071942"/>
            <a:ext cx="88583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Численное решение системы уравнений  выполняется методом Гаусса или другим методом решения системы линейных алгебраических уравнений.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олилиния 14"/>
          <p:cNvSpPr/>
          <p:nvPr/>
        </p:nvSpPr>
        <p:spPr>
          <a:xfrm>
            <a:off x="2969231" y="3976099"/>
            <a:ext cx="2434976" cy="534256"/>
          </a:xfrm>
          <a:custGeom>
            <a:avLst/>
            <a:gdLst>
              <a:gd name="connsiteX0" fmla="*/ 30823 w 2434976"/>
              <a:gd name="connsiteY0" fmla="*/ 195209 h 534256"/>
              <a:gd name="connsiteX1" fmla="*/ 10275 w 2434976"/>
              <a:gd name="connsiteY1" fmla="*/ 256854 h 534256"/>
              <a:gd name="connsiteX2" fmla="*/ 0 w 2434976"/>
              <a:gd name="connsiteY2" fmla="*/ 287676 h 534256"/>
              <a:gd name="connsiteX3" fmla="*/ 10275 w 2434976"/>
              <a:gd name="connsiteY3" fmla="*/ 400692 h 534256"/>
              <a:gd name="connsiteX4" fmla="*/ 30823 w 2434976"/>
              <a:gd name="connsiteY4" fmla="*/ 431514 h 534256"/>
              <a:gd name="connsiteX5" fmla="*/ 102742 w 2434976"/>
              <a:gd name="connsiteY5" fmla="*/ 493159 h 534256"/>
              <a:gd name="connsiteX6" fmla="*/ 143839 w 2434976"/>
              <a:gd name="connsiteY6" fmla="*/ 503434 h 534256"/>
              <a:gd name="connsiteX7" fmla="*/ 184935 w 2434976"/>
              <a:gd name="connsiteY7" fmla="*/ 523982 h 534256"/>
              <a:gd name="connsiteX8" fmla="*/ 657547 w 2434976"/>
              <a:gd name="connsiteY8" fmla="*/ 534256 h 534256"/>
              <a:gd name="connsiteX9" fmla="*/ 2167848 w 2434976"/>
              <a:gd name="connsiteY9" fmla="*/ 523982 h 534256"/>
              <a:gd name="connsiteX10" fmla="*/ 2291138 w 2434976"/>
              <a:gd name="connsiteY10" fmla="*/ 493159 h 534256"/>
              <a:gd name="connsiteX11" fmla="*/ 2352782 w 2434976"/>
              <a:gd name="connsiteY11" fmla="*/ 482885 h 534256"/>
              <a:gd name="connsiteX12" fmla="*/ 2414427 w 2434976"/>
              <a:gd name="connsiteY12" fmla="*/ 441789 h 534256"/>
              <a:gd name="connsiteX13" fmla="*/ 2434976 w 2434976"/>
              <a:gd name="connsiteY13" fmla="*/ 380144 h 534256"/>
              <a:gd name="connsiteX14" fmla="*/ 2414427 w 2434976"/>
              <a:gd name="connsiteY14" fmla="*/ 277402 h 534256"/>
              <a:gd name="connsiteX15" fmla="*/ 2373331 w 2434976"/>
              <a:gd name="connsiteY15" fmla="*/ 226031 h 534256"/>
              <a:gd name="connsiteX16" fmla="*/ 2352782 w 2434976"/>
              <a:gd name="connsiteY16" fmla="*/ 195209 h 534256"/>
              <a:gd name="connsiteX17" fmla="*/ 2342508 w 2434976"/>
              <a:gd name="connsiteY17" fmla="*/ 164386 h 534256"/>
              <a:gd name="connsiteX18" fmla="*/ 2301412 w 2434976"/>
              <a:gd name="connsiteY18" fmla="*/ 102741 h 534256"/>
              <a:gd name="connsiteX19" fmla="*/ 2229493 w 2434976"/>
              <a:gd name="connsiteY19" fmla="*/ 20548 h 534256"/>
              <a:gd name="connsiteX20" fmla="*/ 2167848 w 2434976"/>
              <a:gd name="connsiteY20" fmla="*/ 0 h 534256"/>
              <a:gd name="connsiteX21" fmla="*/ 339048 w 2434976"/>
              <a:gd name="connsiteY21" fmla="*/ 10274 h 534256"/>
              <a:gd name="connsiteX22" fmla="*/ 174661 w 2434976"/>
              <a:gd name="connsiteY22" fmla="*/ 41097 h 534256"/>
              <a:gd name="connsiteX23" fmla="*/ 143839 w 2434976"/>
              <a:gd name="connsiteY23" fmla="*/ 51371 h 534256"/>
              <a:gd name="connsiteX24" fmla="*/ 61645 w 2434976"/>
              <a:gd name="connsiteY24" fmla="*/ 61645 h 534256"/>
              <a:gd name="connsiteX25" fmla="*/ 30823 w 2434976"/>
              <a:gd name="connsiteY25" fmla="*/ 195209 h 534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434976" h="534256">
                <a:moveTo>
                  <a:pt x="30823" y="195209"/>
                </a:moveTo>
                <a:lnTo>
                  <a:pt x="10275" y="256854"/>
                </a:lnTo>
                <a:lnTo>
                  <a:pt x="0" y="287676"/>
                </a:lnTo>
                <a:cubicBezTo>
                  <a:pt x="3425" y="325348"/>
                  <a:pt x="2349" y="363704"/>
                  <a:pt x="10275" y="400692"/>
                </a:cubicBezTo>
                <a:cubicBezTo>
                  <a:pt x="12862" y="412766"/>
                  <a:pt x="22787" y="422139"/>
                  <a:pt x="30823" y="431514"/>
                </a:cubicBezTo>
                <a:cubicBezTo>
                  <a:pt x="45642" y="448803"/>
                  <a:pt x="78114" y="482604"/>
                  <a:pt x="102742" y="493159"/>
                </a:cubicBezTo>
                <a:cubicBezTo>
                  <a:pt x="115721" y="498721"/>
                  <a:pt x="130617" y="498476"/>
                  <a:pt x="143839" y="503434"/>
                </a:cubicBezTo>
                <a:cubicBezTo>
                  <a:pt x="158179" y="508812"/>
                  <a:pt x="169647" y="523065"/>
                  <a:pt x="184935" y="523982"/>
                </a:cubicBezTo>
                <a:cubicBezTo>
                  <a:pt x="342227" y="533419"/>
                  <a:pt x="500010" y="530831"/>
                  <a:pt x="657547" y="534256"/>
                </a:cubicBezTo>
                <a:lnTo>
                  <a:pt x="2167848" y="523982"/>
                </a:lnTo>
                <a:cubicBezTo>
                  <a:pt x="2211049" y="523417"/>
                  <a:pt x="2251122" y="506498"/>
                  <a:pt x="2291138" y="493159"/>
                </a:cubicBezTo>
                <a:cubicBezTo>
                  <a:pt x="2310900" y="486571"/>
                  <a:pt x="2332234" y="486310"/>
                  <a:pt x="2352782" y="482885"/>
                </a:cubicBezTo>
                <a:cubicBezTo>
                  <a:pt x="2373330" y="469186"/>
                  <a:pt x="2406617" y="465218"/>
                  <a:pt x="2414427" y="441789"/>
                </a:cubicBezTo>
                <a:lnTo>
                  <a:pt x="2434976" y="380144"/>
                </a:lnTo>
                <a:cubicBezTo>
                  <a:pt x="2432657" y="366231"/>
                  <a:pt x="2422789" y="296913"/>
                  <a:pt x="2414427" y="277402"/>
                </a:cubicBezTo>
                <a:cubicBezTo>
                  <a:pt x="2399834" y="243351"/>
                  <a:pt x="2393724" y="251522"/>
                  <a:pt x="2373331" y="226031"/>
                </a:cubicBezTo>
                <a:cubicBezTo>
                  <a:pt x="2365617" y="216389"/>
                  <a:pt x="2359632" y="205483"/>
                  <a:pt x="2352782" y="195209"/>
                </a:cubicBezTo>
                <a:cubicBezTo>
                  <a:pt x="2349357" y="184935"/>
                  <a:pt x="2347767" y="173853"/>
                  <a:pt x="2342508" y="164386"/>
                </a:cubicBezTo>
                <a:cubicBezTo>
                  <a:pt x="2330515" y="142798"/>
                  <a:pt x="2315111" y="123289"/>
                  <a:pt x="2301412" y="102741"/>
                </a:cubicBezTo>
                <a:cubicBezTo>
                  <a:pt x="2284944" y="78040"/>
                  <a:pt x="2255246" y="29132"/>
                  <a:pt x="2229493" y="20548"/>
                </a:cubicBezTo>
                <a:lnTo>
                  <a:pt x="2167848" y="0"/>
                </a:lnTo>
                <a:lnTo>
                  <a:pt x="339048" y="10274"/>
                </a:lnTo>
                <a:cubicBezTo>
                  <a:pt x="310340" y="10727"/>
                  <a:pt x="219401" y="28314"/>
                  <a:pt x="174661" y="41097"/>
                </a:cubicBezTo>
                <a:cubicBezTo>
                  <a:pt x="164248" y="44072"/>
                  <a:pt x="154494" y="49434"/>
                  <a:pt x="143839" y="51371"/>
                </a:cubicBezTo>
                <a:cubicBezTo>
                  <a:pt x="116673" y="56310"/>
                  <a:pt x="89043" y="58220"/>
                  <a:pt x="61645" y="61645"/>
                </a:cubicBezTo>
                <a:cubicBezTo>
                  <a:pt x="18301" y="126661"/>
                  <a:pt x="41097" y="80119"/>
                  <a:pt x="30823" y="195209"/>
                </a:cubicBezTo>
                <a:close/>
              </a:path>
            </a:pathLst>
          </a:custGeom>
          <a:solidFill>
            <a:schemeClr val="bg1">
              <a:alpha val="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 стрелкой 16"/>
          <p:cNvCxnSpPr/>
          <p:nvPr/>
        </p:nvCxnSpPr>
        <p:spPr>
          <a:xfrm rot="5400000" flipH="1" flipV="1">
            <a:off x="4143372" y="3143248"/>
            <a:ext cx="1285884" cy="428628"/>
          </a:xfrm>
          <a:prstGeom prst="straightConnector1">
            <a:avLst/>
          </a:prstGeom>
          <a:ln w="412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Стрелка вниз 17"/>
          <p:cNvSpPr/>
          <p:nvPr/>
        </p:nvSpPr>
        <p:spPr>
          <a:xfrm>
            <a:off x="3286116" y="5286388"/>
            <a:ext cx="1928826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5" name="Rectangle 1"/>
          <p:cNvSpPr>
            <a:spLocks noChangeArrowheads="1"/>
          </p:cNvSpPr>
          <p:nvPr/>
        </p:nvSpPr>
        <p:spPr bwMode="auto">
          <a:xfrm>
            <a:off x="0" y="0"/>
            <a:ext cx="800102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8105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1) В случае, когда известны мощности в узлах сети – задающие мощности </a:t>
            </a:r>
            <a:r>
              <a:rPr kumimoji="0" lang="ru-RU" sz="2000" b="0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токи можно вычислить приближенно через номинальные напряжения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59746" name="Object 2"/>
          <p:cNvGraphicFramePr>
            <a:graphicFrameLocks noChangeAspect="1"/>
          </p:cNvGraphicFramePr>
          <p:nvPr/>
        </p:nvGraphicFramePr>
        <p:xfrm>
          <a:off x="1571604" y="642918"/>
          <a:ext cx="2943998" cy="857256"/>
        </p:xfrm>
        <a:graphic>
          <a:graphicData uri="http://schemas.openxmlformats.org/presentationml/2006/ole">
            <p:oleObj spid="_x0000_s159746" name="Формула" r:id="rId3" imgW="2489200" imgH="723900" progId="Equation.3">
              <p:embed/>
            </p:oleObj>
          </a:graphicData>
        </a:graphic>
      </p:graphicFrame>
      <p:sp>
        <p:nvSpPr>
          <p:cNvPr id="159749" name="Rectangle 5"/>
          <p:cNvSpPr>
            <a:spLocks noChangeArrowheads="1"/>
          </p:cNvSpPr>
          <p:nvPr/>
        </p:nvSpPr>
        <p:spPr bwMode="auto">
          <a:xfrm>
            <a:off x="142844" y="1571612"/>
            <a:ext cx="878687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mbria" pitchFamily="18" charset="0"/>
                <a:cs typeface="Times New Roman" pitchFamily="18" charset="0"/>
              </a:rPr>
              <a:t>Задающие мощности, так же как и токи, складываются из мощности генерации и мощности нагрузки: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9748" name="Object 4"/>
          <p:cNvGraphicFramePr>
            <a:graphicFrameLocks noChangeAspect="1"/>
          </p:cNvGraphicFramePr>
          <p:nvPr/>
        </p:nvGraphicFramePr>
        <p:xfrm>
          <a:off x="3071801" y="2000240"/>
          <a:ext cx="2321735" cy="357190"/>
        </p:xfrm>
        <a:graphic>
          <a:graphicData uri="http://schemas.openxmlformats.org/presentationml/2006/ole">
            <p:oleObj spid="_x0000_s159748" name="Формула" r:id="rId4" imgW="914003" imgH="266584" progId="Equation.3">
              <p:embed/>
            </p:oleObj>
          </a:graphicData>
        </a:graphic>
      </p:graphicFrame>
      <p:sp>
        <p:nvSpPr>
          <p:cNvPr id="159750" name="Rectangle 6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mbria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mbria" pitchFamily="18" charset="0"/>
                <a:cs typeface="Times New Roman" pitchFamily="18" charset="0"/>
              </a:rPr>
              <a:t>                                                                                       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9751" name="Rectangle 7"/>
          <p:cNvSpPr>
            <a:spLocks noChangeArrowheads="1"/>
          </p:cNvSpPr>
          <p:nvPr/>
        </p:nvSpPr>
        <p:spPr bwMode="auto">
          <a:xfrm>
            <a:off x="214282" y="2643182"/>
            <a:ext cx="842968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2) Другой приближенный подход связан с представлением задающих токов через напряжения и проводимости </a:t>
            </a:r>
            <a:r>
              <a:rPr kumimoji="0" lang="ru-RU" sz="20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ymbol" pitchFamily="18" charset="2"/>
                <a:cs typeface="Times New Roman" pitchFamily="18" charset="0"/>
              </a:rPr>
              <a:t>=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Si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, где </a:t>
            </a:r>
            <a:r>
              <a:rPr kumimoji="0" lang="ru-RU" sz="2000" b="0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Si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проводимость генерации и/или нагрузки (схема замещения). Для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-го узла имеем: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Рисунок 10"/>
          <p:cNvPicPr/>
          <p:nvPr/>
        </p:nvPicPr>
        <p:blipFill>
          <a:blip r:embed="rId5"/>
          <a:srcRect r="15789"/>
          <a:stretch>
            <a:fillRect/>
          </a:stretch>
        </p:blipFill>
        <p:spPr bwMode="auto">
          <a:xfrm>
            <a:off x="500034" y="3857628"/>
            <a:ext cx="6858048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428596" y="5143512"/>
            <a:ext cx="80010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где в элемент </a:t>
            </a:r>
            <a:r>
              <a:rPr lang="ru-RU" sz="2000" i="1" u="sng" dirty="0" err="1" smtClean="0"/>
              <a:t>Y</a:t>
            </a:r>
            <a:r>
              <a:rPr lang="ru-RU" sz="2000" i="1" baseline="-25000" dirty="0" err="1" smtClean="0"/>
              <a:t>ii</a:t>
            </a:r>
            <a:r>
              <a:rPr lang="ru-RU" sz="2000" dirty="0" smtClean="0"/>
              <a:t> входит проводимость </a:t>
            </a:r>
            <a:r>
              <a:rPr lang="ru-RU" sz="2000" i="1" u="sng" dirty="0" err="1" smtClean="0"/>
              <a:t>Y</a:t>
            </a:r>
            <a:r>
              <a:rPr lang="ru-RU" sz="2000" i="1" baseline="-25000" dirty="0" err="1" smtClean="0"/>
              <a:t>Si</a:t>
            </a:r>
            <a:r>
              <a:rPr lang="ru-RU" sz="2000" dirty="0" smtClean="0"/>
              <a:t>. Знак перед этой проводимостью зависит от того, какая мощность преобладает в узле: плюс, если нагрузка, и минус, если генерация</a:t>
            </a:r>
            <a:endParaRPr lang="ru-RU" sz="2000" dirty="0"/>
          </a:p>
        </p:txBody>
      </p:sp>
      <p:sp>
        <p:nvSpPr>
          <p:cNvPr id="13" name="Стрелка вниз 12"/>
          <p:cNvSpPr/>
          <p:nvPr/>
        </p:nvSpPr>
        <p:spPr>
          <a:xfrm>
            <a:off x="3286116" y="6143644"/>
            <a:ext cx="1357322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69" name="Rectangle 1"/>
          <p:cNvSpPr>
            <a:spLocks noChangeArrowheads="1"/>
          </p:cNvSpPr>
          <p:nvPr/>
        </p:nvSpPr>
        <p:spPr bwMode="auto">
          <a:xfrm>
            <a:off x="0" y="0"/>
            <a:ext cx="324563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матричной форме записи: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/>
          <a:srcRect r="60038" b="10358"/>
          <a:stretch>
            <a:fillRect/>
          </a:stretch>
        </p:blipFill>
        <p:spPr bwMode="auto">
          <a:xfrm>
            <a:off x="3428992" y="142852"/>
            <a:ext cx="2071702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0770" name="Rectangle 2"/>
          <p:cNvSpPr>
            <a:spLocks noChangeArrowheads="1"/>
          </p:cNvSpPr>
          <p:nvPr/>
        </p:nvSpPr>
        <p:spPr bwMode="auto">
          <a:xfrm>
            <a:off x="0" y="642918"/>
            <a:ext cx="63579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Решение матричного уравнения запишется в виде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олилиния 7"/>
          <p:cNvSpPr/>
          <p:nvPr/>
        </p:nvSpPr>
        <p:spPr>
          <a:xfrm>
            <a:off x="1115367" y="511962"/>
            <a:ext cx="2473486" cy="774986"/>
          </a:xfrm>
          <a:custGeom>
            <a:avLst/>
            <a:gdLst>
              <a:gd name="connsiteX0" fmla="*/ 10048 w 2473486"/>
              <a:gd name="connsiteY0" fmla="*/ 251713 h 774986"/>
              <a:gd name="connsiteX1" fmla="*/ 0 w 2473486"/>
              <a:gd name="connsiteY1" fmla="*/ 412486 h 774986"/>
              <a:gd name="connsiteX2" fmla="*/ 10048 w 2473486"/>
              <a:gd name="connsiteY2" fmla="*/ 573260 h 774986"/>
              <a:gd name="connsiteX3" fmla="*/ 40193 w 2473486"/>
              <a:gd name="connsiteY3" fmla="*/ 643598 h 774986"/>
              <a:gd name="connsiteX4" fmla="*/ 50242 w 2473486"/>
              <a:gd name="connsiteY4" fmla="*/ 673743 h 774986"/>
              <a:gd name="connsiteX5" fmla="*/ 80387 w 2473486"/>
              <a:gd name="connsiteY5" fmla="*/ 703889 h 774986"/>
              <a:gd name="connsiteX6" fmla="*/ 211015 w 2473486"/>
              <a:gd name="connsiteY6" fmla="*/ 744082 h 774986"/>
              <a:gd name="connsiteX7" fmla="*/ 291402 w 2473486"/>
              <a:gd name="connsiteY7" fmla="*/ 764179 h 774986"/>
              <a:gd name="connsiteX8" fmla="*/ 1768510 w 2473486"/>
              <a:gd name="connsiteY8" fmla="*/ 754130 h 774986"/>
              <a:gd name="connsiteX9" fmla="*/ 1798655 w 2473486"/>
              <a:gd name="connsiteY9" fmla="*/ 744082 h 774986"/>
              <a:gd name="connsiteX10" fmla="*/ 1868993 w 2473486"/>
              <a:gd name="connsiteY10" fmla="*/ 723985 h 774986"/>
              <a:gd name="connsiteX11" fmla="*/ 1909187 w 2473486"/>
              <a:gd name="connsiteY11" fmla="*/ 703889 h 774986"/>
              <a:gd name="connsiteX12" fmla="*/ 1939332 w 2473486"/>
              <a:gd name="connsiteY12" fmla="*/ 683792 h 774986"/>
              <a:gd name="connsiteX13" fmla="*/ 1989574 w 2473486"/>
              <a:gd name="connsiteY13" fmla="*/ 673743 h 774986"/>
              <a:gd name="connsiteX14" fmla="*/ 2019719 w 2473486"/>
              <a:gd name="connsiteY14" fmla="*/ 653647 h 774986"/>
              <a:gd name="connsiteX15" fmla="*/ 2090057 w 2473486"/>
              <a:gd name="connsiteY15" fmla="*/ 633550 h 774986"/>
              <a:gd name="connsiteX16" fmla="*/ 2120202 w 2473486"/>
              <a:gd name="connsiteY16" fmla="*/ 613453 h 774986"/>
              <a:gd name="connsiteX17" fmla="*/ 2170444 w 2473486"/>
              <a:gd name="connsiteY17" fmla="*/ 603405 h 774986"/>
              <a:gd name="connsiteX18" fmla="*/ 2240782 w 2473486"/>
              <a:gd name="connsiteY18" fmla="*/ 583308 h 774986"/>
              <a:gd name="connsiteX19" fmla="*/ 2270928 w 2473486"/>
              <a:gd name="connsiteY19" fmla="*/ 563212 h 774986"/>
              <a:gd name="connsiteX20" fmla="*/ 2331218 w 2473486"/>
              <a:gd name="connsiteY20" fmla="*/ 543115 h 774986"/>
              <a:gd name="connsiteX21" fmla="*/ 2391508 w 2473486"/>
              <a:gd name="connsiteY21" fmla="*/ 502922 h 774986"/>
              <a:gd name="connsiteX22" fmla="*/ 2421653 w 2473486"/>
              <a:gd name="connsiteY22" fmla="*/ 492873 h 774986"/>
              <a:gd name="connsiteX23" fmla="*/ 2451798 w 2473486"/>
              <a:gd name="connsiteY23" fmla="*/ 472776 h 774986"/>
              <a:gd name="connsiteX24" fmla="*/ 2471895 w 2473486"/>
              <a:gd name="connsiteY24" fmla="*/ 442631 h 774986"/>
              <a:gd name="connsiteX25" fmla="*/ 2451798 w 2473486"/>
              <a:gd name="connsiteY25" fmla="*/ 322051 h 774986"/>
              <a:gd name="connsiteX26" fmla="*/ 2431701 w 2473486"/>
              <a:gd name="connsiteY26" fmla="*/ 291906 h 774986"/>
              <a:gd name="connsiteX27" fmla="*/ 2421653 w 2473486"/>
              <a:gd name="connsiteY27" fmla="*/ 261761 h 774986"/>
              <a:gd name="connsiteX28" fmla="*/ 2371411 w 2473486"/>
              <a:gd name="connsiteY28" fmla="*/ 191423 h 774986"/>
              <a:gd name="connsiteX29" fmla="*/ 2341266 w 2473486"/>
              <a:gd name="connsiteY29" fmla="*/ 161278 h 774986"/>
              <a:gd name="connsiteX30" fmla="*/ 2321169 w 2473486"/>
              <a:gd name="connsiteY30" fmla="*/ 131133 h 774986"/>
              <a:gd name="connsiteX31" fmla="*/ 2230734 w 2473486"/>
              <a:gd name="connsiteY31" fmla="*/ 80891 h 774986"/>
              <a:gd name="connsiteX32" fmla="*/ 2150347 w 2473486"/>
              <a:gd name="connsiteY32" fmla="*/ 50746 h 774986"/>
              <a:gd name="connsiteX33" fmla="*/ 2120202 w 2473486"/>
              <a:gd name="connsiteY33" fmla="*/ 30649 h 774986"/>
              <a:gd name="connsiteX34" fmla="*/ 2080009 w 2473486"/>
              <a:gd name="connsiteY34" fmla="*/ 20601 h 774986"/>
              <a:gd name="connsiteX35" fmla="*/ 1999622 w 2473486"/>
              <a:gd name="connsiteY35" fmla="*/ 504 h 774986"/>
              <a:gd name="connsiteX36" fmla="*/ 1446963 w 2473486"/>
              <a:gd name="connsiteY36" fmla="*/ 10552 h 774986"/>
              <a:gd name="connsiteX37" fmla="*/ 1416818 w 2473486"/>
              <a:gd name="connsiteY37" fmla="*/ 20601 h 774986"/>
              <a:gd name="connsiteX38" fmla="*/ 1205802 w 2473486"/>
              <a:gd name="connsiteY38" fmla="*/ 30649 h 774986"/>
              <a:gd name="connsiteX39" fmla="*/ 1065125 w 2473486"/>
              <a:gd name="connsiteY39" fmla="*/ 60794 h 774986"/>
              <a:gd name="connsiteX40" fmla="*/ 1004835 w 2473486"/>
              <a:gd name="connsiteY40" fmla="*/ 70842 h 774986"/>
              <a:gd name="connsiteX41" fmla="*/ 492369 w 2473486"/>
              <a:gd name="connsiteY41" fmla="*/ 80891 h 774986"/>
              <a:gd name="connsiteX42" fmla="*/ 462224 w 2473486"/>
              <a:gd name="connsiteY42" fmla="*/ 90939 h 774986"/>
              <a:gd name="connsiteX43" fmla="*/ 351692 w 2473486"/>
              <a:gd name="connsiteY43" fmla="*/ 111036 h 774986"/>
              <a:gd name="connsiteX44" fmla="*/ 281354 w 2473486"/>
              <a:gd name="connsiteY44" fmla="*/ 141181 h 774986"/>
              <a:gd name="connsiteX45" fmla="*/ 221064 w 2473486"/>
              <a:gd name="connsiteY45" fmla="*/ 161278 h 774986"/>
              <a:gd name="connsiteX46" fmla="*/ 90435 w 2473486"/>
              <a:gd name="connsiteY46" fmla="*/ 171326 h 774986"/>
              <a:gd name="connsiteX47" fmla="*/ 20097 w 2473486"/>
              <a:gd name="connsiteY47" fmla="*/ 191423 h 774986"/>
              <a:gd name="connsiteX48" fmla="*/ 10048 w 2473486"/>
              <a:gd name="connsiteY48" fmla="*/ 251713 h 774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2473486" h="774986">
                <a:moveTo>
                  <a:pt x="10048" y="251713"/>
                </a:moveTo>
                <a:cubicBezTo>
                  <a:pt x="6699" y="288557"/>
                  <a:pt x="0" y="358790"/>
                  <a:pt x="0" y="412486"/>
                </a:cubicBezTo>
                <a:cubicBezTo>
                  <a:pt x="0" y="466182"/>
                  <a:pt x="4427" y="519859"/>
                  <a:pt x="10048" y="573260"/>
                </a:cubicBezTo>
                <a:cubicBezTo>
                  <a:pt x="12240" y="594081"/>
                  <a:pt x="33171" y="627213"/>
                  <a:pt x="40193" y="643598"/>
                </a:cubicBezTo>
                <a:cubicBezTo>
                  <a:pt x="44365" y="653334"/>
                  <a:pt x="44367" y="664930"/>
                  <a:pt x="50242" y="673743"/>
                </a:cubicBezTo>
                <a:cubicBezTo>
                  <a:pt x="58125" y="685567"/>
                  <a:pt x="68823" y="695629"/>
                  <a:pt x="80387" y="703889"/>
                </a:cubicBezTo>
                <a:cubicBezTo>
                  <a:pt x="119191" y="731607"/>
                  <a:pt x="166583" y="732974"/>
                  <a:pt x="211015" y="744082"/>
                </a:cubicBezTo>
                <a:cubicBezTo>
                  <a:pt x="334632" y="774986"/>
                  <a:pt x="106179" y="727132"/>
                  <a:pt x="291402" y="764179"/>
                </a:cubicBezTo>
                <a:lnTo>
                  <a:pt x="1768510" y="754130"/>
                </a:lnTo>
                <a:cubicBezTo>
                  <a:pt x="1779101" y="753989"/>
                  <a:pt x="1788510" y="747126"/>
                  <a:pt x="1798655" y="744082"/>
                </a:cubicBezTo>
                <a:cubicBezTo>
                  <a:pt x="1822011" y="737075"/>
                  <a:pt x="1846077" y="732318"/>
                  <a:pt x="1868993" y="723985"/>
                </a:cubicBezTo>
                <a:cubicBezTo>
                  <a:pt x="1883070" y="718866"/>
                  <a:pt x="1896181" y="711321"/>
                  <a:pt x="1909187" y="703889"/>
                </a:cubicBezTo>
                <a:cubicBezTo>
                  <a:pt x="1919673" y="697897"/>
                  <a:pt x="1928024" y="688033"/>
                  <a:pt x="1939332" y="683792"/>
                </a:cubicBezTo>
                <a:cubicBezTo>
                  <a:pt x="1955324" y="677795"/>
                  <a:pt x="1972827" y="677093"/>
                  <a:pt x="1989574" y="673743"/>
                </a:cubicBezTo>
                <a:cubicBezTo>
                  <a:pt x="1999622" y="667044"/>
                  <a:pt x="2008917" y="659048"/>
                  <a:pt x="2019719" y="653647"/>
                </a:cubicBezTo>
                <a:cubicBezTo>
                  <a:pt x="2034139" y="646437"/>
                  <a:pt x="2077173" y="636771"/>
                  <a:pt x="2090057" y="633550"/>
                </a:cubicBezTo>
                <a:cubicBezTo>
                  <a:pt x="2100105" y="626851"/>
                  <a:pt x="2108894" y="617693"/>
                  <a:pt x="2120202" y="613453"/>
                </a:cubicBezTo>
                <a:cubicBezTo>
                  <a:pt x="2136194" y="607456"/>
                  <a:pt x="2153772" y="607110"/>
                  <a:pt x="2170444" y="603405"/>
                </a:cubicBezTo>
                <a:cubicBezTo>
                  <a:pt x="2182041" y="600828"/>
                  <a:pt x="2227350" y="590024"/>
                  <a:pt x="2240782" y="583308"/>
                </a:cubicBezTo>
                <a:cubicBezTo>
                  <a:pt x="2251584" y="577907"/>
                  <a:pt x="2259892" y="568117"/>
                  <a:pt x="2270928" y="563212"/>
                </a:cubicBezTo>
                <a:cubicBezTo>
                  <a:pt x="2290286" y="554609"/>
                  <a:pt x="2331218" y="543115"/>
                  <a:pt x="2331218" y="543115"/>
                </a:cubicBezTo>
                <a:lnTo>
                  <a:pt x="2391508" y="502922"/>
                </a:lnTo>
                <a:cubicBezTo>
                  <a:pt x="2400321" y="497047"/>
                  <a:pt x="2412179" y="497610"/>
                  <a:pt x="2421653" y="492873"/>
                </a:cubicBezTo>
                <a:cubicBezTo>
                  <a:pt x="2432455" y="487472"/>
                  <a:pt x="2441750" y="479475"/>
                  <a:pt x="2451798" y="472776"/>
                </a:cubicBezTo>
                <a:cubicBezTo>
                  <a:pt x="2458497" y="462728"/>
                  <a:pt x="2470892" y="454666"/>
                  <a:pt x="2471895" y="442631"/>
                </a:cubicBezTo>
                <a:cubicBezTo>
                  <a:pt x="2473486" y="423533"/>
                  <a:pt x="2466964" y="352382"/>
                  <a:pt x="2451798" y="322051"/>
                </a:cubicBezTo>
                <a:cubicBezTo>
                  <a:pt x="2446397" y="311249"/>
                  <a:pt x="2438400" y="301954"/>
                  <a:pt x="2431701" y="291906"/>
                </a:cubicBezTo>
                <a:cubicBezTo>
                  <a:pt x="2428352" y="281858"/>
                  <a:pt x="2426390" y="271235"/>
                  <a:pt x="2421653" y="261761"/>
                </a:cubicBezTo>
                <a:cubicBezTo>
                  <a:pt x="2415292" y="249038"/>
                  <a:pt x="2376872" y="197794"/>
                  <a:pt x="2371411" y="191423"/>
                </a:cubicBezTo>
                <a:cubicBezTo>
                  <a:pt x="2362163" y="180634"/>
                  <a:pt x="2350363" y="172195"/>
                  <a:pt x="2341266" y="161278"/>
                </a:cubicBezTo>
                <a:cubicBezTo>
                  <a:pt x="2333535" y="152000"/>
                  <a:pt x="2330258" y="139086"/>
                  <a:pt x="2321169" y="131133"/>
                </a:cubicBezTo>
                <a:cubicBezTo>
                  <a:pt x="2258498" y="76295"/>
                  <a:pt x="2280973" y="102422"/>
                  <a:pt x="2230734" y="80891"/>
                </a:cubicBezTo>
                <a:cubicBezTo>
                  <a:pt x="2157169" y="49363"/>
                  <a:pt x="2224452" y="69271"/>
                  <a:pt x="2150347" y="50746"/>
                </a:cubicBezTo>
                <a:cubicBezTo>
                  <a:pt x="2140299" y="44047"/>
                  <a:pt x="2131302" y="35406"/>
                  <a:pt x="2120202" y="30649"/>
                </a:cubicBezTo>
                <a:cubicBezTo>
                  <a:pt x="2107509" y="25209"/>
                  <a:pt x="2093288" y="24395"/>
                  <a:pt x="2080009" y="20601"/>
                </a:cubicBezTo>
                <a:cubicBezTo>
                  <a:pt x="2007909" y="0"/>
                  <a:pt x="2101776" y="20934"/>
                  <a:pt x="1999622" y="504"/>
                </a:cubicBezTo>
                <a:lnTo>
                  <a:pt x="1446963" y="10552"/>
                </a:lnTo>
                <a:cubicBezTo>
                  <a:pt x="1436377" y="10917"/>
                  <a:pt x="1427373" y="19721"/>
                  <a:pt x="1416818" y="20601"/>
                </a:cubicBezTo>
                <a:cubicBezTo>
                  <a:pt x="1346643" y="26449"/>
                  <a:pt x="1276141" y="27300"/>
                  <a:pt x="1205802" y="30649"/>
                </a:cubicBezTo>
                <a:cubicBezTo>
                  <a:pt x="1112436" y="61771"/>
                  <a:pt x="1176038" y="44950"/>
                  <a:pt x="1065125" y="60794"/>
                </a:cubicBezTo>
                <a:cubicBezTo>
                  <a:pt x="1044956" y="63675"/>
                  <a:pt x="1025196" y="70128"/>
                  <a:pt x="1004835" y="70842"/>
                </a:cubicBezTo>
                <a:cubicBezTo>
                  <a:pt x="834085" y="76833"/>
                  <a:pt x="663191" y="77541"/>
                  <a:pt x="492369" y="80891"/>
                </a:cubicBezTo>
                <a:cubicBezTo>
                  <a:pt x="482321" y="84240"/>
                  <a:pt x="472610" y="88862"/>
                  <a:pt x="462224" y="90939"/>
                </a:cubicBezTo>
                <a:cubicBezTo>
                  <a:pt x="367337" y="109916"/>
                  <a:pt x="421205" y="91175"/>
                  <a:pt x="351692" y="111036"/>
                </a:cubicBezTo>
                <a:cubicBezTo>
                  <a:pt x="295083" y="127210"/>
                  <a:pt x="348350" y="114382"/>
                  <a:pt x="281354" y="141181"/>
                </a:cubicBezTo>
                <a:cubicBezTo>
                  <a:pt x="261685" y="149049"/>
                  <a:pt x="241161" y="154579"/>
                  <a:pt x="221064" y="161278"/>
                </a:cubicBezTo>
                <a:cubicBezTo>
                  <a:pt x="179634" y="175088"/>
                  <a:pt x="133978" y="167977"/>
                  <a:pt x="90435" y="171326"/>
                </a:cubicBezTo>
                <a:cubicBezTo>
                  <a:pt x="90084" y="171414"/>
                  <a:pt x="24904" y="186616"/>
                  <a:pt x="20097" y="191423"/>
                </a:cubicBezTo>
                <a:cubicBezTo>
                  <a:pt x="6870" y="204650"/>
                  <a:pt x="13398" y="214869"/>
                  <a:pt x="10048" y="251713"/>
                </a:cubicBez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 стрелкой 9"/>
          <p:cNvCxnSpPr/>
          <p:nvPr/>
        </p:nvCxnSpPr>
        <p:spPr>
          <a:xfrm flipV="1">
            <a:off x="3500430" y="500042"/>
            <a:ext cx="357190" cy="7143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Рисунок 10"/>
          <p:cNvPicPr/>
          <p:nvPr/>
        </p:nvPicPr>
        <p:blipFill>
          <a:blip r:embed="rId3"/>
          <a:srcRect r="43181" b="-2273"/>
          <a:stretch>
            <a:fillRect/>
          </a:stretch>
        </p:blipFill>
        <p:spPr bwMode="auto">
          <a:xfrm>
            <a:off x="3714744" y="1142984"/>
            <a:ext cx="4357718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Прямая со стрелкой 12"/>
          <p:cNvCxnSpPr/>
          <p:nvPr/>
        </p:nvCxnSpPr>
        <p:spPr>
          <a:xfrm>
            <a:off x="5286380" y="357166"/>
            <a:ext cx="1214446" cy="785818"/>
          </a:xfrm>
          <a:prstGeom prst="straightConnector1">
            <a:avLst/>
          </a:prstGeom>
          <a:ln w="412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771" name="Rectangle 3"/>
          <p:cNvSpPr>
            <a:spLocks noChangeArrowheads="1"/>
          </p:cNvSpPr>
          <p:nvPr/>
        </p:nvSpPr>
        <p:spPr bwMode="auto">
          <a:xfrm>
            <a:off x="428596" y="2000240"/>
            <a:ext cx="742952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Комплексную матрицу узловых проводимостей </a:t>
            </a: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иногда представляют в блочной форме через ее вещественную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G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мнимую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составляющие и тогда система уравнений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становится системой с вещественными величинами: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олилиния 14"/>
          <p:cNvSpPr/>
          <p:nvPr/>
        </p:nvSpPr>
        <p:spPr>
          <a:xfrm>
            <a:off x="6584023" y="1962364"/>
            <a:ext cx="562972" cy="486472"/>
          </a:xfrm>
          <a:custGeom>
            <a:avLst/>
            <a:gdLst>
              <a:gd name="connsiteX0" fmla="*/ 1712 w 562972"/>
              <a:gd name="connsiteY0" fmla="*/ 92467 h 486472"/>
              <a:gd name="connsiteX1" fmla="*/ 22260 w 562972"/>
              <a:gd name="connsiteY1" fmla="*/ 308225 h 486472"/>
              <a:gd name="connsiteX2" fmla="*/ 32534 w 562972"/>
              <a:gd name="connsiteY2" fmla="*/ 339047 h 486472"/>
              <a:gd name="connsiteX3" fmla="*/ 53083 w 562972"/>
              <a:gd name="connsiteY3" fmla="*/ 359596 h 486472"/>
              <a:gd name="connsiteX4" fmla="*/ 73631 w 562972"/>
              <a:gd name="connsiteY4" fmla="*/ 431515 h 486472"/>
              <a:gd name="connsiteX5" fmla="*/ 94179 w 562972"/>
              <a:gd name="connsiteY5" fmla="*/ 462337 h 486472"/>
              <a:gd name="connsiteX6" fmla="*/ 155824 w 562972"/>
              <a:gd name="connsiteY6" fmla="*/ 482885 h 486472"/>
              <a:gd name="connsiteX7" fmla="*/ 433226 w 562972"/>
              <a:gd name="connsiteY7" fmla="*/ 472611 h 486472"/>
              <a:gd name="connsiteX8" fmla="*/ 494871 w 562972"/>
              <a:gd name="connsiteY8" fmla="*/ 431515 h 486472"/>
              <a:gd name="connsiteX9" fmla="*/ 505146 w 562972"/>
              <a:gd name="connsiteY9" fmla="*/ 133564 h 486472"/>
              <a:gd name="connsiteX10" fmla="*/ 464049 w 562972"/>
              <a:gd name="connsiteY10" fmla="*/ 41097 h 486472"/>
              <a:gd name="connsiteX11" fmla="*/ 453775 w 562972"/>
              <a:gd name="connsiteY11" fmla="*/ 10274 h 486472"/>
              <a:gd name="connsiteX12" fmla="*/ 422952 w 562972"/>
              <a:gd name="connsiteY12" fmla="*/ 0 h 486472"/>
              <a:gd name="connsiteX13" fmla="*/ 155824 w 562972"/>
              <a:gd name="connsiteY13" fmla="*/ 10274 h 486472"/>
              <a:gd name="connsiteX14" fmla="*/ 94179 w 562972"/>
              <a:gd name="connsiteY14" fmla="*/ 41097 h 486472"/>
              <a:gd name="connsiteX15" fmla="*/ 63357 w 562972"/>
              <a:gd name="connsiteY15" fmla="*/ 71919 h 486472"/>
              <a:gd name="connsiteX16" fmla="*/ 32534 w 562972"/>
              <a:gd name="connsiteY16" fmla="*/ 92467 h 486472"/>
              <a:gd name="connsiteX17" fmla="*/ 1712 w 562972"/>
              <a:gd name="connsiteY17" fmla="*/ 92467 h 486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62972" h="486472">
                <a:moveTo>
                  <a:pt x="1712" y="92467"/>
                </a:moveTo>
                <a:cubicBezTo>
                  <a:pt x="0" y="128427"/>
                  <a:pt x="2972" y="231074"/>
                  <a:pt x="22260" y="308225"/>
                </a:cubicBezTo>
                <a:cubicBezTo>
                  <a:pt x="24887" y="318731"/>
                  <a:pt x="26962" y="329761"/>
                  <a:pt x="32534" y="339047"/>
                </a:cubicBezTo>
                <a:cubicBezTo>
                  <a:pt x="37518" y="347353"/>
                  <a:pt x="46233" y="352746"/>
                  <a:pt x="53083" y="359596"/>
                </a:cubicBezTo>
                <a:cubicBezTo>
                  <a:pt x="56374" y="372762"/>
                  <a:pt x="66262" y="416777"/>
                  <a:pt x="73631" y="431515"/>
                </a:cubicBezTo>
                <a:cubicBezTo>
                  <a:pt x="79153" y="442559"/>
                  <a:pt x="83708" y="455793"/>
                  <a:pt x="94179" y="462337"/>
                </a:cubicBezTo>
                <a:cubicBezTo>
                  <a:pt x="112547" y="473817"/>
                  <a:pt x="155824" y="482885"/>
                  <a:pt x="155824" y="482885"/>
                </a:cubicBezTo>
                <a:cubicBezTo>
                  <a:pt x="248291" y="479460"/>
                  <a:pt x="341739" y="486472"/>
                  <a:pt x="433226" y="472611"/>
                </a:cubicBezTo>
                <a:cubicBezTo>
                  <a:pt x="457643" y="468911"/>
                  <a:pt x="494871" y="431515"/>
                  <a:pt x="494871" y="431515"/>
                </a:cubicBezTo>
                <a:cubicBezTo>
                  <a:pt x="562972" y="329365"/>
                  <a:pt x="529441" y="392711"/>
                  <a:pt x="505146" y="133564"/>
                </a:cubicBezTo>
                <a:cubicBezTo>
                  <a:pt x="501145" y="90884"/>
                  <a:pt x="484952" y="72452"/>
                  <a:pt x="464049" y="41097"/>
                </a:cubicBezTo>
                <a:cubicBezTo>
                  <a:pt x="460624" y="30823"/>
                  <a:pt x="461433" y="17932"/>
                  <a:pt x="453775" y="10274"/>
                </a:cubicBezTo>
                <a:cubicBezTo>
                  <a:pt x="446117" y="2616"/>
                  <a:pt x="433782" y="0"/>
                  <a:pt x="422952" y="0"/>
                </a:cubicBezTo>
                <a:cubicBezTo>
                  <a:pt x="333843" y="0"/>
                  <a:pt x="244867" y="6849"/>
                  <a:pt x="155824" y="10274"/>
                </a:cubicBezTo>
                <a:cubicBezTo>
                  <a:pt x="124932" y="20571"/>
                  <a:pt x="120736" y="18966"/>
                  <a:pt x="94179" y="41097"/>
                </a:cubicBezTo>
                <a:cubicBezTo>
                  <a:pt x="83017" y="50399"/>
                  <a:pt x="74519" y="62617"/>
                  <a:pt x="63357" y="71919"/>
                </a:cubicBezTo>
                <a:cubicBezTo>
                  <a:pt x="53871" y="79824"/>
                  <a:pt x="42176" y="84753"/>
                  <a:pt x="32534" y="92467"/>
                </a:cubicBezTo>
                <a:cubicBezTo>
                  <a:pt x="24970" y="98518"/>
                  <a:pt x="3424" y="56507"/>
                  <a:pt x="1712" y="92467"/>
                </a:cubicBezTo>
                <a:close/>
              </a:path>
            </a:pathLst>
          </a:custGeom>
          <a:solidFill>
            <a:srgbClr val="FF0000">
              <a:alpha val="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Рисунок 15"/>
          <p:cNvPicPr/>
          <p:nvPr/>
        </p:nvPicPr>
        <p:blipFill>
          <a:blip r:embed="rId2"/>
          <a:srcRect r="60038" b="10358"/>
          <a:stretch>
            <a:fillRect/>
          </a:stretch>
        </p:blipFill>
        <p:spPr bwMode="auto">
          <a:xfrm>
            <a:off x="6357950" y="2643182"/>
            <a:ext cx="2071702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олилиния 16"/>
          <p:cNvSpPr/>
          <p:nvPr/>
        </p:nvSpPr>
        <p:spPr>
          <a:xfrm>
            <a:off x="7204799" y="2373330"/>
            <a:ext cx="353866" cy="297918"/>
          </a:xfrm>
          <a:custGeom>
            <a:avLst/>
            <a:gdLst>
              <a:gd name="connsiteX0" fmla="*/ 48756 w 353866"/>
              <a:gd name="connsiteY0" fmla="*/ 20549 h 297918"/>
              <a:gd name="connsiteX1" fmla="*/ 28208 w 353866"/>
              <a:gd name="connsiteY1" fmla="*/ 51371 h 297918"/>
              <a:gd name="connsiteX2" fmla="*/ 7659 w 353866"/>
              <a:gd name="connsiteY2" fmla="*/ 113016 h 297918"/>
              <a:gd name="connsiteX3" fmla="*/ 17934 w 353866"/>
              <a:gd name="connsiteY3" fmla="*/ 226032 h 297918"/>
              <a:gd name="connsiteX4" fmla="*/ 79579 w 353866"/>
              <a:gd name="connsiteY4" fmla="*/ 246580 h 297918"/>
              <a:gd name="connsiteX5" fmla="*/ 110401 w 353866"/>
              <a:gd name="connsiteY5" fmla="*/ 256854 h 297918"/>
              <a:gd name="connsiteX6" fmla="*/ 130949 w 353866"/>
              <a:gd name="connsiteY6" fmla="*/ 277403 h 297918"/>
              <a:gd name="connsiteX7" fmla="*/ 305610 w 353866"/>
              <a:gd name="connsiteY7" fmla="*/ 277403 h 297918"/>
              <a:gd name="connsiteX8" fmla="*/ 326158 w 353866"/>
              <a:gd name="connsiteY8" fmla="*/ 246580 h 297918"/>
              <a:gd name="connsiteX9" fmla="*/ 326158 w 353866"/>
              <a:gd name="connsiteY9" fmla="*/ 61645 h 297918"/>
              <a:gd name="connsiteX10" fmla="*/ 315884 w 353866"/>
              <a:gd name="connsiteY10" fmla="*/ 30823 h 297918"/>
              <a:gd name="connsiteX11" fmla="*/ 202868 w 353866"/>
              <a:gd name="connsiteY11" fmla="*/ 0 h 297918"/>
              <a:gd name="connsiteX12" fmla="*/ 48756 w 353866"/>
              <a:gd name="connsiteY12" fmla="*/ 20549 h 297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3866" h="297918">
                <a:moveTo>
                  <a:pt x="48756" y="20549"/>
                </a:moveTo>
                <a:cubicBezTo>
                  <a:pt x="19646" y="29111"/>
                  <a:pt x="33223" y="40087"/>
                  <a:pt x="28208" y="51371"/>
                </a:cubicBezTo>
                <a:cubicBezTo>
                  <a:pt x="19411" y="71164"/>
                  <a:pt x="7659" y="113016"/>
                  <a:pt x="7659" y="113016"/>
                </a:cubicBezTo>
                <a:cubicBezTo>
                  <a:pt x="11084" y="150688"/>
                  <a:pt x="0" y="192726"/>
                  <a:pt x="17934" y="226032"/>
                </a:cubicBezTo>
                <a:cubicBezTo>
                  <a:pt x="28203" y="245103"/>
                  <a:pt x="59031" y="239731"/>
                  <a:pt x="79579" y="246580"/>
                </a:cubicBezTo>
                <a:lnTo>
                  <a:pt x="110401" y="256854"/>
                </a:lnTo>
                <a:cubicBezTo>
                  <a:pt x="117250" y="263704"/>
                  <a:pt x="121879" y="274002"/>
                  <a:pt x="130949" y="277403"/>
                </a:cubicBezTo>
                <a:cubicBezTo>
                  <a:pt x="185656" y="297918"/>
                  <a:pt x="252201" y="282258"/>
                  <a:pt x="305610" y="277403"/>
                </a:cubicBezTo>
                <a:cubicBezTo>
                  <a:pt x="312459" y="267129"/>
                  <a:pt x="320636" y="257625"/>
                  <a:pt x="326158" y="246580"/>
                </a:cubicBezTo>
                <a:cubicBezTo>
                  <a:pt x="353866" y="191164"/>
                  <a:pt x="331673" y="111283"/>
                  <a:pt x="326158" y="61645"/>
                </a:cubicBezTo>
                <a:cubicBezTo>
                  <a:pt x="324962" y="50881"/>
                  <a:pt x="324697" y="37118"/>
                  <a:pt x="315884" y="30823"/>
                </a:cubicBezTo>
                <a:cubicBezTo>
                  <a:pt x="295605" y="16338"/>
                  <a:pt x="228772" y="5181"/>
                  <a:pt x="202868" y="0"/>
                </a:cubicBezTo>
                <a:cubicBezTo>
                  <a:pt x="45339" y="10502"/>
                  <a:pt x="77866" y="11987"/>
                  <a:pt x="48756" y="20549"/>
                </a:cubicBez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1409371" y="2648671"/>
            <a:ext cx="286773" cy="364700"/>
          </a:xfrm>
          <a:custGeom>
            <a:avLst/>
            <a:gdLst>
              <a:gd name="connsiteX0" fmla="*/ 39285 w 286773"/>
              <a:gd name="connsiteY0" fmla="*/ 73981 h 364700"/>
              <a:gd name="connsiteX1" fmla="*/ 59833 w 286773"/>
              <a:gd name="connsiteY1" fmla="*/ 217819 h 364700"/>
              <a:gd name="connsiteX2" fmla="*/ 80382 w 286773"/>
              <a:gd name="connsiteY2" fmla="*/ 248641 h 364700"/>
              <a:gd name="connsiteX3" fmla="*/ 100930 w 286773"/>
              <a:gd name="connsiteY3" fmla="*/ 269190 h 364700"/>
              <a:gd name="connsiteX4" fmla="*/ 111204 w 286773"/>
              <a:gd name="connsiteY4" fmla="*/ 300012 h 364700"/>
              <a:gd name="connsiteX5" fmla="*/ 152301 w 286773"/>
              <a:gd name="connsiteY5" fmla="*/ 341109 h 364700"/>
              <a:gd name="connsiteX6" fmla="*/ 275591 w 286773"/>
              <a:gd name="connsiteY6" fmla="*/ 300012 h 364700"/>
              <a:gd name="connsiteX7" fmla="*/ 265317 w 286773"/>
              <a:gd name="connsiteY7" fmla="*/ 248641 h 364700"/>
              <a:gd name="connsiteX8" fmla="*/ 265317 w 286773"/>
              <a:gd name="connsiteY8" fmla="*/ 22610 h 364700"/>
              <a:gd name="connsiteX9" fmla="*/ 244768 w 286773"/>
              <a:gd name="connsiteY9" fmla="*/ 2062 h 364700"/>
              <a:gd name="connsiteX10" fmla="*/ 29011 w 286773"/>
              <a:gd name="connsiteY10" fmla="*/ 12336 h 364700"/>
              <a:gd name="connsiteX11" fmla="*/ 18737 w 286773"/>
              <a:gd name="connsiteY11" fmla="*/ 73981 h 364700"/>
              <a:gd name="connsiteX12" fmla="*/ 39285 w 286773"/>
              <a:gd name="connsiteY12" fmla="*/ 73981 h 364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86773" h="364700">
                <a:moveTo>
                  <a:pt x="39285" y="73981"/>
                </a:moveTo>
                <a:cubicBezTo>
                  <a:pt x="46134" y="97954"/>
                  <a:pt x="40068" y="178290"/>
                  <a:pt x="59833" y="217819"/>
                </a:cubicBezTo>
                <a:cubicBezTo>
                  <a:pt x="65355" y="228863"/>
                  <a:pt x="72668" y="238999"/>
                  <a:pt x="80382" y="248641"/>
                </a:cubicBezTo>
                <a:cubicBezTo>
                  <a:pt x="86433" y="256205"/>
                  <a:pt x="94081" y="262340"/>
                  <a:pt x="100930" y="269190"/>
                </a:cubicBezTo>
                <a:cubicBezTo>
                  <a:pt x="104355" y="279464"/>
                  <a:pt x="104909" y="291199"/>
                  <a:pt x="111204" y="300012"/>
                </a:cubicBezTo>
                <a:cubicBezTo>
                  <a:pt x="122465" y="315777"/>
                  <a:pt x="152301" y="341109"/>
                  <a:pt x="152301" y="341109"/>
                </a:cubicBezTo>
                <a:cubicBezTo>
                  <a:pt x="198438" y="336915"/>
                  <a:pt x="275591" y="364700"/>
                  <a:pt x="275591" y="300012"/>
                </a:cubicBezTo>
                <a:cubicBezTo>
                  <a:pt x="275591" y="282549"/>
                  <a:pt x="268742" y="265765"/>
                  <a:pt x="265317" y="248641"/>
                </a:cubicBezTo>
                <a:cubicBezTo>
                  <a:pt x="268908" y="194780"/>
                  <a:pt x="286773" y="86977"/>
                  <a:pt x="265317" y="22610"/>
                </a:cubicBezTo>
                <a:cubicBezTo>
                  <a:pt x="262254" y="13420"/>
                  <a:pt x="251618" y="8911"/>
                  <a:pt x="244768" y="2062"/>
                </a:cubicBezTo>
                <a:cubicBezTo>
                  <a:pt x="172849" y="5487"/>
                  <a:pt x="99947" y="0"/>
                  <a:pt x="29011" y="12336"/>
                </a:cubicBezTo>
                <a:cubicBezTo>
                  <a:pt x="0" y="17381"/>
                  <a:pt x="6712" y="61956"/>
                  <a:pt x="18737" y="73981"/>
                </a:cubicBezTo>
                <a:cubicBezTo>
                  <a:pt x="23580" y="78824"/>
                  <a:pt x="32436" y="50008"/>
                  <a:pt x="39285" y="73981"/>
                </a:cubicBezTo>
                <a:close/>
              </a:path>
            </a:pathLst>
          </a:cu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9" name="Рисунок 18"/>
          <p:cNvPicPr/>
          <p:nvPr/>
        </p:nvPicPr>
        <p:blipFill>
          <a:blip r:embed="rId4"/>
          <a:srcRect r="29025"/>
          <a:stretch>
            <a:fillRect/>
          </a:stretch>
        </p:blipFill>
        <p:spPr bwMode="auto">
          <a:xfrm>
            <a:off x="785786" y="3286124"/>
            <a:ext cx="5286412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0772" name="Rectangle 4"/>
          <p:cNvSpPr>
            <a:spLocks noChangeArrowheads="1"/>
          </p:cNvSpPr>
          <p:nvPr/>
        </p:nvSpPr>
        <p:spPr bwMode="auto">
          <a:xfrm>
            <a:off x="142844" y="4143380"/>
            <a:ext cx="614366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После перемножения двучленов в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будем иметь: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1" name="Рисунок 20"/>
          <p:cNvPicPr/>
          <p:nvPr/>
        </p:nvPicPr>
        <p:blipFill>
          <a:blip r:embed="rId3"/>
          <a:srcRect r="43181" b="-2273"/>
          <a:stretch>
            <a:fillRect/>
          </a:stretch>
        </p:blipFill>
        <p:spPr bwMode="auto">
          <a:xfrm>
            <a:off x="4000496" y="4143380"/>
            <a:ext cx="4357718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Рисунок 21"/>
          <p:cNvPicPr/>
          <p:nvPr/>
        </p:nvPicPr>
        <p:blipFill>
          <a:blip r:embed="rId5"/>
          <a:srcRect r="18199"/>
          <a:stretch>
            <a:fillRect/>
          </a:stretch>
        </p:blipFill>
        <p:spPr bwMode="auto">
          <a:xfrm>
            <a:off x="1714480" y="4786322"/>
            <a:ext cx="592935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Стрелка вниз 22"/>
          <p:cNvSpPr/>
          <p:nvPr/>
        </p:nvSpPr>
        <p:spPr>
          <a:xfrm>
            <a:off x="3286116" y="5500702"/>
            <a:ext cx="1928826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3" name="Rectangle 1"/>
          <p:cNvSpPr>
            <a:spLocks noChangeArrowheads="1"/>
          </p:cNvSpPr>
          <p:nvPr/>
        </p:nvSpPr>
        <p:spPr bwMode="auto">
          <a:xfrm>
            <a:off x="0" y="0"/>
            <a:ext cx="835821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Приравняем отдельно вещественные и мнимые части полученного уравнения и получим два матричных уравнения с вещественными величинами: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 r="46947"/>
          <a:stretch>
            <a:fillRect/>
          </a:stretch>
        </p:blipFill>
        <p:spPr bwMode="auto">
          <a:xfrm>
            <a:off x="1785918" y="857232"/>
            <a:ext cx="3714776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1794" name="Rectangle 2"/>
          <p:cNvSpPr>
            <a:spLocks noChangeArrowheads="1"/>
          </p:cNvSpPr>
          <p:nvPr/>
        </p:nvSpPr>
        <p:spPr bwMode="auto">
          <a:xfrm>
            <a:off x="142844" y="2143116"/>
            <a:ext cx="42862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или в компактной форме записи: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3"/>
          <a:srcRect r="45748"/>
          <a:stretch>
            <a:fillRect/>
          </a:stretch>
        </p:blipFill>
        <p:spPr bwMode="auto">
          <a:xfrm>
            <a:off x="1714480" y="2643182"/>
            <a:ext cx="3857652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1795" name="Rectangle 3"/>
          <p:cNvSpPr>
            <a:spLocks noChangeArrowheads="1"/>
          </p:cNvSpPr>
          <p:nvPr/>
        </p:nvSpPr>
        <p:spPr bwMode="auto">
          <a:xfrm>
            <a:off x="142844" y="3857628"/>
            <a:ext cx="72152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Решение </a:t>
            </a: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матричных уравнений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запишется в виде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олилиния 9"/>
          <p:cNvSpPr/>
          <p:nvPr/>
        </p:nvSpPr>
        <p:spPr>
          <a:xfrm>
            <a:off x="1212351" y="3607247"/>
            <a:ext cx="2549202" cy="882560"/>
          </a:xfrm>
          <a:custGeom>
            <a:avLst/>
            <a:gdLst>
              <a:gd name="connsiteX0" fmla="*/ 92467 w 2549202"/>
              <a:gd name="connsiteY0" fmla="*/ 348304 h 882560"/>
              <a:gd name="connsiteX1" fmla="*/ 10274 w 2549202"/>
              <a:gd name="connsiteY1" fmla="*/ 379126 h 882560"/>
              <a:gd name="connsiteX2" fmla="*/ 0 w 2549202"/>
              <a:gd name="connsiteY2" fmla="*/ 430497 h 882560"/>
              <a:gd name="connsiteX3" fmla="*/ 10274 w 2549202"/>
              <a:gd name="connsiteY3" fmla="*/ 502416 h 882560"/>
              <a:gd name="connsiteX4" fmla="*/ 41096 w 2549202"/>
              <a:gd name="connsiteY4" fmla="*/ 533238 h 882560"/>
              <a:gd name="connsiteX5" fmla="*/ 61645 w 2549202"/>
              <a:gd name="connsiteY5" fmla="*/ 574335 h 882560"/>
              <a:gd name="connsiteX6" fmla="*/ 102741 w 2549202"/>
              <a:gd name="connsiteY6" fmla="*/ 635980 h 882560"/>
              <a:gd name="connsiteX7" fmla="*/ 123289 w 2549202"/>
              <a:gd name="connsiteY7" fmla="*/ 666802 h 882560"/>
              <a:gd name="connsiteX8" fmla="*/ 215757 w 2549202"/>
              <a:gd name="connsiteY8" fmla="*/ 728447 h 882560"/>
              <a:gd name="connsiteX9" fmla="*/ 236305 w 2549202"/>
              <a:gd name="connsiteY9" fmla="*/ 748996 h 882560"/>
              <a:gd name="connsiteX10" fmla="*/ 277402 w 2549202"/>
              <a:gd name="connsiteY10" fmla="*/ 759270 h 882560"/>
              <a:gd name="connsiteX11" fmla="*/ 308224 w 2549202"/>
              <a:gd name="connsiteY11" fmla="*/ 779818 h 882560"/>
              <a:gd name="connsiteX12" fmla="*/ 400692 w 2549202"/>
              <a:gd name="connsiteY12" fmla="*/ 800366 h 882560"/>
              <a:gd name="connsiteX13" fmla="*/ 493159 w 2549202"/>
              <a:gd name="connsiteY13" fmla="*/ 831189 h 882560"/>
              <a:gd name="connsiteX14" fmla="*/ 554804 w 2549202"/>
              <a:gd name="connsiteY14" fmla="*/ 841463 h 882560"/>
              <a:gd name="connsiteX15" fmla="*/ 595901 w 2549202"/>
              <a:gd name="connsiteY15" fmla="*/ 862011 h 882560"/>
              <a:gd name="connsiteX16" fmla="*/ 667820 w 2549202"/>
              <a:gd name="connsiteY16" fmla="*/ 882560 h 882560"/>
              <a:gd name="connsiteX17" fmla="*/ 1952089 w 2549202"/>
              <a:gd name="connsiteY17" fmla="*/ 872286 h 882560"/>
              <a:gd name="connsiteX18" fmla="*/ 2034283 w 2549202"/>
              <a:gd name="connsiteY18" fmla="*/ 851737 h 882560"/>
              <a:gd name="connsiteX19" fmla="*/ 2116476 w 2549202"/>
              <a:gd name="connsiteY19" fmla="*/ 831189 h 882560"/>
              <a:gd name="connsiteX20" fmla="*/ 2188395 w 2549202"/>
              <a:gd name="connsiteY20" fmla="*/ 820915 h 882560"/>
              <a:gd name="connsiteX21" fmla="*/ 2250040 w 2549202"/>
              <a:gd name="connsiteY21" fmla="*/ 800366 h 882560"/>
              <a:gd name="connsiteX22" fmla="*/ 2280862 w 2549202"/>
              <a:gd name="connsiteY22" fmla="*/ 779818 h 882560"/>
              <a:gd name="connsiteX23" fmla="*/ 2352782 w 2549202"/>
              <a:gd name="connsiteY23" fmla="*/ 769544 h 882560"/>
              <a:gd name="connsiteX24" fmla="*/ 2404152 w 2549202"/>
              <a:gd name="connsiteY24" fmla="*/ 759270 h 882560"/>
              <a:gd name="connsiteX25" fmla="*/ 2455523 w 2549202"/>
              <a:gd name="connsiteY25" fmla="*/ 707899 h 882560"/>
              <a:gd name="connsiteX26" fmla="*/ 2476071 w 2549202"/>
              <a:gd name="connsiteY26" fmla="*/ 677077 h 882560"/>
              <a:gd name="connsiteX27" fmla="*/ 2496620 w 2549202"/>
              <a:gd name="connsiteY27" fmla="*/ 656528 h 882560"/>
              <a:gd name="connsiteX28" fmla="*/ 2506894 w 2549202"/>
              <a:gd name="connsiteY28" fmla="*/ 625706 h 882560"/>
              <a:gd name="connsiteX29" fmla="*/ 2537716 w 2549202"/>
              <a:gd name="connsiteY29" fmla="*/ 574335 h 882560"/>
              <a:gd name="connsiteX30" fmla="*/ 2527442 w 2549202"/>
              <a:gd name="connsiteY30" fmla="*/ 481868 h 882560"/>
              <a:gd name="connsiteX31" fmla="*/ 2506894 w 2549202"/>
              <a:gd name="connsiteY31" fmla="*/ 420223 h 882560"/>
              <a:gd name="connsiteX32" fmla="*/ 2476071 w 2549202"/>
              <a:gd name="connsiteY32" fmla="*/ 276384 h 882560"/>
              <a:gd name="connsiteX33" fmla="*/ 2465797 w 2549202"/>
              <a:gd name="connsiteY33" fmla="*/ 245562 h 882560"/>
              <a:gd name="connsiteX34" fmla="*/ 2404152 w 2549202"/>
              <a:gd name="connsiteY34" fmla="*/ 204465 h 882560"/>
              <a:gd name="connsiteX35" fmla="*/ 2342507 w 2549202"/>
              <a:gd name="connsiteY35" fmla="*/ 163369 h 882560"/>
              <a:gd name="connsiteX36" fmla="*/ 2311685 w 2549202"/>
              <a:gd name="connsiteY36" fmla="*/ 153095 h 882560"/>
              <a:gd name="connsiteX37" fmla="*/ 2270588 w 2549202"/>
              <a:gd name="connsiteY37" fmla="*/ 142820 h 882560"/>
              <a:gd name="connsiteX38" fmla="*/ 2239766 w 2549202"/>
              <a:gd name="connsiteY38" fmla="*/ 132546 h 882560"/>
              <a:gd name="connsiteX39" fmla="*/ 2085653 w 2549202"/>
              <a:gd name="connsiteY39" fmla="*/ 122272 h 882560"/>
              <a:gd name="connsiteX40" fmla="*/ 2024009 w 2549202"/>
              <a:gd name="connsiteY40" fmla="*/ 111998 h 882560"/>
              <a:gd name="connsiteX41" fmla="*/ 1952089 w 2549202"/>
              <a:gd name="connsiteY41" fmla="*/ 91450 h 882560"/>
              <a:gd name="connsiteX42" fmla="*/ 1859622 w 2549202"/>
              <a:gd name="connsiteY42" fmla="*/ 81175 h 882560"/>
              <a:gd name="connsiteX43" fmla="*/ 1664413 w 2549202"/>
              <a:gd name="connsiteY43" fmla="*/ 40079 h 882560"/>
              <a:gd name="connsiteX44" fmla="*/ 1592494 w 2549202"/>
              <a:gd name="connsiteY44" fmla="*/ 29805 h 882560"/>
              <a:gd name="connsiteX45" fmla="*/ 1561671 w 2549202"/>
              <a:gd name="connsiteY45" fmla="*/ 19531 h 882560"/>
              <a:gd name="connsiteX46" fmla="*/ 462337 w 2549202"/>
              <a:gd name="connsiteY46" fmla="*/ 19531 h 882560"/>
              <a:gd name="connsiteX47" fmla="*/ 421240 w 2549202"/>
              <a:gd name="connsiteY47" fmla="*/ 29805 h 882560"/>
              <a:gd name="connsiteX48" fmla="*/ 390418 w 2549202"/>
              <a:gd name="connsiteY48" fmla="*/ 40079 h 882560"/>
              <a:gd name="connsiteX49" fmla="*/ 339047 w 2549202"/>
              <a:gd name="connsiteY49" fmla="*/ 50353 h 882560"/>
              <a:gd name="connsiteX50" fmla="*/ 308224 w 2549202"/>
              <a:gd name="connsiteY50" fmla="*/ 70901 h 882560"/>
              <a:gd name="connsiteX51" fmla="*/ 267128 w 2549202"/>
              <a:gd name="connsiteY51" fmla="*/ 122272 h 882560"/>
              <a:gd name="connsiteX52" fmla="*/ 236305 w 2549202"/>
              <a:gd name="connsiteY52" fmla="*/ 142820 h 882560"/>
              <a:gd name="connsiteX53" fmla="*/ 164386 w 2549202"/>
              <a:gd name="connsiteY53" fmla="*/ 214740 h 882560"/>
              <a:gd name="connsiteX54" fmla="*/ 102741 w 2549202"/>
              <a:gd name="connsiteY54" fmla="*/ 286659 h 882560"/>
              <a:gd name="connsiteX55" fmla="*/ 82193 w 2549202"/>
              <a:gd name="connsiteY55" fmla="*/ 317481 h 882560"/>
              <a:gd name="connsiteX56" fmla="*/ 92467 w 2549202"/>
              <a:gd name="connsiteY56" fmla="*/ 348304 h 882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2549202" h="882560">
                <a:moveTo>
                  <a:pt x="92467" y="348304"/>
                </a:moveTo>
                <a:cubicBezTo>
                  <a:pt x="80481" y="358578"/>
                  <a:pt x="23928" y="355231"/>
                  <a:pt x="10274" y="379126"/>
                </a:cubicBezTo>
                <a:cubicBezTo>
                  <a:pt x="1610" y="394288"/>
                  <a:pt x="3425" y="413373"/>
                  <a:pt x="0" y="430497"/>
                </a:cubicBezTo>
                <a:cubicBezTo>
                  <a:pt x="3425" y="454470"/>
                  <a:pt x="1280" y="479932"/>
                  <a:pt x="10274" y="502416"/>
                </a:cubicBezTo>
                <a:cubicBezTo>
                  <a:pt x="15670" y="515906"/>
                  <a:pt x="32651" y="521415"/>
                  <a:pt x="41096" y="533238"/>
                </a:cubicBezTo>
                <a:cubicBezTo>
                  <a:pt x="49998" y="545701"/>
                  <a:pt x="53765" y="561202"/>
                  <a:pt x="61645" y="574335"/>
                </a:cubicBezTo>
                <a:cubicBezTo>
                  <a:pt x="74351" y="595512"/>
                  <a:pt x="89042" y="615432"/>
                  <a:pt x="102741" y="635980"/>
                </a:cubicBezTo>
                <a:cubicBezTo>
                  <a:pt x="109590" y="646254"/>
                  <a:pt x="113015" y="659953"/>
                  <a:pt x="123289" y="666802"/>
                </a:cubicBezTo>
                <a:lnTo>
                  <a:pt x="215757" y="728447"/>
                </a:lnTo>
                <a:cubicBezTo>
                  <a:pt x="223817" y="733820"/>
                  <a:pt x="227641" y="744664"/>
                  <a:pt x="236305" y="748996"/>
                </a:cubicBezTo>
                <a:cubicBezTo>
                  <a:pt x="248935" y="755311"/>
                  <a:pt x="263703" y="755845"/>
                  <a:pt x="277402" y="759270"/>
                </a:cubicBezTo>
                <a:cubicBezTo>
                  <a:pt x="287676" y="766119"/>
                  <a:pt x="297180" y="774296"/>
                  <a:pt x="308224" y="779818"/>
                </a:cubicBezTo>
                <a:cubicBezTo>
                  <a:pt x="333516" y="792464"/>
                  <a:pt x="377017" y="796420"/>
                  <a:pt x="400692" y="800366"/>
                </a:cubicBezTo>
                <a:lnTo>
                  <a:pt x="493159" y="831189"/>
                </a:lnTo>
                <a:cubicBezTo>
                  <a:pt x="512922" y="837777"/>
                  <a:pt x="534256" y="838038"/>
                  <a:pt x="554804" y="841463"/>
                </a:cubicBezTo>
                <a:cubicBezTo>
                  <a:pt x="568503" y="848312"/>
                  <a:pt x="581824" y="855978"/>
                  <a:pt x="595901" y="862011"/>
                </a:cubicBezTo>
                <a:cubicBezTo>
                  <a:pt x="616544" y="870858"/>
                  <a:pt x="646955" y="877344"/>
                  <a:pt x="667820" y="882560"/>
                </a:cubicBezTo>
                <a:lnTo>
                  <a:pt x="1952089" y="872286"/>
                </a:lnTo>
                <a:cubicBezTo>
                  <a:pt x="1980323" y="871649"/>
                  <a:pt x="2006885" y="858587"/>
                  <a:pt x="2034283" y="851737"/>
                </a:cubicBezTo>
                <a:lnTo>
                  <a:pt x="2116476" y="831189"/>
                </a:lnTo>
                <a:lnTo>
                  <a:pt x="2188395" y="820915"/>
                </a:lnTo>
                <a:cubicBezTo>
                  <a:pt x="2208943" y="814065"/>
                  <a:pt x="2232018" y="812381"/>
                  <a:pt x="2250040" y="800366"/>
                </a:cubicBezTo>
                <a:cubicBezTo>
                  <a:pt x="2260314" y="793517"/>
                  <a:pt x="2269035" y="783366"/>
                  <a:pt x="2280862" y="779818"/>
                </a:cubicBezTo>
                <a:cubicBezTo>
                  <a:pt x="2304057" y="772860"/>
                  <a:pt x="2328895" y="773525"/>
                  <a:pt x="2352782" y="769544"/>
                </a:cubicBezTo>
                <a:cubicBezTo>
                  <a:pt x="2370007" y="766673"/>
                  <a:pt x="2387029" y="762695"/>
                  <a:pt x="2404152" y="759270"/>
                </a:cubicBezTo>
                <a:cubicBezTo>
                  <a:pt x="2458950" y="677074"/>
                  <a:pt x="2387028" y="776394"/>
                  <a:pt x="2455523" y="707899"/>
                </a:cubicBezTo>
                <a:cubicBezTo>
                  <a:pt x="2464254" y="699168"/>
                  <a:pt x="2468357" y="686719"/>
                  <a:pt x="2476071" y="677077"/>
                </a:cubicBezTo>
                <a:cubicBezTo>
                  <a:pt x="2482122" y="669513"/>
                  <a:pt x="2489770" y="663378"/>
                  <a:pt x="2496620" y="656528"/>
                </a:cubicBezTo>
                <a:cubicBezTo>
                  <a:pt x="2500045" y="646254"/>
                  <a:pt x="2501322" y="634992"/>
                  <a:pt x="2506894" y="625706"/>
                </a:cubicBezTo>
                <a:cubicBezTo>
                  <a:pt x="2549202" y="555191"/>
                  <a:pt x="2508612" y="661648"/>
                  <a:pt x="2537716" y="574335"/>
                </a:cubicBezTo>
                <a:cubicBezTo>
                  <a:pt x="2534291" y="543513"/>
                  <a:pt x="2533524" y="512278"/>
                  <a:pt x="2527442" y="481868"/>
                </a:cubicBezTo>
                <a:cubicBezTo>
                  <a:pt x="2523194" y="460629"/>
                  <a:pt x="2506894" y="420223"/>
                  <a:pt x="2506894" y="420223"/>
                </a:cubicBezTo>
                <a:cubicBezTo>
                  <a:pt x="2491977" y="330721"/>
                  <a:pt x="2501673" y="378788"/>
                  <a:pt x="2476071" y="276384"/>
                </a:cubicBezTo>
                <a:cubicBezTo>
                  <a:pt x="2473444" y="265878"/>
                  <a:pt x="2471804" y="254573"/>
                  <a:pt x="2465797" y="245562"/>
                </a:cubicBezTo>
                <a:cubicBezTo>
                  <a:pt x="2433609" y="197280"/>
                  <a:pt x="2444069" y="226641"/>
                  <a:pt x="2404152" y="204465"/>
                </a:cubicBezTo>
                <a:cubicBezTo>
                  <a:pt x="2382564" y="192472"/>
                  <a:pt x="2363055" y="177068"/>
                  <a:pt x="2342507" y="163369"/>
                </a:cubicBezTo>
                <a:cubicBezTo>
                  <a:pt x="2333496" y="157362"/>
                  <a:pt x="2322098" y="156070"/>
                  <a:pt x="2311685" y="153095"/>
                </a:cubicBezTo>
                <a:cubicBezTo>
                  <a:pt x="2298108" y="149216"/>
                  <a:pt x="2284165" y="146699"/>
                  <a:pt x="2270588" y="142820"/>
                </a:cubicBezTo>
                <a:cubicBezTo>
                  <a:pt x="2260175" y="139845"/>
                  <a:pt x="2250530" y="133742"/>
                  <a:pt x="2239766" y="132546"/>
                </a:cubicBezTo>
                <a:cubicBezTo>
                  <a:pt x="2188596" y="126861"/>
                  <a:pt x="2137024" y="125697"/>
                  <a:pt x="2085653" y="122272"/>
                </a:cubicBezTo>
                <a:cubicBezTo>
                  <a:pt x="2065105" y="118847"/>
                  <a:pt x="2044344" y="116517"/>
                  <a:pt x="2024009" y="111998"/>
                </a:cubicBezTo>
                <a:cubicBezTo>
                  <a:pt x="1963588" y="98571"/>
                  <a:pt x="2024817" y="102639"/>
                  <a:pt x="1952089" y="91450"/>
                </a:cubicBezTo>
                <a:cubicBezTo>
                  <a:pt x="1921438" y="86734"/>
                  <a:pt x="1890444" y="84600"/>
                  <a:pt x="1859622" y="81175"/>
                </a:cubicBezTo>
                <a:cubicBezTo>
                  <a:pt x="1763282" y="42640"/>
                  <a:pt x="1826508" y="63235"/>
                  <a:pt x="1664413" y="40079"/>
                </a:cubicBezTo>
                <a:lnTo>
                  <a:pt x="1592494" y="29805"/>
                </a:lnTo>
                <a:cubicBezTo>
                  <a:pt x="1582220" y="26380"/>
                  <a:pt x="1572489" y="20046"/>
                  <a:pt x="1561671" y="19531"/>
                </a:cubicBezTo>
                <a:cubicBezTo>
                  <a:pt x="1151537" y="0"/>
                  <a:pt x="905164" y="13018"/>
                  <a:pt x="462337" y="19531"/>
                </a:cubicBezTo>
                <a:cubicBezTo>
                  <a:pt x="448638" y="22956"/>
                  <a:pt x="434817" y="25926"/>
                  <a:pt x="421240" y="29805"/>
                </a:cubicBezTo>
                <a:cubicBezTo>
                  <a:pt x="410827" y="32780"/>
                  <a:pt x="400924" y="37452"/>
                  <a:pt x="390418" y="40079"/>
                </a:cubicBezTo>
                <a:cubicBezTo>
                  <a:pt x="373477" y="44314"/>
                  <a:pt x="356171" y="46928"/>
                  <a:pt x="339047" y="50353"/>
                </a:cubicBezTo>
                <a:cubicBezTo>
                  <a:pt x="328773" y="57202"/>
                  <a:pt x="317866" y="63187"/>
                  <a:pt x="308224" y="70901"/>
                </a:cubicBezTo>
                <a:cubicBezTo>
                  <a:pt x="257389" y="111569"/>
                  <a:pt x="320527" y="68874"/>
                  <a:pt x="267128" y="122272"/>
                </a:cubicBezTo>
                <a:cubicBezTo>
                  <a:pt x="258396" y="131003"/>
                  <a:pt x="246579" y="135971"/>
                  <a:pt x="236305" y="142820"/>
                </a:cubicBezTo>
                <a:cubicBezTo>
                  <a:pt x="189202" y="213476"/>
                  <a:pt x="218637" y="196655"/>
                  <a:pt x="164386" y="214740"/>
                </a:cubicBezTo>
                <a:cubicBezTo>
                  <a:pt x="133092" y="261682"/>
                  <a:pt x="152569" y="236831"/>
                  <a:pt x="102741" y="286659"/>
                </a:cubicBezTo>
                <a:cubicBezTo>
                  <a:pt x="94010" y="295390"/>
                  <a:pt x="89907" y="307839"/>
                  <a:pt x="82193" y="317481"/>
                </a:cubicBezTo>
                <a:cubicBezTo>
                  <a:pt x="76142" y="325045"/>
                  <a:pt x="104454" y="338030"/>
                  <a:pt x="92467" y="348304"/>
                </a:cubicBezTo>
                <a:close/>
              </a:path>
            </a:pathLst>
          </a:custGeom>
          <a:solidFill>
            <a:srgbClr val="FF0000">
              <a:alpha val="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 стрелкой 11"/>
          <p:cNvCxnSpPr>
            <a:stCxn id="10" idx="35"/>
          </p:cNvCxnSpPr>
          <p:nvPr/>
        </p:nvCxnSpPr>
        <p:spPr>
          <a:xfrm flipV="1">
            <a:off x="3554857" y="3429000"/>
            <a:ext cx="374201" cy="341616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0800000" flipV="1">
            <a:off x="2428860" y="4214818"/>
            <a:ext cx="3000396" cy="107157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Рисунок 14"/>
          <p:cNvPicPr/>
          <p:nvPr/>
        </p:nvPicPr>
        <p:blipFill>
          <a:blip r:embed="rId4"/>
          <a:srcRect r="46185"/>
          <a:stretch>
            <a:fillRect/>
          </a:stretch>
        </p:blipFill>
        <p:spPr bwMode="auto">
          <a:xfrm>
            <a:off x="928662" y="5286388"/>
            <a:ext cx="4572032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3.  Нелинейные уравнения установившегося режима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7" name="Rectangle 1"/>
          <p:cNvSpPr>
            <a:spLocks noChangeArrowheads="1"/>
          </p:cNvSpPr>
          <p:nvPr/>
        </p:nvSpPr>
        <p:spPr bwMode="auto">
          <a:xfrm>
            <a:off x="285720" y="142852"/>
            <a:ext cx="8429684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Так как во многих случаях расчеты ведутся при заданных мощностях нагрузок и генерации, то их следует ввести в уравнения установившегося режима.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Мощность в трехфазной сети в симметричных режимах выражается суммарной мощностью всех трех фаз: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 r="61090" b="-2273"/>
          <a:stretch>
            <a:fillRect/>
          </a:stretch>
        </p:blipFill>
        <p:spPr bwMode="auto">
          <a:xfrm>
            <a:off x="4857752" y="1571612"/>
            <a:ext cx="271464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57158" y="2143116"/>
            <a:ext cx="85725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В матричной форме это выражение можно записать, используя операцию диагонализации матрицы </a:t>
            </a:r>
            <a:r>
              <a:rPr lang="ru-RU" sz="2000" b="1" u="sng" dirty="0" smtClean="0"/>
              <a:t>U</a:t>
            </a:r>
            <a:r>
              <a:rPr lang="ru-RU" sz="2000" dirty="0" smtClean="0"/>
              <a:t>. Матрица </a:t>
            </a:r>
            <a:r>
              <a:rPr lang="ru-RU" sz="2000" b="1" dirty="0" err="1" smtClean="0"/>
              <a:t>diag</a:t>
            </a:r>
            <a:r>
              <a:rPr lang="ru-RU" sz="2000" b="1" dirty="0" smtClean="0"/>
              <a:t> {</a:t>
            </a:r>
            <a:r>
              <a:rPr lang="ru-RU" sz="2000" b="1" u="sng" dirty="0" smtClean="0"/>
              <a:t>U</a:t>
            </a:r>
            <a:r>
              <a:rPr lang="ru-RU" sz="2000" b="1" dirty="0" smtClean="0"/>
              <a:t>} есть квадратная матрица</a:t>
            </a:r>
            <a:r>
              <a:rPr lang="ru-RU" sz="2000" dirty="0" smtClean="0"/>
              <a:t>, в</a:t>
            </a:r>
            <a:r>
              <a:rPr lang="ru-RU" sz="2000" b="1" dirty="0" smtClean="0"/>
              <a:t> </a:t>
            </a:r>
            <a:r>
              <a:rPr lang="ru-RU" sz="2000" dirty="0" smtClean="0"/>
              <a:t>которой элементы матрицы </a:t>
            </a:r>
            <a:r>
              <a:rPr lang="ru-RU" sz="2000" b="1" u="sng" dirty="0" smtClean="0"/>
              <a:t>U</a:t>
            </a:r>
            <a:r>
              <a:rPr lang="ru-RU" sz="2000" dirty="0" smtClean="0"/>
              <a:t> расположены по главной диагонали, а все остальные элементы равны нулю.</a:t>
            </a:r>
            <a:endParaRPr lang="ru-RU" sz="2000" dirty="0"/>
          </a:p>
        </p:txBody>
      </p:sp>
      <p:sp>
        <p:nvSpPr>
          <p:cNvPr id="162818" name="Rectangle 2"/>
          <p:cNvSpPr>
            <a:spLocks noChangeArrowheads="1"/>
          </p:cNvSpPr>
          <p:nvPr/>
        </p:nvSpPr>
        <p:spPr bwMode="auto">
          <a:xfrm>
            <a:off x="4286248" y="3071810"/>
            <a:ext cx="150019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Тогда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/>
          <p:nvPr/>
        </p:nvPicPr>
        <p:blipFill>
          <a:blip r:embed="rId3"/>
          <a:srcRect r="56644" b="-2273"/>
          <a:stretch>
            <a:fillRect/>
          </a:stretch>
        </p:blipFill>
        <p:spPr bwMode="auto">
          <a:xfrm>
            <a:off x="5857884" y="3143248"/>
            <a:ext cx="2928958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2819" name="Rectangle 3"/>
          <p:cNvSpPr>
            <a:spLocks noChangeArrowheads="1"/>
          </p:cNvSpPr>
          <p:nvPr/>
        </p:nvSpPr>
        <p:spPr bwMode="auto">
          <a:xfrm>
            <a:off x="285720" y="3571876"/>
            <a:ext cx="47863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Уравнение установившегося режима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Рисунок 10"/>
          <p:cNvPicPr/>
          <p:nvPr/>
        </p:nvPicPr>
        <p:blipFill>
          <a:blip r:embed="rId4"/>
          <a:srcRect r="59593"/>
          <a:stretch>
            <a:fillRect/>
          </a:stretch>
        </p:blipFill>
        <p:spPr bwMode="auto">
          <a:xfrm>
            <a:off x="4929190" y="3857628"/>
            <a:ext cx="307183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2821" name="Rectangle 5"/>
          <p:cNvSpPr>
            <a:spLocks noChangeArrowheads="1"/>
          </p:cNvSpPr>
          <p:nvPr/>
        </p:nvSpPr>
        <p:spPr bwMode="auto">
          <a:xfrm>
            <a:off x="214282" y="4429132"/>
            <a:ext cx="871543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записано для фазных токов и напряжений. Умножим обе части этого уравнения на           </a:t>
            </a: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 применим к величинам этого уравнения операцию сопряжения, получим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62820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4714884"/>
            <a:ext cx="357190" cy="434840"/>
          </a:xfrm>
          <a:prstGeom prst="rect">
            <a:avLst/>
          </a:prstGeom>
          <a:noFill/>
        </p:spPr>
      </p:pic>
      <p:pic>
        <p:nvPicPr>
          <p:cNvPr id="15" name="Рисунок 14"/>
          <p:cNvPicPr/>
          <p:nvPr/>
        </p:nvPicPr>
        <p:blipFill>
          <a:blip r:embed="rId6"/>
          <a:srcRect r="45068" b="7280"/>
          <a:stretch>
            <a:fillRect/>
          </a:stretch>
        </p:blipFill>
        <p:spPr bwMode="auto">
          <a:xfrm>
            <a:off x="3571868" y="5143512"/>
            <a:ext cx="3643338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Стрелка вниз 15"/>
          <p:cNvSpPr/>
          <p:nvPr/>
        </p:nvSpPr>
        <p:spPr>
          <a:xfrm>
            <a:off x="6500826" y="5879592"/>
            <a:ext cx="1928826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2825" name="Rectangle 9"/>
          <p:cNvSpPr>
            <a:spLocks noChangeArrowheads="1"/>
          </p:cNvSpPr>
          <p:nvPr/>
        </p:nvSpPr>
        <p:spPr bwMode="auto">
          <a:xfrm>
            <a:off x="214282" y="5572140"/>
            <a:ext cx="464347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левой части этого уравнения после умножения на         </a:t>
            </a:r>
            <a:r>
              <a:rPr lang="ru-RU" sz="2000" dirty="0" smtClean="0"/>
              <a:t>напряжения стали линейными.</a:t>
            </a:r>
            <a:endParaRPr lang="ru-RU" sz="2000" dirty="0"/>
          </a:p>
        </p:txBody>
      </p:sp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5929330"/>
            <a:ext cx="357190" cy="4348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3" name="Rectangle 1"/>
          <p:cNvSpPr>
            <a:spLocks noChangeArrowheads="1"/>
          </p:cNvSpPr>
          <p:nvPr/>
        </p:nvSpPr>
        <p:spPr bwMode="auto">
          <a:xfrm>
            <a:off x="0" y="0"/>
            <a:ext cx="550069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Умножим левую и правую части уравнения                                           на матрицу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diag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{</a:t>
            </a: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}, получим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 r="45068" b="7280"/>
          <a:stretch>
            <a:fillRect/>
          </a:stretch>
        </p:blipFill>
        <p:spPr bwMode="auto">
          <a:xfrm>
            <a:off x="5500662" y="142852"/>
            <a:ext cx="3643338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3"/>
          <a:srcRect r="19915" b="3016"/>
          <a:stretch>
            <a:fillRect/>
          </a:stretch>
        </p:blipFill>
        <p:spPr bwMode="auto">
          <a:xfrm>
            <a:off x="500034" y="928670"/>
            <a:ext cx="6500858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6914" name="Rectangle 2"/>
          <p:cNvSpPr>
            <a:spLocks noChangeArrowheads="1"/>
          </p:cNvSpPr>
          <p:nvPr/>
        </p:nvSpPr>
        <p:spPr bwMode="auto">
          <a:xfrm>
            <a:off x="285720" y="1500174"/>
            <a:ext cx="864396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Система уравнений является системой нелинейных уравнений установившегося режима.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rot="10800000" flipV="1">
            <a:off x="3428992" y="1214422"/>
            <a:ext cx="642942" cy="428628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817" name="Rectangle 1"/>
          <p:cNvSpPr>
            <a:spLocks noChangeArrowheads="1"/>
          </p:cNvSpPr>
          <p:nvPr/>
        </p:nvSpPr>
        <p:spPr bwMode="auto">
          <a:xfrm>
            <a:off x="642910" y="2714620"/>
            <a:ext cx="764383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зависимости от формы представления комплексных величин применяют две основные формы этой системы уравнений.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3143240" y="3929066"/>
            <a:ext cx="1928826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1.  Узловые уравнения установившегося режима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2. Формы линейных уравнений установившегося режима и их решение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3.  Нелинейные уравнения установившегося режима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7" name="Rectangle 1"/>
          <p:cNvSpPr>
            <a:spLocks noChangeArrowheads="1"/>
          </p:cNvSpPr>
          <p:nvPr/>
        </p:nvSpPr>
        <p:spPr bwMode="auto">
          <a:xfrm>
            <a:off x="0" y="214290"/>
            <a:ext cx="881920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3.1. Алгебраическая форма записи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начале, рассмотрим алгебраическую форму записи.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Для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-го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узла имеем: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>
            <a:lum/>
          </a:blip>
          <a:srcRect/>
          <a:stretch>
            <a:fillRect/>
          </a:stretch>
        </p:blipFill>
        <p:spPr bwMode="auto">
          <a:xfrm>
            <a:off x="428596" y="1571612"/>
            <a:ext cx="7786742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7938" name="Rectangle 2"/>
          <p:cNvSpPr>
            <a:spLocks noChangeArrowheads="1"/>
          </p:cNvSpPr>
          <p:nvPr/>
        </p:nvSpPr>
        <p:spPr bwMode="auto">
          <a:xfrm>
            <a:off x="428596" y="2714620"/>
            <a:ext cx="821530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После перемножения двучленов и разделения уравнения на два уравнения с вещественными величинами получим систему 2(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1) алгебраических уравнений.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3929066"/>
            <a:ext cx="835824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7939" name="Rectangle 3"/>
          <p:cNvSpPr>
            <a:spLocks noChangeArrowheads="1"/>
          </p:cNvSpPr>
          <p:nvPr/>
        </p:nvSpPr>
        <p:spPr bwMode="auto">
          <a:xfrm>
            <a:off x="357158" y="5929330"/>
            <a:ext cx="222612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Здесь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1,…,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1.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1" name="Rectangle 1"/>
          <p:cNvSpPr>
            <a:spLocks noChangeArrowheads="1"/>
          </p:cNvSpPr>
          <p:nvPr/>
        </p:nvSpPr>
        <p:spPr bwMode="auto">
          <a:xfrm>
            <a:off x="214282" y="214290"/>
            <a:ext cx="8715436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3.2. Тригонометрическая форма записи.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Тригонометрическая форма нелинейных уравнений установившегося режима может быть получена, если комплексные величины в уравнении 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записать в виде: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 r="25000"/>
          <a:stretch>
            <a:fillRect/>
          </a:stretch>
        </p:blipFill>
        <p:spPr bwMode="auto">
          <a:xfrm>
            <a:off x="642910" y="1643050"/>
            <a:ext cx="535785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2714620"/>
            <a:ext cx="821537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8962" name="Rectangle 2"/>
          <p:cNvSpPr>
            <a:spLocks noChangeArrowheads="1"/>
          </p:cNvSpPr>
          <p:nvPr/>
        </p:nvSpPr>
        <p:spPr bwMode="auto">
          <a:xfrm>
            <a:off x="571472" y="3286124"/>
            <a:ext cx="14287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Тогда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3643314"/>
            <a:ext cx="7429552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5" name="Rectangle 1"/>
          <p:cNvSpPr>
            <a:spLocks noChangeArrowheads="1"/>
          </p:cNvSpPr>
          <p:nvPr/>
        </p:nvSpPr>
        <p:spPr bwMode="auto">
          <a:xfrm>
            <a:off x="785786" y="214290"/>
            <a:ext cx="81439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Уравнение (3.48) в тригонометрической форме запишется как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000108"/>
            <a:ext cx="857256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9986" name="Rectangle 2"/>
          <p:cNvSpPr>
            <a:spLocks noChangeArrowheads="1"/>
          </p:cNvSpPr>
          <p:nvPr/>
        </p:nvSpPr>
        <p:spPr bwMode="auto">
          <a:xfrm>
            <a:off x="285720" y="2857496"/>
            <a:ext cx="75723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после разделения на два вещественных уравнения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3429000"/>
            <a:ext cx="8358246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09" name="Rectangle 1"/>
          <p:cNvSpPr>
            <a:spLocks noChangeArrowheads="1"/>
          </p:cNvSpPr>
          <p:nvPr/>
        </p:nvSpPr>
        <p:spPr bwMode="auto">
          <a:xfrm>
            <a:off x="285720" y="0"/>
            <a:ext cx="778671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Обычно вместо угла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ψ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используют дополняющий до 90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ymbol" pitchFamily="18" charset="2"/>
                <a:cs typeface="Times New Roman" pitchFamily="18" charset="0"/>
              </a:rPr>
              <a:t>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угол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α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    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α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= 90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−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ψ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ψ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= 90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−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α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Тогда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cos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δ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δ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ψ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=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cos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δ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δ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90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ymbol" pitchFamily="18" charset="2"/>
                <a:cs typeface="Times New Roman" pitchFamily="18" charset="0"/>
              </a:rPr>
              <a:t>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+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α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), а с учетом четности функции косинус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cos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δ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δ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90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ymbol" pitchFamily="18" charset="2"/>
                <a:cs typeface="Times New Roman" pitchFamily="18" charset="0"/>
              </a:rPr>
              <a:t>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α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=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cos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(90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ymbol" pitchFamily="18" charset="2"/>
                <a:cs typeface="Times New Roman" pitchFamily="18" charset="0"/>
              </a:rPr>
              <a:t>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δ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δ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α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). Имея в виду, что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cos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(90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ymbol" pitchFamily="18" charset="2"/>
                <a:cs typeface="Times New Roman" pitchFamily="18" charset="0"/>
              </a:rPr>
              <a:t>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=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sin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ymbol" pitchFamily="18" charset="2"/>
                <a:cs typeface="Times New Roman" pitchFamily="18" charset="0"/>
              </a:rPr>
              <a:t> )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получим: 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cos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(90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ymbol" pitchFamily="18" charset="2"/>
                <a:cs typeface="Times New Roman" pitchFamily="18" charset="0"/>
              </a:rPr>
              <a:t>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δ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δ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α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=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sin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δ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δ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α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).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Аналогично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sin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δ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δ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ψ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=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sin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δ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δ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90 +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α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= –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sin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(90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ymbol" pitchFamily="18" charset="2"/>
                <a:cs typeface="Times New Roman" pitchFamily="18" charset="0"/>
              </a:rPr>
              <a:t>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δ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δ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α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), в силу нечетности функции синус. Так как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sin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(90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ymbol" pitchFamily="18" charset="2"/>
                <a:cs typeface="Times New Roman" pitchFamily="18" charset="0"/>
              </a:rPr>
              <a:t>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=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cos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), получим: –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sin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(90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ymbol" pitchFamily="18" charset="2"/>
                <a:cs typeface="Times New Roman" pitchFamily="18" charset="0"/>
              </a:rPr>
              <a:t>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δ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δ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α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= –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cos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δ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δ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 Unicode MS" pitchFamily="34" charset="-128"/>
                <a:cs typeface="Times New Roman" pitchFamily="18" charset="0"/>
              </a:rPr>
              <a:t>α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ij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). 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Подставляя полученные соотношения в (3.51), будем иметь: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3714752"/>
            <a:ext cx="7786742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1010" name="Rectangle 2"/>
          <p:cNvSpPr>
            <a:spLocks noChangeArrowheads="1"/>
          </p:cNvSpPr>
          <p:nvPr/>
        </p:nvSpPr>
        <p:spPr bwMode="auto">
          <a:xfrm>
            <a:off x="214282" y="5657671"/>
            <a:ext cx="857256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полученной системе нелинейных уравнений установившегося режима искомыми переменными являются модули и фазовые углы напряжений, в то время как в уравнениях (3.46) неизвестными являются вещественная и мнимая составляющие напряжений.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1.  Узловые уравнения установившегося режима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44" y="571480"/>
            <a:ext cx="88583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/>
              <a:t>Рассмотрим пример направленного графа электрической сети, изображенного на рис.</a:t>
            </a:r>
            <a:endParaRPr lang="ru-RU" sz="2000" b="1" dirty="0"/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500174"/>
            <a:ext cx="3500462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8001" name="Rectangle 1"/>
          <p:cNvSpPr>
            <a:spLocks noChangeArrowheads="1"/>
          </p:cNvSpPr>
          <p:nvPr/>
        </p:nvSpPr>
        <p:spPr bwMode="auto">
          <a:xfrm>
            <a:off x="4929190" y="1571612"/>
            <a:ext cx="385765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Для удобства записи в матричной форме параметров ветвей присвоим каждой ветви ее порядковый номер (на рис. курсив). Составим матрицу соединений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для этого графа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3"/>
          <a:srcRect r="44724"/>
          <a:stretch>
            <a:fillRect/>
          </a:stretch>
        </p:blipFill>
        <p:spPr bwMode="auto">
          <a:xfrm>
            <a:off x="4286248" y="4214818"/>
            <a:ext cx="4143404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Скругленная соединительная линия 8"/>
          <p:cNvCxnSpPr/>
          <p:nvPr/>
        </p:nvCxnSpPr>
        <p:spPr>
          <a:xfrm>
            <a:off x="3357554" y="3857628"/>
            <a:ext cx="1571636" cy="714380"/>
          </a:xfrm>
          <a:prstGeom prst="curved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Rectangle 1"/>
          <p:cNvSpPr>
            <a:spLocks noChangeArrowheads="1"/>
          </p:cNvSpPr>
          <p:nvPr/>
        </p:nvSpPr>
        <p:spPr bwMode="auto">
          <a:xfrm>
            <a:off x="214282" y="285728"/>
            <a:ext cx="714330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Умножим эту матрицу на матрицу токов ветвей, будем иметь: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3"/>
          <a:srcRect r="15793"/>
          <a:stretch>
            <a:fillRect/>
          </a:stretch>
        </p:blipFill>
        <p:spPr bwMode="auto">
          <a:xfrm>
            <a:off x="714348" y="714356"/>
            <a:ext cx="6215106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2098" name="Rectangle 2"/>
          <p:cNvSpPr>
            <a:spLocks noChangeArrowheads="1"/>
          </p:cNvSpPr>
          <p:nvPr/>
        </p:nvSpPr>
        <p:spPr bwMode="auto">
          <a:xfrm>
            <a:off x="214282" y="2357430"/>
            <a:ext cx="864399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Полученное соотношение является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первым законом Кирхгофа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матричной форме записи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21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2099" name="Object 3"/>
          <p:cNvGraphicFramePr>
            <a:graphicFrameLocks noChangeAspect="1"/>
          </p:cNvGraphicFramePr>
          <p:nvPr/>
        </p:nvGraphicFramePr>
        <p:xfrm>
          <a:off x="3500430" y="2857496"/>
          <a:ext cx="1901825" cy="428625"/>
        </p:xfrm>
        <a:graphic>
          <a:graphicData uri="http://schemas.openxmlformats.org/presentationml/2006/ole">
            <p:oleObj spid="_x0000_s132099" name="Формула" r:id="rId4" imgW="863280" imgH="228600" progId="Equation.3">
              <p:embed/>
            </p:oleObj>
          </a:graphicData>
        </a:graphic>
      </p:graphicFrame>
      <p:sp>
        <p:nvSpPr>
          <p:cNvPr id="132101" name="Rectangle 5"/>
          <p:cNvSpPr>
            <a:spLocks noChangeArrowheads="1"/>
          </p:cNvSpPr>
          <p:nvPr/>
        </p:nvSpPr>
        <p:spPr bwMode="auto">
          <a:xfrm>
            <a:off x="214282" y="3286124"/>
            <a:ext cx="857256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Так как к узлам графа электрической сети еще присоединены другие поперечные ветви с ЭДС и проводимостью шунта, то задающий ток включает в себя также токи данных ветвей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210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2102" name="Object 6"/>
          <p:cNvGraphicFramePr>
            <a:graphicFrameLocks noChangeAspect="1"/>
          </p:cNvGraphicFramePr>
          <p:nvPr/>
        </p:nvGraphicFramePr>
        <p:xfrm>
          <a:off x="500034" y="4286256"/>
          <a:ext cx="2693904" cy="500066"/>
        </p:xfrm>
        <a:graphic>
          <a:graphicData uri="http://schemas.openxmlformats.org/presentationml/2006/ole">
            <p:oleObj spid="_x0000_s132102" name="Формула" r:id="rId5" imgW="1587500" imgH="292100" progId="Equation.3">
              <p:embed/>
            </p:oleObj>
          </a:graphicData>
        </a:graphic>
      </p:graphicFrame>
      <p:cxnSp>
        <p:nvCxnSpPr>
          <p:cNvPr id="13" name="Скругленная соединительная линия 12"/>
          <p:cNvCxnSpPr/>
          <p:nvPr/>
        </p:nvCxnSpPr>
        <p:spPr>
          <a:xfrm rot="10800000" flipV="1">
            <a:off x="3357554" y="3143248"/>
            <a:ext cx="1714512" cy="1428760"/>
          </a:xfrm>
          <a:prstGeom prst="curved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104" name="Rectangle 8"/>
          <p:cNvSpPr>
            <a:spLocks noChangeArrowheads="1"/>
          </p:cNvSpPr>
          <p:nvPr/>
        </p:nvSpPr>
        <p:spPr bwMode="auto">
          <a:xfrm>
            <a:off x="214282" y="4786322"/>
            <a:ext cx="850112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матрица токов генерации (ветви с ЭДС), которые определяются через мощности генерации;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матрица токов нагрузки, которые определяются через мощности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нагрузки;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</a:t>
            </a:r>
            <a:r>
              <a:rPr kumimoji="0" lang="ru-RU" sz="20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матрица токов в проводимостях шунтов, которые зависят от проводимости шунта из матрицы </a:t>
            </a:r>
            <a:r>
              <a:rPr kumimoji="0" lang="ru-RU" sz="20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kumimoji="0" lang="ru-RU" sz="20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напряжения в узле из матрицы </a:t>
            </a:r>
            <a:r>
              <a:rPr kumimoji="0" lang="ru-RU" sz="20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Rectangle 1"/>
          <p:cNvSpPr>
            <a:spLocks noChangeArrowheads="1"/>
          </p:cNvSpPr>
          <p:nvPr/>
        </p:nvSpPr>
        <p:spPr bwMode="auto">
          <a:xfrm>
            <a:off x="357158" y="285728"/>
            <a:ext cx="821537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Умножим транспонированную матрицу соединений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</a:t>
            </a:r>
            <a:r>
              <a:rPr kumimoji="0" lang="ru-RU" sz="20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 матрицу узловых напряжений, получим: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3"/>
          <a:srcRect r="16996"/>
          <a:stretch>
            <a:fillRect/>
          </a:stretch>
        </p:blipFill>
        <p:spPr bwMode="auto">
          <a:xfrm>
            <a:off x="1428728" y="1071546"/>
            <a:ext cx="6500858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22" name="Rectangle 2"/>
          <p:cNvSpPr>
            <a:spLocks noChangeArrowheads="1"/>
          </p:cNvSpPr>
          <p:nvPr/>
        </p:nvSpPr>
        <p:spPr bwMode="auto">
          <a:xfrm>
            <a:off x="357158" y="3214686"/>
            <a:ext cx="12144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Или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3123" name="Object 3"/>
          <p:cNvGraphicFramePr>
            <a:graphicFrameLocks noChangeAspect="1"/>
          </p:cNvGraphicFramePr>
          <p:nvPr/>
        </p:nvGraphicFramePr>
        <p:xfrm>
          <a:off x="642910" y="3643314"/>
          <a:ext cx="1590072" cy="428628"/>
        </p:xfrm>
        <a:graphic>
          <a:graphicData uri="http://schemas.openxmlformats.org/presentationml/2006/ole">
            <p:oleObj spid="_x0000_s133123" name="Формула" r:id="rId4" imgW="1091726" imgH="291973" progId="Equation.3">
              <p:embed/>
            </p:oleObj>
          </a:graphicData>
        </a:graphic>
      </p:graphicFrame>
      <p:sp>
        <p:nvSpPr>
          <p:cNvPr id="133125" name="Rectangle 5"/>
          <p:cNvSpPr>
            <a:spLocks noChangeArrowheads="1"/>
          </p:cNvSpPr>
          <p:nvPr/>
        </p:nvSpPr>
        <p:spPr bwMode="auto">
          <a:xfrm>
            <a:off x="428596" y="4071942"/>
            <a:ext cx="62865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закону Ома в матричной форме записи имеем: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2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3126" name="Object 6"/>
          <p:cNvGraphicFramePr>
            <a:graphicFrameLocks noChangeAspect="1"/>
          </p:cNvGraphicFramePr>
          <p:nvPr/>
        </p:nvGraphicFramePr>
        <p:xfrm>
          <a:off x="642910" y="4572008"/>
          <a:ext cx="1428760" cy="438530"/>
        </p:xfrm>
        <a:graphic>
          <a:graphicData uri="http://schemas.openxmlformats.org/presentationml/2006/ole">
            <p:oleObj spid="_x0000_s133126" name="Формула" r:id="rId5" imgW="965200" imgH="292100" progId="Equation.3">
              <p:embed/>
            </p:oleObj>
          </a:graphicData>
        </a:graphic>
      </p:graphicFrame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642910" y="5143512"/>
            <a:ext cx="12144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Или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2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3128" name="Object 8"/>
          <p:cNvGraphicFramePr>
            <a:graphicFrameLocks noChangeAspect="1"/>
          </p:cNvGraphicFramePr>
          <p:nvPr/>
        </p:nvGraphicFramePr>
        <p:xfrm>
          <a:off x="785786" y="5715016"/>
          <a:ext cx="1643074" cy="510872"/>
        </p:xfrm>
        <a:graphic>
          <a:graphicData uri="http://schemas.openxmlformats.org/presentationml/2006/ole">
            <p:oleObj spid="_x0000_s133128" name="Формула" r:id="rId6" imgW="1143000" imgH="355600" progId="Equation.3">
              <p:embed/>
            </p:oleObj>
          </a:graphicData>
        </a:graphic>
      </p:graphicFrame>
      <p:sp>
        <p:nvSpPr>
          <p:cNvPr id="15" name="Стрелка вниз 14"/>
          <p:cNvSpPr/>
          <p:nvPr/>
        </p:nvSpPr>
        <p:spPr>
          <a:xfrm>
            <a:off x="6929454" y="5643578"/>
            <a:ext cx="1928826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Rectangle 1"/>
          <p:cNvSpPr>
            <a:spLocks noChangeArrowheads="1"/>
          </p:cNvSpPr>
          <p:nvPr/>
        </p:nvSpPr>
        <p:spPr bwMode="auto">
          <a:xfrm>
            <a:off x="142844" y="357166"/>
            <a:ext cx="850112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Подставим в 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выражение для матрицы токов ветвей                                           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затем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получим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414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4146" name="Object 2"/>
          <p:cNvGraphicFramePr>
            <a:graphicFrameLocks noChangeAspect="1"/>
          </p:cNvGraphicFramePr>
          <p:nvPr/>
        </p:nvGraphicFramePr>
        <p:xfrm>
          <a:off x="2143108" y="500042"/>
          <a:ext cx="1369228" cy="357190"/>
        </p:xfrm>
        <a:graphic>
          <a:graphicData uri="http://schemas.openxmlformats.org/presentationml/2006/ole">
            <p:oleObj spid="_x0000_s134146" name="Формула" r:id="rId3" imgW="876300" imgH="228600" progId="Equation.3">
              <p:embed/>
            </p:oleObj>
          </a:graphicData>
        </a:graphic>
      </p:graphicFrame>
      <p:sp>
        <p:nvSpPr>
          <p:cNvPr id="1341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4148" name="Object 4"/>
          <p:cNvGraphicFramePr>
            <a:graphicFrameLocks noChangeAspect="1"/>
          </p:cNvGraphicFramePr>
          <p:nvPr/>
        </p:nvGraphicFramePr>
        <p:xfrm>
          <a:off x="4929190" y="1000108"/>
          <a:ext cx="1378560" cy="428628"/>
        </p:xfrm>
        <a:graphic>
          <a:graphicData uri="http://schemas.openxmlformats.org/presentationml/2006/ole">
            <p:oleObj spid="_x0000_s134148" name="Формула" r:id="rId4" imgW="1143000" imgH="355600" progId="Equation.3">
              <p:embed/>
            </p:oleObj>
          </a:graphicData>
        </a:graphic>
      </p:graphicFrame>
      <p:sp>
        <p:nvSpPr>
          <p:cNvPr id="13415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4150" name="Object 6"/>
          <p:cNvGraphicFramePr>
            <a:graphicFrameLocks noChangeAspect="1"/>
          </p:cNvGraphicFramePr>
          <p:nvPr/>
        </p:nvGraphicFramePr>
        <p:xfrm>
          <a:off x="1500166" y="1643050"/>
          <a:ext cx="1428760" cy="385144"/>
        </p:xfrm>
        <a:graphic>
          <a:graphicData uri="http://schemas.openxmlformats.org/presentationml/2006/ole">
            <p:oleObj spid="_x0000_s134150" name="Формула" r:id="rId5" imgW="1091726" imgH="291973" progId="Equation.3">
              <p:embed/>
            </p:oleObj>
          </a:graphicData>
        </a:graphic>
      </p:graphicFrame>
      <p:sp>
        <p:nvSpPr>
          <p:cNvPr id="13415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4152" name="Object 8"/>
          <p:cNvGraphicFramePr>
            <a:graphicFrameLocks noChangeAspect="1"/>
          </p:cNvGraphicFramePr>
          <p:nvPr/>
        </p:nvGraphicFramePr>
        <p:xfrm>
          <a:off x="2143108" y="2143116"/>
          <a:ext cx="3155358" cy="566739"/>
        </p:xfrm>
        <a:graphic>
          <a:graphicData uri="http://schemas.openxmlformats.org/presentationml/2006/ole">
            <p:oleObj spid="_x0000_s134152" name="Формула" r:id="rId6" imgW="1954951" imgH="355446" progId="Equation.3">
              <p:embed/>
            </p:oleObj>
          </a:graphicData>
        </a:graphic>
      </p:graphicFrame>
      <p:sp>
        <p:nvSpPr>
          <p:cNvPr id="134154" name="Rectangle 10"/>
          <p:cNvSpPr>
            <a:spLocks noChangeArrowheads="1"/>
          </p:cNvSpPr>
          <p:nvPr/>
        </p:nvSpPr>
        <p:spPr bwMode="auto">
          <a:xfrm>
            <a:off x="285720" y="3071810"/>
            <a:ext cx="307183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Введем обозначение</a:t>
            </a: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415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4155" name="Object 11"/>
          <p:cNvGraphicFramePr>
            <a:graphicFrameLocks noChangeAspect="1"/>
          </p:cNvGraphicFramePr>
          <p:nvPr/>
        </p:nvGraphicFramePr>
        <p:xfrm>
          <a:off x="3541713" y="3000375"/>
          <a:ext cx="2559050" cy="585788"/>
        </p:xfrm>
        <a:graphic>
          <a:graphicData uri="http://schemas.openxmlformats.org/presentationml/2006/ole">
            <p:oleObj spid="_x0000_s134155" name="Формула" r:id="rId7" imgW="1536480" imgH="355320" progId="Equation.3">
              <p:embed/>
            </p:oleObj>
          </a:graphicData>
        </a:graphic>
      </p:graphicFrame>
      <p:sp>
        <p:nvSpPr>
          <p:cNvPr id="134157" name="Rectangle 13"/>
          <p:cNvSpPr>
            <a:spLocks noChangeArrowheads="1"/>
          </p:cNvSpPr>
          <p:nvPr/>
        </p:nvSpPr>
        <p:spPr bwMode="auto">
          <a:xfrm>
            <a:off x="142844" y="3857628"/>
            <a:ext cx="157163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Тогда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4158" name="Object 14"/>
          <p:cNvGraphicFramePr>
            <a:graphicFrameLocks noChangeAspect="1"/>
          </p:cNvGraphicFramePr>
          <p:nvPr/>
        </p:nvGraphicFramePr>
        <p:xfrm>
          <a:off x="1500166" y="3786190"/>
          <a:ext cx="3155950" cy="566738"/>
        </p:xfrm>
        <a:graphic>
          <a:graphicData uri="http://schemas.openxmlformats.org/presentationml/2006/ole">
            <p:oleObj spid="_x0000_s134158" name="Формула" r:id="rId8" imgW="1954951" imgH="355446" progId="Equation.3">
              <p:embed/>
            </p:oleObj>
          </a:graphicData>
        </a:graphic>
      </p:graphicFrame>
      <p:cxnSp>
        <p:nvCxnSpPr>
          <p:cNvPr id="19" name="Прямая со стрелкой 18"/>
          <p:cNvCxnSpPr/>
          <p:nvPr/>
        </p:nvCxnSpPr>
        <p:spPr>
          <a:xfrm rot="10800000" flipV="1">
            <a:off x="928662" y="4572008"/>
            <a:ext cx="3714776" cy="64294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16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4159" name="Object 15"/>
          <p:cNvGraphicFramePr>
            <a:graphicFrameLocks noChangeAspect="1"/>
          </p:cNvGraphicFramePr>
          <p:nvPr/>
        </p:nvGraphicFramePr>
        <p:xfrm>
          <a:off x="500034" y="5214950"/>
          <a:ext cx="1500198" cy="477336"/>
        </p:xfrm>
        <a:graphic>
          <a:graphicData uri="http://schemas.openxmlformats.org/presentationml/2006/ole">
            <p:oleObj spid="_x0000_s134159" name="Формула" r:id="rId9" imgW="850531" imgH="279279" progId="Equation.3">
              <p:embed/>
            </p:oleObj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3214646" y="4919008"/>
            <a:ext cx="592935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Полученное соотношение является уравнением узловых напряжений (потенциалов) в матричной форме записи. Матрицу </a:t>
            </a:r>
            <a:r>
              <a:rPr lang="ru-RU" sz="2400" b="1" i="1" u="sng" dirty="0" smtClean="0">
                <a:solidFill>
                  <a:srgbClr val="C00000"/>
                </a:solidFill>
              </a:rPr>
              <a:t>Y</a:t>
            </a:r>
            <a:r>
              <a:rPr lang="ru-RU" sz="2400" b="1" dirty="0" smtClean="0">
                <a:solidFill>
                  <a:srgbClr val="C00000"/>
                </a:solidFill>
              </a:rPr>
              <a:t> называют матрицей узловых проводимостей электрической сети.</a:t>
            </a:r>
            <a:endParaRPr lang="ru-RU" sz="2400" b="1" dirty="0">
              <a:solidFill>
                <a:srgbClr val="C00000"/>
              </a:solidFill>
            </a:endParaRPr>
          </a:p>
        </p:txBody>
      </p:sp>
      <p:cxnSp>
        <p:nvCxnSpPr>
          <p:cNvPr id="24" name="Прямая со стрелкой 23"/>
          <p:cNvCxnSpPr/>
          <p:nvPr/>
        </p:nvCxnSpPr>
        <p:spPr>
          <a:xfrm>
            <a:off x="2000232" y="5429264"/>
            <a:ext cx="1214446" cy="14287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 rot="21114943">
            <a:off x="2373453" y="4425069"/>
            <a:ext cx="20002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Приобретает вид</a:t>
            </a:r>
            <a:endParaRPr lang="ru-RU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2578" name="Object 2"/>
          <p:cNvGraphicFramePr>
            <a:graphicFrameLocks noChangeAspect="1"/>
          </p:cNvGraphicFramePr>
          <p:nvPr/>
        </p:nvGraphicFramePr>
        <p:xfrm>
          <a:off x="857224" y="428604"/>
          <a:ext cx="2559050" cy="585788"/>
        </p:xfrm>
        <a:graphic>
          <a:graphicData uri="http://schemas.openxmlformats.org/presentationml/2006/ole">
            <p:oleObj spid="_x0000_s152578" name="Формула" r:id="rId3" imgW="1536480" imgH="355320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643306" y="50004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Матрицу </a:t>
            </a:r>
            <a:r>
              <a:rPr lang="ru-RU" b="1" i="1" u="sng" dirty="0" smtClean="0"/>
              <a:t>Y</a:t>
            </a:r>
            <a:r>
              <a:rPr lang="ru-RU" dirty="0" smtClean="0"/>
              <a:t> называют матрицей узловых проводимостей электрической сети. </a:t>
            </a:r>
            <a:endParaRPr lang="ru-RU" dirty="0"/>
          </a:p>
        </p:txBody>
      </p:sp>
      <p:sp>
        <p:nvSpPr>
          <p:cNvPr id="152579" name="Rectangle 3"/>
          <p:cNvSpPr>
            <a:spLocks noChangeArrowheads="1"/>
          </p:cNvSpPr>
          <p:nvPr/>
        </p:nvSpPr>
        <p:spPr bwMode="auto">
          <a:xfrm>
            <a:off x="357158" y="1285860"/>
            <a:ext cx="842968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Рассмотрим структуру этой матрицы, для чего выполним матричные перемножения в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2580" name="Object 4"/>
          <p:cNvGraphicFramePr>
            <a:graphicFrameLocks noChangeAspect="1"/>
          </p:cNvGraphicFramePr>
          <p:nvPr/>
        </p:nvGraphicFramePr>
        <p:xfrm>
          <a:off x="2500298" y="1714488"/>
          <a:ext cx="2559050" cy="585788"/>
        </p:xfrm>
        <a:graphic>
          <a:graphicData uri="http://schemas.openxmlformats.org/presentationml/2006/ole">
            <p:oleObj spid="_x0000_s152580" name="Формула" r:id="rId4" imgW="1536480" imgH="355320" progId="Equation.3">
              <p:embed/>
            </p:oleObj>
          </a:graphicData>
        </a:graphic>
      </p:graphicFrame>
      <p:sp>
        <p:nvSpPr>
          <p:cNvPr id="152581" name="Rectangle 5"/>
          <p:cNvSpPr>
            <a:spLocks noChangeArrowheads="1"/>
          </p:cNvSpPr>
          <p:nvPr/>
        </p:nvSpPr>
        <p:spPr bwMode="auto">
          <a:xfrm>
            <a:off x="357158" y="2928934"/>
            <a:ext cx="828680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Заметим, что обратная матрица сопротивлений ветвей легко получается в силу своего диагонального вида – ее элементы суть обратные величины к сопротивлениям ветвей и являются проводимостями продольных ветвей.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3214678" y="4643446"/>
            <a:ext cx="1928826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714356"/>
            <a:ext cx="83582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Вначале перемножим первые две матрицы матричного произведения </a:t>
            </a:r>
            <a:endParaRPr lang="ru-RU" dirty="0"/>
          </a:p>
        </p:txBody>
      </p:sp>
      <p:graphicFrame>
        <p:nvGraphicFramePr>
          <p:cNvPr id="155650" name="Object 2"/>
          <p:cNvGraphicFramePr>
            <a:graphicFrameLocks noChangeAspect="1"/>
          </p:cNvGraphicFramePr>
          <p:nvPr/>
        </p:nvGraphicFramePr>
        <p:xfrm>
          <a:off x="3071802" y="142852"/>
          <a:ext cx="2559050" cy="585788"/>
        </p:xfrm>
        <a:graphic>
          <a:graphicData uri="http://schemas.openxmlformats.org/presentationml/2006/ole">
            <p:oleObj spid="_x0000_s155650" name="Формула" r:id="rId3" imgW="1536480" imgH="355320" progId="Equation.3">
              <p:embed/>
            </p:oleObj>
          </a:graphicData>
        </a:graphic>
      </p:graphicFrame>
      <p:pic>
        <p:nvPicPr>
          <p:cNvPr id="6" name="Рисунок 5"/>
          <p:cNvPicPr/>
          <p:nvPr/>
        </p:nvPicPr>
        <p:blipFill>
          <a:blip r:embed="rId4"/>
          <a:stretch>
            <a:fillRect/>
          </a:stretch>
        </p:blipFill>
        <p:spPr bwMode="auto">
          <a:xfrm>
            <a:off x="1214414" y="1285860"/>
            <a:ext cx="6676191" cy="53537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Прямая со стрелкой 7"/>
          <p:cNvCxnSpPr/>
          <p:nvPr/>
        </p:nvCxnSpPr>
        <p:spPr>
          <a:xfrm rot="10800000" flipV="1">
            <a:off x="1857356" y="714356"/>
            <a:ext cx="1857388" cy="178595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олилиния 8"/>
          <p:cNvSpPr/>
          <p:nvPr/>
        </p:nvSpPr>
        <p:spPr>
          <a:xfrm>
            <a:off x="3526971" y="81622"/>
            <a:ext cx="1337445" cy="822730"/>
          </a:xfrm>
          <a:custGeom>
            <a:avLst/>
            <a:gdLst>
              <a:gd name="connsiteX0" fmla="*/ 120581 w 1337445"/>
              <a:gd name="connsiteY0" fmla="*/ 119345 h 822730"/>
              <a:gd name="connsiteX1" fmla="*/ 40194 w 1337445"/>
              <a:gd name="connsiteY1" fmla="*/ 159538 h 822730"/>
              <a:gd name="connsiteX2" fmla="*/ 30145 w 1337445"/>
              <a:gd name="connsiteY2" fmla="*/ 189683 h 822730"/>
              <a:gd name="connsiteX3" fmla="*/ 10049 w 1337445"/>
              <a:gd name="connsiteY3" fmla="*/ 280119 h 822730"/>
              <a:gd name="connsiteX4" fmla="*/ 0 w 1337445"/>
              <a:gd name="connsiteY4" fmla="*/ 350457 h 822730"/>
              <a:gd name="connsiteX5" fmla="*/ 10049 w 1337445"/>
              <a:gd name="connsiteY5" fmla="*/ 531327 h 822730"/>
              <a:gd name="connsiteX6" fmla="*/ 30145 w 1337445"/>
              <a:gd name="connsiteY6" fmla="*/ 561473 h 822730"/>
              <a:gd name="connsiteX7" fmla="*/ 90436 w 1337445"/>
              <a:gd name="connsiteY7" fmla="*/ 661956 h 822730"/>
              <a:gd name="connsiteX8" fmla="*/ 120581 w 1337445"/>
              <a:gd name="connsiteY8" fmla="*/ 682053 h 822730"/>
              <a:gd name="connsiteX9" fmla="*/ 150726 w 1337445"/>
              <a:gd name="connsiteY9" fmla="*/ 712198 h 822730"/>
              <a:gd name="connsiteX10" fmla="*/ 190919 w 1337445"/>
              <a:gd name="connsiteY10" fmla="*/ 732294 h 822730"/>
              <a:gd name="connsiteX11" fmla="*/ 221064 w 1337445"/>
              <a:gd name="connsiteY11" fmla="*/ 752391 h 822730"/>
              <a:gd name="connsiteX12" fmla="*/ 281354 w 1337445"/>
              <a:gd name="connsiteY12" fmla="*/ 772488 h 822730"/>
              <a:gd name="connsiteX13" fmla="*/ 311499 w 1337445"/>
              <a:gd name="connsiteY13" fmla="*/ 782536 h 822730"/>
              <a:gd name="connsiteX14" fmla="*/ 341644 w 1337445"/>
              <a:gd name="connsiteY14" fmla="*/ 792585 h 822730"/>
              <a:gd name="connsiteX15" fmla="*/ 422031 w 1337445"/>
              <a:gd name="connsiteY15" fmla="*/ 812681 h 822730"/>
              <a:gd name="connsiteX16" fmla="*/ 462225 w 1337445"/>
              <a:gd name="connsiteY16" fmla="*/ 822730 h 822730"/>
              <a:gd name="connsiteX17" fmla="*/ 894304 w 1337445"/>
              <a:gd name="connsiteY17" fmla="*/ 812681 h 822730"/>
              <a:gd name="connsiteX18" fmla="*/ 964642 w 1337445"/>
              <a:gd name="connsiteY18" fmla="*/ 792585 h 822730"/>
              <a:gd name="connsiteX19" fmla="*/ 1065126 w 1337445"/>
              <a:gd name="connsiteY19" fmla="*/ 762440 h 822730"/>
              <a:gd name="connsiteX20" fmla="*/ 1095271 w 1337445"/>
              <a:gd name="connsiteY20" fmla="*/ 752391 h 822730"/>
              <a:gd name="connsiteX21" fmla="*/ 1125416 w 1337445"/>
              <a:gd name="connsiteY21" fmla="*/ 742343 h 822730"/>
              <a:gd name="connsiteX22" fmla="*/ 1215851 w 1337445"/>
              <a:gd name="connsiteY22" fmla="*/ 682053 h 822730"/>
              <a:gd name="connsiteX23" fmla="*/ 1245996 w 1337445"/>
              <a:gd name="connsiteY23" fmla="*/ 661956 h 822730"/>
              <a:gd name="connsiteX24" fmla="*/ 1276141 w 1337445"/>
              <a:gd name="connsiteY24" fmla="*/ 631811 h 822730"/>
              <a:gd name="connsiteX25" fmla="*/ 1296238 w 1337445"/>
              <a:gd name="connsiteY25" fmla="*/ 591618 h 822730"/>
              <a:gd name="connsiteX26" fmla="*/ 1316334 w 1337445"/>
              <a:gd name="connsiteY26" fmla="*/ 561473 h 822730"/>
              <a:gd name="connsiteX27" fmla="*/ 1326383 w 1337445"/>
              <a:gd name="connsiteY27" fmla="*/ 340409 h 822730"/>
              <a:gd name="connsiteX28" fmla="*/ 1336431 w 1337445"/>
              <a:gd name="connsiteY28" fmla="*/ 310264 h 822730"/>
              <a:gd name="connsiteX29" fmla="*/ 1326383 w 1337445"/>
              <a:gd name="connsiteY29" fmla="*/ 149490 h 822730"/>
              <a:gd name="connsiteX30" fmla="*/ 1296238 w 1337445"/>
              <a:gd name="connsiteY30" fmla="*/ 119345 h 822730"/>
              <a:gd name="connsiteX31" fmla="*/ 1276141 w 1337445"/>
              <a:gd name="connsiteY31" fmla="*/ 89200 h 822730"/>
              <a:gd name="connsiteX32" fmla="*/ 1185706 w 1337445"/>
              <a:gd name="connsiteY32" fmla="*/ 38958 h 822730"/>
              <a:gd name="connsiteX33" fmla="*/ 1125416 w 1337445"/>
              <a:gd name="connsiteY33" fmla="*/ 8813 h 822730"/>
              <a:gd name="connsiteX34" fmla="*/ 894304 w 1337445"/>
              <a:gd name="connsiteY34" fmla="*/ 18862 h 822730"/>
              <a:gd name="connsiteX35" fmla="*/ 854110 w 1337445"/>
              <a:gd name="connsiteY35" fmla="*/ 28910 h 822730"/>
              <a:gd name="connsiteX36" fmla="*/ 793820 w 1337445"/>
              <a:gd name="connsiteY36" fmla="*/ 38958 h 822730"/>
              <a:gd name="connsiteX37" fmla="*/ 723482 w 1337445"/>
              <a:gd name="connsiteY37" fmla="*/ 59055 h 822730"/>
              <a:gd name="connsiteX38" fmla="*/ 673240 w 1337445"/>
              <a:gd name="connsiteY38" fmla="*/ 69103 h 822730"/>
              <a:gd name="connsiteX39" fmla="*/ 633047 w 1337445"/>
              <a:gd name="connsiteY39" fmla="*/ 79152 h 822730"/>
              <a:gd name="connsiteX40" fmla="*/ 572756 w 1337445"/>
              <a:gd name="connsiteY40" fmla="*/ 89200 h 822730"/>
              <a:gd name="connsiteX41" fmla="*/ 462225 w 1337445"/>
              <a:gd name="connsiteY41" fmla="*/ 109297 h 822730"/>
              <a:gd name="connsiteX42" fmla="*/ 381838 w 1337445"/>
              <a:gd name="connsiteY42" fmla="*/ 119345 h 822730"/>
              <a:gd name="connsiteX43" fmla="*/ 291403 w 1337445"/>
              <a:gd name="connsiteY43" fmla="*/ 89200 h 822730"/>
              <a:gd name="connsiteX44" fmla="*/ 261258 w 1337445"/>
              <a:gd name="connsiteY44" fmla="*/ 79152 h 822730"/>
              <a:gd name="connsiteX45" fmla="*/ 140677 w 1337445"/>
              <a:gd name="connsiteY45" fmla="*/ 89200 h 822730"/>
              <a:gd name="connsiteX46" fmla="*/ 120581 w 1337445"/>
              <a:gd name="connsiteY46" fmla="*/ 119345 h 82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337445" h="822730">
                <a:moveTo>
                  <a:pt x="120581" y="119345"/>
                </a:moveTo>
                <a:cubicBezTo>
                  <a:pt x="103834" y="131068"/>
                  <a:pt x="54359" y="141832"/>
                  <a:pt x="40194" y="159538"/>
                </a:cubicBezTo>
                <a:cubicBezTo>
                  <a:pt x="33577" y="167809"/>
                  <a:pt x="33055" y="179499"/>
                  <a:pt x="30145" y="189683"/>
                </a:cubicBezTo>
                <a:cubicBezTo>
                  <a:pt x="22919" y="214973"/>
                  <a:pt x="14193" y="255257"/>
                  <a:pt x="10049" y="280119"/>
                </a:cubicBezTo>
                <a:cubicBezTo>
                  <a:pt x="6155" y="303481"/>
                  <a:pt x="3350" y="327011"/>
                  <a:pt x="0" y="350457"/>
                </a:cubicBezTo>
                <a:cubicBezTo>
                  <a:pt x="3350" y="410747"/>
                  <a:pt x="1510" y="471551"/>
                  <a:pt x="10049" y="531327"/>
                </a:cubicBezTo>
                <a:cubicBezTo>
                  <a:pt x="11757" y="543282"/>
                  <a:pt x="24153" y="550987"/>
                  <a:pt x="30145" y="561473"/>
                </a:cubicBezTo>
                <a:cubicBezTo>
                  <a:pt x="45035" y="587531"/>
                  <a:pt x="67747" y="646830"/>
                  <a:pt x="90436" y="661956"/>
                </a:cubicBezTo>
                <a:cubicBezTo>
                  <a:pt x="100484" y="668655"/>
                  <a:pt x="111303" y="674322"/>
                  <a:pt x="120581" y="682053"/>
                </a:cubicBezTo>
                <a:cubicBezTo>
                  <a:pt x="131498" y="691150"/>
                  <a:pt x="139162" y="703938"/>
                  <a:pt x="150726" y="712198"/>
                </a:cubicBezTo>
                <a:cubicBezTo>
                  <a:pt x="162915" y="720904"/>
                  <a:pt x="177914" y="724862"/>
                  <a:pt x="190919" y="732294"/>
                </a:cubicBezTo>
                <a:cubicBezTo>
                  <a:pt x="201404" y="738286"/>
                  <a:pt x="210028" y="747486"/>
                  <a:pt x="221064" y="752391"/>
                </a:cubicBezTo>
                <a:cubicBezTo>
                  <a:pt x="240422" y="760995"/>
                  <a:pt x="261257" y="765789"/>
                  <a:pt x="281354" y="772488"/>
                </a:cubicBezTo>
                <a:lnTo>
                  <a:pt x="311499" y="782536"/>
                </a:lnTo>
                <a:cubicBezTo>
                  <a:pt x="321547" y="785886"/>
                  <a:pt x="331368" y="790016"/>
                  <a:pt x="341644" y="792585"/>
                </a:cubicBezTo>
                <a:lnTo>
                  <a:pt x="422031" y="812681"/>
                </a:lnTo>
                <a:lnTo>
                  <a:pt x="462225" y="822730"/>
                </a:lnTo>
                <a:lnTo>
                  <a:pt x="894304" y="812681"/>
                </a:lnTo>
                <a:cubicBezTo>
                  <a:pt x="912757" y="811896"/>
                  <a:pt x="945950" y="797926"/>
                  <a:pt x="964642" y="792585"/>
                </a:cubicBezTo>
                <a:cubicBezTo>
                  <a:pt x="1070924" y="762219"/>
                  <a:pt x="921886" y="810187"/>
                  <a:pt x="1065126" y="762440"/>
                </a:cubicBezTo>
                <a:lnTo>
                  <a:pt x="1095271" y="752391"/>
                </a:lnTo>
                <a:cubicBezTo>
                  <a:pt x="1105319" y="749042"/>
                  <a:pt x="1116334" y="747792"/>
                  <a:pt x="1125416" y="742343"/>
                </a:cubicBezTo>
                <a:cubicBezTo>
                  <a:pt x="1210357" y="691379"/>
                  <a:pt x="1142593" y="734380"/>
                  <a:pt x="1215851" y="682053"/>
                </a:cubicBezTo>
                <a:cubicBezTo>
                  <a:pt x="1225678" y="675034"/>
                  <a:pt x="1236718" y="669687"/>
                  <a:pt x="1245996" y="661956"/>
                </a:cubicBezTo>
                <a:cubicBezTo>
                  <a:pt x="1256913" y="652859"/>
                  <a:pt x="1267881" y="643375"/>
                  <a:pt x="1276141" y="631811"/>
                </a:cubicBezTo>
                <a:cubicBezTo>
                  <a:pt x="1284848" y="619622"/>
                  <a:pt x="1288806" y="604624"/>
                  <a:pt x="1296238" y="591618"/>
                </a:cubicBezTo>
                <a:cubicBezTo>
                  <a:pt x="1302230" y="581133"/>
                  <a:pt x="1309635" y="571521"/>
                  <a:pt x="1316334" y="561473"/>
                </a:cubicBezTo>
                <a:cubicBezTo>
                  <a:pt x="1319684" y="487785"/>
                  <a:pt x="1320501" y="413938"/>
                  <a:pt x="1326383" y="340409"/>
                </a:cubicBezTo>
                <a:cubicBezTo>
                  <a:pt x="1327228" y="329851"/>
                  <a:pt x="1336431" y="320856"/>
                  <a:pt x="1336431" y="310264"/>
                </a:cubicBezTo>
                <a:cubicBezTo>
                  <a:pt x="1336431" y="256568"/>
                  <a:pt x="1337445" y="202034"/>
                  <a:pt x="1326383" y="149490"/>
                </a:cubicBezTo>
                <a:cubicBezTo>
                  <a:pt x="1323456" y="135584"/>
                  <a:pt x="1305335" y="130262"/>
                  <a:pt x="1296238" y="119345"/>
                </a:cubicBezTo>
                <a:cubicBezTo>
                  <a:pt x="1288507" y="110067"/>
                  <a:pt x="1285230" y="97152"/>
                  <a:pt x="1276141" y="89200"/>
                </a:cubicBezTo>
                <a:cubicBezTo>
                  <a:pt x="1191661" y="15281"/>
                  <a:pt x="1245508" y="68859"/>
                  <a:pt x="1185706" y="38958"/>
                </a:cubicBezTo>
                <a:cubicBezTo>
                  <a:pt x="1107790" y="0"/>
                  <a:pt x="1201187" y="34072"/>
                  <a:pt x="1125416" y="8813"/>
                </a:cubicBezTo>
                <a:cubicBezTo>
                  <a:pt x="1048379" y="12163"/>
                  <a:pt x="971203" y="13166"/>
                  <a:pt x="894304" y="18862"/>
                </a:cubicBezTo>
                <a:cubicBezTo>
                  <a:pt x="880531" y="19882"/>
                  <a:pt x="867652" y="26202"/>
                  <a:pt x="854110" y="28910"/>
                </a:cubicBezTo>
                <a:cubicBezTo>
                  <a:pt x="834132" y="32905"/>
                  <a:pt x="813798" y="34962"/>
                  <a:pt x="793820" y="38958"/>
                </a:cubicBezTo>
                <a:cubicBezTo>
                  <a:pt x="699848" y="57753"/>
                  <a:pt x="800094" y="39903"/>
                  <a:pt x="723482" y="59055"/>
                </a:cubicBezTo>
                <a:cubicBezTo>
                  <a:pt x="706913" y="63197"/>
                  <a:pt x="689912" y="65398"/>
                  <a:pt x="673240" y="69103"/>
                </a:cubicBezTo>
                <a:cubicBezTo>
                  <a:pt x="659759" y="72099"/>
                  <a:pt x="646589" y="76444"/>
                  <a:pt x="633047" y="79152"/>
                </a:cubicBezTo>
                <a:cubicBezTo>
                  <a:pt x="613068" y="83148"/>
                  <a:pt x="592802" y="85555"/>
                  <a:pt x="572756" y="89200"/>
                </a:cubicBezTo>
                <a:cubicBezTo>
                  <a:pt x="509294" y="100738"/>
                  <a:pt x="531300" y="99429"/>
                  <a:pt x="462225" y="109297"/>
                </a:cubicBezTo>
                <a:cubicBezTo>
                  <a:pt x="435492" y="113116"/>
                  <a:pt x="408634" y="115996"/>
                  <a:pt x="381838" y="119345"/>
                </a:cubicBezTo>
                <a:lnTo>
                  <a:pt x="291403" y="89200"/>
                </a:lnTo>
                <a:lnTo>
                  <a:pt x="261258" y="79152"/>
                </a:lnTo>
                <a:cubicBezTo>
                  <a:pt x="221064" y="82501"/>
                  <a:pt x="180227" y="81290"/>
                  <a:pt x="140677" y="89200"/>
                </a:cubicBezTo>
                <a:cubicBezTo>
                  <a:pt x="107745" y="95786"/>
                  <a:pt x="137328" y="107622"/>
                  <a:pt x="120581" y="119345"/>
                </a:cubicBezTo>
                <a:close/>
              </a:path>
            </a:pathLst>
          </a:custGeom>
          <a:solidFill>
            <a:srgbClr val="FF0000">
              <a:alpha val="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4445</TotalTime>
  <Words>1161</Words>
  <Application>Microsoft Office PowerPoint</Application>
  <PresentationFormat>Экран (4:3)</PresentationFormat>
  <Paragraphs>100</Paragraphs>
  <Slides>23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5" baseType="lpstr">
      <vt:lpstr>Тема Office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Ившин Игорь Владимирович</dc:creator>
  <cp:lastModifiedBy>maksimov.vv</cp:lastModifiedBy>
  <cp:revision>325</cp:revision>
  <dcterms:created xsi:type="dcterms:W3CDTF">2015-09-07T08:36:00Z</dcterms:created>
  <dcterms:modified xsi:type="dcterms:W3CDTF">2018-02-05T10:10:52Z</dcterms:modified>
</cp:coreProperties>
</file>