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7" r:id="rId2"/>
    <p:sldId id="434" r:id="rId3"/>
    <p:sldId id="431" r:id="rId4"/>
    <p:sldId id="496" r:id="rId5"/>
    <p:sldId id="497" r:id="rId6"/>
    <p:sldId id="498" r:id="rId7"/>
    <p:sldId id="435" r:id="rId8"/>
    <p:sldId id="499" r:id="rId9"/>
    <p:sldId id="490" r:id="rId10"/>
    <p:sldId id="488" r:id="rId11"/>
    <p:sldId id="492" r:id="rId12"/>
    <p:sldId id="493" r:id="rId13"/>
    <p:sldId id="494" r:id="rId14"/>
    <p:sldId id="484" r:id="rId15"/>
    <p:sldId id="491" r:id="rId16"/>
    <p:sldId id="513" r:id="rId17"/>
    <p:sldId id="467" r:id="rId18"/>
    <p:sldId id="466" r:id="rId19"/>
    <p:sldId id="437" r:id="rId20"/>
    <p:sldId id="450" r:id="rId21"/>
    <p:sldId id="454" r:id="rId22"/>
    <p:sldId id="455" r:id="rId23"/>
    <p:sldId id="456" r:id="rId24"/>
    <p:sldId id="476" r:id="rId25"/>
    <p:sldId id="477" r:id="rId26"/>
    <p:sldId id="508" r:id="rId27"/>
    <p:sldId id="479" r:id="rId28"/>
    <p:sldId id="480" r:id="rId29"/>
    <p:sldId id="505" r:id="rId30"/>
    <p:sldId id="481" r:id="rId31"/>
    <p:sldId id="482" r:id="rId32"/>
    <p:sldId id="506" r:id="rId33"/>
    <p:sldId id="514" r:id="rId34"/>
    <p:sldId id="486" r:id="rId35"/>
    <p:sldId id="487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FF00"/>
    <a:srgbClr val="66FFFF"/>
    <a:srgbClr val="FFFF00"/>
    <a:srgbClr val="FF66FF"/>
    <a:srgbClr val="0000FF"/>
    <a:srgbClr val="99FFCC"/>
    <a:srgbClr val="FF99FF"/>
    <a:srgbClr val="FF99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34555" autoAdjust="0"/>
    <p:restoredTop sz="86445" autoAdjust="0"/>
  </p:normalViewPr>
  <p:slideViewPr>
    <p:cSldViewPr>
      <p:cViewPr>
        <p:scale>
          <a:sx n="75" d="100"/>
          <a:sy n="75" d="100"/>
        </p:scale>
        <p:origin x="-2244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8CF513D-D9D3-47EC-9FFA-A67F600A60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45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DF736B-69CA-4F9A-8F95-50A3913398D8}" type="slidenum">
              <a:rPr lang="ru-RU" smtClean="0"/>
              <a:pPr/>
              <a:t>1</a:t>
            </a:fld>
            <a:endParaRPr lang="ru-RU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979A0-69C0-4C8A-9BA3-EB1AFF1B4C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7EB61-500A-4EB1-8B8E-1563EB30DF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BA030-9AAC-4405-875B-741629CF00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33B36-9C0E-4DA2-9A48-BA58B8C70A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0B1B9-7CF9-48D4-99DA-6F99F2B40C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5244-F526-4C55-95B3-4990588FAA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9E80-4A92-43CB-A191-E1A5D4F0A6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65630-E892-478B-8A81-FBA489FC0F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716C0-6CEA-4BFE-8A20-3D59B7E109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48BD9-8414-4393-8242-2C78FFB0F3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219D2-12D2-4348-8421-0879F5D2B7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1D2B86-7696-47FC-BC2E-7E6890CD76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dirty="0">
                <a:solidFill>
                  <a:srgbClr val="FF0000"/>
                </a:solidFill>
              </a:rPr>
              <a:t>Общая характеристика суждения. Логический квадрат и логика высказываний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b="1" dirty="0" smtClean="0">
              <a:solidFill>
                <a:schemeClr val="accent3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0513" y="4437112"/>
            <a:ext cx="8561387" cy="2158951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chemeClr val="accent3"/>
                </a:solidFill>
              </a:rPr>
              <a:t>Лекция 8</a:t>
            </a:r>
            <a:endParaRPr lang="ru-RU" sz="4000" b="1" dirty="0" smtClean="0">
              <a:solidFill>
                <a:schemeClr val="accent3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443038" y="539750"/>
            <a:ext cx="640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567299" name="Oval 3"/>
          <p:cNvSpPr>
            <a:spLocks noChangeAspect="1" noChangeArrowheads="1"/>
          </p:cNvSpPr>
          <p:nvPr/>
        </p:nvSpPr>
        <p:spPr bwMode="auto">
          <a:xfrm>
            <a:off x="864000" y="161925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800" dirty="0">
                <a:solidFill>
                  <a:srgbClr val="0000CC"/>
                </a:solidFill>
              </a:rPr>
              <a:t>P</a:t>
            </a:r>
            <a:r>
              <a:rPr lang="ru-RU" sz="2800" dirty="0">
                <a:solidFill>
                  <a:srgbClr val="0000CC"/>
                </a:solidFill>
              </a:rPr>
              <a:t/>
            </a:r>
            <a:br>
              <a:rPr lang="ru-RU" sz="2800" dirty="0">
                <a:solidFill>
                  <a:srgbClr val="0000CC"/>
                </a:solidFill>
              </a:rPr>
            </a:b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567301" name="Oval 5"/>
          <p:cNvSpPr>
            <a:spLocks noChangeAspect="1" noChangeArrowheads="1"/>
          </p:cNvSpPr>
          <p:nvPr/>
        </p:nvSpPr>
        <p:spPr bwMode="auto">
          <a:xfrm>
            <a:off x="1116000" y="2088000"/>
            <a:ext cx="397250" cy="396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000" dirty="0">
                <a:solidFill>
                  <a:srgbClr val="0000CC"/>
                </a:solidFill>
              </a:rPr>
              <a:t>S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567307" name="Text Box 11"/>
          <p:cNvSpPr txBox="1">
            <a:spLocks noChangeArrowheads="1"/>
          </p:cNvSpPr>
          <p:nvPr/>
        </p:nvSpPr>
        <p:spPr bwMode="auto">
          <a:xfrm>
            <a:off x="3600000" y="2592000"/>
            <a:ext cx="504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en-US" dirty="0" smtClean="0">
                <a:solidFill>
                  <a:srgbClr val="00FF00"/>
                </a:solidFill>
              </a:rPr>
              <a:t>S</a:t>
            </a:r>
            <a:r>
              <a:rPr lang="en-US" dirty="0" smtClean="0"/>
              <a:t> </a:t>
            </a:r>
            <a:r>
              <a:rPr lang="ru-RU" dirty="0" smtClean="0"/>
              <a:t>– подчинённое, </a:t>
            </a:r>
            <a:r>
              <a:rPr lang="en-US" dirty="0" smtClean="0">
                <a:solidFill>
                  <a:srgbClr val="FF66FF"/>
                </a:solidFill>
              </a:rPr>
              <a:t>P</a:t>
            </a:r>
            <a:r>
              <a:rPr lang="ru-RU" dirty="0" smtClean="0"/>
              <a:t> – подчиняющее понятие</a:t>
            </a:r>
          </a:p>
          <a:p>
            <a:pPr algn="ctr">
              <a:defRPr/>
            </a:pPr>
            <a:r>
              <a:rPr lang="en-US" dirty="0" smtClean="0">
                <a:solidFill>
                  <a:srgbClr val="00FF00"/>
                </a:solidFill>
              </a:rPr>
              <a:t>S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>
                <a:solidFill>
                  <a:srgbClr val="FF66FF"/>
                </a:solidFill>
              </a:rPr>
              <a:t>P</a:t>
            </a:r>
            <a:r>
              <a:rPr lang="ru-RU" dirty="0" smtClean="0"/>
              <a:t> – равнозначащие понятия</a:t>
            </a:r>
            <a:endParaRPr lang="ru-RU" i="1" dirty="0"/>
          </a:p>
        </p:txBody>
      </p:sp>
      <p:sp>
        <p:nvSpPr>
          <p:cNvPr id="19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1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 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3960000" y="1619250"/>
            <a:ext cx="4321175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00FFFF"/>
                </a:solidFill>
              </a:rPr>
              <a:t>Общеутвердительное суждение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</a:rPr>
              <a:t>Все</a:t>
            </a:r>
            <a:r>
              <a:rPr lang="ru-RU" dirty="0" smtClean="0"/>
              <a:t> </a:t>
            </a:r>
            <a:r>
              <a:rPr lang="en-US" dirty="0">
                <a:solidFill>
                  <a:srgbClr val="00FF00"/>
                </a:solidFill>
              </a:rPr>
              <a:t>S</a:t>
            </a:r>
            <a:r>
              <a:rPr lang="en-US" dirty="0"/>
              <a:t> </a:t>
            </a:r>
            <a:r>
              <a:rPr lang="ru-RU" dirty="0"/>
              <a:t>суть </a:t>
            </a:r>
            <a:r>
              <a:rPr lang="en-US" dirty="0">
                <a:solidFill>
                  <a:srgbClr val="FF66FF"/>
                </a:solidFill>
              </a:rPr>
              <a:t>P</a:t>
            </a:r>
            <a:r>
              <a:rPr lang="ru-RU" dirty="0">
                <a:solidFill>
                  <a:srgbClr val="CC99FF"/>
                </a:solidFill>
              </a:rPr>
              <a:t/>
            </a:r>
            <a:br>
              <a:rPr lang="ru-RU" dirty="0">
                <a:solidFill>
                  <a:srgbClr val="CC99FF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(</a:t>
            </a:r>
            <a:r>
              <a:rPr lang="ru-RU" sz="1600" dirty="0">
                <a:solidFill>
                  <a:srgbClr val="FFFF00"/>
                </a:solidFill>
              </a:rPr>
              <a:t>Всякое</a:t>
            </a:r>
            <a:r>
              <a:rPr lang="ru-RU" sz="1600" dirty="0"/>
              <a:t> </a:t>
            </a:r>
            <a:r>
              <a:rPr lang="en-US" sz="1600" dirty="0">
                <a:solidFill>
                  <a:srgbClr val="00FF00"/>
                </a:solidFill>
              </a:rPr>
              <a:t>S</a:t>
            </a:r>
            <a:r>
              <a:rPr lang="en-US" sz="1600" dirty="0"/>
              <a:t> </a:t>
            </a:r>
            <a:r>
              <a:rPr lang="ru-RU" sz="1600" dirty="0"/>
              <a:t>есть </a:t>
            </a:r>
            <a:r>
              <a:rPr lang="en-US" sz="1600" dirty="0">
                <a:solidFill>
                  <a:srgbClr val="FF66FF"/>
                </a:solidFill>
              </a:rPr>
              <a:t>P</a:t>
            </a:r>
            <a:r>
              <a:rPr lang="ru-RU" sz="1600" dirty="0" smtClean="0">
                <a:solidFill>
                  <a:schemeClr val="accent3"/>
                </a:solidFill>
              </a:rPr>
              <a:t>)</a:t>
            </a:r>
            <a:endParaRPr lang="ru-RU" sz="1600" i="1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Логические отношения между терминами и основные типы категорических суждений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6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64 0 " pathEditMode="relative" ptsTypes="AA">
                                      <p:cBhvr>
                                        <p:cTn id="17" dur="2000" spd="-100000" fill="hold"/>
                                        <p:tgtEl>
                                          <p:spTgt spid="567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7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7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26 0 " pathEditMode="relative" ptsTypes="AA">
                                      <p:cBhvr>
                                        <p:cTn id="32" dur="2000" spd="-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7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7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67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67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67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7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567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567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567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7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animBg="1"/>
      <p:bldP spid="567301" grpId="0" animBg="1"/>
      <p:bldP spid="567301" grpId="1" animBg="1"/>
      <p:bldP spid="567307" grpId="0" uiExpand="1" build="p"/>
      <p:bldP spid="567307" grpId="1" build="allAtOnce"/>
      <p:bldP spid="19" grpId="0" uiExpand="1" animBg="1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567299" name="Oval 3"/>
          <p:cNvSpPr>
            <a:spLocks noChangeAspect="1" noChangeArrowheads="1"/>
          </p:cNvSpPr>
          <p:nvPr/>
        </p:nvSpPr>
        <p:spPr bwMode="auto">
          <a:xfrm>
            <a:off x="864000" y="161925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800" dirty="0">
                <a:solidFill>
                  <a:srgbClr val="0000CC"/>
                </a:solidFill>
              </a:rPr>
              <a:t>P</a:t>
            </a:r>
            <a:r>
              <a:rPr lang="ru-RU" sz="2800" dirty="0">
                <a:solidFill>
                  <a:srgbClr val="0000CC"/>
                </a:solidFill>
              </a:rPr>
              <a:t/>
            </a:r>
            <a:br>
              <a:rPr lang="ru-RU" sz="2800" dirty="0">
                <a:solidFill>
                  <a:srgbClr val="0000CC"/>
                </a:solidFill>
              </a:rPr>
            </a:b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567301" name="Oval 5"/>
          <p:cNvSpPr>
            <a:spLocks noChangeAspect="1" noChangeArrowheads="1"/>
          </p:cNvSpPr>
          <p:nvPr/>
        </p:nvSpPr>
        <p:spPr bwMode="auto">
          <a:xfrm>
            <a:off x="1116000" y="2088000"/>
            <a:ext cx="397250" cy="396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000" dirty="0">
                <a:solidFill>
                  <a:srgbClr val="0000CC"/>
                </a:solidFill>
              </a:rPr>
              <a:t>S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567308" name="Text Box 12"/>
          <p:cNvSpPr txBox="1">
            <a:spLocks noChangeArrowheads="1"/>
          </p:cNvSpPr>
          <p:nvPr/>
        </p:nvSpPr>
        <p:spPr bwMode="auto">
          <a:xfrm>
            <a:off x="3600000" y="3600000"/>
            <a:ext cx="504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en-US" dirty="0" smtClean="0">
                <a:solidFill>
                  <a:srgbClr val="00FF00"/>
                </a:solidFill>
              </a:rPr>
              <a:t>S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>
                <a:solidFill>
                  <a:srgbClr val="FF66FF"/>
                </a:solidFill>
              </a:rPr>
              <a:t>P</a:t>
            </a:r>
            <a:r>
              <a:rPr lang="ru-RU" dirty="0" smtClean="0"/>
              <a:t> – несовместимые понятия</a:t>
            </a:r>
            <a:endParaRPr lang="ru-RU" i="1" dirty="0"/>
          </a:p>
        </p:txBody>
      </p:sp>
      <p:sp>
        <p:nvSpPr>
          <p:cNvPr id="19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1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 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8" name="Oval 6"/>
          <p:cNvSpPr>
            <a:spLocks noChangeAspect="1" noChangeArrowheads="1"/>
          </p:cNvSpPr>
          <p:nvPr/>
        </p:nvSpPr>
        <p:spPr bwMode="auto">
          <a:xfrm>
            <a:off x="936000" y="2772000"/>
            <a:ext cx="758385" cy="756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S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7" name="Oval 7"/>
          <p:cNvSpPr>
            <a:spLocks noChangeAspect="1" noChangeArrowheads="1"/>
          </p:cNvSpPr>
          <p:nvPr/>
        </p:nvSpPr>
        <p:spPr bwMode="auto">
          <a:xfrm>
            <a:off x="1872000" y="270000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3960000" y="1619250"/>
            <a:ext cx="4321175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00FFFF"/>
                </a:solidFill>
              </a:rPr>
              <a:t>Общеутвердительное суждение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</a:rPr>
              <a:t>Все</a:t>
            </a:r>
            <a:r>
              <a:rPr lang="ru-RU" dirty="0" smtClean="0"/>
              <a:t> </a:t>
            </a:r>
            <a:r>
              <a:rPr lang="en-US" dirty="0">
                <a:solidFill>
                  <a:srgbClr val="00FF00"/>
                </a:solidFill>
              </a:rPr>
              <a:t>S</a:t>
            </a:r>
            <a:r>
              <a:rPr lang="en-US" dirty="0"/>
              <a:t> </a:t>
            </a:r>
            <a:r>
              <a:rPr lang="ru-RU" dirty="0"/>
              <a:t>суть </a:t>
            </a:r>
            <a:r>
              <a:rPr lang="en-US" dirty="0">
                <a:solidFill>
                  <a:srgbClr val="FF66FF"/>
                </a:solidFill>
              </a:rPr>
              <a:t>P</a:t>
            </a:r>
            <a:r>
              <a:rPr lang="ru-RU" dirty="0">
                <a:solidFill>
                  <a:srgbClr val="CC99FF"/>
                </a:solidFill>
              </a:rPr>
              <a:t/>
            </a:r>
            <a:br>
              <a:rPr lang="ru-RU" dirty="0">
                <a:solidFill>
                  <a:srgbClr val="CC99FF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(</a:t>
            </a:r>
            <a:r>
              <a:rPr lang="ru-RU" sz="1600" dirty="0">
                <a:solidFill>
                  <a:srgbClr val="FFFF00"/>
                </a:solidFill>
              </a:rPr>
              <a:t>Всякое</a:t>
            </a:r>
            <a:r>
              <a:rPr lang="ru-RU" sz="1600" dirty="0"/>
              <a:t> </a:t>
            </a:r>
            <a:r>
              <a:rPr lang="en-US" sz="1600" dirty="0">
                <a:solidFill>
                  <a:srgbClr val="00FF00"/>
                </a:solidFill>
              </a:rPr>
              <a:t>S</a:t>
            </a:r>
            <a:r>
              <a:rPr lang="en-US" sz="1600" dirty="0"/>
              <a:t> </a:t>
            </a:r>
            <a:r>
              <a:rPr lang="ru-RU" sz="1600" dirty="0"/>
              <a:t>есть </a:t>
            </a:r>
            <a:r>
              <a:rPr lang="en-US" sz="1600" dirty="0">
                <a:solidFill>
                  <a:srgbClr val="FF66FF"/>
                </a:solidFill>
              </a:rPr>
              <a:t>P</a:t>
            </a:r>
            <a:r>
              <a:rPr lang="ru-RU" sz="1600" dirty="0" smtClean="0">
                <a:solidFill>
                  <a:schemeClr val="accent3"/>
                </a:solidFill>
              </a:rPr>
              <a:t>)</a:t>
            </a:r>
            <a:endParaRPr lang="ru-RU" sz="1600" i="1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960000" y="2700000"/>
            <a:ext cx="4321175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00FFFF"/>
                </a:solidFill>
              </a:rPr>
              <a:t>Общеотрицательное суждение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</a:rPr>
              <a:t>Все</a:t>
            </a:r>
            <a:r>
              <a:rPr lang="ru-RU" dirty="0" smtClean="0"/>
              <a:t> </a:t>
            </a:r>
            <a:r>
              <a:rPr lang="en-US" dirty="0">
                <a:solidFill>
                  <a:srgbClr val="00FF00"/>
                </a:solidFill>
              </a:rPr>
              <a:t>S</a:t>
            </a:r>
            <a:r>
              <a:rPr lang="en-US" dirty="0"/>
              <a:t> </a:t>
            </a:r>
            <a:r>
              <a:rPr lang="ru-RU" dirty="0"/>
              <a:t>не суть </a:t>
            </a:r>
            <a:r>
              <a:rPr lang="en-US" dirty="0">
                <a:solidFill>
                  <a:srgbClr val="FF66FF"/>
                </a:solidFill>
              </a:rPr>
              <a:t>P</a:t>
            </a:r>
            <a:r>
              <a:rPr lang="ru-RU" dirty="0">
                <a:solidFill>
                  <a:srgbClr val="CC99FF"/>
                </a:solidFill>
              </a:rPr>
              <a:t/>
            </a:r>
            <a:br>
              <a:rPr lang="ru-RU" dirty="0">
                <a:solidFill>
                  <a:srgbClr val="CC99FF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(</a:t>
            </a:r>
            <a:r>
              <a:rPr lang="ru-RU" sz="1600" dirty="0">
                <a:solidFill>
                  <a:srgbClr val="FFFF00"/>
                </a:solidFill>
              </a:rPr>
              <a:t>Ни одно </a:t>
            </a:r>
            <a:r>
              <a:rPr lang="en-US" sz="1600" dirty="0">
                <a:solidFill>
                  <a:srgbClr val="00FF00"/>
                </a:solidFill>
              </a:rPr>
              <a:t>S</a:t>
            </a:r>
            <a:r>
              <a:rPr lang="en-US" sz="1600" dirty="0"/>
              <a:t> </a:t>
            </a:r>
            <a:r>
              <a:rPr lang="ru-RU" sz="1600" dirty="0"/>
              <a:t>не есть </a:t>
            </a:r>
            <a:r>
              <a:rPr lang="en-US" sz="1600" dirty="0">
                <a:solidFill>
                  <a:srgbClr val="FF66FF"/>
                </a:solidFill>
              </a:rPr>
              <a:t>P</a:t>
            </a:r>
            <a:r>
              <a:rPr lang="ru-RU" sz="1600" dirty="0" smtClean="0">
                <a:solidFill>
                  <a:schemeClr val="accent3"/>
                </a:solidFill>
              </a:rPr>
              <a:t>)</a:t>
            </a:r>
            <a:endParaRPr lang="ru-RU" sz="1600" i="1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Логические отношения между терминами и основные типы категорических суждений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024 0 " pathEditMode="relative" ptsTypes="AA">
                                      <p:cBhvr>
                                        <p:cTn id="17" dur="2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7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7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67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67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67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7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8" grpId="0" build="p"/>
      <p:bldP spid="567308" grpId="1" build="allAtOnce"/>
      <p:bldP spid="28" grpId="0" animBg="1"/>
      <p:bldP spid="2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567299" name="Oval 3"/>
          <p:cNvSpPr>
            <a:spLocks noChangeAspect="1" noChangeArrowheads="1"/>
          </p:cNvSpPr>
          <p:nvPr/>
        </p:nvSpPr>
        <p:spPr bwMode="auto">
          <a:xfrm>
            <a:off x="864000" y="161925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800" dirty="0">
                <a:solidFill>
                  <a:srgbClr val="0000CC"/>
                </a:solidFill>
              </a:rPr>
              <a:t>P</a:t>
            </a:r>
            <a:r>
              <a:rPr lang="ru-RU" sz="2800" dirty="0">
                <a:solidFill>
                  <a:srgbClr val="0000CC"/>
                </a:solidFill>
              </a:rPr>
              <a:t/>
            </a:r>
            <a:br>
              <a:rPr lang="ru-RU" sz="2800" dirty="0">
                <a:solidFill>
                  <a:srgbClr val="0000CC"/>
                </a:solidFill>
              </a:rPr>
            </a:b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567298" name="Oval 2"/>
          <p:cNvSpPr>
            <a:spLocks noChangeAspect="1" noChangeArrowheads="1"/>
          </p:cNvSpPr>
          <p:nvPr/>
        </p:nvSpPr>
        <p:spPr bwMode="auto">
          <a:xfrm>
            <a:off x="432000" y="378000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567301" name="Oval 5"/>
          <p:cNvSpPr>
            <a:spLocks noChangeAspect="1" noChangeArrowheads="1"/>
          </p:cNvSpPr>
          <p:nvPr/>
        </p:nvSpPr>
        <p:spPr bwMode="auto">
          <a:xfrm>
            <a:off x="1116000" y="2088000"/>
            <a:ext cx="397250" cy="396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000" dirty="0">
                <a:solidFill>
                  <a:srgbClr val="0000CC"/>
                </a:solidFill>
              </a:rPr>
              <a:t>S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567304" name="Oval 8"/>
          <p:cNvSpPr>
            <a:spLocks noChangeAspect="1" noChangeArrowheads="1"/>
          </p:cNvSpPr>
          <p:nvPr/>
        </p:nvSpPr>
        <p:spPr bwMode="auto">
          <a:xfrm>
            <a:off x="324000" y="4068000"/>
            <a:ext cx="396000" cy="396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2000" dirty="0" smtClean="0">
                <a:solidFill>
                  <a:srgbClr val="0000CC"/>
                </a:solidFill>
              </a:rPr>
              <a:t>  </a:t>
            </a:r>
            <a:r>
              <a:rPr lang="en-US" sz="2000" dirty="0" smtClean="0">
                <a:solidFill>
                  <a:srgbClr val="0000CC"/>
                </a:solidFill>
              </a:rPr>
              <a:t>S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567309" name="Text Box 13"/>
          <p:cNvSpPr txBox="1">
            <a:spLocks noChangeArrowheads="1"/>
          </p:cNvSpPr>
          <p:nvPr/>
        </p:nvSpPr>
        <p:spPr bwMode="auto">
          <a:xfrm>
            <a:off x="3600000" y="4752000"/>
            <a:ext cx="5040000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en-US" dirty="0" smtClean="0">
                <a:solidFill>
                  <a:srgbClr val="00FF00"/>
                </a:solidFill>
              </a:rPr>
              <a:t>S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>
                <a:solidFill>
                  <a:srgbClr val="FF66FF"/>
                </a:solidFill>
              </a:rPr>
              <a:t>P</a:t>
            </a:r>
            <a:r>
              <a:rPr lang="ru-RU" dirty="0" smtClean="0"/>
              <a:t> – перекрещивающиеся понятия</a:t>
            </a:r>
          </a:p>
          <a:p>
            <a:pPr algn="ctr">
              <a:defRPr/>
            </a:pPr>
            <a:r>
              <a:rPr lang="en-US" dirty="0" smtClean="0">
                <a:solidFill>
                  <a:srgbClr val="00FF00"/>
                </a:solidFill>
              </a:rPr>
              <a:t>S</a:t>
            </a:r>
            <a:r>
              <a:rPr lang="ru-RU" dirty="0" smtClean="0">
                <a:solidFill>
                  <a:srgbClr val="CCFFCC"/>
                </a:solidFill>
              </a:rPr>
              <a:t> – </a:t>
            </a:r>
            <a:r>
              <a:rPr lang="ru-RU" dirty="0" smtClean="0"/>
              <a:t>подчиняющее</a:t>
            </a:r>
            <a:r>
              <a:rPr lang="ru-RU" dirty="0" smtClean="0">
                <a:solidFill>
                  <a:srgbClr val="CCFFCC"/>
                </a:solidFill>
              </a:rPr>
              <a:t>, </a:t>
            </a:r>
            <a:r>
              <a:rPr lang="en-US" dirty="0" smtClean="0">
                <a:solidFill>
                  <a:srgbClr val="FF66FF"/>
                </a:solidFill>
              </a:rPr>
              <a:t>P</a:t>
            </a:r>
            <a:r>
              <a:rPr lang="ru-RU" dirty="0" smtClean="0">
                <a:solidFill>
                  <a:srgbClr val="CC99FF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– подчинённое понятие</a:t>
            </a:r>
          </a:p>
          <a:p>
            <a:pPr algn="ctr">
              <a:defRPr/>
            </a:pPr>
            <a:r>
              <a:rPr lang="en-US" dirty="0" smtClean="0">
                <a:solidFill>
                  <a:srgbClr val="00FF00"/>
                </a:solidFill>
              </a:rPr>
              <a:t>S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>
                <a:solidFill>
                  <a:srgbClr val="FF66FF"/>
                </a:solidFill>
              </a:rPr>
              <a:t>P</a:t>
            </a:r>
            <a:r>
              <a:rPr lang="ru-RU" dirty="0" smtClean="0"/>
              <a:t> – равнозначащие понятия</a:t>
            </a:r>
            <a:endParaRPr lang="ru-RU" i="1" dirty="0"/>
          </a:p>
        </p:txBody>
      </p:sp>
      <p:sp>
        <p:nvSpPr>
          <p:cNvPr id="15" name="Oval 3"/>
          <p:cNvSpPr>
            <a:spLocks noChangeAspect="1" noChangeArrowheads="1"/>
          </p:cNvSpPr>
          <p:nvPr/>
        </p:nvSpPr>
        <p:spPr bwMode="auto">
          <a:xfrm>
            <a:off x="1440000" y="378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</a:t>
            </a:r>
            <a:r>
              <a:rPr lang="ru-RU" sz="2800" dirty="0">
                <a:solidFill>
                  <a:srgbClr val="0000CC"/>
                </a:solidFill>
              </a:rPr>
              <a:t/>
            </a:r>
            <a:br>
              <a:rPr lang="ru-RU" sz="2800" dirty="0">
                <a:solidFill>
                  <a:srgbClr val="0000CC"/>
                </a:solidFill>
              </a:rPr>
            </a:b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17" name="Oval 5"/>
          <p:cNvSpPr>
            <a:spLocks noChangeAspect="1" noChangeArrowheads="1"/>
          </p:cNvSpPr>
          <p:nvPr/>
        </p:nvSpPr>
        <p:spPr bwMode="auto">
          <a:xfrm>
            <a:off x="1692000" y="4248000"/>
            <a:ext cx="397249" cy="396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P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19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1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 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3" name="Oval 5"/>
          <p:cNvSpPr>
            <a:spLocks noChangeAspect="1" noChangeArrowheads="1"/>
          </p:cNvSpPr>
          <p:nvPr/>
        </p:nvSpPr>
        <p:spPr bwMode="auto">
          <a:xfrm>
            <a:off x="1692000" y="4248000"/>
            <a:ext cx="397249" cy="396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dirty="0" smtClean="0">
                <a:solidFill>
                  <a:srgbClr val="FFCC99"/>
                </a:solidFill>
              </a:rPr>
              <a:t>S</a:t>
            </a:r>
            <a:r>
              <a:rPr lang="ru-RU" sz="400" dirty="0" smtClean="0">
                <a:solidFill>
                  <a:srgbClr val="FFCC99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P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28" name="Oval 6"/>
          <p:cNvSpPr>
            <a:spLocks noChangeAspect="1" noChangeArrowheads="1"/>
          </p:cNvSpPr>
          <p:nvPr/>
        </p:nvSpPr>
        <p:spPr bwMode="auto">
          <a:xfrm>
            <a:off x="936000" y="2772000"/>
            <a:ext cx="758385" cy="756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S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7" name="Oval 7"/>
          <p:cNvSpPr>
            <a:spLocks noChangeAspect="1" noChangeArrowheads="1"/>
          </p:cNvSpPr>
          <p:nvPr/>
        </p:nvSpPr>
        <p:spPr bwMode="auto">
          <a:xfrm>
            <a:off x="1872000" y="270000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3960000" y="1619250"/>
            <a:ext cx="4321175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00FFFF"/>
                </a:solidFill>
              </a:rPr>
              <a:t>Общеутвердительное суждение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</a:rPr>
              <a:t>Все</a:t>
            </a:r>
            <a:r>
              <a:rPr lang="ru-RU" dirty="0" smtClean="0"/>
              <a:t> </a:t>
            </a:r>
            <a:r>
              <a:rPr lang="en-US" dirty="0">
                <a:solidFill>
                  <a:srgbClr val="00FF00"/>
                </a:solidFill>
              </a:rPr>
              <a:t>S</a:t>
            </a:r>
            <a:r>
              <a:rPr lang="en-US" dirty="0"/>
              <a:t> </a:t>
            </a:r>
            <a:r>
              <a:rPr lang="ru-RU" dirty="0"/>
              <a:t>суть </a:t>
            </a:r>
            <a:r>
              <a:rPr lang="en-US" dirty="0">
                <a:solidFill>
                  <a:srgbClr val="FF66FF"/>
                </a:solidFill>
              </a:rPr>
              <a:t>P</a:t>
            </a:r>
            <a:r>
              <a:rPr lang="ru-RU" dirty="0">
                <a:solidFill>
                  <a:srgbClr val="CC99FF"/>
                </a:solidFill>
              </a:rPr>
              <a:t/>
            </a:r>
            <a:br>
              <a:rPr lang="ru-RU" dirty="0">
                <a:solidFill>
                  <a:srgbClr val="CC99FF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(</a:t>
            </a:r>
            <a:r>
              <a:rPr lang="ru-RU" sz="1600" dirty="0">
                <a:solidFill>
                  <a:srgbClr val="FFFF00"/>
                </a:solidFill>
              </a:rPr>
              <a:t>Всякое</a:t>
            </a:r>
            <a:r>
              <a:rPr lang="ru-RU" sz="1600" dirty="0"/>
              <a:t> </a:t>
            </a:r>
            <a:r>
              <a:rPr lang="en-US" sz="1600" dirty="0">
                <a:solidFill>
                  <a:srgbClr val="00FF00"/>
                </a:solidFill>
              </a:rPr>
              <a:t>S</a:t>
            </a:r>
            <a:r>
              <a:rPr lang="en-US" sz="1600" dirty="0"/>
              <a:t> </a:t>
            </a:r>
            <a:r>
              <a:rPr lang="ru-RU" sz="1600" dirty="0"/>
              <a:t>есть </a:t>
            </a:r>
            <a:r>
              <a:rPr lang="en-US" sz="1600" dirty="0">
                <a:solidFill>
                  <a:srgbClr val="FF66FF"/>
                </a:solidFill>
              </a:rPr>
              <a:t>P</a:t>
            </a:r>
            <a:r>
              <a:rPr lang="ru-RU" sz="1600" dirty="0" smtClean="0">
                <a:solidFill>
                  <a:schemeClr val="accent3"/>
                </a:solidFill>
              </a:rPr>
              <a:t>)</a:t>
            </a:r>
            <a:endParaRPr lang="ru-RU" sz="1600" i="1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960000" y="2700000"/>
            <a:ext cx="4321175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00FFFF"/>
                </a:solidFill>
              </a:rPr>
              <a:t>Общеотрицательное суждение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</a:rPr>
              <a:t>Все</a:t>
            </a:r>
            <a:r>
              <a:rPr lang="ru-RU" dirty="0" smtClean="0"/>
              <a:t> </a:t>
            </a:r>
            <a:r>
              <a:rPr lang="en-US" dirty="0">
                <a:solidFill>
                  <a:srgbClr val="00FF00"/>
                </a:solidFill>
              </a:rPr>
              <a:t>S</a:t>
            </a:r>
            <a:r>
              <a:rPr lang="en-US" dirty="0"/>
              <a:t> </a:t>
            </a:r>
            <a:r>
              <a:rPr lang="ru-RU" dirty="0"/>
              <a:t>не суть </a:t>
            </a:r>
            <a:r>
              <a:rPr lang="en-US" dirty="0">
                <a:solidFill>
                  <a:srgbClr val="FF66FF"/>
                </a:solidFill>
              </a:rPr>
              <a:t>P</a:t>
            </a:r>
            <a:r>
              <a:rPr lang="ru-RU" dirty="0">
                <a:solidFill>
                  <a:srgbClr val="CC99FF"/>
                </a:solidFill>
              </a:rPr>
              <a:t/>
            </a:r>
            <a:br>
              <a:rPr lang="ru-RU" dirty="0">
                <a:solidFill>
                  <a:srgbClr val="CC99FF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(</a:t>
            </a:r>
            <a:r>
              <a:rPr lang="ru-RU" sz="1600" dirty="0">
                <a:solidFill>
                  <a:srgbClr val="FFFF00"/>
                </a:solidFill>
              </a:rPr>
              <a:t>Ни одно </a:t>
            </a:r>
            <a:r>
              <a:rPr lang="en-US" sz="1600" dirty="0">
                <a:solidFill>
                  <a:srgbClr val="00FF00"/>
                </a:solidFill>
              </a:rPr>
              <a:t>S</a:t>
            </a:r>
            <a:r>
              <a:rPr lang="en-US" sz="1600" dirty="0"/>
              <a:t> </a:t>
            </a:r>
            <a:r>
              <a:rPr lang="ru-RU" sz="1600" dirty="0"/>
              <a:t>не есть </a:t>
            </a:r>
            <a:r>
              <a:rPr lang="en-US" sz="1600" dirty="0">
                <a:solidFill>
                  <a:srgbClr val="FF66FF"/>
                </a:solidFill>
              </a:rPr>
              <a:t>P</a:t>
            </a:r>
            <a:r>
              <a:rPr lang="ru-RU" sz="1600" dirty="0" smtClean="0">
                <a:solidFill>
                  <a:schemeClr val="accent3"/>
                </a:solidFill>
              </a:rPr>
              <a:t>)</a:t>
            </a:r>
            <a:endParaRPr lang="ru-RU" sz="1600" i="1" dirty="0"/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3960000" y="3780000"/>
            <a:ext cx="4321175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00FFFF"/>
                </a:solidFill>
              </a:rPr>
              <a:t>Частноутвердительное суждение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dirty="0" smtClean="0">
                <a:solidFill>
                  <a:srgbClr val="FFFF00"/>
                </a:solidFill>
              </a:rPr>
              <a:t>Некоторые</a:t>
            </a:r>
            <a:r>
              <a:rPr lang="ru-RU" dirty="0" smtClean="0"/>
              <a:t> </a:t>
            </a:r>
            <a:r>
              <a:rPr lang="en-US" dirty="0">
                <a:solidFill>
                  <a:srgbClr val="00FF00"/>
                </a:solidFill>
              </a:rPr>
              <a:t>S</a:t>
            </a:r>
            <a:r>
              <a:rPr lang="en-US" dirty="0"/>
              <a:t> </a:t>
            </a:r>
            <a:r>
              <a:rPr lang="ru-RU" dirty="0"/>
              <a:t>суть </a:t>
            </a:r>
            <a:r>
              <a:rPr lang="en-US" dirty="0">
                <a:solidFill>
                  <a:srgbClr val="FF66FF"/>
                </a:solidFill>
              </a:rPr>
              <a:t>P</a:t>
            </a:r>
            <a:r>
              <a:rPr lang="ru-RU" dirty="0">
                <a:solidFill>
                  <a:srgbClr val="CC99FF"/>
                </a:solidFill>
              </a:rPr>
              <a:t/>
            </a:r>
            <a:br>
              <a:rPr lang="ru-RU" dirty="0">
                <a:solidFill>
                  <a:srgbClr val="CC99FF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(</a:t>
            </a:r>
            <a:r>
              <a:rPr lang="ru-RU" sz="1600" dirty="0">
                <a:solidFill>
                  <a:srgbClr val="FFFF00"/>
                </a:solidFill>
              </a:rPr>
              <a:t>Существуют</a:t>
            </a:r>
            <a:r>
              <a:rPr lang="ru-RU" sz="1600" dirty="0"/>
              <a:t> </a:t>
            </a:r>
            <a:r>
              <a:rPr lang="en-US" sz="1600" dirty="0">
                <a:solidFill>
                  <a:srgbClr val="00FF00"/>
                </a:solidFill>
              </a:rPr>
              <a:t>S</a:t>
            </a:r>
            <a:r>
              <a:rPr lang="ru-RU" sz="1600" dirty="0">
                <a:solidFill>
                  <a:srgbClr val="CCFFCC"/>
                </a:solidFill>
              </a:rPr>
              <a:t>, которые</a:t>
            </a:r>
            <a:r>
              <a:rPr lang="en-US" sz="1600" dirty="0"/>
              <a:t> </a:t>
            </a:r>
            <a:r>
              <a:rPr lang="ru-RU" sz="1600" dirty="0"/>
              <a:t>суть </a:t>
            </a:r>
            <a:r>
              <a:rPr lang="en-US" sz="1600" dirty="0">
                <a:solidFill>
                  <a:srgbClr val="FF66FF"/>
                </a:solidFill>
              </a:rPr>
              <a:t>P</a:t>
            </a:r>
            <a:r>
              <a:rPr lang="ru-RU" sz="1600" dirty="0" smtClean="0">
                <a:solidFill>
                  <a:schemeClr val="accent3"/>
                </a:solidFill>
              </a:rPr>
              <a:t>)</a:t>
            </a:r>
            <a:endParaRPr lang="ru-RU" sz="1600" i="1" dirty="0"/>
          </a:p>
        </p:txBody>
      </p:sp>
      <p:sp>
        <p:nvSpPr>
          <p:cNvPr id="22" name="Oval 3"/>
          <p:cNvSpPr>
            <a:spLocks noChangeAspect="1" noChangeArrowheads="1"/>
          </p:cNvSpPr>
          <p:nvPr/>
        </p:nvSpPr>
        <p:spPr bwMode="auto">
          <a:xfrm>
            <a:off x="2448000" y="378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</a:t>
            </a: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30" name="Oval 5"/>
          <p:cNvSpPr>
            <a:spLocks noChangeAspect="1" noChangeArrowheads="1"/>
          </p:cNvSpPr>
          <p:nvPr/>
        </p:nvSpPr>
        <p:spPr bwMode="auto">
          <a:xfrm>
            <a:off x="2448000" y="3780000"/>
            <a:ext cx="902845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31" name="Oval 5"/>
          <p:cNvSpPr>
            <a:spLocks noChangeAspect="1" noChangeArrowheads="1"/>
          </p:cNvSpPr>
          <p:nvPr/>
        </p:nvSpPr>
        <p:spPr bwMode="auto">
          <a:xfrm>
            <a:off x="2448000" y="3780000"/>
            <a:ext cx="902845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FFCC99"/>
                </a:solidFill>
              </a:rPr>
              <a:t>S</a:t>
            </a:r>
            <a:r>
              <a:rPr lang="ru-RU" sz="3200" dirty="0" smtClean="0">
                <a:solidFill>
                  <a:srgbClr val="FFCC99"/>
                </a:solidFill>
              </a:rPr>
              <a:t> </a:t>
            </a:r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33" name="Rectangle 4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Логические отношения между терминами и основные типы категорических суждений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6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56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722 0 " pathEditMode="relative" ptsTypes="AA">
                                      <p:cBhvr>
                                        <p:cTn id="18" dur="2000" spd="-100000" fill="hold"/>
                                        <p:tgtEl>
                                          <p:spTgt spid="5673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7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7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7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7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7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7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567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567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567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7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567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567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567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7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567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67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567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7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04" grpId="0" animBg="1" autoUpdateAnimBg="0"/>
      <p:bldP spid="567309" grpId="0" uiExpand="1" build="p"/>
      <p:bldP spid="567309" grpId="1" build="allAtOnce"/>
      <p:bldP spid="17" grpId="0" uiExpand="1" animBg="1" autoUpdateAnimBg="0"/>
      <p:bldP spid="30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567299" name="Oval 3"/>
          <p:cNvSpPr>
            <a:spLocks noChangeAspect="1" noChangeArrowheads="1"/>
          </p:cNvSpPr>
          <p:nvPr/>
        </p:nvSpPr>
        <p:spPr bwMode="auto">
          <a:xfrm>
            <a:off x="864000" y="161925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800" dirty="0">
                <a:solidFill>
                  <a:srgbClr val="0000CC"/>
                </a:solidFill>
              </a:rPr>
              <a:t>P</a:t>
            </a:r>
            <a:r>
              <a:rPr lang="ru-RU" sz="2800" dirty="0">
                <a:solidFill>
                  <a:srgbClr val="0000CC"/>
                </a:solidFill>
              </a:rPr>
              <a:t/>
            </a:r>
            <a:br>
              <a:rPr lang="ru-RU" sz="2800" dirty="0">
                <a:solidFill>
                  <a:srgbClr val="0000CC"/>
                </a:solidFill>
              </a:rPr>
            </a:b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567298" name="Oval 2"/>
          <p:cNvSpPr>
            <a:spLocks noChangeAspect="1" noChangeArrowheads="1"/>
          </p:cNvSpPr>
          <p:nvPr/>
        </p:nvSpPr>
        <p:spPr bwMode="auto">
          <a:xfrm>
            <a:off x="432000" y="378000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567301" name="Oval 5"/>
          <p:cNvSpPr>
            <a:spLocks noChangeAspect="1" noChangeArrowheads="1"/>
          </p:cNvSpPr>
          <p:nvPr/>
        </p:nvSpPr>
        <p:spPr bwMode="auto">
          <a:xfrm>
            <a:off x="1116000" y="2088000"/>
            <a:ext cx="397250" cy="396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000" dirty="0">
                <a:solidFill>
                  <a:srgbClr val="0000CC"/>
                </a:solidFill>
              </a:rPr>
              <a:t>S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567304" name="Oval 8"/>
          <p:cNvSpPr>
            <a:spLocks noChangeAspect="1" noChangeArrowheads="1"/>
          </p:cNvSpPr>
          <p:nvPr/>
        </p:nvSpPr>
        <p:spPr bwMode="auto">
          <a:xfrm>
            <a:off x="324000" y="4068000"/>
            <a:ext cx="396000" cy="396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2000" dirty="0" smtClean="0">
                <a:solidFill>
                  <a:srgbClr val="0000CC"/>
                </a:solidFill>
              </a:rPr>
              <a:t>  </a:t>
            </a:r>
            <a:r>
              <a:rPr lang="en-US" sz="2000" dirty="0" smtClean="0">
                <a:solidFill>
                  <a:srgbClr val="0000CC"/>
                </a:solidFill>
              </a:rPr>
              <a:t>S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567305" name="Oval 9"/>
          <p:cNvSpPr>
            <a:spLocks noChangeAspect="1" noChangeArrowheads="1"/>
          </p:cNvSpPr>
          <p:nvPr/>
        </p:nvSpPr>
        <p:spPr bwMode="auto">
          <a:xfrm>
            <a:off x="612000" y="5148000"/>
            <a:ext cx="396000" cy="396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000" dirty="0" smtClean="0">
                <a:solidFill>
                  <a:srgbClr val="0000CC"/>
                </a:solidFill>
              </a:rPr>
              <a:t>S</a:t>
            </a:r>
            <a:r>
              <a:rPr lang="ru-RU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567306" name="Oval 10"/>
          <p:cNvSpPr>
            <a:spLocks noChangeAspect="1" noChangeArrowheads="1"/>
          </p:cNvSpPr>
          <p:nvPr/>
        </p:nvSpPr>
        <p:spPr bwMode="auto">
          <a:xfrm>
            <a:off x="864000" y="486000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567310" name="Text Box 14"/>
          <p:cNvSpPr txBox="1">
            <a:spLocks noChangeArrowheads="1"/>
          </p:cNvSpPr>
          <p:nvPr/>
        </p:nvSpPr>
        <p:spPr bwMode="auto">
          <a:xfrm>
            <a:off x="3599999" y="5832000"/>
            <a:ext cx="504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en-US" dirty="0" smtClean="0">
                <a:solidFill>
                  <a:srgbClr val="00FF00"/>
                </a:solidFill>
              </a:rPr>
              <a:t>S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>
                <a:solidFill>
                  <a:srgbClr val="FF66FF"/>
                </a:solidFill>
              </a:rPr>
              <a:t>P</a:t>
            </a:r>
            <a:r>
              <a:rPr lang="ru-RU" dirty="0" smtClean="0"/>
              <a:t> – перекрещивающиеся понятия</a:t>
            </a:r>
          </a:p>
          <a:p>
            <a:pPr algn="ctr">
              <a:defRPr/>
            </a:pPr>
            <a:r>
              <a:rPr lang="en-US" dirty="0" smtClean="0">
                <a:solidFill>
                  <a:srgbClr val="00FF00"/>
                </a:solidFill>
              </a:rPr>
              <a:t>S</a:t>
            </a:r>
            <a:r>
              <a:rPr lang="ru-RU" dirty="0" smtClean="0">
                <a:solidFill>
                  <a:srgbClr val="CCFFCC"/>
                </a:solidFill>
              </a:rPr>
              <a:t> </a:t>
            </a:r>
            <a:r>
              <a:rPr lang="ru-RU" dirty="0" smtClean="0"/>
              <a:t>– подчиняющее</a:t>
            </a:r>
            <a:r>
              <a:rPr lang="ru-RU" dirty="0" smtClean="0">
                <a:solidFill>
                  <a:srgbClr val="CCFFCC"/>
                </a:solidFill>
              </a:rPr>
              <a:t>, </a:t>
            </a:r>
            <a:r>
              <a:rPr lang="en-US" dirty="0" smtClean="0">
                <a:solidFill>
                  <a:srgbClr val="FF66FF"/>
                </a:solidFill>
              </a:rPr>
              <a:t>P</a:t>
            </a:r>
            <a:r>
              <a:rPr lang="ru-RU" dirty="0" smtClean="0">
                <a:solidFill>
                  <a:srgbClr val="CC99FF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– подчинённое понятие</a:t>
            </a:r>
            <a:endParaRPr lang="ru-RU" i="1" dirty="0"/>
          </a:p>
        </p:txBody>
      </p:sp>
      <p:sp>
        <p:nvSpPr>
          <p:cNvPr id="15" name="Oval 3"/>
          <p:cNvSpPr>
            <a:spLocks noChangeAspect="1" noChangeArrowheads="1"/>
          </p:cNvSpPr>
          <p:nvPr/>
        </p:nvSpPr>
        <p:spPr bwMode="auto">
          <a:xfrm>
            <a:off x="1440000" y="378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</a:t>
            </a:r>
            <a:r>
              <a:rPr lang="ru-RU" sz="2800" dirty="0">
                <a:solidFill>
                  <a:srgbClr val="0000CC"/>
                </a:solidFill>
              </a:rPr>
              <a:t/>
            </a:r>
            <a:br>
              <a:rPr lang="ru-RU" sz="2800" dirty="0">
                <a:solidFill>
                  <a:srgbClr val="0000CC"/>
                </a:solidFill>
              </a:rPr>
            </a:b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16" name="Oval 3"/>
          <p:cNvSpPr>
            <a:spLocks noChangeAspect="1" noChangeArrowheads="1"/>
          </p:cNvSpPr>
          <p:nvPr/>
        </p:nvSpPr>
        <p:spPr bwMode="auto">
          <a:xfrm>
            <a:off x="1944000" y="486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</a:t>
            </a:r>
            <a:r>
              <a:rPr lang="ru-RU" sz="3200" dirty="0">
                <a:solidFill>
                  <a:srgbClr val="0000CC"/>
                </a:solidFill>
              </a:rPr>
              <a:t/>
            </a:r>
            <a:br>
              <a:rPr lang="ru-RU" sz="3200" dirty="0">
                <a:solidFill>
                  <a:srgbClr val="0000CC"/>
                </a:solidFill>
              </a:rPr>
            </a:b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17" name="Oval 5"/>
          <p:cNvSpPr>
            <a:spLocks noChangeAspect="1" noChangeArrowheads="1"/>
          </p:cNvSpPr>
          <p:nvPr/>
        </p:nvSpPr>
        <p:spPr bwMode="auto">
          <a:xfrm>
            <a:off x="1692000" y="4248000"/>
            <a:ext cx="397249" cy="396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000" dirty="0" smtClean="0">
                <a:solidFill>
                  <a:srgbClr val="0000CC"/>
                </a:solidFill>
              </a:rPr>
              <a:t>P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18" name="Oval 5"/>
          <p:cNvSpPr>
            <a:spLocks noChangeAspect="1" noChangeArrowheads="1"/>
          </p:cNvSpPr>
          <p:nvPr/>
        </p:nvSpPr>
        <p:spPr bwMode="auto">
          <a:xfrm>
            <a:off x="2196000" y="5328000"/>
            <a:ext cx="397249" cy="396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2400" dirty="0" smtClean="0">
                <a:solidFill>
                  <a:srgbClr val="0000CC"/>
                </a:solidFill>
              </a:rPr>
              <a:t>P</a:t>
            </a:r>
            <a:endParaRPr lang="ru-RU" sz="2400" dirty="0">
              <a:solidFill>
                <a:srgbClr val="0000CC"/>
              </a:solidFill>
            </a:endParaRPr>
          </a:p>
        </p:txBody>
      </p:sp>
      <p:sp>
        <p:nvSpPr>
          <p:cNvPr id="19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1" name="Oval 3"/>
          <p:cNvSpPr>
            <a:spLocks noChangeAspect="1" noChangeArrowheads="1"/>
          </p:cNvSpPr>
          <p:nvPr/>
        </p:nvSpPr>
        <p:spPr bwMode="auto">
          <a:xfrm>
            <a:off x="1944000" y="162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 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3" name="Oval 5"/>
          <p:cNvSpPr>
            <a:spLocks noChangeAspect="1" noChangeArrowheads="1"/>
          </p:cNvSpPr>
          <p:nvPr/>
        </p:nvSpPr>
        <p:spPr bwMode="auto">
          <a:xfrm>
            <a:off x="1692000" y="4248000"/>
            <a:ext cx="397249" cy="396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dirty="0" smtClean="0">
                <a:solidFill>
                  <a:srgbClr val="FFCC99"/>
                </a:solidFill>
              </a:rPr>
              <a:t>S</a:t>
            </a:r>
            <a:r>
              <a:rPr lang="ru-RU" sz="400" dirty="0" smtClean="0">
                <a:solidFill>
                  <a:srgbClr val="FFCC99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P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28" name="Oval 6"/>
          <p:cNvSpPr>
            <a:spLocks noChangeAspect="1" noChangeArrowheads="1"/>
          </p:cNvSpPr>
          <p:nvPr/>
        </p:nvSpPr>
        <p:spPr bwMode="auto">
          <a:xfrm>
            <a:off x="936000" y="2772000"/>
            <a:ext cx="758385" cy="756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CC"/>
                </a:solidFill>
              </a:rPr>
              <a:t>S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7" name="Oval 7"/>
          <p:cNvSpPr>
            <a:spLocks noChangeAspect="1" noChangeArrowheads="1"/>
          </p:cNvSpPr>
          <p:nvPr/>
        </p:nvSpPr>
        <p:spPr bwMode="auto">
          <a:xfrm>
            <a:off x="1872000" y="2700000"/>
            <a:ext cx="900000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3960000" y="1619250"/>
            <a:ext cx="4321175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00FFFF"/>
                </a:solidFill>
              </a:rPr>
              <a:t>Общеутвердительное суждение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</a:rPr>
              <a:t>Все</a:t>
            </a:r>
            <a:r>
              <a:rPr lang="ru-RU" dirty="0" smtClean="0"/>
              <a:t> </a:t>
            </a:r>
            <a:r>
              <a:rPr lang="en-US" dirty="0">
                <a:solidFill>
                  <a:srgbClr val="00FF00"/>
                </a:solidFill>
              </a:rPr>
              <a:t>S</a:t>
            </a:r>
            <a:r>
              <a:rPr lang="en-US" dirty="0"/>
              <a:t> </a:t>
            </a:r>
            <a:r>
              <a:rPr lang="ru-RU" dirty="0"/>
              <a:t>суть </a:t>
            </a:r>
            <a:r>
              <a:rPr lang="en-US" dirty="0">
                <a:solidFill>
                  <a:srgbClr val="FF66FF"/>
                </a:solidFill>
              </a:rPr>
              <a:t>P</a:t>
            </a:r>
            <a:r>
              <a:rPr lang="ru-RU" dirty="0">
                <a:solidFill>
                  <a:srgbClr val="CC99FF"/>
                </a:solidFill>
              </a:rPr>
              <a:t/>
            </a:r>
            <a:br>
              <a:rPr lang="ru-RU" dirty="0">
                <a:solidFill>
                  <a:srgbClr val="CC99FF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(</a:t>
            </a:r>
            <a:r>
              <a:rPr lang="ru-RU" sz="1600" dirty="0">
                <a:solidFill>
                  <a:srgbClr val="FFFF00"/>
                </a:solidFill>
              </a:rPr>
              <a:t>Всякое</a:t>
            </a:r>
            <a:r>
              <a:rPr lang="ru-RU" sz="1600" dirty="0"/>
              <a:t> </a:t>
            </a:r>
            <a:r>
              <a:rPr lang="en-US" sz="1600" dirty="0">
                <a:solidFill>
                  <a:srgbClr val="00FF00"/>
                </a:solidFill>
              </a:rPr>
              <a:t>S</a:t>
            </a:r>
            <a:r>
              <a:rPr lang="en-US" sz="1600" dirty="0"/>
              <a:t> </a:t>
            </a:r>
            <a:r>
              <a:rPr lang="ru-RU" sz="1600" dirty="0"/>
              <a:t>есть </a:t>
            </a:r>
            <a:r>
              <a:rPr lang="en-US" sz="1600" dirty="0">
                <a:solidFill>
                  <a:srgbClr val="FF66FF"/>
                </a:solidFill>
              </a:rPr>
              <a:t>P</a:t>
            </a:r>
            <a:r>
              <a:rPr lang="ru-RU" sz="1600" dirty="0" smtClean="0">
                <a:solidFill>
                  <a:schemeClr val="accent3"/>
                </a:solidFill>
              </a:rPr>
              <a:t>)</a:t>
            </a:r>
            <a:endParaRPr lang="ru-RU" sz="1600" i="1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960000" y="2700000"/>
            <a:ext cx="4321175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00FFFF"/>
                </a:solidFill>
              </a:rPr>
              <a:t>Общеотрицательное суждение</a:t>
            </a:r>
          </a:p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</a:rPr>
              <a:t>Все</a:t>
            </a:r>
            <a:r>
              <a:rPr lang="ru-RU" dirty="0" smtClean="0"/>
              <a:t> </a:t>
            </a:r>
            <a:r>
              <a:rPr lang="en-US" dirty="0">
                <a:solidFill>
                  <a:srgbClr val="00FF00"/>
                </a:solidFill>
              </a:rPr>
              <a:t>S</a:t>
            </a:r>
            <a:r>
              <a:rPr lang="en-US" dirty="0"/>
              <a:t> </a:t>
            </a:r>
            <a:r>
              <a:rPr lang="ru-RU" dirty="0"/>
              <a:t>не суть </a:t>
            </a:r>
            <a:r>
              <a:rPr lang="en-US" dirty="0">
                <a:solidFill>
                  <a:srgbClr val="FF66FF"/>
                </a:solidFill>
              </a:rPr>
              <a:t>P</a:t>
            </a:r>
            <a:r>
              <a:rPr lang="ru-RU" dirty="0">
                <a:solidFill>
                  <a:srgbClr val="CC99FF"/>
                </a:solidFill>
              </a:rPr>
              <a:t/>
            </a:r>
            <a:br>
              <a:rPr lang="ru-RU" dirty="0">
                <a:solidFill>
                  <a:srgbClr val="CC99FF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(</a:t>
            </a:r>
            <a:r>
              <a:rPr lang="ru-RU" sz="1600" dirty="0">
                <a:solidFill>
                  <a:srgbClr val="FFFF00"/>
                </a:solidFill>
              </a:rPr>
              <a:t>Ни одно </a:t>
            </a:r>
            <a:r>
              <a:rPr lang="en-US" sz="1600" dirty="0">
                <a:solidFill>
                  <a:srgbClr val="00FF00"/>
                </a:solidFill>
              </a:rPr>
              <a:t>S</a:t>
            </a:r>
            <a:r>
              <a:rPr lang="en-US" sz="1600" dirty="0"/>
              <a:t> </a:t>
            </a:r>
            <a:r>
              <a:rPr lang="ru-RU" sz="1600" dirty="0"/>
              <a:t>не есть </a:t>
            </a:r>
            <a:r>
              <a:rPr lang="en-US" sz="1600" dirty="0">
                <a:solidFill>
                  <a:srgbClr val="FF66FF"/>
                </a:solidFill>
              </a:rPr>
              <a:t>P</a:t>
            </a:r>
            <a:r>
              <a:rPr lang="ru-RU" sz="1600" dirty="0" smtClean="0">
                <a:solidFill>
                  <a:schemeClr val="accent3"/>
                </a:solidFill>
              </a:rPr>
              <a:t>)</a:t>
            </a:r>
            <a:endParaRPr lang="ru-RU" sz="1600" i="1" dirty="0"/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3960000" y="3780000"/>
            <a:ext cx="4321175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00FFFF"/>
                </a:solidFill>
              </a:rPr>
              <a:t>Частноутвердительное суждение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dirty="0" smtClean="0">
                <a:solidFill>
                  <a:srgbClr val="FFFF00"/>
                </a:solidFill>
              </a:rPr>
              <a:t>Некоторые</a:t>
            </a:r>
            <a:r>
              <a:rPr lang="ru-RU" dirty="0" smtClean="0"/>
              <a:t> </a:t>
            </a:r>
            <a:r>
              <a:rPr lang="en-US" dirty="0">
                <a:solidFill>
                  <a:srgbClr val="00FF00"/>
                </a:solidFill>
              </a:rPr>
              <a:t>S</a:t>
            </a:r>
            <a:r>
              <a:rPr lang="en-US" dirty="0"/>
              <a:t> </a:t>
            </a:r>
            <a:r>
              <a:rPr lang="ru-RU" dirty="0"/>
              <a:t>суть </a:t>
            </a:r>
            <a:r>
              <a:rPr lang="en-US" dirty="0">
                <a:solidFill>
                  <a:srgbClr val="FF66FF"/>
                </a:solidFill>
              </a:rPr>
              <a:t>P</a:t>
            </a:r>
            <a:r>
              <a:rPr lang="ru-RU" dirty="0">
                <a:solidFill>
                  <a:srgbClr val="CC99FF"/>
                </a:solidFill>
              </a:rPr>
              <a:t/>
            </a:r>
            <a:br>
              <a:rPr lang="ru-RU" dirty="0">
                <a:solidFill>
                  <a:srgbClr val="CC99FF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(</a:t>
            </a:r>
            <a:r>
              <a:rPr lang="ru-RU" sz="1600" dirty="0">
                <a:solidFill>
                  <a:srgbClr val="FFFF00"/>
                </a:solidFill>
              </a:rPr>
              <a:t>Существуют</a:t>
            </a:r>
            <a:r>
              <a:rPr lang="ru-RU" sz="1600" dirty="0"/>
              <a:t> </a:t>
            </a:r>
            <a:r>
              <a:rPr lang="en-US" sz="1600" dirty="0">
                <a:solidFill>
                  <a:srgbClr val="00FF00"/>
                </a:solidFill>
              </a:rPr>
              <a:t>S</a:t>
            </a:r>
            <a:r>
              <a:rPr lang="ru-RU" sz="1600" dirty="0">
                <a:solidFill>
                  <a:srgbClr val="CCFFCC"/>
                </a:solidFill>
              </a:rPr>
              <a:t>, которые</a:t>
            </a:r>
            <a:r>
              <a:rPr lang="en-US" sz="1600" dirty="0"/>
              <a:t> </a:t>
            </a:r>
            <a:r>
              <a:rPr lang="ru-RU" sz="1600" dirty="0"/>
              <a:t>суть </a:t>
            </a:r>
            <a:r>
              <a:rPr lang="en-US" sz="1600" dirty="0">
                <a:solidFill>
                  <a:srgbClr val="FF66FF"/>
                </a:solidFill>
              </a:rPr>
              <a:t>P</a:t>
            </a:r>
            <a:r>
              <a:rPr lang="ru-RU" sz="1600" dirty="0" smtClean="0">
                <a:solidFill>
                  <a:schemeClr val="accent3"/>
                </a:solidFill>
              </a:rPr>
              <a:t>)</a:t>
            </a:r>
            <a:endParaRPr lang="ru-RU" sz="1600" i="1" dirty="0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960000" y="4860000"/>
            <a:ext cx="4321175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00FFFF"/>
                </a:solidFill>
              </a:rPr>
              <a:t>Частноотрицательное суждение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dirty="0" smtClean="0">
                <a:solidFill>
                  <a:srgbClr val="FFFF00"/>
                </a:solidFill>
              </a:rPr>
              <a:t>Некоторые</a:t>
            </a:r>
            <a:r>
              <a:rPr lang="ru-RU" dirty="0" smtClean="0"/>
              <a:t> </a:t>
            </a:r>
            <a:r>
              <a:rPr lang="en-US" dirty="0">
                <a:solidFill>
                  <a:srgbClr val="00FF00"/>
                </a:solidFill>
              </a:rPr>
              <a:t>S</a:t>
            </a:r>
            <a:r>
              <a:rPr lang="en-US" dirty="0"/>
              <a:t> </a:t>
            </a:r>
            <a:r>
              <a:rPr lang="ru-RU" dirty="0"/>
              <a:t>не суть </a:t>
            </a:r>
            <a:r>
              <a:rPr lang="en-US" dirty="0">
                <a:solidFill>
                  <a:srgbClr val="FF66FF"/>
                </a:solidFill>
              </a:rPr>
              <a:t>P</a:t>
            </a:r>
            <a:r>
              <a:rPr lang="ru-RU" dirty="0">
                <a:solidFill>
                  <a:srgbClr val="CC99FF"/>
                </a:solidFill>
              </a:rPr>
              <a:t/>
            </a:r>
            <a:br>
              <a:rPr lang="ru-RU" dirty="0">
                <a:solidFill>
                  <a:srgbClr val="CC99FF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(</a:t>
            </a:r>
            <a:r>
              <a:rPr lang="ru-RU" sz="1600" dirty="0">
                <a:solidFill>
                  <a:srgbClr val="FFFF00"/>
                </a:solidFill>
              </a:rPr>
              <a:t>Существуют</a:t>
            </a:r>
            <a:r>
              <a:rPr lang="ru-RU" sz="1600" dirty="0"/>
              <a:t> </a:t>
            </a:r>
            <a:r>
              <a:rPr lang="en-US" sz="1600" dirty="0">
                <a:solidFill>
                  <a:srgbClr val="00FF00"/>
                </a:solidFill>
              </a:rPr>
              <a:t>S</a:t>
            </a:r>
            <a:r>
              <a:rPr lang="ru-RU" sz="1600" dirty="0">
                <a:solidFill>
                  <a:srgbClr val="CCFFCC"/>
                </a:solidFill>
              </a:rPr>
              <a:t>, которые</a:t>
            </a:r>
            <a:r>
              <a:rPr lang="en-US" sz="1600" dirty="0"/>
              <a:t> </a:t>
            </a:r>
            <a:r>
              <a:rPr lang="ru-RU" sz="1600" dirty="0"/>
              <a:t>не суть </a:t>
            </a:r>
            <a:r>
              <a:rPr lang="en-US" sz="1600" dirty="0">
                <a:solidFill>
                  <a:srgbClr val="FF66FF"/>
                </a:solidFill>
              </a:rPr>
              <a:t>P</a:t>
            </a:r>
            <a:r>
              <a:rPr lang="ru-RU" sz="1600" dirty="0" smtClean="0">
                <a:solidFill>
                  <a:schemeClr val="accent3"/>
                </a:solidFill>
              </a:rPr>
              <a:t>)</a:t>
            </a:r>
            <a:endParaRPr lang="ru-RU" sz="1600" i="1" dirty="0"/>
          </a:p>
        </p:txBody>
      </p:sp>
      <p:sp>
        <p:nvSpPr>
          <p:cNvPr id="31" name="Oval 3"/>
          <p:cNvSpPr>
            <a:spLocks noChangeAspect="1" noChangeArrowheads="1"/>
          </p:cNvSpPr>
          <p:nvPr/>
        </p:nvSpPr>
        <p:spPr bwMode="auto">
          <a:xfrm>
            <a:off x="2448000" y="3780000"/>
            <a:ext cx="900000" cy="900000"/>
          </a:xfrm>
          <a:prstGeom prst="ellipse">
            <a:avLst/>
          </a:prstGeom>
          <a:solidFill>
            <a:srgbClr val="FFCC99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S</a:t>
            </a: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32" name="Oval 5"/>
          <p:cNvSpPr>
            <a:spLocks noChangeAspect="1" noChangeArrowheads="1"/>
          </p:cNvSpPr>
          <p:nvPr/>
        </p:nvSpPr>
        <p:spPr bwMode="auto">
          <a:xfrm>
            <a:off x="2448000" y="3780000"/>
            <a:ext cx="902845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33" name="Oval 5"/>
          <p:cNvSpPr>
            <a:spLocks noChangeAspect="1" noChangeArrowheads="1"/>
          </p:cNvSpPr>
          <p:nvPr/>
        </p:nvSpPr>
        <p:spPr bwMode="auto">
          <a:xfrm>
            <a:off x="2448000" y="3780000"/>
            <a:ext cx="902845" cy="900000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bg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 smtClean="0">
                <a:solidFill>
                  <a:srgbClr val="FFCC99"/>
                </a:solidFill>
              </a:rPr>
              <a:t>S</a:t>
            </a:r>
            <a:r>
              <a:rPr lang="ru-RU" sz="3200" dirty="0" smtClean="0">
                <a:solidFill>
                  <a:srgbClr val="FFCC99"/>
                </a:solidFill>
              </a:rPr>
              <a:t> </a:t>
            </a:r>
            <a:r>
              <a:rPr lang="en-US" sz="3200" dirty="0" smtClean="0">
                <a:solidFill>
                  <a:srgbClr val="0000CC"/>
                </a:solidFill>
              </a:rPr>
              <a:t>P</a:t>
            </a:r>
            <a:endParaRPr lang="ru-RU" sz="3200" dirty="0">
              <a:solidFill>
                <a:srgbClr val="0000CC"/>
              </a:solidFill>
            </a:endParaRPr>
          </a:p>
        </p:txBody>
      </p:sp>
      <p:sp>
        <p:nvSpPr>
          <p:cNvPr id="35" name="Rectangle 4"/>
          <p:cNvSpPr>
            <a:spLocks noGrp="1" noChangeArrowheads="1"/>
          </p:cNvSpPr>
          <p:nvPr>
            <p:ph type="title"/>
          </p:nvPr>
        </p:nvSpPr>
        <p:spPr>
          <a:xfrm>
            <a:off x="276225" y="274638"/>
            <a:ext cx="8589963" cy="11430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bg1"/>
                </a:solidFill>
              </a:rPr>
              <a:t>Логические отношения между терминами и основные типы категорических суждений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6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941 0 " pathEditMode="relative" ptsTypes="AA">
                                      <p:cBhvr>
                                        <p:cTn id="17" dur="2000" spd="-100000" fill="hold"/>
                                        <p:tgtEl>
                                          <p:spTgt spid="5673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9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7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7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56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6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6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7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567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67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567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7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310" grpId="0" uiExpand="1" build="p"/>
      <p:bldP spid="567310" grpId="1" uiExpand="1" build="allAtOnce"/>
      <p:bldP spid="16" grpId="0" uiExpand="1" animBg="1" autoUpdateAnimBg="0"/>
      <p:bldP spid="16" grpId="1" uiExpan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60000" y="1188000"/>
            <a:ext cx="6624000" cy="90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kern="0" dirty="0" smtClean="0">
                <a:solidFill>
                  <a:srgbClr val="FFFF00"/>
                </a:solidFill>
              </a:rPr>
              <a:t>Логические отношения между суждениями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определяются сочетанием их истинности и ложности.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200" y="144000"/>
            <a:ext cx="894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Логические отношения между суждениями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32000" y="4320000"/>
            <a:ext cx="6480000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/>
          <a:p>
            <a:pPr>
              <a:spcAft>
                <a:spcPts val="1200"/>
              </a:spcAft>
            </a:pPr>
            <a:r>
              <a:rPr lang="ru-RU" sz="1600" kern="0" dirty="0" smtClean="0"/>
              <a:t>Логические отношения между </a:t>
            </a:r>
            <a:r>
              <a:rPr lang="ru-RU" sz="1600" kern="0" dirty="0" smtClean="0">
                <a:solidFill>
                  <a:srgbClr val="FFFF00"/>
                </a:solidFill>
              </a:rPr>
              <a:t>суждениями</a:t>
            </a:r>
            <a:r>
              <a:rPr lang="ru-RU" sz="1600" dirty="0" smtClean="0"/>
              <a:t> следует отличать от одноимённых логических отношений между </a:t>
            </a:r>
            <a:r>
              <a:rPr lang="ru-RU" sz="1600" dirty="0" smtClean="0">
                <a:solidFill>
                  <a:srgbClr val="FFFF00"/>
                </a:solidFill>
              </a:rPr>
              <a:t>понятиями.</a:t>
            </a:r>
          </a:p>
          <a:p>
            <a:pPr algn="ctr"/>
            <a:r>
              <a:rPr lang="ru-RU" sz="1600" dirty="0" smtClean="0"/>
              <a:t>Хотя по </a:t>
            </a:r>
            <a:r>
              <a:rPr lang="ru-RU" sz="1600" dirty="0" smtClean="0">
                <a:solidFill>
                  <a:srgbClr val="00FF00"/>
                </a:solidFill>
              </a:rPr>
              <a:t>содержанию</a:t>
            </a:r>
            <a:r>
              <a:rPr lang="ru-RU" sz="1600" dirty="0" smtClean="0"/>
              <a:t> (смыслу) эти два понятия, а именно: </a:t>
            </a:r>
            <a:r>
              <a:rPr lang="ru-RU" sz="1600" dirty="0" smtClean="0">
                <a:solidFill>
                  <a:srgbClr val="FFFF00"/>
                </a:solidFill>
              </a:rPr>
              <a:t>логическое отношению между суждениями</a:t>
            </a:r>
            <a:r>
              <a:rPr lang="ru-RU" sz="1600" dirty="0" smtClean="0"/>
              <a:t> и одноимённое </a:t>
            </a:r>
            <a:r>
              <a:rPr lang="ru-RU" sz="1600" dirty="0" smtClean="0">
                <a:solidFill>
                  <a:srgbClr val="FFFF00"/>
                </a:solidFill>
              </a:rPr>
              <a:t>логическое отношение между понятиями</a:t>
            </a:r>
            <a:r>
              <a:rPr lang="ru-RU" sz="1600" dirty="0" smtClean="0"/>
              <a:t> </a:t>
            </a:r>
            <a:r>
              <a:rPr lang="en-US" sz="1600" dirty="0" smtClean="0"/>
              <a:t>– </a:t>
            </a:r>
            <a:r>
              <a:rPr lang="ru-RU" sz="1600" dirty="0" smtClean="0"/>
              <a:t>в чём-то между собой сходны, их </a:t>
            </a:r>
            <a:r>
              <a:rPr lang="ru-RU" sz="1600" dirty="0" smtClean="0">
                <a:solidFill>
                  <a:srgbClr val="00FF00"/>
                </a:solidFill>
              </a:rPr>
              <a:t>объёмы</a:t>
            </a:r>
            <a:r>
              <a:rPr lang="ru-RU" sz="1600" dirty="0" smtClean="0"/>
              <a:t> общих элементов не имеют, т. е. сами понятия несовместимы.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260000" y="1188000"/>
            <a:ext cx="6624000" cy="90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kern="0" dirty="0" smtClean="0">
                <a:solidFill>
                  <a:srgbClr val="FFFF00"/>
                </a:solidFill>
              </a:rPr>
              <a:t>Логические отношения между суждениями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определяются сочетанием их истинности и ложности.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7200" y="144000"/>
            <a:ext cx="894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Логические отношения между суждениями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360000" y="2268000"/>
            <a:ext cx="8424000" cy="450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b="1" dirty="0" smtClean="0">
                <a:solidFill>
                  <a:schemeClr val="accent3"/>
                </a:solidFill>
              </a:rPr>
              <a:t>Отдельное суждение является либо </a:t>
            </a:r>
            <a:r>
              <a:rPr lang="ru-RU" sz="1800" b="1" dirty="0" smtClean="0">
                <a:solidFill>
                  <a:srgbClr val="00FF00"/>
                </a:solidFill>
              </a:rPr>
              <a:t>истинным,</a:t>
            </a:r>
            <a:r>
              <a:rPr lang="ru-RU" sz="1800" b="1" dirty="0" smtClean="0">
                <a:solidFill>
                  <a:schemeClr val="accent3"/>
                </a:solidFill>
              </a:rPr>
              <a:t> либо </a:t>
            </a:r>
            <a:r>
              <a:rPr lang="ru-RU" sz="1800" b="1" dirty="0" smtClean="0">
                <a:solidFill>
                  <a:srgbClr val="FF66FF"/>
                </a:solidFill>
              </a:rPr>
              <a:t>ложным.</a:t>
            </a:r>
          </a:p>
          <a:p>
            <a:pPr>
              <a:lnSpc>
                <a:spcPct val="90000"/>
              </a:lnSpc>
            </a:pPr>
            <a:r>
              <a:rPr lang="ru-RU" sz="1800" b="1" dirty="0" smtClean="0">
                <a:solidFill>
                  <a:schemeClr val="accent3"/>
                </a:solidFill>
              </a:rPr>
              <a:t>Суждения не находятся ни в каком логическом отношении, если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истинность</a:t>
            </a:r>
            <a:r>
              <a:rPr lang="ru-RU" sz="1800" b="1" dirty="0" smtClean="0">
                <a:solidFill>
                  <a:schemeClr val="accent3"/>
                </a:solidFill>
              </a:rPr>
              <a:t> или </a:t>
            </a:r>
            <a:r>
              <a:rPr lang="ru-RU" sz="1800" b="1" dirty="0" smtClean="0">
                <a:solidFill>
                  <a:srgbClr val="FF66FF"/>
                </a:solidFill>
              </a:rPr>
              <a:t>ложность</a:t>
            </a:r>
            <a:r>
              <a:rPr lang="ru-RU" sz="1800" b="1" dirty="0" smtClean="0">
                <a:solidFill>
                  <a:schemeClr val="accent3"/>
                </a:solidFill>
              </a:rPr>
              <a:t> одного никак не связана с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истинностью</a:t>
            </a:r>
            <a:r>
              <a:rPr lang="ru-RU" sz="1800" b="1" dirty="0" smtClean="0">
                <a:solidFill>
                  <a:schemeClr val="accent3"/>
                </a:solidFill>
              </a:rPr>
              <a:t> или </a:t>
            </a:r>
            <a:r>
              <a:rPr lang="ru-RU" sz="1800" b="1" dirty="0" smtClean="0">
                <a:solidFill>
                  <a:srgbClr val="FF66FF"/>
                </a:solidFill>
              </a:rPr>
              <a:t>ложностью</a:t>
            </a:r>
            <a:r>
              <a:rPr lang="ru-RU" sz="1800" b="1" dirty="0" smtClean="0">
                <a:solidFill>
                  <a:schemeClr val="accent3"/>
                </a:solidFill>
              </a:rPr>
              <a:t> другого.</a:t>
            </a:r>
            <a:endParaRPr lang="en-US" sz="1800" b="1" dirty="0" smtClean="0">
              <a:solidFill>
                <a:schemeClr val="accent3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1800" b="1" dirty="0" smtClean="0">
                <a:solidFill>
                  <a:schemeClr val="accent3"/>
                </a:solidFill>
              </a:rPr>
              <a:t>Если же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истинность</a:t>
            </a:r>
            <a:r>
              <a:rPr lang="ru-RU" sz="1800" b="1" dirty="0" smtClean="0">
                <a:solidFill>
                  <a:schemeClr val="accent3"/>
                </a:solidFill>
              </a:rPr>
              <a:t> или </a:t>
            </a:r>
            <a:r>
              <a:rPr lang="ru-RU" sz="1800" b="1" dirty="0" smtClean="0">
                <a:solidFill>
                  <a:srgbClr val="FF66FF"/>
                </a:solidFill>
              </a:rPr>
              <a:t>ложность</a:t>
            </a:r>
            <a:r>
              <a:rPr lang="ru-RU" sz="1800" b="1" dirty="0" smtClean="0">
                <a:solidFill>
                  <a:schemeClr val="accent3"/>
                </a:solidFill>
              </a:rPr>
              <a:t> одного связана с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истинностью</a:t>
            </a:r>
            <a:r>
              <a:rPr lang="ru-RU" sz="1800" b="1" dirty="0" smtClean="0">
                <a:solidFill>
                  <a:schemeClr val="accent3"/>
                </a:solidFill>
              </a:rPr>
              <a:t> или </a:t>
            </a:r>
            <a:r>
              <a:rPr lang="ru-RU" sz="1800" b="1" dirty="0" smtClean="0">
                <a:solidFill>
                  <a:srgbClr val="FF66FF"/>
                </a:solidFill>
              </a:rPr>
              <a:t>ложностью</a:t>
            </a:r>
            <a:r>
              <a:rPr lang="ru-RU" sz="1800" b="1" dirty="0" smtClean="0">
                <a:solidFill>
                  <a:schemeClr val="accent3"/>
                </a:solidFill>
              </a:rPr>
              <a:t> другого, возможны </a:t>
            </a:r>
            <a:r>
              <a:rPr lang="ru-RU" sz="1800" b="1" dirty="0" smtClean="0">
                <a:solidFill>
                  <a:srgbClr val="00FFFF"/>
                </a:solidFill>
              </a:rPr>
              <a:t>пять</a:t>
            </a:r>
            <a:r>
              <a:rPr lang="ru-RU" sz="1800" b="1" dirty="0" smtClean="0">
                <a:solidFill>
                  <a:schemeClr val="accent3"/>
                </a:solidFill>
              </a:rPr>
              <a:t> вариантов сочетания их истинности и ложности, а именно: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chemeClr val="accent3"/>
                </a:solidFill>
              </a:rPr>
              <a:t>они могут быть либо оба </a:t>
            </a:r>
            <a:r>
              <a:rPr lang="ru-RU" sz="1800" b="1" dirty="0" smtClean="0">
                <a:solidFill>
                  <a:srgbClr val="00FF00"/>
                </a:solidFill>
              </a:rPr>
              <a:t>истинными,</a:t>
            </a:r>
            <a:r>
              <a:rPr lang="ru-RU" sz="1800" b="1" dirty="0" smtClean="0">
                <a:solidFill>
                  <a:schemeClr val="accent3"/>
                </a:solidFill>
              </a:rPr>
              <a:t> либо </a:t>
            </a:r>
            <a:r>
              <a:rPr lang="ru-RU" sz="1800" b="1" dirty="0" smtClean="0">
                <a:solidFill>
                  <a:srgbClr val="00FFFF"/>
                </a:solidFill>
              </a:rPr>
              <a:t>оба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ложными;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chemeClr val="accent3"/>
                </a:solidFill>
              </a:rPr>
              <a:t>они не могут быть </a:t>
            </a:r>
            <a:r>
              <a:rPr lang="ru-RU" sz="1800" b="1" dirty="0" smtClean="0">
                <a:solidFill>
                  <a:srgbClr val="00FFFF"/>
                </a:solidFill>
              </a:rPr>
              <a:t>оба</a:t>
            </a:r>
            <a:r>
              <a:rPr lang="ru-RU" sz="1800" b="1" dirty="0" smtClean="0">
                <a:solidFill>
                  <a:schemeClr val="accent3"/>
                </a:solidFill>
              </a:rPr>
              <a:t> ни </a:t>
            </a:r>
            <a:r>
              <a:rPr lang="ru-RU" sz="1800" b="1" dirty="0" smtClean="0">
                <a:solidFill>
                  <a:srgbClr val="00FF00"/>
                </a:solidFill>
              </a:rPr>
              <a:t>истинными,</a:t>
            </a:r>
            <a:r>
              <a:rPr lang="ru-RU" sz="1800" b="1" dirty="0" smtClean="0">
                <a:solidFill>
                  <a:schemeClr val="accent3"/>
                </a:solidFill>
              </a:rPr>
              <a:t> ни </a:t>
            </a:r>
            <a:r>
              <a:rPr lang="ru-RU" sz="1800" b="1" dirty="0" smtClean="0">
                <a:solidFill>
                  <a:srgbClr val="FF66FF"/>
                </a:solidFill>
              </a:rPr>
              <a:t>ложными;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chemeClr val="accent3"/>
                </a:solidFill>
              </a:rPr>
              <a:t>они не могут быть </a:t>
            </a:r>
            <a:r>
              <a:rPr lang="ru-RU" sz="1800" b="1" dirty="0" smtClean="0">
                <a:solidFill>
                  <a:srgbClr val="00FFFF"/>
                </a:solidFill>
              </a:rPr>
              <a:t>оба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истинными,</a:t>
            </a:r>
            <a:r>
              <a:rPr lang="ru-RU" sz="1800" b="1" dirty="0" smtClean="0">
                <a:solidFill>
                  <a:schemeClr val="accent3"/>
                </a:solidFill>
              </a:rPr>
              <a:t> но могут быть </a:t>
            </a:r>
            <a:r>
              <a:rPr lang="ru-RU" sz="1800" b="1" dirty="0" smtClean="0">
                <a:solidFill>
                  <a:srgbClr val="00FFFF"/>
                </a:solidFill>
              </a:rPr>
              <a:t>оба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ложными;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chemeClr val="accent3"/>
                </a:solidFill>
              </a:rPr>
              <a:t>они могут быть </a:t>
            </a:r>
            <a:r>
              <a:rPr lang="ru-RU" sz="1800" b="1" dirty="0" smtClean="0">
                <a:solidFill>
                  <a:srgbClr val="00FFFF"/>
                </a:solidFill>
              </a:rPr>
              <a:t>оба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истинными,</a:t>
            </a:r>
            <a:r>
              <a:rPr lang="ru-RU" sz="1800" b="1" dirty="0" smtClean="0">
                <a:solidFill>
                  <a:schemeClr val="accent3"/>
                </a:solidFill>
              </a:rPr>
              <a:t> но не могут быть </a:t>
            </a:r>
            <a:r>
              <a:rPr lang="ru-RU" sz="1800" b="1" dirty="0" smtClean="0">
                <a:solidFill>
                  <a:srgbClr val="00FFFF"/>
                </a:solidFill>
              </a:rPr>
              <a:t>оба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ложными;</a:t>
            </a:r>
          </a:p>
          <a:p>
            <a:pPr lvl="1">
              <a:lnSpc>
                <a:spcPct val="90000"/>
              </a:lnSpc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chemeClr val="accent3"/>
                </a:solidFill>
              </a:rPr>
              <a:t>наконец,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истинность </a:t>
            </a:r>
            <a:r>
              <a:rPr lang="ru-RU" sz="1800" b="1" dirty="0" smtClean="0">
                <a:solidFill>
                  <a:srgbClr val="00FFFF"/>
                </a:solidFill>
              </a:rPr>
              <a:t>одного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может означать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истинность </a:t>
            </a:r>
            <a:r>
              <a:rPr lang="ru-RU" sz="1800" b="1" dirty="0" smtClean="0">
                <a:solidFill>
                  <a:srgbClr val="00FFFF"/>
                </a:solidFill>
              </a:rPr>
              <a:t>другого</a:t>
            </a:r>
            <a:r>
              <a:rPr lang="ru-RU" sz="1800" b="1" dirty="0" smtClean="0">
                <a:solidFill>
                  <a:schemeClr val="accent3"/>
                </a:solidFill>
              </a:rPr>
              <a:t> (соответственно, </a:t>
            </a:r>
            <a:r>
              <a:rPr lang="ru-RU" sz="1800" b="1" dirty="0" smtClean="0">
                <a:solidFill>
                  <a:srgbClr val="FF66FF"/>
                </a:solidFill>
              </a:rPr>
              <a:t>ложность</a:t>
            </a:r>
            <a:r>
              <a:rPr lang="ru-RU" sz="1800" b="1" dirty="0" smtClean="0">
                <a:solidFill>
                  <a:schemeClr val="accent3"/>
                </a:solidFill>
              </a:rPr>
              <a:t> этого </a:t>
            </a:r>
            <a:r>
              <a:rPr lang="ru-RU" sz="1800" b="1" dirty="0" smtClean="0">
                <a:solidFill>
                  <a:srgbClr val="00FFFF"/>
                </a:solidFill>
              </a:rPr>
              <a:t>другого</a:t>
            </a:r>
            <a:r>
              <a:rPr lang="ru-RU" sz="1800" b="1" dirty="0" smtClean="0">
                <a:solidFill>
                  <a:schemeClr val="accent3"/>
                </a:solidFill>
              </a:rPr>
              <a:t> будет означать и </a:t>
            </a:r>
            <a:r>
              <a:rPr lang="ru-RU" sz="1800" b="1" dirty="0" smtClean="0">
                <a:solidFill>
                  <a:srgbClr val="FF66FF"/>
                </a:solidFill>
              </a:rPr>
              <a:t>ложность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FF"/>
                </a:solidFill>
              </a:rPr>
              <a:t>первого</a:t>
            </a:r>
            <a:r>
              <a:rPr lang="ru-RU" sz="1800" b="1" dirty="0" smtClean="0">
                <a:solidFill>
                  <a:schemeClr val="accent3"/>
                </a:solidFill>
              </a:rPr>
              <a:t>), но </a:t>
            </a:r>
            <a:r>
              <a:rPr lang="ru-RU" sz="1800" b="1" dirty="0" smtClean="0">
                <a:solidFill>
                  <a:srgbClr val="FF66FF"/>
                </a:solidFill>
              </a:rPr>
              <a:t>ложность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FF"/>
                </a:solidFill>
              </a:rPr>
              <a:t>первого</a:t>
            </a:r>
            <a:r>
              <a:rPr lang="ru-RU" sz="1800" b="1" dirty="0" smtClean="0">
                <a:solidFill>
                  <a:schemeClr val="accent3"/>
                </a:solidFill>
              </a:rPr>
              <a:t> не обязательно будет означать </a:t>
            </a:r>
            <a:r>
              <a:rPr lang="ru-RU" sz="1800" b="1" dirty="0" smtClean="0">
                <a:solidFill>
                  <a:srgbClr val="FF66FF"/>
                </a:solidFill>
              </a:rPr>
              <a:t>ложность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FF"/>
                </a:solidFill>
              </a:rPr>
              <a:t>другого</a:t>
            </a:r>
            <a:r>
              <a:rPr lang="ru-RU" sz="1800" b="1" dirty="0" smtClean="0">
                <a:solidFill>
                  <a:schemeClr val="accent3"/>
                </a:solidFill>
              </a:rPr>
              <a:t> (соответственно,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истинность</a:t>
            </a:r>
            <a:r>
              <a:rPr lang="ru-RU" sz="1800" b="1" dirty="0" smtClean="0">
                <a:solidFill>
                  <a:schemeClr val="accent3"/>
                </a:solidFill>
              </a:rPr>
              <a:t> этого </a:t>
            </a:r>
            <a:r>
              <a:rPr lang="ru-RU" sz="1800" b="1" dirty="0" smtClean="0">
                <a:solidFill>
                  <a:srgbClr val="00FFFF"/>
                </a:solidFill>
              </a:rPr>
              <a:t>другого</a:t>
            </a:r>
            <a:r>
              <a:rPr lang="ru-RU" sz="1800" b="1" dirty="0" smtClean="0">
                <a:solidFill>
                  <a:schemeClr val="accent3"/>
                </a:solidFill>
              </a:rPr>
              <a:t> не обязательно будет означать </a:t>
            </a:r>
            <a:r>
              <a:rPr lang="ru-RU" sz="1800" b="1" dirty="0" smtClean="0">
                <a:solidFill>
                  <a:srgbClr val="00FF00"/>
                </a:solidFill>
              </a:rPr>
              <a:t>истинность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FF"/>
                </a:solidFill>
              </a:rPr>
              <a:t>первого</a:t>
            </a:r>
            <a:r>
              <a:rPr lang="ru-RU" sz="1800" b="1" dirty="0" smtClean="0">
                <a:solidFill>
                  <a:schemeClr val="accent3"/>
                </a:solidFill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0" y="144000"/>
            <a:ext cx="894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752000" y="1188000"/>
            <a:ext cx="4032000" cy="252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Отношение контрадикторности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логическое отношение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между двумя суждениями</a:t>
            </a:r>
            <a:r>
              <a:rPr lang="ru-RU" dirty="0">
                <a:solidFill>
                  <a:schemeClr val="accent3"/>
                </a:solidFill>
              </a:rPr>
              <a:t>, </a:t>
            </a:r>
            <a:r>
              <a:rPr lang="ru-RU" dirty="0" smtClean="0">
                <a:solidFill>
                  <a:schemeClr val="accent3"/>
                </a:solidFill>
              </a:rPr>
              <a:t>заключающееся в том, что данные суждения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не могут быть ни оба истинными, ни оба ложными</a:t>
            </a:r>
            <a:r>
              <a:rPr lang="ru-RU" sz="1600" dirty="0">
                <a:solidFill>
                  <a:srgbClr val="00FFFF"/>
                </a:solidFill>
              </a:rPr>
              <a:t>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60000" y="1188000"/>
            <a:ext cx="4032000" cy="252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>
              <a:defRPr/>
            </a:pPr>
            <a:r>
              <a:rPr lang="ru-RU" sz="2000" dirty="0">
                <a:solidFill>
                  <a:srgbClr val="FFFF00"/>
                </a:solidFill>
                <a:cs typeface="Arial" charset="0"/>
              </a:rPr>
              <a:t>Отношение 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cs typeface="Arial" charset="0"/>
              </a:rPr>
            </a:b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равнозначности </a:t>
            </a:r>
            <a:r>
              <a:rPr lang="ru-RU" sz="2000" dirty="0" smtClean="0">
                <a:solidFill>
                  <a:srgbClr val="FFFF00"/>
                </a:solidFill>
              </a:rPr>
              <a:t>–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логическое отношение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между двумя суждениями</a:t>
            </a:r>
            <a:r>
              <a:rPr lang="ru-RU" dirty="0">
                <a:solidFill>
                  <a:schemeClr val="accent3"/>
                </a:solidFill>
              </a:rPr>
              <a:t>, 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заключающееся в том, что данные суждения</a:t>
            </a:r>
            <a:r>
              <a:rPr lang="ru-RU" dirty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/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могут </a:t>
            </a:r>
            <a:r>
              <a:rPr lang="ru-RU" dirty="0">
                <a:solidFill>
                  <a:srgbClr val="00FFFF"/>
                </a:solidFill>
              </a:rPr>
              <a:t>быть </a:t>
            </a:r>
            <a:r>
              <a:rPr lang="ru-RU" dirty="0" smtClean="0">
                <a:solidFill>
                  <a:srgbClr val="00FFFF"/>
                </a:solidFill>
              </a:rPr>
              <a:t>либо оба истинными,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либо оба </a:t>
            </a:r>
            <a:r>
              <a:rPr lang="ru-RU" dirty="0">
                <a:solidFill>
                  <a:srgbClr val="00FFFF"/>
                </a:solidFill>
              </a:rPr>
              <a:t>ложными</a:t>
            </a:r>
            <a:r>
              <a:rPr lang="ru-RU" sz="1600" dirty="0">
                <a:solidFill>
                  <a:srgbClr val="00FFFF"/>
                </a:solidFill>
              </a:rPr>
              <a:t>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0000" y="4068000"/>
            <a:ext cx="4032000" cy="252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72000" rIns="72000" anchor="ctr" anchorCtr="1"/>
          <a:lstStyle/>
          <a:p>
            <a:pPr algn="ctr">
              <a:defRPr/>
            </a:pPr>
            <a:r>
              <a:rPr lang="ru-RU" sz="2000" dirty="0">
                <a:solidFill>
                  <a:srgbClr val="FFFF00"/>
                </a:solidFill>
                <a:cs typeface="Arial" charset="0"/>
              </a:rPr>
              <a:t>Отношение 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cs typeface="Arial" charset="0"/>
              </a:rPr>
            </a:b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контрарности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логическое отношение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между двумя суждениями, заключающееся в том, что данные суждения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не </a:t>
            </a:r>
            <a:r>
              <a:rPr lang="ru-RU" dirty="0">
                <a:solidFill>
                  <a:srgbClr val="00FFFF"/>
                </a:solidFill>
              </a:rPr>
              <a:t>могут быть </a:t>
            </a:r>
            <a:r>
              <a:rPr lang="ru-RU" dirty="0" smtClean="0">
                <a:solidFill>
                  <a:srgbClr val="00FFFF"/>
                </a:solidFill>
              </a:rPr>
              <a:t>оба истинными</a:t>
            </a:r>
            <a:r>
              <a:rPr lang="ru-RU" dirty="0">
                <a:solidFill>
                  <a:srgbClr val="00FFFF"/>
                </a:solidFill>
              </a:rPr>
              <a:t>, </a:t>
            </a:r>
            <a:r>
              <a:rPr lang="ru-RU" dirty="0" smtClean="0">
                <a:solidFill>
                  <a:srgbClr val="00FFFF"/>
                </a:solidFill>
              </a:rPr>
              <a:t/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но </a:t>
            </a:r>
            <a:r>
              <a:rPr lang="ru-RU" dirty="0">
                <a:solidFill>
                  <a:srgbClr val="00FFFF"/>
                </a:solidFill>
              </a:rPr>
              <a:t>могут </a:t>
            </a:r>
            <a:r>
              <a:rPr lang="ru-RU" dirty="0" smtClean="0">
                <a:solidFill>
                  <a:srgbClr val="00FFFF"/>
                </a:solidFill>
              </a:rPr>
              <a:t>быть оба </a:t>
            </a:r>
            <a:r>
              <a:rPr lang="ru-RU" dirty="0">
                <a:solidFill>
                  <a:srgbClr val="00FFFF"/>
                </a:solidFill>
              </a:rPr>
              <a:t>ложными</a:t>
            </a:r>
            <a:r>
              <a:rPr lang="ru-RU" sz="1600" dirty="0">
                <a:solidFill>
                  <a:srgbClr val="00FFFF"/>
                </a:solidFill>
              </a:rPr>
              <a:t>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752000" y="4068000"/>
            <a:ext cx="4032000" cy="252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72000" rIns="72000" anchor="ctr" anchorCtr="1"/>
          <a:lstStyle/>
          <a:p>
            <a:pPr algn="ctr">
              <a:defRPr/>
            </a:pPr>
            <a:r>
              <a:rPr lang="ru-RU" sz="2000" dirty="0">
                <a:solidFill>
                  <a:srgbClr val="FFFF00"/>
                </a:solidFill>
                <a:cs typeface="Arial" charset="0"/>
              </a:rPr>
              <a:t>Отношение 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cs typeface="Arial" charset="0"/>
              </a:rPr>
            </a:b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субконтрарности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логическое отношение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между двумя суждениями, заключающееся в том, что данные суждения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не </a:t>
            </a:r>
            <a:r>
              <a:rPr lang="ru-RU" dirty="0">
                <a:solidFill>
                  <a:srgbClr val="00FFFF"/>
                </a:solidFill>
              </a:rPr>
              <a:t>могут быть </a:t>
            </a:r>
            <a:r>
              <a:rPr lang="ru-RU" dirty="0" smtClean="0">
                <a:solidFill>
                  <a:srgbClr val="00FFFF"/>
                </a:solidFill>
              </a:rPr>
              <a:t>оба ложными</a:t>
            </a:r>
            <a:r>
              <a:rPr lang="ru-RU" dirty="0">
                <a:solidFill>
                  <a:srgbClr val="00FFFF"/>
                </a:solidFill>
              </a:rPr>
              <a:t>, </a:t>
            </a:r>
            <a:r>
              <a:rPr lang="ru-RU" dirty="0" smtClean="0">
                <a:solidFill>
                  <a:srgbClr val="00FFFF"/>
                </a:solidFill>
              </a:rPr>
              <a:t/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но </a:t>
            </a:r>
            <a:r>
              <a:rPr lang="ru-RU" dirty="0">
                <a:solidFill>
                  <a:srgbClr val="00FFFF"/>
                </a:solidFill>
              </a:rPr>
              <a:t>могут </a:t>
            </a:r>
            <a:r>
              <a:rPr lang="ru-RU" dirty="0" smtClean="0">
                <a:solidFill>
                  <a:srgbClr val="00FFFF"/>
                </a:solidFill>
              </a:rPr>
              <a:t>быть оба истинными</a:t>
            </a:r>
            <a:r>
              <a:rPr lang="ru-RU" dirty="0">
                <a:solidFill>
                  <a:srgbClr val="00FF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0" y="144000"/>
            <a:ext cx="8949600" cy="1143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endParaRPr lang="ru-RU" sz="2800" b="1" dirty="0">
              <a:solidFill>
                <a:schemeClr val="accent3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800000" y="1620000"/>
            <a:ext cx="5544000" cy="450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72000" rIns="72000" anchor="ctr" anchorCtr="1"/>
          <a:lstStyle/>
          <a:p>
            <a:pPr algn="ctr">
              <a:defRPr/>
            </a:pPr>
            <a:r>
              <a:rPr lang="ru-RU" sz="2000" dirty="0">
                <a:solidFill>
                  <a:srgbClr val="FFFF00"/>
                </a:solidFill>
                <a:cs typeface="Arial" charset="0"/>
              </a:rPr>
              <a:t>Отношение </a:t>
            </a: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/>
            </a:r>
            <a:br>
              <a:rPr lang="ru-RU" sz="2000" dirty="0" smtClean="0">
                <a:solidFill>
                  <a:srgbClr val="FFFF00"/>
                </a:solidFill>
                <a:cs typeface="Arial" charset="0"/>
              </a:rPr>
            </a:br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подчинения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логическое отношение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между двумя суждениями</a:t>
            </a:r>
            <a:r>
              <a:rPr lang="ru-RU" dirty="0">
                <a:solidFill>
                  <a:schemeClr val="accent3"/>
                </a:solidFill>
              </a:rPr>
              <a:t>, </a:t>
            </a:r>
            <a:r>
              <a:rPr lang="ru-RU" dirty="0" smtClean="0">
                <a:solidFill>
                  <a:schemeClr val="accent3"/>
                </a:solidFill>
              </a:rPr>
              <a:t>при котором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из истинности одного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/>
              <a:t>(именуемого </a:t>
            </a:r>
            <a:r>
              <a:rPr lang="ru-RU" dirty="0" smtClean="0">
                <a:solidFill>
                  <a:srgbClr val="FFFF00"/>
                </a:solidFill>
              </a:rPr>
              <a:t>подчиняющим</a:t>
            </a:r>
            <a:r>
              <a:rPr lang="ru-RU" dirty="0" smtClean="0"/>
              <a:t>) суждения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>
                <a:solidFill>
                  <a:srgbClr val="00FFFF"/>
                </a:solidFill>
              </a:rPr>
              <a:t>следует истинность другого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/>
              <a:t>(именуемого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подчинённым</a:t>
            </a:r>
            <a:r>
              <a:rPr lang="ru-RU" dirty="0" smtClean="0"/>
              <a:t>) суждения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r>
              <a:rPr lang="ru-RU" dirty="0">
                <a:solidFill>
                  <a:srgbClr val="00FFFF"/>
                </a:solidFill>
              </a:rPr>
              <a:t/>
            </a:r>
            <a:br>
              <a:rPr lang="ru-RU" dirty="0">
                <a:solidFill>
                  <a:srgbClr val="00FFFF"/>
                </a:solidFill>
              </a:rPr>
            </a:br>
            <a:r>
              <a:rPr lang="ru-RU" dirty="0" smtClean="0"/>
              <a:t>(соответственно, </a:t>
            </a:r>
            <a:r>
              <a:rPr lang="ru-RU" dirty="0" smtClean="0">
                <a:solidFill>
                  <a:srgbClr val="00FFFF"/>
                </a:solidFill>
              </a:rPr>
              <a:t>из </a:t>
            </a:r>
            <a:r>
              <a:rPr lang="ru-RU" dirty="0">
                <a:solidFill>
                  <a:srgbClr val="00FFFF"/>
                </a:solidFill>
              </a:rPr>
              <a:t>ложности </a:t>
            </a:r>
            <a:r>
              <a:rPr lang="ru-RU" dirty="0">
                <a:solidFill>
                  <a:srgbClr val="FFFF00"/>
                </a:solidFill>
              </a:rPr>
              <a:t>подчинённого</a:t>
            </a:r>
            <a:r>
              <a:rPr lang="ru-RU" dirty="0">
                <a:solidFill>
                  <a:srgbClr val="00FFFF"/>
                </a:solidFill>
              </a:rPr>
              <a:t> </a:t>
            </a:r>
            <a:r>
              <a:rPr lang="ru-RU" dirty="0" smtClean="0">
                <a:solidFill>
                  <a:srgbClr val="00FFFF"/>
                </a:solidFill>
              </a:rPr>
              <a:t>следует ложность </a:t>
            </a:r>
            <a:r>
              <a:rPr lang="ru-RU" dirty="0" smtClean="0">
                <a:solidFill>
                  <a:srgbClr val="FFFF00"/>
                </a:solidFill>
              </a:rPr>
              <a:t>подчиняющего</a:t>
            </a:r>
            <a:r>
              <a:rPr lang="ru-RU" dirty="0" smtClean="0"/>
              <a:t>),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br>
              <a:rPr lang="ru-RU" dirty="0" smtClean="0">
                <a:solidFill>
                  <a:srgbClr val="00FFFF"/>
                </a:solidFill>
              </a:rPr>
            </a:br>
            <a:r>
              <a:rPr lang="ru-RU" dirty="0" smtClean="0"/>
              <a:t>но </a:t>
            </a:r>
            <a:r>
              <a:rPr lang="ru-RU" dirty="0" smtClean="0">
                <a:solidFill>
                  <a:srgbClr val="FF66FF"/>
                </a:solidFill>
              </a:rPr>
              <a:t>из ложности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подчиняющего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66FF"/>
                </a:solidFill>
              </a:rPr>
              <a:t>суждения </a:t>
            </a:r>
            <a:br>
              <a:rPr lang="ru-RU" dirty="0" smtClean="0">
                <a:solidFill>
                  <a:srgbClr val="FF66FF"/>
                </a:solidFill>
              </a:rPr>
            </a:br>
            <a:r>
              <a:rPr lang="ru-RU" dirty="0" smtClean="0">
                <a:solidFill>
                  <a:srgbClr val="FF66FF"/>
                </a:solidFill>
              </a:rPr>
              <a:t>не следуют ни ложность, ни истинность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подчинённого</a:t>
            </a:r>
            <a:r>
              <a:rPr lang="ru-RU" dirty="0" smtClean="0"/>
              <a:t> (соответственно, </a:t>
            </a:r>
            <a:br>
              <a:rPr lang="ru-RU" dirty="0" smtClean="0"/>
            </a:br>
            <a:r>
              <a:rPr lang="ru-RU" dirty="0" smtClean="0"/>
              <a:t>из </a:t>
            </a:r>
            <a:r>
              <a:rPr lang="ru-RU" dirty="0" smtClean="0">
                <a:solidFill>
                  <a:srgbClr val="FF66FF"/>
                </a:solidFill>
              </a:rPr>
              <a:t>истинности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подчинённого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66FF"/>
                </a:solidFill>
              </a:rPr>
              <a:t>не следуют </a:t>
            </a:r>
            <a:br>
              <a:rPr lang="ru-RU" dirty="0" smtClean="0">
                <a:solidFill>
                  <a:srgbClr val="FF66FF"/>
                </a:solidFill>
              </a:rPr>
            </a:br>
            <a:r>
              <a:rPr lang="ru-RU" dirty="0" smtClean="0">
                <a:solidFill>
                  <a:srgbClr val="FF66FF"/>
                </a:solidFill>
              </a:rPr>
              <a:t>ни истинность, но ложность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подчиняющего</a:t>
            </a:r>
            <a:r>
              <a:rPr lang="ru-RU" dirty="0" smtClean="0"/>
              <a:t>).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endParaRPr lang="ru-RU" sz="16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3312000" y="5652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равнозначно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312000" y="4392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равнозначно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312000" y="3132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равнозначно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3312000" y="1872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 smtClean="0">
                <a:solidFill>
                  <a:srgbClr val="0000FF"/>
                </a:solidFill>
              </a:rPr>
              <a:t>равнозначно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0" y="108000"/>
            <a:ext cx="8949600" cy="936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равнозначности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476000"/>
            <a:ext cx="1836000" cy="489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Равнозначные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суждения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или </a:t>
            </a: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00"/>
                </a:solidFill>
              </a:rPr>
              <a:t>истинными,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или </a:t>
            </a: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FF66FF"/>
                </a:solidFill>
              </a:rPr>
              <a:t>ложными.</a:t>
            </a:r>
            <a:endParaRPr lang="ru-RU" sz="1600" dirty="0">
              <a:solidFill>
                <a:srgbClr val="FF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08000" y="1476000"/>
            <a:ext cx="1836000" cy="4896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равнозначное суждение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то и </a:t>
            </a: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истинно,</a:t>
            </a:r>
            <a:r>
              <a:rPr lang="ru-RU" sz="1600" dirty="0" smtClean="0">
                <a:solidFill>
                  <a:schemeClr val="accent3"/>
                </a:solidFill>
              </a:rPr>
              <a:t> 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ложно,</a:t>
            </a:r>
            <a:r>
              <a:rPr lang="ru-RU" sz="1600" dirty="0" smtClean="0">
                <a:solidFill>
                  <a:schemeClr val="accent3"/>
                </a:solidFill>
              </a:rPr>
              <a:t> то и </a:t>
            </a: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ложно.</a:t>
            </a:r>
            <a:endParaRPr lang="ru-RU" sz="1600" dirty="0">
              <a:solidFill>
                <a:srgbClr val="FF66FF"/>
              </a:solidFill>
            </a:endParaRPr>
          </a:p>
        </p:txBody>
      </p:sp>
      <p:sp>
        <p:nvSpPr>
          <p:cNvPr id="21" name="Скругленный прямоугольник 20"/>
          <p:cNvSpPr>
            <a:spLocks noChangeArrowheads="1"/>
          </p:cNvSpPr>
          <p:nvPr/>
        </p:nvSpPr>
        <p:spPr bwMode="auto">
          <a:xfrm>
            <a:off x="1836000" y="147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Слон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больше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Моськи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2" name="Скругленный прямоугольник 21"/>
          <p:cNvSpPr>
            <a:spLocks noChangeArrowheads="1"/>
          </p:cNvSpPr>
          <p:nvPr/>
        </p:nvSpPr>
        <p:spPr bwMode="auto">
          <a:xfrm>
            <a:off x="5580000" y="147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Моська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меньше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слона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Скругленный прямоугольник 23"/>
          <p:cNvSpPr>
            <a:spLocks noChangeArrowheads="1"/>
          </p:cNvSpPr>
          <p:nvPr/>
        </p:nvSpPr>
        <p:spPr bwMode="auto">
          <a:xfrm>
            <a:off x="1836000" y="273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Таяние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снегов –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причина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паводка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5" name="Скругленный прямоугольник 24"/>
          <p:cNvSpPr>
            <a:spLocks noChangeArrowheads="1"/>
          </p:cNvSpPr>
          <p:nvPr/>
        </p:nvSpPr>
        <p:spPr bwMode="auto">
          <a:xfrm>
            <a:off x="5580000" y="273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Паводок –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следствие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таяния снегов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Скругленный прямоугольник 26"/>
          <p:cNvSpPr>
            <a:spLocks noChangeArrowheads="1"/>
          </p:cNvSpPr>
          <p:nvPr/>
        </p:nvSpPr>
        <p:spPr bwMode="auto">
          <a:xfrm>
            <a:off x="1836000" y="399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Филипп –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отец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Александра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8" name="Скругленный прямоугольник 27"/>
          <p:cNvSpPr>
            <a:spLocks noChangeArrowheads="1"/>
          </p:cNvSpPr>
          <p:nvPr/>
        </p:nvSpPr>
        <p:spPr bwMode="auto">
          <a:xfrm>
            <a:off x="5580000" y="399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Александр – 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сын 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Филиппа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1836000" y="525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Углы </a:t>
            </a:r>
            <a:r>
              <a:rPr lang="ru-RU" dirty="0" err="1" smtClean="0">
                <a:solidFill>
                  <a:srgbClr val="FF0000"/>
                </a:solidFill>
              </a:rPr>
              <a:t>равно-стороннего</a:t>
            </a:r>
            <a:r>
              <a:rPr lang="ru-RU" dirty="0" smtClean="0">
                <a:solidFill>
                  <a:srgbClr val="FF0000"/>
                </a:solidFill>
              </a:rPr>
              <a:t> треугольника </a:t>
            </a:r>
            <a:r>
              <a:rPr lang="ru-RU" dirty="0" smtClean="0">
                <a:solidFill>
                  <a:srgbClr val="0000FF"/>
                </a:solidFill>
              </a:rPr>
              <a:t>равны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5580000" y="5256000"/>
            <a:ext cx="1728000" cy="1116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square" lIns="0" rIns="0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Стороны </a:t>
            </a:r>
            <a:r>
              <a:rPr lang="ru-RU" dirty="0" err="1" smtClean="0">
                <a:solidFill>
                  <a:srgbClr val="FF0000"/>
                </a:solidFill>
              </a:rPr>
              <a:t>рав-ноугольного</a:t>
            </a:r>
            <a:r>
              <a:rPr lang="ru-RU" dirty="0" smtClean="0">
                <a:solidFill>
                  <a:srgbClr val="FF0000"/>
                </a:solidFill>
              </a:rPr>
              <a:t> треугольника </a:t>
            </a:r>
            <a:r>
              <a:rPr lang="ru-RU" dirty="0" smtClean="0">
                <a:solidFill>
                  <a:srgbClr val="0000FF"/>
                </a:solidFill>
              </a:rPr>
              <a:t>равны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 animBg="1"/>
      <p:bldP spid="26" grpId="0" animBg="1"/>
      <p:bldP spid="23" grpId="0" animBg="1"/>
      <p:bldP spid="19" grpId="0"/>
      <p:bldP spid="20" grpId="0"/>
      <p:bldP spid="21" grpId="0" animBg="1"/>
      <p:bldP spid="22" grpId="0" animBg="1"/>
      <p:bldP spid="24" grpId="0" animBg="1"/>
      <p:bldP spid="25" grpId="0" animBg="1"/>
      <p:bldP spid="27" grpId="0" animBg="1"/>
      <p:bldP spid="28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0" y="108000"/>
            <a:ext cx="8949600" cy="936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Логический квадрат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311525" y="1620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контрарность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311525" y="5040000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субконтрарность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 rot="-5400000">
            <a:off x="1602582" y="3330000"/>
            <a:ext cx="2519362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5400000">
            <a:off x="5022057" y="3330000"/>
            <a:ext cx="2519362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2700000">
            <a:off x="2592387" y="3312000"/>
            <a:ext cx="3959225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контрадикторность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rot="-2700000">
            <a:off x="2592388" y="3312000"/>
            <a:ext cx="3959225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контрадикторность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000" y="1332000"/>
            <a:ext cx="2088000" cy="936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Обще-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000" y="1332000"/>
            <a:ext cx="2088000" cy="936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Обще-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000" y="4716000"/>
            <a:ext cx="2088000" cy="936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Частно-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000" y="4716000"/>
            <a:ext cx="2088000" cy="936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Частно-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dirty="0">
                <a:solidFill>
                  <a:schemeClr val="accent3"/>
                </a:solidFill>
              </a:rPr>
              <a:t/>
            </a:r>
            <a:br>
              <a:rPr lang="ru-RU" dirty="0">
                <a:solidFill>
                  <a:schemeClr val="accent3"/>
                </a:solidFill>
              </a:rPr>
            </a:br>
            <a:r>
              <a:rPr lang="ru-RU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756000" y="3276000"/>
            <a:ext cx="1295400" cy="431800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00FFFF"/>
                </a:solidFill>
              </a:rPr>
              <a:t>A</a:t>
            </a:r>
            <a:r>
              <a:rPr lang="en-US" dirty="0">
                <a:solidFill>
                  <a:schemeClr val="accent3"/>
                </a:solidFill>
              </a:rPr>
              <a:t>FF</a:t>
            </a:r>
            <a:r>
              <a:rPr lang="en-US" dirty="0">
                <a:solidFill>
                  <a:srgbClr val="00FFFF"/>
                </a:solidFill>
              </a:rPr>
              <a:t>I</a:t>
            </a:r>
            <a:r>
              <a:rPr lang="en-US" dirty="0">
                <a:solidFill>
                  <a:schemeClr val="accent3"/>
                </a:solidFill>
              </a:rPr>
              <a:t>RMO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7092000" y="3276000"/>
            <a:ext cx="1295400" cy="431800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txBody>
          <a:bodyPr wrap="none" anchor="ctr" anchorCtr="1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3"/>
                </a:solidFill>
              </a:rPr>
              <a:t>N</a:t>
            </a:r>
            <a:r>
              <a:rPr lang="en-US" dirty="0">
                <a:solidFill>
                  <a:srgbClr val="00FFFF"/>
                </a:solidFill>
              </a:rPr>
              <a:t>E</a:t>
            </a:r>
            <a:r>
              <a:rPr lang="en-US" dirty="0">
                <a:solidFill>
                  <a:schemeClr val="accent3"/>
                </a:solidFill>
              </a:rPr>
              <a:t>G</a:t>
            </a:r>
            <a:r>
              <a:rPr lang="en-US" dirty="0">
                <a:solidFill>
                  <a:srgbClr val="00FFFF"/>
                </a:solidFill>
              </a:rPr>
              <a:t>O</a:t>
            </a:r>
            <a:endParaRPr lang="ru-RU" dirty="0">
              <a:solidFill>
                <a:srgbClr val="00FFFF"/>
              </a:solidFill>
            </a:endParaRP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411413" y="1332000"/>
            <a:ext cx="900112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A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832475" y="1332000"/>
            <a:ext cx="900113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E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832475" y="4752000"/>
            <a:ext cx="900113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O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411413" y="4752000"/>
            <a:ext cx="900112" cy="9001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sz="3200" dirty="0">
                <a:solidFill>
                  <a:srgbClr val="0000FF"/>
                </a:solidFill>
              </a:rPr>
              <a:t>I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2000" y="5868000"/>
            <a:ext cx="8280000" cy="900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Логический квадрат иллюстрирует логические отношения между суждениями </a:t>
            </a:r>
            <a:r>
              <a:rPr lang="ru-RU" sz="1600" dirty="0" smtClean="0">
                <a:solidFill>
                  <a:srgbClr val="FFFF00"/>
                </a:solidFill>
              </a:rPr>
              <a:t>«с одинаковой материей»</a:t>
            </a:r>
            <a:r>
              <a:rPr lang="ru-RU" sz="1600" dirty="0" smtClean="0">
                <a:solidFill>
                  <a:schemeClr val="accent3"/>
                </a:solidFill>
              </a:rPr>
              <a:t> (т. е. с одинаковыми субъектами и одинаковыми предикатами), различающимися лишь по качеству и/или количеству).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/>
      <p:bldP spid="16" grpId="0"/>
      <p:bldP spid="17" grpId="0"/>
      <p:bldP spid="18" grpId="0"/>
      <p:bldP spid="19" grpId="0" animBg="1"/>
      <p:bldP spid="20" grpId="0" animBg="1"/>
      <p:bldP spid="3" grpId="0" animBg="1"/>
      <p:bldP spid="4" grpId="0" animBg="1"/>
      <p:bldP spid="6" grpId="0" animBg="1"/>
      <p:bldP spid="5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55256" cy="539123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Понятие суждения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Определение суждения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Структура суждения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Классификация суждений (виды суждений)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Категорическое суждение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Классификация категорических суждений по качеству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Классификация категорических суждений по количеству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chemeClr val="accent3"/>
                </a:solidFill>
              </a:rPr>
              <a:t>Логические отношения между терминами и основные типы категорических </a:t>
            </a:r>
            <a:r>
              <a:rPr lang="ru-RU" sz="2400" b="1" dirty="0" smtClean="0">
                <a:solidFill>
                  <a:schemeClr val="accent3"/>
                </a:solidFill>
              </a:rPr>
              <a:t>суждений</a:t>
            </a:r>
            <a:endParaRPr lang="ru-RU" sz="2400" b="1" dirty="0" smtClean="0">
              <a:solidFill>
                <a:schemeClr val="accent3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Суждение как форма мышления</a:t>
            </a:r>
            <a:endParaRPr lang="ru-RU" sz="32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0" y="108000"/>
            <a:ext cx="8949600" cy="936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контрадикторности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2700000">
            <a:off x="2592387" y="3779838"/>
            <a:ext cx="3959225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контрадикторность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 rot="-2700000">
            <a:off x="2592388" y="3816350"/>
            <a:ext cx="3959225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контрадикторность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152525"/>
            <a:ext cx="2196000" cy="864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000" y="1152524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904000"/>
            <a:ext cx="2160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000" y="5904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19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Все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61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Ни одно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яблоко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есть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61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19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2736000"/>
            <a:ext cx="2196000" cy="2520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Контрадикторные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суждения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не 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ни </a:t>
            </a: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истинными,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ни </a:t>
            </a: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ложными,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т. е. одно из них обязательно истинно, а другое обязательно ложно.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948032" y="2916000"/>
            <a:ext cx="2196000" cy="2124000"/>
          </a:xfrm>
          <a:prstGeom prst="rect">
            <a:avLst/>
          </a:prstGeom>
          <a:noFill/>
        </p:spPr>
        <p:txBody>
          <a:bodyPr wrap="square" lIns="72000" rIns="72000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из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контрадикторных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суждений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и наоборот: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истинно.</a:t>
            </a:r>
            <a:endParaRPr lang="ru-RU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/>
      <p:bldP spid="16" grpId="0"/>
      <p:bldP spid="17" grpId="0"/>
      <p:bldP spid="18" grpId="0"/>
      <p:bldP spid="3" grpId="0" animBg="1"/>
      <p:bldP spid="4" grpId="0" animBg="1"/>
      <p:bldP spid="6" grpId="0" animBg="1"/>
      <p:bldP spid="5" grpId="0" animBg="1"/>
      <p:bldP spid="21" grpId="0"/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0" y="108000"/>
            <a:ext cx="8949600" cy="936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контрарности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311525" y="2087563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контрарность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152525"/>
            <a:ext cx="2196000" cy="864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000" y="1152524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904000"/>
            <a:ext cx="2160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000" y="5904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19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Все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61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Ни одно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яблоко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есть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61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19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916000"/>
            <a:ext cx="2196000" cy="212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Контрарные суждения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не 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истинными,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но 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ложными.</a:t>
            </a:r>
            <a:endParaRPr lang="ru-RU" sz="1600" dirty="0">
              <a:solidFill>
                <a:srgbClr val="FF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8032" y="2916000"/>
            <a:ext cx="2196000" cy="212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из контрарных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суждений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ложно,</a:t>
            </a:r>
            <a:r>
              <a:rPr lang="ru-RU" sz="1600" dirty="0" smtClean="0">
                <a:solidFill>
                  <a:schemeClr val="accent3"/>
                </a:solidFill>
              </a:rPr>
              <a:t> но 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ложно,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может быть как </a:t>
            </a:r>
            <a:r>
              <a:rPr lang="ru-RU" sz="1600" dirty="0" smtClean="0">
                <a:solidFill>
                  <a:srgbClr val="00FF00"/>
                </a:solidFill>
              </a:rPr>
              <a:t>истинным,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 и </a:t>
            </a:r>
            <a:r>
              <a:rPr lang="ru-RU" sz="1600" dirty="0" smtClean="0">
                <a:solidFill>
                  <a:srgbClr val="FF66FF"/>
                </a:solidFill>
              </a:rPr>
              <a:t>ложным.</a:t>
            </a:r>
            <a:endParaRPr lang="ru-RU" sz="1600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0" y="108000"/>
            <a:ext cx="8949600" cy="936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субконтрарности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311525" y="5508625"/>
            <a:ext cx="2520950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субконтрарность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152525"/>
            <a:ext cx="2196000" cy="864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000" y="1152524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904000"/>
            <a:ext cx="2160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000" y="5904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19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Все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61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Ни одно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яблоко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есть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61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19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916000"/>
            <a:ext cx="2196000" cy="212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Субконтрарные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суждения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не 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FF66FF"/>
                </a:solidFill>
              </a:rPr>
              <a:t>ложными,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но могут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оба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истинными.</a:t>
            </a:r>
            <a:endParaRPr lang="ru-RU" sz="1600" dirty="0">
              <a:solidFill>
                <a:srgbClr val="00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8032" y="2916000"/>
            <a:ext cx="2196000" cy="212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из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субконтрарных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суждений </a:t>
            </a:r>
            <a:r>
              <a:rPr lang="ru-RU" sz="1600" dirty="0" smtClean="0">
                <a:solidFill>
                  <a:srgbClr val="FF66FF"/>
                </a:solidFill>
              </a:rPr>
              <a:t>ложно,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истинно,</a:t>
            </a:r>
            <a:r>
              <a:rPr lang="ru-RU" sz="1600" dirty="0" smtClean="0">
                <a:solidFill>
                  <a:schemeClr val="accent3"/>
                </a:solidFill>
              </a:rPr>
              <a:t> но если </a:t>
            </a:r>
            <a:r>
              <a:rPr lang="ru-RU" sz="1600" dirty="0" smtClean="0">
                <a:solidFill>
                  <a:srgbClr val="00FFFF"/>
                </a:solidFill>
              </a:rPr>
              <a:t>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r>
              <a:rPr lang="ru-RU" sz="1600" dirty="0" smtClean="0">
                <a:solidFill>
                  <a:srgbClr val="00FFFF"/>
                </a:solidFill>
              </a:rPr>
              <a:t>другое</a:t>
            </a:r>
            <a:r>
              <a:rPr lang="ru-RU" sz="1600" dirty="0" smtClean="0">
                <a:solidFill>
                  <a:schemeClr val="accent3"/>
                </a:solidFill>
              </a:rPr>
              <a:t> может быть как </a:t>
            </a:r>
            <a:r>
              <a:rPr lang="ru-RU" sz="1600" dirty="0" smtClean="0">
                <a:solidFill>
                  <a:srgbClr val="00FF00"/>
                </a:solidFill>
              </a:rPr>
              <a:t>истинным,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 и </a:t>
            </a:r>
            <a:r>
              <a:rPr lang="ru-RU" sz="1600" dirty="0" smtClean="0">
                <a:solidFill>
                  <a:srgbClr val="FF66FF"/>
                </a:solidFill>
              </a:rPr>
              <a:t>ложным.</a:t>
            </a:r>
            <a:endParaRPr lang="ru-RU" sz="1600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00" y="108000"/>
            <a:ext cx="8949600" cy="936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подчинения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 rot="-5400000">
            <a:off x="1602582" y="3798094"/>
            <a:ext cx="2519362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 rot="5400000">
            <a:off x="5022057" y="3798094"/>
            <a:ext cx="2519362" cy="3238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tIns="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подчинение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1152525"/>
            <a:ext cx="2196000" cy="864000"/>
          </a:xfrm>
          <a:prstGeom prst="rect">
            <a:avLst/>
          </a:prstGeom>
          <a:noFill/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000" y="1152524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Обще-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5904000"/>
            <a:ext cx="2160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утвердительное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000" y="5904000"/>
            <a:ext cx="2196000" cy="864000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chemeClr val="accent3"/>
                </a:solidFill>
              </a:rPr>
              <a:t>Частно-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отрицательное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>
                <a:solidFill>
                  <a:schemeClr val="accent3"/>
                </a:solidFill>
              </a:rPr>
              <a:t>суждение</a:t>
            </a:r>
          </a:p>
        </p:txBody>
      </p:sp>
      <p:sp>
        <p:nvSpPr>
          <p:cNvPr id="3" name="Скругленный прямоугольник 2"/>
          <p:cNvSpPr>
            <a:spLocks noChangeArrowheads="1"/>
          </p:cNvSpPr>
          <p:nvPr/>
        </p:nvSpPr>
        <p:spPr bwMode="auto">
          <a:xfrm>
            <a:off x="219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Все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5616000" y="158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Ни одно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яблоко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есть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красное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561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не 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2196000" y="5004000"/>
            <a:ext cx="1332000" cy="1332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 cmpd="dbl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9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Некоторые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6600"/>
                </a:solidFill>
              </a:rPr>
              <a:t>яблоки</a:t>
            </a:r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суть</a:t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красные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2556000"/>
            <a:ext cx="2196000" cy="284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подчиняющее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подчинённое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также </a:t>
            </a:r>
            <a:r>
              <a:rPr lang="ru-RU" sz="1600" dirty="0" smtClean="0">
                <a:solidFill>
                  <a:srgbClr val="00FF00"/>
                </a:solidFill>
              </a:rPr>
              <a:t>истинно,</a:t>
            </a:r>
            <a:r>
              <a:rPr lang="ru-RU" sz="1600" dirty="0" smtClean="0">
                <a:solidFill>
                  <a:schemeClr val="accent3"/>
                </a:solidFill>
              </a:rPr>
              <a:t> но если </a:t>
            </a:r>
            <a:r>
              <a:rPr lang="ru-RU" sz="1600" dirty="0" smtClean="0">
                <a:solidFill>
                  <a:srgbClr val="00FFFF"/>
                </a:solidFill>
              </a:rPr>
              <a:t>подчиняющее</a:t>
            </a:r>
            <a:r>
              <a:rPr lang="ru-RU" sz="1600" dirty="0" smtClean="0">
                <a:solidFill>
                  <a:schemeClr val="accent3"/>
                </a:solidFill>
              </a:rPr>
              <a:t> суждение </a:t>
            </a:r>
            <a:r>
              <a:rPr lang="ru-RU" sz="1600" dirty="0" smtClean="0">
                <a:solidFill>
                  <a:srgbClr val="FF66FF"/>
                </a:solidFill>
              </a:rPr>
              <a:t>ложно, </a:t>
            </a:r>
            <a:r>
              <a:rPr lang="ru-RU" sz="1600" dirty="0" smtClean="0">
                <a:solidFill>
                  <a:srgbClr val="00FFFF"/>
                </a:solidFill>
              </a:rPr>
              <a:t>подчинённое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может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как </a:t>
            </a:r>
            <a:r>
              <a:rPr lang="ru-RU" sz="1600" dirty="0" smtClean="0">
                <a:solidFill>
                  <a:srgbClr val="00FF00"/>
                </a:solidFill>
              </a:rPr>
              <a:t>истинным,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 и </a:t>
            </a:r>
            <a:r>
              <a:rPr lang="ru-RU" sz="1600" dirty="0" smtClean="0">
                <a:solidFill>
                  <a:srgbClr val="FF66FF"/>
                </a:solidFill>
              </a:rPr>
              <a:t>ложным.</a:t>
            </a:r>
            <a:endParaRPr lang="ru-RU" sz="1600" dirty="0">
              <a:solidFill>
                <a:srgbClr val="FF66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8032" y="2556000"/>
            <a:ext cx="2196000" cy="2844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chemeClr val="accent3"/>
                </a:solidFill>
              </a:rPr>
              <a:t>Если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подчинённое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суждение </a:t>
            </a:r>
            <a:r>
              <a:rPr lang="ru-RU" sz="1600" dirty="0" smtClean="0">
                <a:solidFill>
                  <a:srgbClr val="FF66FF"/>
                </a:solidFill>
              </a:rPr>
              <a:t>ложно, </a:t>
            </a:r>
            <a:br>
              <a:rPr lang="ru-RU" sz="1600" dirty="0" smtClean="0">
                <a:solidFill>
                  <a:srgbClr val="FF66FF"/>
                </a:solidFill>
              </a:rPr>
            </a:br>
            <a:r>
              <a:rPr lang="ru-RU" sz="1600" dirty="0" smtClean="0">
                <a:solidFill>
                  <a:srgbClr val="00FFFF"/>
                </a:solidFill>
              </a:rPr>
              <a:t>подчиняющее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также </a:t>
            </a:r>
            <a:r>
              <a:rPr lang="ru-RU" sz="1600" dirty="0" smtClean="0">
                <a:solidFill>
                  <a:srgbClr val="FF66FF"/>
                </a:solidFill>
              </a:rPr>
              <a:t>ложно,</a:t>
            </a:r>
            <a:r>
              <a:rPr lang="ru-RU" sz="1600" dirty="0" smtClean="0">
                <a:solidFill>
                  <a:schemeClr val="accent3"/>
                </a:solidFill>
              </a:rPr>
              <a:t> но если </a:t>
            </a:r>
            <a:r>
              <a:rPr lang="ru-RU" sz="1600" dirty="0" smtClean="0">
                <a:solidFill>
                  <a:srgbClr val="00FFFF"/>
                </a:solidFill>
              </a:rPr>
              <a:t>подчинённое</a:t>
            </a:r>
            <a:r>
              <a:rPr lang="ru-RU" sz="1600" dirty="0" smtClean="0">
                <a:solidFill>
                  <a:schemeClr val="accent3"/>
                </a:solidFill>
              </a:rPr>
              <a:t> суждение </a:t>
            </a:r>
            <a:r>
              <a:rPr lang="ru-RU" sz="1600" dirty="0" smtClean="0">
                <a:solidFill>
                  <a:srgbClr val="00FF00"/>
                </a:solidFill>
              </a:rPr>
              <a:t>истинно, </a:t>
            </a:r>
            <a:r>
              <a:rPr lang="ru-RU" sz="1600" dirty="0" smtClean="0">
                <a:solidFill>
                  <a:srgbClr val="00FFFF"/>
                </a:solidFill>
              </a:rPr>
              <a:t>подчиняющее</a:t>
            </a:r>
            <a:r>
              <a:rPr lang="ru-RU" sz="1600" dirty="0" smtClean="0">
                <a:solidFill>
                  <a:schemeClr val="accent3"/>
                </a:solidFill>
              </a:rPr>
              <a:t> может быть </a:t>
            </a:r>
            <a:br>
              <a:rPr lang="ru-RU" sz="1600" dirty="0" smtClean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как </a:t>
            </a:r>
            <a:r>
              <a:rPr lang="ru-RU" sz="1600" dirty="0" smtClean="0">
                <a:solidFill>
                  <a:srgbClr val="00FF00"/>
                </a:solidFill>
              </a:rPr>
              <a:t>истинным, </a:t>
            </a:r>
            <a:br>
              <a:rPr lang="ru-RU" sz="1600" dirty="0" smtClean="0">
                <a:solidFill>
                  <a:srgbClr val="00FF00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так и </a:t>
            </a:r>
            <a:r>
              <a:rPr lang="ru-RU" sz="1600" dirty="0" smtClean="0">
                <a:solidFill>
                  <a:srgbClr val="FF66FF"/>
                </a:solidFill>
              </a:rPr>
              <a:t>ложным.</a:t>
            </a:r>
            <a:endParaRPr lang="ru-RU" sz="1600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9" grpId="0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828000"/>
            <a:ext cx="8784000" cy="5868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Не следует думать, что в логических отношениях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подчинения, контрадикторности, контрарности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00FFFF"/>
                </a:solidFill>
              </a:rPr>
              <a:t>субконтрарности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могут находиться только суждения </a:t>
            </a:r>
            <a:r>
              <a:rPr lang="ru-RU" sz="1800" b="1" dirty="0" smtClean="0">
                <a:solidFill>
                  <a:srgbClr val="FFFF00"/>
                </a:solidFill>
              </a:rPr>
              <a:t>«с одинаковой материей»</a:t>
            </a:r>
            <a:r>
              <a:rPr lang="ru-RU" sz="1800" b="1" dirty="0" smtClean="0">
                <a:solidFill>
                  <a:schemeClr val="accent3"/>
                </a:solidFill>
              </a:rPr>
              <a:t>, различающиеся лишь по качеству и/или количеству, а 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равнозначности</a:t>
            </a:r>
            <a:r>
              <a:rPr lang="ru-RU" sz="1800" b="1" dirty="0" smtClean="0">
                <a:solidFill>
                  <a:schemeClr val="accent3"/>
                </a:solidFill>
              </a:rPr>
              <a:t> – только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равнозначащими</a:t>
            </a:r>
            <a:r>
              <a:rPr lang="ru-RU" sz="1800" b="1" dirty="0" smtClean="0">
                <a:solidFill>
                  <a:schemeClr val="accent3"/>
                </a:solidFill>
              </a:rPr>
              <a:t> или </a:t>
            </a:r>
            <a:r>
              <a:rPr lang="ru-RU" sz="1800" b="1" dirty="0" smtClean="0">
                <a:solidFill>
                  <a:srgbClr val="FFFF00"/>
                </a:solidFill>
              </a:rPr>
              <a:t>соотносительными</a:t>
            </a:r>
            <a:r>
              <a:rPr lang="ru-RU" sz="1800" b="1" dirty="0" smtClean="0">
                <a:solidFill>
                  <a:schemeClr val="accent3"/>
                </a:solidFill>
              </a:rPr>
              <a:t> терминами.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равнозначности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находиться, например, </a:t>
            </a: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 и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равнозначащими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</a:t>
            </a:r>
            <a:r>
              <a:rPr lang="ru-RU" sz="1800" b="1" dirty="0" smtClean="0">
                <a:solidFill>
                  <a:schemeClr val="accent3"/>
                </a:solidFill>
              </a:rPr>
              <a:t> и одинаковыми предикатами.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контрадикторности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 </a:t>
            </a: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качеству,</a:t>
            </a:r>
            <a:r>
              <a:rPr lang="ru-RU" sz="1800" b="1" dirty="0" smtClean="0">
                <a:solidFill>
                  <a:schemeClr val="accent3"/>
                </a:solidFill>
              </a:rPr>
              <a:t> но </a:t>
            </a:r>
            <a:r>
              <a:rPr lang="ru-RU" sz="1800" b="1" dirty="0" smtClean="0">
                <a:solidFill>
                  <a:srgbClr val="00FF00"/>
                </a:solidFill>
              </a:rPr>
              <a:t>различные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одинаковыми субъектами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контрадикторными предикатами.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контрарности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chemeClr val="accent3"/>
                </a:solidFill>
              </a:rPr>
              <a:t>будут находиться </a:t>
            </a:r>
            <a:r>
              <a:rPr lang="ru-RU" sz="1800" b="1" dirty="0" smtClean="0">
                <a:solidFill>
                  <a:srgbClr val="00FF00"/>
                </a:solidFill>
              </a:rPr>
              <a:t>общие </a:t>
            </a:r>
            <a:r>
              <a:rPr lang="ru-RU" sz="1800" b="1" dirty="0" smtClean="0">
                <a:solidFill>
                  <a:schemeClr val="accent3"/>
                </a:solidFill>
              </a:rPr>
              <a:t>суждения с одинаковыми субъектами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контрадикторными предикатами</a:t>
            </a:r>
            <a:r>
              <a:rPr lang="ru-RU" sz="1800" b="1" dirty="0" smtClean="0">
                <a:solidFill>
                  <a:schemeClr val="accent3"/>
                </a:solidFill>
              </a:rPr>
              <a:t> или </a:t>
            </a:r>
            <a:r>
              <a:rPr lang="ru-RU" sz="1800" b="1" dirty="0" smtClean="0">
                <a:solidFill>
                  <a:srgbClr val="00FF00"/>
                </a:solidFill>
              </a:rPr>
              <a:t>общеутвердительные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одинаковыми субъектами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контрарными предикатами </a:t>
            </a:r>
            <a:r>
              <a:rPr lang="ru-RU" sz="1800" b="1" dirty="0" smtClean="0">
                <a:solidFill>
                  <a:schemeClr val="accent3"/>
                </a:solidFill>
              </a:rPr>
              <a:t>или </a:t>
            </a:r>
            <a:r>
              <a:rPr lang="ru-RU" sz="1800" b="1" dirty="0" smtClean="0">
                <a:solidFill>
                  <a:srgbClr val="00FF00"/>
                </a:solidFill>
              </a:rPr>
              <a:t>общие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субъектами,</a:t>
            </a:r>
            <a:r>
              <a:rPr lang="ru-RU" sz="1800" b="1" dirty="0" smtClean="0">
                <a:solidFill>
                  <a:schemeClr val="accent3"/>
                </a:solidFill>
              </a:rPr>
              <a:t>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понятий,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контрадикторными предикатами.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субконтрарности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 </a:t>
            </a:r>
            <a:r>
              <a:rPr lang="ru-RU" sz="1800" b="1" dirty="0" smtClean="0">
                <a:solidFill>
                  <a:srgbClr val="00FF00"/>
                </a:solidFill>
              </a:rPr>
              <a:t>частные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одинаковыми субъектами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контрадикторными предикатами.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находиться, например, </a:t>
            </a:r>
            <a:r>
              <a:rPr lang="ru-RU" sz="1800" b="1" dirty="0" smtClean="0">
                <a:solidFill>
                  <a:srgbClr val="00FF00"/>
                </a:solidFill>
              </a:rPr>
              <a:t>общие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субъектами,</a:t>
            </a:r>
            <a:r>
              <a:rPr lang="ru-RU" sz="1800" b="1" dirty="0" smtClean="0">
                <a:solidFill>
                  <a:schemeClr val="accent3"/>
                </a:solidFill>
              </a:rPr>
              <a:t>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понятий, и одинаковыми предикатами.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44000"/>
            <a:ext cx="9144000" cy="576000"/>
          </a:xfrm>
          <a:prstGeom prst="rect">
            <a:avLst/>
          </a:prstGeom>
        </p:spPr>
        <p:txBody>
          <a:bodyPr anchor="ctr" anchorCtr="1"/>
          <a:lstStyle/>
          <a:p>
            <a:pPr lvl="0" algn="ctr" eaLnBrk="0" hangingPunct="0">
              <a:defRPr/>
            </a:pPr>
            <a:r>
              <a:rPr lang="ru-RU" sz="3200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2000"/>
            <a:ext cx="8229600" cy="493200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Не следует думать, что 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равнозначности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могут находиться только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равнозначащими</a:t>
            </a:r>
            <a:r>
              <a:rPr lang="ru-RU" sz="1800" b="1" dirty="0" smtClean="0">
                <a:solidFill>
                  <a:schemeClr val="accent3"/>
                </a:solidFill>
              </a:rPr>
              <a:t> или </a:t>
            </a:r>
            <a:r>
              <a:rPr lang="ru-RU" sz="1800" b="1" dirty="0" smtClean="0">
                <a:solidFill>
                  <a:srgbClr val="FFFF00"/>
                </a:solidFill>
              </a:rPr>
              <a:t>соотносительными</a:t>
            </a:r>
            <a:r>
              <a:rPr lang="ru-RU" sz="1800" b="1" dirty="0" smtClean="0">
                <a:solidFill>
                  <a:schemeClr val="accent3"/>
                </a:solidFill>
              </a:rPr>
              <a:t> терминами.</a:t>
            </a:r>
          </a:p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равнозначности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также находиться: </a:t>
            </a:r>
          </a:p>
          <a:p>
            <a:pPr lvl="1"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общие или оба частные), но </a:t>
            </a:r>
            <a:r>
              <a:rPr lang="ru-RU" sz="1800" b="1" dirty="0" smtClean="0">
                <a:solidFill>
                  <a:srgbClr val="00FF00"/>
                </a:solidFill>
              </a:rPr>
              <a:t>различающиеся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(одно утвердительное, другое отрицательное) суждения с одинаковыми субъектами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контрадикторными предикатами:</a:t>
            </a:r>
          </a:p>
          <a:p>
            <a:pPr marL="1657350" lvl="4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endParaRPr lang="ru-RU" sz="1800" b="1" dirty="0" smtClean="0">
              <a:solidFill>
                <a:srgbClr val="00FF00"/>
              </a:solidFill>
            </a:endParaRPr>
          </a:p>
          <a:p>
            <a:pPr marL="1657350" lvl="4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бессмертны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1657350" lvl="4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бессмертны</a:t>
            </a:r>
            <a:r>
              <a:rPr lang="ru-RU" sz="1800" b="1" dirty="0" smtClean="0">
                <a:solidFill>
                  <a:srgbClr val="FF66FF"/>
                </a:solidFill>
              </a:rPr>
              <a:t> (ложно).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1657350" lvl="4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смертны</a:t>
            </a:r>
            <a:r>
              <a:rPr lang="ru-RU" sz="1800" b="1" dirty="0" smtClean="0">
                <a:solidFill>
                  <a:srgbClr val="FF66FF"/>
                </a:solidFill>
              </a:rPr>
              <a:t> (ложно).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1657350" lvl="4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Некоторым</a:t>
            </a:r>
            <a:r>
              <a:rPr lang="ru-RU" sz="1800" b="1" dirty="0" smtClean="0">
                <a:solidFill>
                  <a:schemeClr val="accent3"/>
                </a:solidFill>
              </a:rPr>
              <a:t> людям </a:t>
            </a:r>
            <a:r>
              <a:rPr lang="ru-RU" sz="1800" b="1" dirty="0" smtClean="0">
                <a:solidFill>
                  <a:srgbClr val="FFFF00"/>
                </a:solidFill>
              </a:rPr>
              <a:t>20 или больше лет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</a:p>
          <a:p>
            <a:pPr marL="1657350" lvl="4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Некоторым</a:t>
            </a:r>
            <a:r>
              <a:rPr lang="ru-RU" sz="1800" b="1" dirty="0" smtClean="0">
                <a:solidFill>
                  <a:schemeClr val="accent3"/>
                </a:solidFill>
              </a:rPr>
              <a:t> людям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меньше 20 лет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endParaRPr lang="ru-RU" sz="1800" b="1" dirty="0" smtClean="0">
              <a:solidFill>
                <a:srgbClr val="00FF00"/>
              </a:solidFill>
            </a:endParaRPr>
          </a:p>
          <a:p>
            <a:pPr marL="1657350" lvl="4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Некоторым</a:t>
            </a:r>
            <a:r>
              <a:rPr lang="ru-RU" sz="1800" b="1" dirty="0" smtClean="0">
                <a:solidFill>
                  <a:schemeClr val="accent3"/>
                </a:solidFill>
              </a:rPr>
              <a:t> людям </a:t>
            </a:r>
            <a:r>
              <a:rPr lang="ru-RU" sz="1800" b="1" dirty="0" smtClean="0">
                <a:solidFill>
                  <a:srgbClr val="FFFF00"/>
                </a:solidFill>
              </a:rPr>
              <a:t>200 или больше лет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</a:p>
          <a:p>
            <a:pPr marL="1657350" lvl="4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Некоторым</a:t>
            </a:r>
            <a:r>
              <a:rPr lang="ru-RU" sz="1800" b="1" dirty="0" smtClean="0">
                <a:solidFill>
                  <a:schemeClr val="accent3"/>
                </a:solidFill>
              </a:rPr>
              <a:t> людям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меньше 200 лет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endParaRPr lang="ru-RU" sz="1800" b="1" dirty="0" smtClean="0">
              <a:solidFill>
                <a:srgbClr val="00FF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080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равнозначности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000" y="1602000"/>
            <a:ext cx="8820000" cy="486000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равнозначности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также находиться: </a:t>
            </a:r>
          </a:p>
          <a:p>
            <a:pPr lvl="1"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chemeClr val="bg1"/>
                </a:solidFill>
              </a:rPr>
              <a:t>пары</a:t>
            </a:r>
            <a:r>
              <a:rPr lang="ru-RU" sz="1800" b="1" dirty="0" smtClean="0">
                <a:solidFill>
                  <a:srgbClr val="00FF00"/>
                </a:solidFill>
              </a:rPr>
              <a:t> общеотрицательных</a:t>
            </a:r>
            <a:r>
              <a:rPr lang="ru-RU" sz="1800" b="1" dirty="0" smtClean="0">
                <a:solidFill>
                  <a:schemeClr val="accent3"/>
                </a:solidFill>
              </a:rPr>
              <a:t> (но, за исключением суждений с равнозначными или соотносительными терминами, не пары </a:t>
            </a:r>
            <a:r>
              <a:rPr lang="ru-RU" sz="1800" b="1" dirty="0" smtClean="0">
                <a:solidFill>
                  <a:srgbClr val="FF66FF"/>
                </a:solidFill>
              </a:rPr>
              <a:t>общеутвердительных!</a:t>
            </a:r>
            <a:r>
              <a:rPr lang="ru-RU" sz="1800" b="1" dirty="0" smtClean="0">
                <a:solidFill>
                  <a:schemeClr val="accent3"/>
                </a:solidFill>
              </a:rPr>
              <a:t>)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chemeClr val="accent3"/>
                </a:solidFill>
              </a:rPr>
              <a:t>или пары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err="1" smtClean="0">
                <a:solidFill>
                  <a:srgbClr val="00FF00"/>
                </a:solidFill>
              </a:rPr>
              <a:t>частноутвердительных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br>
              <a:rPr lang="ru-RU" sz="1800" b="1" dirty="0" smtClean="0">
                <a:solidFill>
                  <a:srgbClr val="FFFF00"/>
                </a:solidFill>
              </a:rPr>
            </a:br>
            <a:r>
              <a:rPr lang="ru-RU" sz="1800" b="1" dirty="0" smtClean="0">
                <a:solidFill>
                  <a:schemeClr val="accent3"/>
                </a:solidFill>
              </a:rPr>
              <a:t>(но, за исключением суждений, подчинённых равнозначным общеотрицательным, не пары </a:t>
            </a:r>
            <a:r>
              <a:rPr lang="ru-RU" sz="1800" b="1" dirty="0" smtClean="0">
                <a:solidFill>
                  <a:srgbClr val="FF66FF"/>
                </a:solidFill>
              </a:rPr>
              <a:t>частноотрицательных!</a:t>
            </a:r>
            <a:r>
              <a:rPr lang="ru-RU" sz="1800" b="1" dirty="0" smtClean="0">
                <a:solidFill>
                  <a:schemeClr val="accent3"/>
                </a:solidFill>
              </a:rPr>
              <a:t>) суждений, таких что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 одного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является </a:t>
            </a:r>
            <a:r>
              <a:rPr lang="ru-RU" sz="1800" b="1" dirty="0" smtClean="0">
                <a:solidFill>
                  <a:srgbClr val="FFFF00"/>
                </a:solidFill>
              </a:rPr>
              <a:t>предикатом другого,</a:t>
            </a:r>
            <a:r>
              <a:rPr lang="ru-RU" sz="1800" b="1" dirty="0" smtClean="0">
                <a:solidFill>
                  <a:schemeClr val="accent3"/>
                </a:solidFill>
              </a:rPr>
              <a:t> а </a:t>
            </a:r>
            <a:r>
              <a:rPr lang="ru-RU" sz="1800" b="1" dirty="0" smtClean="0">
                <a:solidFill>
                  <a:srgbClr val="FFFF00"/>
                </a:solidFill>
              </a:rPr>
              <a:t>предикат одного</a:t>
            </a:r>
            <a:r>
              <a:rPr lang="ru-RU" sz="1800" b="1" dirty="0" smtClean="0">
                <a:solidFill>
                  <a:schemeClr val="accent3"/>
                </a:solidFill>
              </a:rPr>
              <a:t> –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субъектом другого:</a:t>
            </a:r>
          </a:p>
          <a:p>
            <a:pPr marL="1657350" lvl="4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rgbClr val="FFFF00"/>
                </a:solidFill>
              </a:rPr>
              <a:t> француз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rgbClr val="FFFF00"/>
                </a:solidFill>
              </a:rPr>
              <a:t> китаец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1657350" lvl="4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rgbClr val="FFFF00"/>
                </a:solidFill>
              </a:rPr>
              <a:t> китаец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rgbClr val="FFFF00"/>
                </a:solidFill>
              </a:rPr>
              <a:t> француз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1657350" lvl="4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rgbClr val="FFFF00"/>
                </a:solidFill>
              </a:rPr>
              <a:t> французы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rgbClr val="FFFF00"/>
                </a:solidFill>
              </a:rPr>
              <a:t> 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</a:p>
          <a:p>
            <a:pPr marL="1657350" lvl="4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rgbClr val="FFFF00"/>
                </a:solidFill>
              </a:rPr>
              <a:t> китайцы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французы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  <a:p>
            <a:pPr marL="1657350" lvl="4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rgbClr val="FFFF00"/>
                </a:solidFill>
              </a:rPr>
              <a:t> французы </a:t>
            </a:r>
            <a:r>
              <a:rPr lang="ru-RU" sz="1800" b="1" dirty="0" smtClean="0">
                <a:solidFill>
                  <a:srgbClr val="00FF00"/>
                </a:solidFill>
              </a:rPr>
              <a:t>–</a:t>
            </a:r>
            <a:r>
              <a:rPr lang="ru-RU" sz="1800" b="1" dirty="0" smtClean="0">
                <a:solidFill>
                  <a:srgbClr val="FFFF00"/>
                </a:solidFill>
              </a:rPr>
              <a:t> 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</a:p>
          <a:p>
            <a:pPr marL="1657350" lvl="4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rgbClr val="FFFF00"/>
                </a:solidFill>
              </a:rPr>
              <a:t> китайцы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–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французы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</a:p>
          <a:p>
            <a:pPr marL="1657350" lvl="4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rgbClr val="FFFF00"/>
                </a:solidFill>
              </a:rPr>
              <a:t> равносторонние треугольники равноугольны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1657350" lvl="4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rgbClr val="FFFF00"/>
                </a:solidFill>
              </a:rPr>
              <a:t> равноугольные треугольники равносторонни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080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равнозначности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0000"/>
            <a:ext cx="8229600" cy="514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Не следует думать, что в отношении</a:t>
            </a:r>
            <a:r>
              <a:rPr lang="ru-RU" sz="1800" b="1" dirty="0" smtClean="0">
                <a:solidFill>
                  <a:srgbClr val="00FFFF"/>
                </a:solidFill>
              </a:rPr>
              <a:t> контрадикторности </a:t>
            </a:r>
            <a:r>
              <a:rPr lang="ru-RU" sz="1800" b="1" dirty="0" smtClean="0">
                <a:solidFill>
                  <a:schemeClr val="accent3"/>
                </a:solidFill>
              </a:rPr>
              <a:t>могут находиться лишь суждения </a:t>
            </a:r>
            <a:r>
              <a:rPr lang="ru-RU" sz="1800" b="1" dirty="0" smtClean="0">
                <a:solidFill>
                  <a:srgbClr val="FFFF00"/>
                </a:solidFill>
              </a:rPr>
              <a:t>«с одинаковой материей»,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различающиеся и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(одно утвердительное, другое отрицательное), </a:t>
            </a:r>
            <a:r>
              <a:rPr lang="ru-RU" sz="1800" b="1" dirty="0" smtClean="0">
                <a:solidFill>
                  <a:srgbClr val="00FF00"/>
                </a:solidFill>
              </a:rPr>
              <a:t>и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(одно общее, другое частное). 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err="1" smtClean="0">
                <a:solidFill>
                  <a:srgbClr val="00FFFF"/>
                </a:solidFill>
              </a:rPr>
              <a:t>контрадикторности</a:t>
            </a:r>
            <a:r>
              <a:rPr lang="ru-RU" sz="1800" b="1" dirty="0" smtClean="0">
                <a:solidFill>
                  <a:srgbClr val="00FFFF"/>
                </a:solidFill>
              </a:rPr>
              <a:t> </a:t>
            </a:r>
            <a:r>
              <a:rPr lang="ru-RU" sz="1800" b="1" dirty="0" smtClean="0">
                <a:solidFill>
                  <a:schemeClr val="accent3"/>
                </a:solidFill>
              </a:rPr>
              <a:t>будут находиться и </a:t>
            </a: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</a:t>
            </a:r>
            <a:r>
              <a:rPr lang="ru-RU" sz="1800" b="1" dirty="0" smtClean="0">
                <a:solidFill>
                  <a:schemeClr val="bg1"/>
                </a:solidFill>
              </a:rPr>
              <a:t>оба утвердительные или оба отрицательные), </a:t>
            </a:r>
            <a:r>
              <a:rPr lang="ru-RU" sz="1800" b="1" dirty="0" smtClean="0">
                <a:solidFill>
                  <a:schemeClr val="accent3"/>
                </a:solidFill>
              </a:rPr>
              <a:t>но </a:t>
            </a:r>
            <a:r>
              <a:rPr lang="ru-RU" sz="1800" b="1" dirty="0" smtClean="0">
                <a:solidFill>
                  <a:srgbClr val="00FF00"/>
                </a:solidFill>
              </a:rPr>
              <a:t>различные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</a:t>
            </a:r>
            <a:r>
              <a:rPr lang="ru-RU" sz="1800" b="1" dirty="0" smtClean="0">
                <a:solidFill>
                  <a:schemeClr val="bg1"/>
                </a:solidFill>
              </a:rPr>
              <a:t>одно общее, другое частное</a:t>
            </a:r>
            <a:r>
              <a:rPr lang="ru-RU" sz="1800" b="1" dirty="0" smtClean="0">
                <a:solidFill>
                  <a:schemeClr val="accent3"/>
                </a:solidFill>
              </a:rPr>
              <a:t>) суждения с одинаковыми субъектами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контрадикторными </a:t>
            </a:r>
            <a:r>
              <a:rPr lang="ru-RU" sz="1800" b="1" dirty="0" smtClean="0">
                <a:solidFill>
                  <a:schemeClr val="accent3"/>
                </a:solidFill>
              </a:rPr>
              <a:t>(но не контрарными!)</a:t>
            </a:r>
            <a:r>
              <a:rPr lang="ru-RU" sz="1800" b="1" dirty="0" smtClean="0">
                <a:solidFill>
                  <a:srgbClr val="FFFF00"/>
                </a:solidFill>
              </a:rPr>
              <a:t> предикатами.</a:t>
            </a: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бессмертны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скворцы </a:t>
            </a:r>
            <a:r>
              <a:rPr lang="ru-RU" sz="1800" b="1" dirty="0" smtClean="0">
                <a:solidFill>
                  <a:srgbClr val="00FF00"/>
                </a:solidFill>
              </a:rPr>
              <a:t>–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самцы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скворцы </a:t>
            </a:r>
            <a:r>
              <a:rPr lang="ru-RU" sz="1800" b="1" dirty="0" smtClean="0">
                <a:solidFill>
                  <a:srgbClr val="00FF00"/>
                </a:solidFill>
              </a:rPr>
              <a:t>–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самки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человек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смертен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бессмертны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Ни один </a:t>
            </a:r>
            <a:r>
              <a:rPr lang="ru-RU" sz="1800" b="1" dirty="0" smtClean="0">
                <a:solidFill>
                  <a:schemeClr val="accent3"/>
                </a:solidFill>
              </a:rPr>
              <a:t>скворец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самец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скворцы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самки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1448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контрадикторности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2000"/>
            <a:ext cx="8229600" cy="4525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Не следует думать, что в отношении</a:t>
            </a:r>
            <a:r>
              <a:rPr lang="ru-RU" sz="1800" b="1" dirty="0" smtClean="0">
                <a:solidFill>
                  <a:srgbClr val="00FFFF"/>
                </a:solidFill>
              </a:rPr>
              <a:t> </a:t>
            </a:r>
            <a:r>
              <a:rPr lang="ru-RU" sz="1800" b="1" dirty="0" err="1" smtClean="0">
                <a:solidFill>
                  <a:srgbClr val="00FFFF"/>
                </a:solidFill>
              </a:rPr>
              <a:t>контрарности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могут находиться лишь </a:t>
            </a:r>
            <a:r>
              <a:rPr lang="ru-RU" sz="1800" b="1" dirty="0" smtClean="0">
                <a:solidFill>
                  <a:srgbClr val="00FF00"/>
                </a:solidFill>
              </a:rPr>
              <a:t>противоположные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(одно утвердительное, другое отрицательное) </a:t>
            </a:r>
            <a:r>
              <a:rPr lang="ru-RU" sz="1800" b="1" dirty="0" smtClean="0">
                <a:solidFill>
                  <a:srgbClr val="00FF00"/>
                </a:solidFill>
              </a:rPr>
              <a:t>общие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</a:t>
            </a:r>
            <a:r>
              <a:rPr lang="en-US" sz="1800" b="1" dirty="0" smtClean="0">
                <a:solidFill>
                  <a:schemeClr val="accent3"/>
                </a:solidFill>
              </a:rPr>
              <a:t/>
            </a:r>
            <a:br>
              <a:rPr lang="en-US" sz="1800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rgbClr val="FFFF00"/>
                </a:solidFill>
              </a:rPr>
              <a:t>«с одинаковой материей».</a:t>
            </a: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err="1" smtClean="0">
                <a:solidFill>
                  <a:srgbClr val="00FFFF"/>
                </a:solidFill>
              </a:rPr>
              <a:t>контрарности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также находиться: </a:t>
            </a:r>
          </a:p>
          <a:p>
            <a:pPr lvl="1"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утвердительные или оба отрицательные)</a:t>
            </a:r>
            <a:r>
              <a:rPr lang="ru-RU" sz="1800" b="1" dirty="0" smtClean="0">
                <a:solidFill>
                  <a:srgbClr val="00FF00"/>
                </a:solidFill>
              </a:rPr>
              <a:t> общие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одинаковыми субъектами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контрадикторными предикатами: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</a:p>
          <a:p>
            <a:pPr marL="2114550" lvl="5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бессмертны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человек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слеп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человек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зряч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080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контрарности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2000"/>
            <a:ext cx="8229600" cy="4968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err="1" smtClean="0">
                <a:solidFill>
                  <a:srgbClr val="00FFFF"/>
                </a:solidFill>
              </a:rPr>
              <a:t>контрарности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также находиться: </a:t>
            </a:r>
          </a:p>
          <a:p>
            <a:pPr lvl="1"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утвердительные или оба отрицательные)</a:t>
            </a:r>
            <a:r>
              <a:rPr lang="ru-RU" sz="1800" b="1" dirty="0" smtClean="0">
                <a:solidFill>
                  <a:srgbClr val="00FF00"/>
                </a:solidFill>
              </a:rPr>
              <a:t> общие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</a:t>
            </a:r>
            <a:r>
              <a:rPr lang="ru-RU" sz="1800" b="1" dirty="0" smtClean="0">
                <a:solidFill>
                  <a:schemeClr val="accent3"/>
                </a:solidFill>
              </a:rPr>
              <a:t>,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понятий,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контрадикторными </a:t>
            </a:r>
            <a:r>
              <a:rPr lang="ru-RU" sz="1800" b="1" dirty="0" smtClean="0">
                <a:solidFill>
                  <a:schemeClr val="accent3"/>
                </a:solidFill>
              </a:rPr>
              <a:t>(но не контрарными!)</a:t>
            </a:r>
            <a:r>
              <a:rPr lang="ru-RU" sz="1800" b="1" dirty="0" smtClean="0">
                <a:solidFill>
                  <a:srgbClr val="FFFF00"/>
                </a:solidFill>
              </a:rPr>
              <a:t> предикатами:</a:t>
            </a:r>
          </a:p>
          <a:p>
            <a:pPr marL="2114550" lvl="5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люди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–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инопланетяне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греки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–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земляне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человек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слеп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зряч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1"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общеутвердительные</a:t>
            </a:r>
            <a:r>
              <a:rPr lang="ru-RU" sz="1800" b="1" dirty="0" smtClean="0">
                <a:solidFill>
                  <a:schemeClr val="accent3"/>
                </a:solidFill>
              </a:rPr>
              <a:t> (но не общеотрицательные!) суждения с одинаковыми субъектами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контрарными предикатами: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marL="2114550" lvl="5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яблоки </a:t>
            </a:r>
            <a:r>
              <a:rPr lang="ru-RU" sz="1800" b="1" dirty="0" smtClean="0">
                <a:solidFill>
                  <a:srgbClr val="FFFF00"/>
                </a:solidFill>
              </a:rPr>
              <a:t>красные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яблоки </a:t>
            </a:r>
            <a:r>
              <a:rPr lang="ru-RU" sz="1800" b="1" dirty="0" smtClean="0">
                <a:solidFill>
                  <a:srgbClr val="FFFF00"/>
                </a:solidFill>
              </a:rPr>
              <a:t>зелёные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600"/>
              </a:spcBef>
              <a:buClr>
                <a:schemeClr val="accent3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одноголовые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двухголовые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0800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контрарности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</a:rPr>
              <a:t>Понятие суждения</a:t>
            </a:r>
            <a:br>
              <a:rPr lang="ru-RU" sz="3200" b="1" dirty="0" smtClean="0">
                <a:solidFill>
                  <a:srgbClr val="FFFF00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Определение суждения</a:t>
            </a:r>
          </a:p>
        </p:txBody>
      </p:sp>
      <p:sp>
        <p:nvSpPr>
          <p:cNvPr id="443397" name="Text Box 5"/>
          <p:cNvSpPr txBox="1">
            <a:spLocks noChangeArrowheads="1"/>
          </p:cNvSpPr>
          <p:nvPr/>
        </p:nvSpPr>
        <p:spPr bwMode="auto">
          <a:xfrm>
            <a:off x="2196000" y="3528000"/>
            <a:ext cx="4752000" cy="1944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Суждение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>
                <a:solidFill>
                  <a:srgbClr val="FFFF00"/>
                </a:solidFill>
              </a:rPr>
              <a:t>–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 smtClean="0"/>
              <a:t> форма мышления, </a:t>
            </a:r>
            <a:br>
              <a:rPr lang="ru-RU" dirty="0" smtClean="0"/>
            </a:br>
            <a:r>
              <a:rPr lang="ru-RU" dirty="0" smtClean="0"/>
              <a:t>выражающая </a:t>
            </a:r>
            <a:r>
              <a:rPr lang="ru-RU" dirty="0" smtClean="0">
                <a:solidFill>
                  <a:srgbClr val="00FF00"/>
                </a:solidFill>
              </a:rPr>
              <a:t>логическое отношение </a:t>
            </a:r>
            <a:br>
              <a:rPr lang="ru-RU" dirty="0" smtClean="0">
                <a:solidFill>
                  <a:srgbClr val="00FF00"/>
                </a:solidFill>
              </a:rPr>
            </a:br>
            <a:r>
              <a:rPr lang="ru-RU" dirty="0" smtClean="0"/>
              <a:t>между понятиями (простое суждение) </a:t>
            </a:r>
            <a:br>
              <a:rPr lang="ru-RU" dirty="0" smtClean="0"/>
            </a:br>
            <a:r>
              <a:rPr lang="ru-RU" dirty="0" smtClean="0"/>
              <a:t>или между простыми суждениями </a:t>
            </a:r>
            <a:br>
              <a:rPr lang="ru-RU" dirty="0" smtClean="0"/>
            </a:br>
            <a:r>
              <a:rPr lang="ru-RU" dirty="0" smtClean="0"/>
              <a:t>(сложное суждение).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332000" y="5580000"/>
            <a:ext cx="6480000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</a:rPr>
              <a:t>Суждение выражает </a:t>
            </a:r>
            <a:r>
              <a:rPr lang="ru-RU" dirty="0" smtClean="0">
                <a:solidFill>
                  <a:schemeClr val="accent3"/>
                </a:solidFill>
              </a:rPr>
              <a:t>либо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FF00"/>
                </a:solidFill>
              </a:rPr>
              <a:t>истину,</a:t>
            </a:r>
            <a:r>
              <a:rPr lang="ru-RU" dirty="0">
                <a:solidFill>
                  <a:srgbClr val="00FF00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либо</a:t>
            </a:r>
            <a:r>
              <a:rPr lang="ru-RU" dirty="0" smtClean="0"/>
              <a:t> </a:t>
            </a:r>
            <a:r>
              <a:rPr lang="ru-RU" dirty="0">
                <a:solidFill>
                  <a:srgbClr val="FF66CC"/>
                </a:solidFill>
              </a:rPr>
              <a:t>ложь.</a:t>
            </a:r>
          </a:p>
          <a:p>
            <a:pPr algn="ctr">
              <a:spcBef>
                <a:spcPts val="600"/>
              </a:spcBef>
              <a:defRPr/>
            </a:pPr>
            <a:r>
              <a:rPr lang="ru-RU" dirty="0">
                <a:solidFill>
                  <a:schemeClr val="accent3"/>
                </a:solidFill>
              </a:rPr>
              <a:t>Из всех форм </a:t>
            </a:r>
            <a:r>
              <a:rPr lang="ru-RU" dirty="0" smtClean="0">
                <a:solidFill>
                  <a:schemeClr val="accent3"/>
                </a:solidFill>
              </a:rPr>
              <a:t>мышления лишь </a:t>
            </a:r>
            <a:r>
              <a:rPr lang="ru-RU" dirty="0">
                <a:solidFill>
                  <a:schemeClr val="accent3"/>
                </a:solidFill>
              </a:rPr>
              <a:t>суждения </a:t>
            </a:r>
            <a:r>
              <a:rPr lang="ru-RU" dirty="0" smtClean="0">
                <a:solidFill>
                  <a:schemeClr val="accent3"/>
                </a:solidFill>
              </a:rPr>
              <a:t>могут в </a:t>
            </a:r>
            <a:r>
              <a:rPr lang="ru-RU" dirty="0">
                <a:solidFill>
                  <a:schemeClr val="accent3"/>
                </a:solidFill>
              </a:rPr>
              <a:t>строгом смысле </a:t>
            </a:r>
            <a:r>
              <a:rPr lang="ru-RU" dirty="0" smtClean="0">
                <a:solidFill>
                  <a:schemeClr val="accent3"/>
                </a:solidFill>
              </a:rPr>
              <a:t>считаться </a:t>
            </a:r>
            <a:r>
              <a:rPr lang="ru-RU" dirty="0" smtClean="0">
                <a:solidFill>
                  <a:srgbClr val="00FF00"/>
                </a:solidFill>
              </a:rPr>
              <a:t>истинными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>
                <a:solidFill>
                  <a:schemeClr val="accent3"/>
                </a:solidFill>
              </a:rPr>
              <a:t>или </a:t>
            </a:r>
            <a:r>
              <a:rPr lang="ru-RU" dirty="0">
                <a:solidFill>
                  <a:srgbClr val="FF66FF"/>
                </a:solidFill>
              </a:rPr>
              <a:t>ложными.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000" y="1440000"/>
            <a:ext cx="7920000" cy="1980000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cs typeface="Arial" charset="0"/>
              </a:rPr>
              <a:t>Суждение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традиционно определяется как форма мысли, в которой </a:t>
            </a:r>
            <a:r>
              <a:rPr lang="ru-RU" dirty="0" smtClean="0">
                <a:solidFill>
                  <a:srgbClr val="00FF00"/>
                </a:solidFill>
              </a:rPr>
              <a:t>утверждается</a:t>
            </a:r>
            <a:r>
              <a:rPr lang="ru-RU" dirty="0" smtClean="0"/>
              <a:t> или </a:t>
            </a:r>
            <a:r>
              <a:rPr lang="ru-RU" dirty="0" smtClean="0">
                <a:solidFill>
                  <a:srgbClr val="00FF00"/>
                </a:solidFill>
              </a:rPr>
              <a:t>отрицается</a:t>
            </a:r>
            <a:r>
              <a:rPr lang="ru-RU" dirty="0" smtClean="0"/>
              <a:t> что-либо </a:t>
            </a:r>
            <a:r>
              <a:rPr lang="ru-RU" dirty="0" smtClean="0">
                <a:solidFill>
                  <a:schemeClr val="accent3"/>
                </a:solidFill>
              </a:rPr>
              <a:t>относительно предметов и явлений, их свойств, связей и отношений.</a:t>
            </a:r>
          </a:p>
          <a:p>
            <a:pPr algn="ctr">
              <a:spcBef>
                <a:spcPts val="600"/>
              </a:spcBef>
            </a:pPr>
            <a:r>
              <a:rPr lang="ru-RU" dirty="0" smtClean="0">
                <a:solidFill>
                  <a:schemeClr val="accent3"/>
                </a:solidFill>
              </a:rPr>
              <a:t>Это определение, характеризующее </a:t>
            </a:r>
            <a:r>
              <a:rPr lang="ru-RU" dirty="0" smtClean="0">
                <a:solidFill>
                  <a:srgbClr val="00FF00"/>
                </a:solidFill>
              </a:rPr>
              <a:t>структуру</a:t>
            </a:r>
            <a:r>
              <a:rPr lang="ru-RU" dirty="0" smtClean="0">
                <a:solidFill>
                  <a:schemeClr val="accent3"/>
                </a:solidFill>
              </a:rPr>
              <a:t> суждения,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лишь косвенно фиксирует, однако, его важнейшую логическую </a:t>
            </a:r>
            <a:r>
              <a:rPr lang="ru-RU" dirty="0" smtClean="0">
                <a:solidFill>
                  <a:srgbClr val="00FF00"/>
                </a:solidFill>
              </a:rPr>
              <a:t>функцию</a:t>
            </a:r>
            <a:r>
              <a:rPr lang="ru-RU" dirty="0" smtClean="0">
                <a:solidFill>
                  <a:schemeClr val="accent3"/>
                </a:solidFill>
              </a:rPr>
              <a:t> – выражение логического отношения между понятиями.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7" grpId="0" animBg="1"/>
      <p:bldP spid="6" grpId="0" uiExpand="1" build="p"/>
      <p:bldP spid="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2000"/>
            <a:ext cx="8229600" cy="493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Не следует думать, что 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субконтрарности</a:t>
            </a:r>
            <a:r>
              <a:rPr lang="ru-RU" sz="1800" b="1" dirty="0" smtClean="0">
                <a:solidFill>
                  <a:schemeClr val="accent3"/>
                </a:solidFill>
              </a:rPr>
              <a:t> могут находиться только </a:t>
            </a:r>
            <a:r>
              <a:rPr lang="ru-RU" sz="1800" b="1" dirty="0" smtClean="0">
                <a:solidFill>
                  <a:srgbClr val="00FF00"/>
                </a:solidFill>
              </a:rPr>
              <a:t>противоположные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(одно утвердительное, другое отрицательное) </a:t>
            </a:r>
            <a:r>
              <a:rPr lang="ru-RU" sz="1800" b="1" dirty="0" smtClean="0">
                <a:solidFill>
                  <a:srgbClr val="00FF00"/>
                </a:solidFill>
              </a:rPr>
              <a:t>частные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</a:t>
            </a:r>
            <a:r>
              <a:rPr lang="en-US" sz="1800" b="1" dirty="0" smtClean="0">
                <a:solidFill>
                  <a:schemeClr val="accent3"/>
                </a:solidFill>
              </a:rPr>
              <a:t/>
            </a:r>
            <a:br>
              <a:rPr lang="en-US" sz="1800" b="1" dirty="0" smtClean="0">
                <a:solidFill>
                  <a:schemeClr val="accent3"/>
                </a:solidFill>
              </a:rPr>
            </a:br>
            <a:r>
              <a:rPr lang="ru-RU" sz="1800" b="1" dirty="0" smtClean="0">
                <a:solidFill>
                  <a:srgbClr val="FFFF00"/>
                </a:solidFill>
              </a:rPr>
              <a:t>«с одинаковой материей». 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таком же отношении будут находиться </a:t>
            </a:r>
            <a:r>
              <a:rPr lang="ru-RU" sz="1800" b="1" dirty="0" smtClean="0">
                <a:solidFill>
                  <a:srgbClr val="00FF00"/>
                </a:solidFill>
              </a:rPr>
              <a:t>частные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</a:t>
            </a:r>
            <a:r>
              <a:rPr lang="ru-RU" sz="1800" b="1" dirty="0" smtClean="0">
                <a:solidFill>
                  <a:srgbClr val="00FF00"/>
                </a:solidFill>
              </a:rPr>
              <a:t>одинакового качества</a:t>
            </a:r>
            <a:r>
              <a:rPr lang="ru-RU" sz="1800" b="1" dirty="0" smtClean="0">
                <a:solidFill>
                  <a:schemeClr val="accent3"/>
                </a:solidFill>
              </a:rPr>
              <a:t> (оба утвердительные или оба отрицательные) с одинаковыми субъектами и </a:t>
            </a:r>
            <a:r>
              <a:rPr lang="ru-RU" sz="1800" b="1" dirty="0" smtClean="0">
                <a:solidFill>
                  <a:srgbClr val="FFFF00"/>
                </a:solidFill>
              </a:rPr>
              <a:t>контрадикторными </a:t>
            </a:r>
            <a:r>
              <a:rPr lang="ru-RU" sz="1800" b="1" dirty="0" smtClean="0">
                <a:solidFill>
                  <a:schemeClr val="accent3"/>
                </a:solidFill>
              </a:rPr>
              <a:t>(но не контрарными!)</a:t>
            </a:r>
            <a:r>
              <a:rPr lang="ru-RU" sz="1800" b="1" dirty="0" smtClean="0">
                <a:solidFill>
                  <a:srgbClr val="FFFF00"/>
                </a:solidFill>
              </a:rPr>
              <a:t> предикатами:</a:t>
            </a:r>
          </a:p>
          <a:p>
            <a:pPr marL="2114550" lvl="5" indent="-342900"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слепы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зрячи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00FF00"/>
                </a:solidFill>
              </a:rPr>
              <a:t>–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одноголовые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marL="2114550" lvl="5" indent="-342900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люди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–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многоголовые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киты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–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самцы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киты</a:t>
            </a:r>
            <a:r>
              <a:rPr lang="en-US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–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самки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киты </a:t>
            </a:r>
            <a:r>
              <a:rPr lang="ru-RU" sz="1800" b="1" dirty="0" smtClean="0">
                <a:solidFill>
                  <a:srgbClr val="FFFF00"/>
                </a:solidFill>
              </a:rPr>
              <a:t>крылаты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en-US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киты</a:t>
            </a:r>
            <a:r>
              <a:rPr lang="en-US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бескрылы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1448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</a:t>
            </a:r>
            <a:r>
              <a:rPr lang="ru-RU" sz="2800" b="1" dirty="0" smtClean="0">
                <a:solidFill>
                  <a:schemeClr val="bg1"/>
                </a:solidFill>
              </a:rPr>
              <a:t>субконтрарности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440000"/>
            <a:ext cx="8784000" cy="5184000"/>
          </a:xfrm>
        </p:spPr>
        <p:txBody>
          <a:bodyPr/>
          <a:lstStyle/>
          <a:p>
            <a:pPr>
              <a:spcBef>
                <a:spcPts val="432"/>
              </a:spcBef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Не следует думать, что 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могут находиться только </a:t>
            </a: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утвердительные или оба отрицательные), но </a:t>
            </a:r>
            <a:r>
              <a:rPr lang="ru-RU" sz="1800" b="1" dirty="0" smtClean="0">
                <a:solidFill>
                  <a:srgbClr val="00FF00"/>
                </a:solidFill>
              </a:rPr>
              <a:t>различающиеся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(одно общее, другое частное) суждения </a:t>
            </a:r>
            <a:r>
              <a:rPr lang="ru-RU" sz="1800" b="1" dirty="0" smtClean="0">
                <a:solidFill>
                  <a:srgbClr val="FFFF00"/>
                </a:solidFill>
              </a:rPr>
              <a:t>«с одинаковой материей»</a:t>
            </a:r>
            <a:r>
              <a:rPr lang="ru-RU" sz="1800" b="1" dirty="0" smtClean="0">
                <a:solidFill>
                  <a:schemeClr val="accent3"/>
                </a:solidFill>
              </a:rPr>
              <a:t>.</a:t>
            </a:r>
          </a:p>
          <a:p>
            <a:pPr>
              <a:spcBef>
                <a:spcPts val="432"/>
              </a:spcBef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 также: </a:t>
            </a:r>
          </a:p>
          <a:p>
            <a:pPr lvl="1">
              <a:spcBef>
                <a:spcPts val="600"/>
              </a:spcBef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утвердительные или оба отрицательные) </a:t>
            </a:r>
            <a:r>
              <a:rPr lang="ru-RU" sz="1800" b="1" dirty="0" smtClean="0">
                <a:solidFill>
                  <a:srgbClr val="00FF00"/>
                </a:solidFill>
              </a:rPr>
              <a:t>общие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субъектами,</a:t>
            </a:r>
            <a:r>
              <a:rPr lang="ru-RU" sz="1800" b="1" dirty="0" smtClean="0">
                <a:solidFill>
                  <a:schemeClr val="accent3"/>
                </a:solidFill>
              </a:rPr>
              <a:t>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понятий, и одинаковыми предикатами:</a:t>
            </a: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люди</a:t>
            </a:r>
            <a:r>
              <a:rPr lang="ru-RU" sz="1800" b="1" dirty="0" smtClean="0">
                <a:solidFill>
                  <a:schemeClr val="accent3"/>
                </a:solidFill>
              </a:rPr>
              <a:t> 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греки</a:t>
            </a:r>
            <a:r>
              <a:rPr lang="ru-RU" sz="1800" b="1" dirty="0" smtClean="0">
                <a:solidFill>
                  <a:schemeClr val="accent3"/>
                </a:solidFill>
              </a:rPr>
              <a:t> 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люди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bg1"/>
                </a:solidFill>
              </a:rPr>
              <a:t> 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греки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bg1"/>
                </a:solidFill>
              </a:rPr>
              <a:t> 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  <a:p>
            <a:pPr lvl="4"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 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ромбы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квадраты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многоугольники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accent3"/>
                </a:solidFill>
              </a:rPr>
              <a:t>четырёхугольники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квадраты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  <a:p>
            <a:pPr lvl="4">
              <a:spcBef>
                <a:spcPts val="0"/>
              </a:spcBef>
              <a:buNone/>
            </a:pPr>
            <a:endParaRPr lang="ru-RU" sz="1800" b="1" dirty="0" smtClean="0">
              <a:solidFill>
                <a:srgbClr val="00FF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1448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подчинения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440000"/>
            <a:ext cx="8784000" cy="5184000"/>
          </a:xfrm>
        </p:spPr>
        <p:txBody>
          <a:bodyPr/>
          <a:lstStyle/>
          <a:p>
            <a:pPr>
              <a:spcBef>
                <a:spcPts val="432"/>
              </a:spcBef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 также: </a:t>
            </a:r>
          </a:p>
          <a:p>
            <a:pPr lvl="1">
              <a:spcBef>
                <a:spcPts val="600"/>
              </a:spcBef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утвердительные или оба отрицательные), но </a:t>
            </a:r>
            <a:r>
              <a:rPr lang="ru-RU" sz="1800" b="1" dirty="0" smtClean="0">
                <a:solidFill>
                  <a:srgbClr val="00FF00"/>
                </a:solidFill>
              </a:rPr>
              <a:t>различные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(одно общее, другое частное)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субъектами,</a:t>
            </a:r>
            <a:r>
              <a:rPr lang="ru-RU" sz="1800" b="1" dirty="0" smtClean="0">
                <a:solidFill>
                  <a:schemeClr val="accent3"/>
                </a:solidFill>
              </a:rPr>
              <a:t>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(в общем суждении)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(в частном суждении) понятий, и одинаковыми предикатами :</a:t>
            </a: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люди</a:t>
            </a:r>
            <a:r>
              <a:rPr lang="ru-RU" sz="1800" b="1" dirty="0" smtClean="0">
                <a:solidFill>
                  <a:schemeClr val="accent3"/>
                </a:solidFill>
              </a:rPr>
              <a:t> 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греки</a:t>
            </a:r>
            <a:r>
              <a:rPr lang="ru-RU" sz="1800" b="1" dirty="0" smtClean="0">
                <a:solidFill>
                  <a:schemeClr val="accent3"/>
                </a:solidFill>
              </a:rPr>
              <a:t> смертны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люди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  <a:p>
            <a:pPr lvl="4"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 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ромбы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квадраты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многоугольники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accent3"/>
                </a:solidFill>
              </a:rPr>
              <a:t>четырёхугольники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квадраты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четырёхугольники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1448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подчинения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440000"/>
            <a:ext cx="8784000" cy="5328000"/>
          </a:xfrm>
        </p:spPr>
        <p:txBody>
          <a:bodyPr/>
          <a:lstStyle/>
          <a:p>
            <a:pPr>
              <a:spcBef>
                <a:spcPts val="432"/>
              </a:spcBef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 также: </a:t>
            </a:r>
          </a:p>
          <a:p>
            <a:pPr lvl="1">
              <a:lnSpc>
                <a:spcPct val="95000"/>
              </a:lnSpc>
              <a:spcBef>
                <a:spcPts val="600"/>
              </a:spcBef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качеству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утвердительные или оба отрицательные), но </a:t>
            </a:r>
            <a:r>
              <a:rPr lang="ru-RU" sz="1800" b="1" dirty="0" smtClean="0">
                <a:solidFill>
                  <a:srgbClr val="00FF00"/>
                </a:solidFill>
              </a:rPr>
              <a:t>различные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(одно общее, другое частное) суждения с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субъектами,</a:t>
            </a:r>
            <a:r>
              <a:rPr lang="ru-RU" sz="1800" b="1" dirty="0" smtClean="0">
                <a:solidFill>
                  <a:schemeClr val="accent3"/>
                </a:solidFill>
              </a:rPr>
              <a:t>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(в общем суждении)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(в частном суждении) понятий, и одинаковыми предикатами :</a:t>
            </a:r>
          </a:p>
          <a:p>
            <a:pPr lvl="3">
              <a:lnSpc>
                <a:spcPct val="95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кошки</a:t>
            </a:r>
            <a:r>
              <a:rPr lang="ru-RU" sz="1800" b="1" dirty="0" smtClean="0">
                <a:solidFill>
                  <a:schemeClr val="accent3"/>
                </a:solidFill>
              </a:rPr>
              <a:t> млекопитающие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3">
              <a:lnSpc>
                <a:spcPct val="9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животные</a:t>
            </a:r>
            <a:r>
              <a:rPr lang="ru-RU" sz="1800" b="1" dirty="0" smtClean="0">
                <a:solidFill>
                  <a:schemeClr val="accent3"/>
                </a:solidFill>
              </a:rPr>
              <a:t> млекопитающие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3">
              <a:lnSpc>
                <a:spcPct val="95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кошки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accent3"/>
                </a:solidFill>
              </a:rPr>
              <a:t>крылатые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3">
              <a:lnSpc>
                <a:spcPct val="95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животные</a:t>
            </a:r>
            <a:r>
              <a:rPr lang="ru-RU" sz="1800" b="1" dirty="0" smtClean="0">
                <a:solidFill>
                  <a:schemeClr val="accent3"/>
                </a:solidFill>
              </a:rPr>
              <a:t> крылатые </a:t>
            </a:r>
            <a:r>
              <a:rPr lang="ru-RU" sz="1800" b="1" dirty="0" smtClean="0">
                <a:solidFill>
                  <a:srgbClr val="00FF00"/>
                </a:solidFill>
              </a:rPr>
              <a:t>(истинно).</a:t>
            </a:r>
          </a:p>
          <a:p>
            <a:pPr lvl="3">
              <a:lnSpc>
                <a:spcPct val="9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FF00"/>
                </a:solidFill>
              </a:rPr>
              <a:t> 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квадраты</a:t>
            </a:r>
            <a:r>
              <a:rPr lang="ru-RU" sz="1800" b="1" dirty="0" smtClean="0">
                <a:solidFill>
                  <a:schemeClr val="accent3"/>
                </a:solidFill>
              </a:rPr>
              <a:t> равноугольны </a:t>
            </a:r>
            <a:r>
              <a:rPr lang="ru-RU" sz="1800" b="1" dirty="0" smtClean="0">
                <a:solidFill>
                  <a:srgbClr val="00FF00"/>
                </a:solidFill>
              </a:rPr>
              <a:t>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3">
              <a:lnSpc>
                <a:spcPct val="9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ромбы</a:t>
            </a:r>
            <a:r>
              <a:rPr lang="ru-RU" sz="1800" b="1" dirty="0" smtClean="0">
                <a:solidFill>
                  <a:schemeClr val="accent3"/>
                </a:solidFill>
              </a:rPr>
              <a:t> равноугольны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3">
              <a:lnSpc>
                <a:spcPct val="95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ромбы</a:t>
            </a:r>
            <a:r>
              <a:rPr lang="ru-RU" sz="1800" b="1" dirty="0" smtClean="0">
                <a:solidFill>
                  <a:schemeClr val="accent3"/>
                </a:solidFill>
              </a:rPr>
              <a:t> равноугольны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3">
              <a:lnSpc>
                <a:spcPct val="95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четырёхугольники</a:t>
            </a:r>
            <a:r>
              <a:rPr lang="ru-RU" sz="1800" b="1" dirty="0" smtClean="0">
                <a:solidFill>
                  <a:schemeClr val="accent3"/>
                </a:solidFill>
              </a:rPr>
              <a:t> равноугольны </a:t>
            </a:r>
            <a:r>
              <a:rPr lang="ru-RU" sz="1800" b="1" dirty="0" smtClean="0">
                <a:solidFill>
                  <a:srgbClr val="00FF00"/>
                </a:solidFill>
              </a:rPr>
              <a:t>(истинно).</a:t>
            </a:r>
          </a:p>
          <a:p>
            <a:pPr lvl="3">
              <a:lnSpc>
                <a:spcPct val="95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грек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китаец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3">
              <a:lnSpc>
                <a:spcPct val="95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люди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китайцы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</a:p>
          <a:p>
            <a:pPr lvl="3">
              <a:lnSpc>
                <a:spcPct val="95000"/>
              </a:lnSpc>
              <a:spcBef>
                <a:spcPts val="600"/>
              </a:spcBef>
              <a:buClr>
                <a:schemeClr val="bg1"/>
              </a:buClr>
              <a:buFont typeface="Wingdings" pitchFamily="2" charset="2"/>
              <a:buChar char="v"/>
            </a:pPr>
            <a:r>
              <a:rPr lang="ru-RU" sz="1800" b="1" dirty="0" smtClean="0">
                <a:solidFill>
                  <a:srgbClr val="00FF00"/>
                </a:solidFill>
              </a:rPr>
              <a:t> 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ромб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равноуголен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3">
              <a:lnSpc>
                <a:spcPct val="95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четырёхугольники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равноугольны </a:t>
            </a:r>
            <a:r>
              <a:rPr lang="ru-RU" sz="1800" b="1" dirty="0" smtClean="0">
                <a:solidFill>
                  <a:srgbClr val="00FF00"/>
                </a:solidFill>
              </a:rPr>
              <a:t>(истинно).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1448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подчинения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440000"/>
            <a:ext cx="8784000" cy="5184000"/>
          </a:xfrm>
        </p:spPr>
        <p:txBody>
          <a:bodyPr/>
          <a:lstStyle/>
          <a:p>
            <a:pPr>
              <a:spcBef>
                <a:spcPts val="432"/>
              </a:spcBef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 также: </a:t>
            </a:r>
          </a:p>
          <a:p>
            <a:pPr lvl="1">
              <a:spcBef>
                <a:spcPts val="600"/>
              </a:spcBef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</a:t>
            </a:r>
            <a:r>
              <a:rPr lang="ru-RU" sz="1800" b="1" dirty="0" smtClean="0">
                <a:solidFill>
                  <a:srgbClr val="00FF00"/>
                </a:solidFill>
              </a:rPr>
              <a:t>общие</a:t>
            </a:r>
            <a:r>
              <a:rPr lang="ru-RU" sz="1800" b="1" dirty="0" smtClean="0">
                <a:solidFill>
                  <a:schemeClr val="accent3"/>
                </a:solidFill>
              </a:rPr>
              <a:t> или оба частные), а также </a:t>
            </a:r>
            <a:r>
              <a:rPr lang="ru-RU" sz="1800" b="1" dirty="0" smtClean="0">
                <a:solidFill>
                  <a:srgbClr val="00FF00"/>
                </a:solidFill>
              </a:rPr>
              <a:t>различные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</a:t>
            </a:r>
            <a:r>
              <a:rPr lang="ru-RU" sz="1800" b="1" dirty="0" smtClean="0">
                <a:solidFill>
                  <a:srgbClr val="00FF00"/>
                </a:solidFill>
              </a:rPr>
              <a:t>общее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подчиняющее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00FF00"/>
                </a:solidFill>
              </a:rPr>
              <a:t>частное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подчинённое</a:t>
            </a:r>
            <a:r>
              <a:rPr lang="ru-RU" sz="1800" b="1" dirty="0" smtClean="0">
                <a:solidFill>
                  <a:schemeClr val="accent3"/>
                </a:solidFill>
              </a:rPr>
              <a:t>)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утвердительные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одинаковыми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</a:t>
            </a:r>
            <a:r>
              <a:rPr lang="ru-RU" sz="1800" b="1" dirty="0" smtClean="0">
                <a:solidFill>
                  <a:schemeClr val="accent3"/>
                </a:solidFill>
              </a:rPr>
              <a:t> или с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субъектами, </a:t>
            </a:r>
            <a:r>
              <a:rPr lang="ru-RU" sz="1800" b="1" dirty="0" smtClean="0">
                <a:solidFill>
                  <a:schemeClr val="accent3"/>
                </a:solidFill>
              </a:rPr>
              <a:t>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понятий, и с </a:t>
            </a:r>
            <a:r>
              <a:rPr lang="ru-RU" sz="1800" b="1" dirty="0" smtClean="0">
                <a:solidFill>
                  <a:srgbClr val="FFFF00"/>
                </a:solidFill>
              </a:rPr>
              <a:t>предикатами,</a:t>
            </a:r>
            <a:r>
              <a:rPr lang="ru-RU" sz="1800" b="1" dirty="0" smtClean="0">
                <a:solidFill>
                  <a:schemeClr val="accent3"/>
                </a:solidFill>
              </a:rPr>
              <a:t>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 (причём предикат подчиняющего суждения является подчинённым по отношению к предикату подчинённого суждения понятием):</a:t>
            </a: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слоны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млекопитающие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слоны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животные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умеют читать по-русски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люди </a:t>
            </a:r>
            <a:r>
              <a:rPr lang="ru-RU" sz="1800" b="1" dirty="0" smtClean="0">
                <a:solidFill>
                  <a:srgbClr val="FFFF00"/>
                </a:solidFill>
              </a:rPr>
              <a:t>умеют читать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ромбы суть </a:t>
            </a:r>
            <a:r>
              <a:rPr lang="ru-RU" sz="1800" b="1" dirty="0" smtClean="0">
                <a:solidFill>
                  <a:srgbClr val="FFFF00"/>
                </a:solidFill>
              </a:rPr>
              <a:t>треугольники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ромбы суть </a:t>
            </a:r>
            <a:r>
              <a:rPr lang="ru-RU" sz="1800" b="1" dirty="0" smtClean="0">
                <a:solidFill>
                  <a:srgbClr val="FFFF00"/>
                </a:solidFill>
              </a:rPr>
              <a:t>многоугольники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ромбы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треугольники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Все</a:t>
            </a:r>
            <a:r>
              <a:rPr lang="ru-RU" sz="1800" b="1" dirty="0" smtClean="0">
                <a:solidFill>
                  <a:schemeClr val="accent3"/>
                </a:solidFill>
              </a:rPr>
              <a:t> квадраты </a:t>
            </a:r>
            <a:r>
              <a:rPr lang="ru-RU" sz="1800" b="1" dirty="0" smtClean="0">
                <a:solidFill>
                  <a:srgbClr val="00FF00"/>
                </a:solidFill>
              </a:rPr>
              <a:t>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многоугольники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1448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подчинения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440000"/>
            <a:ext cx="8784000" cy="5184000"/>
          </a:xfrm>
        </p:spPr>
        <p:txBody>
          <a:bodyPr/>
          <a:lstStyle/>
          <a:p>
            <a:pPr>
              <a:spcBef>
                <a:spcPts val="432"/>
              </a:spcBef>
              <a:buFont typeface="Wingdings" pitchFamily="2" charset="2"/>
              <a:buChar char="q"/>
            </a:pPr>
            <a:r>
              <a:rPr lang="ru-RU" sz="1800" b="1" dirty="0" smtClean="0">
                <a:solidFill>
                  <a:schemeClr val="accent3"/>
                </a:solidFill>
              </a:rPr>
              <a:t>В отношении </a:t>
            </a:r>
            <a:r>
              <a:rPr lang="ru-RU" sz="1800" b="1" dirty="0" smtClean="0">
                <a:solidFill>
                  <a:srgbClr val="00FFFF"/>
                </a:solidFill>
              </a:rPr>
              <a:t>подчинения</a:t>
            </a:r>
            <a:r>
              <a:rPr lang="ru-RU" sz="1800" b="1" dirty="0" smtClean="0">
                <a:solidFill>
                  <a:schemeClr val="accent3"/>
                </a:solidFill>
              </a:rPr>
              <a:t> будут находиться также: </a:t>
            </a:r>
          </a:p>
          <a:p>
            <a:pPr lvl="1">
              <a:spcBef>
                <a:spcPts val="600"/>
              </a:spcBef>
              <a:buClr>
                <a:schemeClr val="accent3"/>
              </a:buClr>
              <a:buFont typeface="Courier New" pitchFamily="49" charset="0"/>
              <a:buChar char="o"/>
            </a:pPr>
            <a:r>
              <a:rPr lang="ru-RU" sz="1800" b="1" dirty="0" smtClean="0">
                <a:solidFill>
                  <a:srgbClr val="00FF00"/>
                </a:solidFill>
              </a:rPr>
              <a:t>одинаковые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(оба </a:t>
            </a:r>
            <a:r>
              <a:rPr lang="ru-RU" sz="1800" b="1" dirty="0" smtClean="0">
                <a:solidFill>
                  <a:srgbClr val="00FF00"/>
                </a:solidFill>
              </a:rPr>
              <a:t>общие</a:t>
            </a:r>
            <a:r>
              <a:rPr lang="ru-RU" sz="1800" b="1" dirty="0" smtClean="0">
                <a:solidFill>
                  <a:schemeClr val="accent3"/>
                </a:solidFill>
              </a:rPr>
              <a:t> или оба частные), а также </a:t>
            </a:r>
            <a:r>
              <a:rPr lang="ru-RU" sz="1800" b="1" dirty="0" smtClean="0">
                <a:solidFill>
                  <a:srgbClr val="00FF00"/>
                </a:solidFill>
              </a:rPr>
              <a:t>различные по количеству</a:t>
            </a:r>
            <a:r>
              <a:rPr lang="ru-RU" sz="1800" b="1" dirty="0" smtClean="0">
                <a:solidFill>
                  <a:schemeClr val="accent3"/>
                </a:solidFill>
              </a:rPr>
              <a:t> (</a:t>
            </a:r>
            <a:r>
              <a:rPr lang="ru-RU" sz="1800" b="1" dirty="0" smtClean="0">
                <a:solidFill>
                  <a:srgbClr val="00FF00"/>
                </a:solidFill>
              </a:rPr>
              <a:t>общее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подчиняющее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00FF00"/>
                </a:solidFill>
              </a:rPr>
              <a:t>частное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подчинённое</a:t>
            </a:r>
            <a:r>
              <a:rPr lang="ru-RU" sz="1800" b="1" dirty="0" smtClean="0">
                <a:solidFill>
                  <a:schemeClr val="accent3"/>
                </a:solidFill>
              </a:rPr>
              <a:t>)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отрицательные</a:t>
            </a:r>
            <a:r>
              <a:rPr lang="ru-RU" sz="1800" b="1" dirty="0" smtClean="0">
                <a:solidFill>
                  <a:schemeClr val="accent3"/>
                </a:solidFill>
              </a:rPr>
              <a:t> суждения с одинаковыми </a:t>
            </a:r>
            <a:r>
              <a:rPr lang="ru-RU" sz="1800" b="1" dirty="0" smtClean="0">
                <a:solidFill>
                  <a:srgbClr val="FFFF00"/>
                </a:solidFill>
              </a:rPr>
              <a:t>субъектами</a:t>
            </a:r>
            <a:r>
              <a:rPr lang="ru-RU" sz="1800" b="1" dirty="0" smtClean="0">
                <a:solidFill>
                  <a:schemeClr val="accent3"/>
                </a:solidFill>
              </a:rPr>
              <a:t> (а также с субъектами,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понятий) и с </a:t>
            </a:r>
            <a:r>
              <a:rPr lang="ru-RU" sz="1800" b="1" dirty="0" smtClean="0">
                <a:solidFill>
                  <a:srgbClr val="FFFF00"/>
                </a:solidFill>
              </a:rPr>
              <a:t>предикатами,</a:t>
            </a:r>
            <a:r>
              <a:rPr lang="ru-RU" sz="1800" b="1" dirty="0" smtClean="0">
                <a:solidFill>
                  <a:schemeClr val="accent3"/>
                </a:solidFill>
              </a:rPr>
              <a:t> представленными парой из </a:t>
            </a:r>
            <a:r>
              <a:rPr lang="ru-RU" sz="1800" b="1" dirty="0" smtClean="0">
                <a:solidFill>
                  <a:srgbClr val="FFFF00"/>
                </a:solidFill>
              </a:rPr>
              <a:t>подчиняющего</a:t>
            </a:r>
            <a:r>
              <a:rPr lang="ru-RU" sz="1800" b="1" dirty="0" smtClean="0">
                <a:solidFill>
                  <a:schemeClr val="accent3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подчинённого</a:t>
            </a:r>
            <a:r>
              <a:rPr lang="ru-RU" sz="1800" b="1" dirty="0" smtClean="0">
                <a:solidFill>
                  <a:schemeClr val="accent3"/>
                </a:solidFill>
              </a:rPr>
              <a:t> понятий (причём предикат подчиняющего суждения будет подчиняющим по отношению к предикату подчинённого суждения понятием):</a:t>
            </a: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слон </a:t>
            </a:r>
            <a:r>
              <a:rPr lang="ru-RU" sz="1800" b="1" dirty="0" smtClean="0">
                <a:solidFill>
                  <a:srgbClr val="00FF00"/>
                </a:solidFill>
              </a:rPr>
              <a:t>не есть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птица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слон </a:t>
            </a:r>
            <a:r>
              <a:rPr lang="ru-RU" sz="1800" b="1" dirty="0" smtClean="0">
                <a:solidFill>
                  <a:srgbClr val="00FF00"/>
                </a:solidFill>
              </a:rPr>
              <a:t>не есть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воробей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люди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rgbClr val="FFFF00"/>
                </a:solidFill>
              </a:rPr>
              <a:t> умеют читать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люди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умеют читать по-русски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слон </a:t>
            </a:r>
            <a:r>
              <a:rPr lang="ru-RU" sz="1800" b="1" dirty="0" smtClean="0">
                <a:solidFill>
                  <a:srgbClr val="00FF00"/>
                </a:solidFill>
              </a:rPr>
              <a:t>не есть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животное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Некоторые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слоны </a:t>
            </a:r>
            <a:r>
              <a:rPr lang="ru-RU" sz="1800" b="1" dirty="0" smtClean="0">
                <a:solidFill>
                  <a:srgbClr val="00FF00"/>
                </a:solidFill>
              </a:rPr>
              <a:t>не суть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птицы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Ни одно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млекопитающее</a:t>
            </a:r>
            <a:r>
              <a:rPr lang="ru-RU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 есть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животное</a:t>
            </a:r>
            <a:r>
              <a:rPr lang="ru-RU" sz="1800" b="1" dirty="0" smtClean="0">
                <a:solidFill>
                  <a:srgbClr val="00FF00"/>
                </a:solidFill>
              </a:rPr>
              <a:t> </a:t>
            </a:r>
            <a:r>
              <a:rPr lang="ru-RU" sz="1800" b="1" dirty="0" smtClean="0">
                <a:solidFill>
                  <a:srgbClr val="FF66FF"/>
                </a:solidFill>
              </a:rPr>
              <a:t>(ложно).</a:t>
            </a:r>
            <a:endParaRPr lang="ru-RU" sz="1800" b="1" dirty="0" smtClean="0">
              <a:solidFill>
                <a:srgbClr val="FFFF00"/>
              </a:solidFill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Ни один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слон</a:t>
            </a:r>
            <a:r>
              <a:rPr lang="ru-RU" sz="1800" b="1" dirty="0" smtClean="0">
                <a:solidFill>
                  <a:schemeClr val="accent3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не есть</a:t>
            </a:r>
            <a:r>
              <a:rPr lang="ru-RU" sz="1800" b="1" dirty="0" smtClean="0">
                <a:solidFill>
                  <a:srgbClr val="FFFF00"/>
                </a:solidFill>
              </a:rPr>
              <a:t> заяц</a:t>
            </a:r>
            <a:r>
              <a:rPr lang="ru-RU" sz="1800" b="1" dirty="0" smtClean="0">
                <a:solidFill>
                  <a:srgbClr val="00FF00"/>
                </a:solidFill>
              </a:rPr>
              <a:t> (истинно).</a:t>
            </a:r>
            <a:r>
              <a:rPr lang="ru-RU" sz="1800" b="1" dirty="0" smtClean="0">
                <a:solidFill>
                  <a:srgbClr val="FFFF00"/>
                </a:solidFill>
              </a:rPr>
              <a:t> </a:t>
            </a:r>
          </a:p>
          <a:p>
            <a:pPr lvl="4">
              <a:spcBef>
                <a:spcPts val="0"/>
              </a:spcBef>
              <a:buFont typeface="Wingdings" pitchFamily="2" charset="2"/>
              <a:buChar char="v"/>
            </a:pPr>
            <a:endParaRPr lang="ru-RU" sz="1800" b="1" dirty="0" smtClean="0">
              <a:solidFill>
                <a:srgbClr val="FFFF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200" y="273600"/>
            <a:ext cx="8949600" cy="1144800"/>
          </a:xfrm>
        </p:spPr>
        <p:txBody>
          <a:bodyPr anchor="t"/>
          <a:lstStyle/>
          <a:p>
            <a:pPr>
              <a:defRPr/>
            </a:pPr>
            <a:r>
              <a:rPr lang="ru-RU" sz="3200" b="1" dirty="0" smtClean="0">
                <a:solidFill>
                  <a:schemeClr val="accent3"/>
                </a:solidFill>
              </a:rPr>
              <a:t>Логические отношения между суждениями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Отношение подчинения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0000"/>
            <a:ext cx="8229600" cy="5184000"/>
          </a:xfrm>
        </p:spPr>
        <p:txBody>
          <a:bodyPr/>
          <a:lstStyle/>
          <a:p>
            <a:pPr eaLnBrk="1" hangingPunct="1">
              <a:buClr>
                <a:schemeClr val="bg1"/>
              </a:buClr>
            </a:pPr>
            <a:r>
              <a:rPr lang="ru-RU" sz="1800" b="1" dirty="0" smtClean="0">
                <a:solidFill>
                  <a:srgbClr val="FF9966"/>
                </a:solidFill>
              </a:rPr>
              <a:t>Простое</a:t>
            </a:r>
            <a:r>
              <a:rPr lang="ru-RU" sz="1800" b="1" dirty="0" smtClean="0">
                <a:solidFill>
                  <a:schemeClr val="bg1"/>
                </a:solidFill>
              </a:rPr>
              <a:t> суждение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утверждает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или </a:t>
            </a:r>
            <a:r>
              <a:rPr lang="ru-RU" sz="1800" b="1" dirty="0" smtClean="0">
                <a:solidFill>
                  <a:srgbClr val="FFFF00"/>
                </a:solidFill>
              </a:rPr>
              <a:t>отрицает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наличие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признака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у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предмета</a:t>
            </a:r>
            <a:r>
              <a:rPr lang="en-GB" sz="1800" b="1" dirty="0" smtClean="0">
                <a:solidFill>
                  <a:srgbClr val="00FF00"/>
                </a:solidFill>
              </a:rPr>
              <a:t>. </a:t>
            </a:r>
            <a:endParaRPr lang="en-GB" sz="1800" b="1" dirty="0" smtClean="0">
              <a:solidFill>
                <a:srgbClr val="00CC00"/>
              </a:solidFill>
            </a:endParaRPr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4320000" y="2196000"/>
            <a:ext cx="1800000" cy="360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 anchorCtr="1"/>
          <a:lstStyle/>
          <a:p>
            <a:pPr algn="ctr"/>
            <a:r>
              <a:rPr lang="ru-RU" sz="1600" b="1" baseline="0" dirty="0" smtClean="0">
                <a:solidFill>
                  <a:srgbClr val="0000CC"/>
                </a:solidFill>
              </a:rPr>
              <a:t>суть (не суть)</a:t>
            </a:r>
            <a:endParaRPr lang="ru-RU" sz="1600" b="1" baseline="0" dirty="0">
              <a:solidFill>
                <a:srgbClr val="0000CC"/>
              </a:solidFill>
            </a:endParaRPr>
          </a:p>
        </p:txBody>
      </p:sp>
      <p:sp>
        <p:nvSpPr>
          <p:cNvPr id="438276" name="Oval 4"/>
          <p:cNvSpPr>
            <a:spLocks noChangeAspect="1" noChangeArrowheads="1"/>
          </p:cNvSpPr>
          <p:nvPr/>
        </p:nvSpPr>
        <p:spPr bwMode="auto">
          <a:xfrm>
            <a:off x="3492000" y="1944000"/>
            <a:ext cx="864000" cy="86400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baseline="0" dirty="0">
                <a:solidFill>
                  <a:srgbClr val="0000FF"/>
                </a:solidFill>
              </a:rPr>
              <a:t>S</a:t>
            </a:r>
            <a:endParaRPr lang="ru-RU" sz="2400" b="1" baseline="0" dirty="0">
              <a:solidFill>
                <a:srgbClr val="0000FF"/>
              </a:solidFill>
            </a:endParaRPr>
          </a:p>
        </p:txBody>
      </p:sp>
      <p:sp>
        <p:nvSpPr>
          <p:cNvPr id="438278" name="Oval 6"/>
          <p:cNvSpPr>
            <a:spLocks noChangeAspect="1" noChangeArrowheads="1"/>
          </p:cNvSpPr>
          <p:nvPr/>
        </p:nvSpPr>
        <p:spPr bwMode="auto">
          <a:xfrm>
            <a:off x="6084000" y="1944000"/>
            <a:ext cx="864000" cy="864001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baseline="0" dirty="0">
                <a:solidFill>
                  <a:srgbClr val="0000FF"/>
                </a:solidFill>
              </a:rPr>
              <a:t>P</a:t>
            </a:r>
            <a:endParaRPr lang="ru-RU" sz="2400" b="1" baseline="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2000" y="2952000"/>
            <a:ext cx="1224000" cy="369332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b="1" dirty="0" smtClean="0">
                <a:solidFill>
                  <a:srgbClr val="00FF00"/>
                </a:solidFill>
              </a:rPr>
              <a:t>субъект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08000" y="2952000"/>
            <a:ext cx="1224000" cy="369332"/>
          </a:xfrm>
          <a:prstGeom prst="flowChartAlternateProcess">
            <a:avLst/>
          </a:prstGeom>
          <a:noFill/>
          <a:ln>
            <a:solidFill>
              <a:srgbClr val="00FF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b="1" dirty="0" smtClean="0">
                <a:solidFill>
                  <a:srgbClr val="00FF00"/>
                </a:solidFill>
              </a:rPr>
              <a:t>связка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04000" y="2952000"/>
            <a:ext cx="1224000" cy="369332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b="1" dirty="0" smtClean="0">
                <a:solidFill>
                  <a:srgbClr val="00FF00"/>
                </a:solidFill>
              </a:rPr>
              <a:t>предикат</a:t>
            </a:r>
            <a:endParaRPr lang="ru-RU" dirty="0"/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3"/>
                </a:solidFill>
              </a:rPr>
              <a:t>Понятие суждения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Структура суждения</a:t>
            </a:r>
            <a:endParaRPr lang="ru-RU" sz="2400" b="1" dirty="0" smtClean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16000" y="2952000"/>
            <a:ext cx="1224000" cy="369332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b="1" dirty="0" smtClean="0">
                <a:solidFill>
                  <a:srgbClr val="00FF00"/>
                </a:solidFill>
              </a:rPr>
              <a:t>квантор</a:t>
            </a:r>
            <a:endParaRPr lang="en-GB" dirty="0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196000" y="2124000"/>
            <a:ext cx="1296000" cy="504000"/>
          </a:xfrm>
          <a:prstGeom prst="round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46800" bIns="36000" anchor="ctr" anchorCtr="1"/>
          <a:lstStyle/>
          <a:p>
            <a:pPr algn="ctr">
              <a:lnSpc>
                <a:spcPct val="80000"/>
              </a:lnSpc>
            </a:pPr>
            <a:r>
              <a:rPr lang="ru-RU" sz="1600" b="1" baseline="0" dirty="0" smtClean="0">
                <a:solidFill>
                  <a:srgbClr val="0000CC"/>
                </a:solidFill>
              </a:rPr>
              <a:t>Все</a:t>
            </a:r>
            <a:r>
              <a:rPr lang="en-GB" sz="1600" b="1" baseline="0" dirty="0" smtClean="0">
                <a:solidFill>
                  <a:srgbClr val="0000CC"/>
                </a:solidFill>
              </a:rPr>
              <a:t> </a:t>
            </a:r>
            <a:r>
              <a:rPr lang="ru-RU" sz="1600" b="1" baseline="0" dirty="0" smtClean="0">
                <a:solidFill>
                  <a:srgbClr val="0000CC"/>
                </a:solidFill>
              </a:rPr>
              <a:t/>
            </a:r>
            <a:br>
              <a:rPr lang="ru-RU" sz="1600" b="1" baseline="0" dirty="0" smtClean="0">
                <a:solidFill>
                  <a:srgbClr val="0000CC"/>
                </a:solidFill>
              </a:rPr>
            </a:br>
            <a:r>
              <a:rPr lang="ru-RU" sz="1600" b="1" baseline="0" dirty="0" smtClean="0">
                <a:solidFill>
                  <a:srgbClr val="0000CC"/>
                </a:solidFill>
              </a:rPr>
              <a:t>Некоторые</a:t>
            </a:r>
            <a:endParaRPr lang="en-GB" sz="1600" b="1" baseline="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/>
      <p:bldP spid="438277" grpId="0" animBg="1"/>
      <p:bldP spid="438276" grpId="0" animBg="1"/>
      <p:bldP spid="438278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6000" y="1584000"/>
            <a:ext cx="4032000" cy="234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Субъект суждения </a:t>
            </a:r>
            <a:r>
              <a:rPr lang="ru-RU" sz="2000" dirty="0">
                <a:solidFill>
                  <a:srgbClr val="FFFF00"/>
                </a:solidFill>
              </a:rPr>
              <a:t/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sz="2000" dirty="0" smtClean="0"/>
              <a:t>(</a:t>
            </a:r>
            <a:r>
              <a:rPr lang="ru-RU" dirty="0" smtClean="0"/>
              <a:t>логическое подлежащее) – </a:t>
            </a:r>
            <a:r>
              <a:rPr lang="ru-RU" dirty="0" smtClean="0">
                <a:solidFill>
                  <a:srgbClr val="00FF00"/>
                </a:solidFill>
              </a:rPr>
              <a:t>предмет,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принадлежность которому </a:t>
            </a:r>
            <a:br>
              <a:rPr lang="ru-RU" dirty="0" smtClean="0"/>
            </a:br>
            <a:r>
              <a:rPr lang="ru-RU" dirty="0" smtClean="0"/>
              <a:t>того или иного </a:t>
            </a:r>
            <a:r>
              <a:rPr lang="ru-RU" dirty="0" smtClean="0">
                <a:solidFill>
                  <a:srgbClr val="00FF00"/>
                </a:solidFill>
              </a:rPr>
              <a:t>признака</a:t>
            </a:r>
            <a:r>
              <a:rPr lang="ru-RU" dirty="0" smtClean="0"/>
              <a:t> (предиката суждения) утверждается или отрицается.</a:t>
            </a:r>
            <a:endParaRPr lang="ru-RU" dirty="0">
              <a:solidFill>
                <a:srgbClr val="00FF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716000" y="1584000"/>
            <a:ext cx="4032000" cy="234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Предикат суждения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/>
            </a:r>
            <a:br>
              <a:rPr lang="ru-RU" sz="2000" dirty="0" smtClean="0">
                <a:solidFill>
                  <a:srgbClr val="FFFF00"/>
                </a:solidFill>
              </a:rPr>
            </a:br>
            <a:r>
              <a:rPr lang="ru-RU" sz="2000" dirty="0" smtClean="0"/>
              <a:t>(</a:t>
            </a:r>
            <a:r>
              <a:rPr lang="ru-RU" dirty="0" smtClean="0"/>
              <a:t>логическое сказуемое) – </a:t>
            </a:r>
            <a:br>
              <a:rPr lang="ru-RU" dirty="0" smtClean="0"/>
            </a:br>
            <a:r>
              <a:rPr lang="ru-RU" dirty="0" smtClean="0">
                <a:solidFill>
                  <a:srgbClr val="00FF00"/>
                </a:solidFill>
              </a:rPr>
              <a:t>признак,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принадлежность которого </a:t>
            </a:r>
            <a:br>
              <a:rPr lang="ru-RU" dirty="0" smtClean="0"/>
            </a:br>
            <a:r>
              <a:rPr lang="ru-RU" dirty="0" smtClean="0"/>
              <a:t>тому или иному </a:t>
            </a:r>
            <a:r>
              <a:rPr lang="ru-RU" dirty="0" smtClean="0">
                <a:solidFill>
                  <a:srgbClr val="00FF00"/>
                </a:solidFill>
              </a:rPr>
              <a:t>предмету</a:t>
            </a:r>
            <a:r>
              <a:rPr lang="ru-RU" dirty="0" smtClean="0"/>
              <a:t> (субъекту суждения) </a:t>
            </a:r>
            <a:br>
              <a:rPr lang="ru-RU" dirty="0" smtClean="0"/>
            </a:br>
            <a:r>
              <a:rPr lang="ru-RU" dirty="0" smtClean="0"/>
              <a:t> утверждается или отрицается. </a:t>
            </a:r>
            <a:endParaRPr lang="ru-RU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96000" y="4212000"/>
            <a:ext cx="4032000" cy="234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>
                <a:solidFill>
                  <a:srgbClr val="FFFF00"/>
                </a:solidFill>
                <a:cs typeface="Arial" charset="0"/>
              </a:rPr>
              <a:t>Логическая связка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dirty="0"/>
              <a:t>элемент </a:t>
            </a:r>
            <a:r>
              <a:rPr lang="ru-RU" dirty="0" smtClean="0"/>
              <a:t>суждения, </a:t>
            </a:r>
            <a:br>
              <a:rPr lang="ru-RU" dirty="0" smtClean="0"/>
            </a:br>
            <a:r>
              <a:rPr lang="ru-RU" dirty="0" smtClean="0"/>
              <a:t>который соединяет </a:t>
            </a:r>
            <a:r>
              <a:rPr lang="ru-RU" dirty="0" smtClean="0">
                <a:solidFill>
                  <a:srgbClr val="00FFFF"/>
                </a:solidFill>
              </a:rPr>
              <a:t>субъект, </a:t>
            </a:r>
            <a:r>
              <a:rPr lang="ru-RU" dirty="0" smtClean="0">
                <a:solidFill>
                  <a:schemeClr val="accent3"/>
                </a:solidFill>
              </a:rPr>
              <a:t>обозначающий </a:t>
            </a:r>
            <a:r>
              <a:rPr lang="ru-RU" dirty="0" smtClean="0"/>
              <a:t>предмет</a:t>
            </a:r>
            <a:r>
              <a:rPr lang="ru-RU" dirty="0" smtClean="0">
                <a:solidFill>
                  <a:schemeClr val="accent3"/>
                </a:solidFill>
              </a:rPr>
              <a:t> суждения, и </a:t>
            </a:r>
            <a:r>
              <a:rPr lang="ru-RU" dirty="0" smtClean="0">
                <a:solidFill>
                  <a:srgbClr val="00FFFF"/>
                </a:solidFill>
              </a:rPr>
              <a:t>предикат, </a:t>
            </a:r>
            <a:r>
              <a:rPr lang="ru-RU" dirty="0" smtClean="0">
                <a:solidFill>
                  <a:schemeClr val="accent3"/>
                </a:solidFill>
              </a:rPr>
              <a:t>обозначающий утверждаемый или </a:t>
            </a:r>
            <a:r>
              <a:rPr lang="ru-RU" dirty="0" smtClean="0"/>
              <a:t>отрицаемый признак.</a:t>
            </a:r>
            <a:endParaRPr lang="ru-RU" dirty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3"/>
                </a:solidFill>
              </a:rPr>
              <a:t>Понятие суждения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Структура суждения</a:t>
            </a:r>
            <a:endParaRPr lang="ru-RU" sz="2400" b="1" dirty="0" smtClean="0">
              <a:solidFill>
                <a:schemeClr val="accent3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716000" y="4212000"/>
            <a:ext cx="4032000" cy="2340000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Квантор – </a:t>
            </a:r>
            <a:r>
              <a:rPr lang="ru-RU" sz="1800" b="1" baseline="0" dirty="0" smtClean="0">
                <a:solidFill>
                  <a:schemeClr val="bg1"/>
                </a:solidFill>
              </a:rPr>
              <a:t/>
            </a:r>
            <a:br>
              <a:rPr lang="ru-RU" sz="1800" b="1" baseline="0" dirty="0" smtClean="0">
                <a:solidFill>
                  <a:schemeClr val="bg1"/>
                </a:solidFill>
              </a:rPr>
            </a:br>
            <a:r>
              <a:rPr lang="ru-RU" dirty="0" smtClean="0"/>
              <a:t> элемент суждения, </a:t>
            </a:r>
            <a:br>
              <a:rPr lang="ru-RU" dirty="0" smtClean="0"/>
            </a:br>
            <a:r>
              <a:rPr lang="ru-RU" dirty="0" smtClean="0"/>
              <a:t>показывающий принадлежность </a:t>
            </a:r>
            <a:r>
              <a:rPr lang="en-US" dirty="0" smtClean="0"/>
              <a:t>(</a:t>
            </a:r>
            <a:r>
              <a:rPr lang="ru-RU" dirty="0" smtClean="0"/>
              <a:t>или непринадлежность) </a:t>
            </a:r>
            <a:r>
              <a:rPr lang="ru-RU" dirty="0" smtClean="0">
                <a:solidFill>
                  <a:srgbClr val="00FF00"/>
                </a:solidFill>
              </a:rPr>
              <a:t>признака</a:t>
            </a:r>
            <a:r>
              <a:rPr lang="ru-RU" dirty="0" smtClean="0"/>
              <a:t> (предиката суждения) </a:t>
            </a:r>
            <a:r>
              <a:rPr lang="ru-RU" dirty="0" smtClean="0">
                <a:solidFill>
                  <a:srgbClr val="FF9966"/>
                </a:solidFill>
              </a:rPr>
              <a:t>всякому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r>
              <a:rPr lang="ru-RU" dirty="0" smtClean="0"/>
              <a:t>или</a:t>
            </a:r>
            <a:r>
              <a:rPr lang="ru-RU" dirty="0" smtClean="0">
                <a:solidFill>
                  <a:srgbClr val="00FFFF"/>
                </a:solidFill>
              </a:rPr>
              <a:t> </a:t>
            </a:r>
            <a:r>
              <a:rPr lang="ru-RU" dirty="0" smtClean="0">
                <a:solidFill>
                  <a:srgbClr val="FF9966"/>
                </a:solidFill>
              </a:rPr>
              <a:t>только некоторым </a:t>
            </a:r>
            <a:r>
              <a:rPr lang="ru-RU" dirty="0" smtClean="0">
                <a:solidFill>
                  <a:srgbClr val="00FF00"/>
                </a:solidFill>
              </a:rPr>
              <a:t>предметам</a:t>
            </a:r>
            <a:r>
              <a:rPr lang="ru-RU" dirty="0" smtClean="0"/>
              <a:t> класса субъекта. </a:t>
            </a:r>
            <a:endParaRPr lang="ru-RU" sz="1600" b="1" i="1" baseline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0000"/>
            <a:ext cx="8229600" cy="5184000"/>
          </a:xfrm>
        </p:spPr>
        <p:txBody>
          <a:bodyPr/>
          <a:lstStyle/>
          <a:p>
            <a:pPr eaLnBrk="1" hangingPunct="1">
              <a:buClr>
                <a:schemeClr val="bg1"/>
              </a:buClr>
            </a:pPr>
            <a:r>
              <a:rPr lang="ru-RU" sz="1800" b="1" dirty="0" smtClean="0">
                <a:solidFill>
                  <a:srgbClr val="FF9966"/>
                </a:solidFill>
              </a:rPr>
              <a:t>Простое</a:t>
            </a:r>
            <a:r>
              <a:rPr lang="ru-RU" sz="1800" b="1" dirty="0" smtClean="0">
                <a:solidFill>
                  <a:schemeClr val="bg1"/>
                </a:solidFill>
              </a:rPr>
              <a:t> суждение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</a:rPr>
              <a:t>утверждает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или </a:t>
            </a:r>
            <a:r>
              <a:rPr lang="ru-RU" sz="1800" b="1" dirty="0" smtClean="0">
                <a:solidFill>
                  <a:srgbClr val="FFFF00"/>
                </a:solidFill>
              </a:rPr>
              <a:t>отрицает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наличие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признака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chemeClr val="bg1"/>
                </a:solidFill>
              </a:rPr>
              <a:t>у</a:t>
            </a:r>
            <a:r>
              <a:rPr lang="en-GB" sz="1800" b="1" dirty="0" smtClean="0">
                <a:solidFill>
                  <a:schemeClr val="bg1"/>
                </a:solidFill>
              </a:rPr>
              <a:t> </a:t>
            </a:r>
            <a:r>
              <a:rPr lang="ru-RU" sz="1800" b="1" dirty="0" smtClean="0">
                <a:solidFill>
                  <a:srgbClr val="00FF00"/>
                </a:solidFill>
              </a:rPr>
              <a:t>предмета</a:t>
            </a:r>
            <a:r>
              <a:rPr lang="en-GB" sz="1800" b="1" dirty="0" smtClean="0">
                <a:solidFill>
                  <a:srgbClr val="00FF00"/>
                </a:solidFill>
              </a:rPr>
              <a:t>. </a:t>
            </a:r>
            <a:br>
              <a:rPr lang="en-GB" sz="1800" b="1" dirty="0" smtClean="0">
                <a:solidFill>
                  <a:srgbClr val="00FF00"/>
                </a:solidFill>
              </a:rPr>
            </a:br>
            <a:r>
              <a:rPr lang="en-GB" sz="1800" b="1" dirty="0" smtClean="0">
                <a:solidFill>
                  <a:srgbClr val="00CC00"/>
                </a:solidFill>
              </a:rPr>
              <a:t/>
            </a:r>
            <a:br>
              <a:rPr lang="en-GB" sz="1800" b="1" dirty="0" smtClean="0">
                <a:solidFill>
                  <a:srgbClr val="00CC00"/>
                </a:solidFill>
              </a:rPr>
            </a:br>
            <a:r>
              <a:rPr lang="ru-RU" sz="1800" b="1" dirty="0" smtClean="0">
                <a:solidFill>
                  <a:srgbClr val="00CC00"/>
                </a:solidFill>
              </a:rPr>
              <a:t/>
            </a:r>
            <a:br>
              <a:rPr lang="ru-RU" sz="1800" b="1" dirty="0" smtClean="0">
                <a:solidFill>
                  <a:srgbClr val="00CC00"/>
                </a:solidFill>
              </a:rPr>
            </a:br>
            <a:r>
              <a:rPr lang="en-GB" sz="1800" b="1" dirty="0" smtClean="0">
                <a:solidFill>
                  <a:srgbClr val="00CC00"/>
                </a:solidFill>
              </a:rPr>
              <a:t/>
            </a:r>
            <a:br>
              <a:rPr lang="en-GB" sz="1800" b="1" dirty="0" smtClean="0">
                <a:solidFill>
                  <a:srgbClr val="00CC00"/>
                </a:solidFill>
              </a:rPr>
            </a:br>
            <a:r>
              <a:rPr lang="en-GB" sz="1800" b="1" dirty="0" smtClean="0">
                <a:solidFill>
                  <a:srgbClr val="00CC00"/>
                </a:solidFill>
              </a:rPr>
              <a:t/>
            </a:r>
            <a:br>
              <a:rPr lang="en-GB" sz="1800" b="1" dirty="0" smtClean="0">
                <a:solidFill>
                  <a:srgbClr val="00CC00"/>
                </a:solidFill>
              </a:rPr>
            </a:br>
            <a:endParaRPr lang="en-GB" sz="1800" b="1" dirty="0" smtClean="0">
              <a:solidFill>
                <a:srgbClr val="00CC00"/>
              </a:solidFill>
            </a:endParaRPr>
          </a:p>
          <a:p>
            <a:pPr eaLnBrk="1" hangingPunct="1">
              <a:buClr>
                <a:schemeClr val="bg1"/>
              </a:buClr>
            </a:pPr>
            <a:r>
              <a:rPr lang="ru-RU" sz="1800" b="1" dirty="0" smtClean="0">
                <a:solidFill>
                  <a:schemeClr val="bg1"/>
                </a:solidFill>
              </a:rPr>
              <a:t>С точки зрения соответствия содержания суждения объективной действительности, суждения делятся на </a:t>
            </a:r>
            <a:r>
              <a:rPr lang="ru-RU" sz="1800" b="1" dirty="0" smtClean="0">
                <a:solidFill>
                  <a:srgbClr val="00FF00"/>
                </a:solidFill>
              </a:rPr>
              <a:t>истинные</a:t>
            </a:r>
            <a:r>
              <a:rPr lang="ru-RU" sz="1800" b="1" dirty="0" smtClean="0">
                <a:solidFill>
                  <a:schemeClr val="bg1"/>
                </a:solidFill>
              </a:rPr>
              <a:t> и </a:t>
            </a:r>
            <a:r>
              <a:rPr lang="ru-RU" sz="1800" b="1" dirty="0" smtClean="0">
                <a:solidFill>
                  <a:srgbClr val="FF66FF"/>
                </a:solidFill>
              </a:rPr>
              <a:t>ложные.</a:t>
            </a:r>
            <a:r>
              <a:rPr lang="en-GB" sz="1800" b="1" dirty="0" smtClean="0">
                <a:solidFill>
                  <a:schemeClr val="accent3"/>
                </a:solidFill>
              </a:rPr>
              <a:t> </a:t>
            </a:r>
            <a:endParaRPr lang="ru-RU" sz="1800" b="1" dirty="0" smtClean="0">
              <a:solidFill>
                <a:schemeClr val="accent3"/>
              </a:solidFill>
            </a:endParaRPr>
          </a:p>
          <a:p>
            <a:pPr eaLnBrk="1" hangingPunct="1">
              <a:spcBef>
                <a:spcPts val="1200"/>
              </a:spcBef>
              <a:defRPr/>
            </a:pPr>
            <a:r>
              <a:rPr lang="ru-RU" sz="1800" b="1" dirty="0" smtClean="0">
                <a:solidFill>
                  <a:schemeClr val="bg1"/>
                </a:solidFill>
              </a:rPr>
              <a:t>С точки зрения формы, суждения делятся:</a:t>
            </a:r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rgbClr val="00FFFF"/>
                </a:solidFill>
              </a:rPr>
              <a:t>по </a:t>
            </a:r>
            <a:r>
              <a:rPr lang="en-US" sz="1800" b="1" dirty="0" smtClean="0">
                <a:solidFill>
                  <a:srgbClr val="00FFFF"/>
                </a:solidFill>
              </a:rPr>
              <a:t>“</a:t>
            </a:r>
            <a:r>
              <a:rPr lang="ru-RU" sz="1800" b="1" dirty="0" smtClean="0">
                <a:solidFill>
                  <a:srgbClr val="00FFFF"/>
                </a:solidFill>
              </a:rPr>
              <a:t>качеству</a:t>
            </a:r>
            <a:r>
              <a:rPr lang="en-US" sz="1800" b="1" dirty="0" smtClean="0">
                <a:solidFill>
                  <a:srgbClr val="00FFFF"/>
                </a:solidFill>
              </a:rPr>
              <a:t>”</a:t>
            </a:r>
            <a:r>
              <a:rPr lang="ru-RU" sz="1800" b="1" dirty="0" smtClean="0">
                <a:solidFill>
                  <a:schemeClr val="accent3"/>
                </a:solidFill>
              </a:rPr>
              <a:t> – на </a:t>
            </a:r>
            <a:r>
              <a:rPr lang="ru-RU" sz="1800" b="1" dirty="0" smtClean="0">
                <a:solidFill>
                  <a:srgbClr val="FFFF00"/>
                </a:solidFill>
              </a:rPr>
              <a:t>утвердительные</a:t>
            </a:r>
            <a:r>
              <a:rPr lang="ru-RU" sz="1800" b="1" dirty="0" smtClean="0">
                <a:solidFill>
                  <a:schemeClr val="bg1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отрицательные;</a:t>
            </a:r>
            <a:endParaRPr lang="ru-RU" sz="1800" b="1" dirty="0" smtClean="0">
              <a:solidFill>
                <a:srgbClr val="00FFFF"/>
              </a:solidFill>
            </a:endParaRPr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rgbClr val="00FFFF"/>
                </a:solidFill>
              </a:rPr>
              <a:t>по </a:t>
            </a:r>
            <a:r>
              <a:rPr lang="en-US" sz="1800" b="1" dirty="0" smtClean="0">
                <a:solidFill>
                  <a:srgbClr val="00FFFF"/>
                </a:solidFill>
              </a:rPr>
              <a:t>“</a:t>
            </a:r>
            <a:r>
              <a:rPr lang="ru-RU" sz="1800" b="1" dirty="0" smtClean="0">
                <a:solidFill>
                  <a:srgbClr val="00FFFF"/>
                </a:solidFill>
              </a:rPr>
              <a:t>количеству</a:t>
            </a:r>
            <a:r>
              <a:rPr lang="en-US" sz="1800" b="1" dirty="0" smtClean="0">
                <a:solidFill>
                  <a:srgbClr val="00FFFF"/>
                </a:solidFill>
              </a:rPr>
              <a:t>”</a:t>
            </a:r>
            <a:r>
              <a:rPr lang="ru-RU" sz="1800" b="1" dirty="0" smtClean="0">
                <a:solidFill>
                  <a:schemeClr val="accent3"/>
                </a:solidFill>
              </a:rPr>
              <a:t> – на </a:t>
            </a:r>
            <a:r>
              <a:rPr lang="ru-RU" sz="1800" b="1" dirty="0" smtClean="0">
                <a:solidFill>
                  <a:srgbClr val="FFFF00"/>
                </a:solidFill>
              </a:rPr>
              <a:t>общие, частные </a:t>
            </a:r>
            <a:r>
              <a:rPr lang="ru-RU" sz="1800" b="1" dirty="0" smtClean="0">
                <a:solidFill>
                  <a:schemeClr val="accent3"/>
                </a:solidFill>
              </a:rPr>
              <a:t>и</a:t>
            </a:r>
            <a:r>
              <a:rPr lang="ru-RU" sz="1800" b="1" dirty="0" smtClean="0">
                <a:solidFill>
                  <a:srgbClr val="FFFF00"/>
                </a:solidFill>
              </a:rPr>
              <a:t> единичные;</a:t>
            </a:r>
            <a:endParaRPr lang="ru-RU" sz="1800" b="1" i="1" dirty="0" smtClean="0">
              <a:solidFill>
                <a:srgbClr val="00FFFF"/>
              </a:solidFill>
            </a:endParaRPr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rgbClr val="00FFFF"/>
                </a:solidFill>
              </a:rPr>
              <a:t>по </a:t>
            </a:r>
            <a:r>
              <a:rPr lang="en-US" sz="1800" b="1" dirty="0" smtClean="0">
                <a:solidFill>
                  <a:srgbClr val="00FFFF"/>
                </a:solidFill>
              </a:rPr>
              <a:t>“</a:t>
            </a:r>
            <a:r>
              <a:rPr lang="ru-RU" sz="1800" b="1" dirty="0" smtClean="0">
                <a:solidFill>
                  <a:srgbClr val="00FFFF"/>
                </a:solidFill>
              </a:rPr>
              <a:t>отношению</a:t>
            </a:r>
            <a:r>
              <a:rPr lang="en-US" sz="1800" b="1" dirty="0" smtClean="0">
                <a:solidFill>
                  <a:srgbClr val="00FFFF"/>
                </a:solidFill>
              </a:rPr>
              <a:t>”</a:t>
            </a:r>
            <a:r>
              <a:rPr lang="ru-RU" sz="1800" b="1" dirty="0" smtClean="0">
                <a:solidFill>
                  <a:schemeClr val="accent3"/>
                </a:solidFill>
              </a:rPr>
              <a:t> – на </a:t>
            </a:r>
            <a:r>
              <a:rPr lang="ru-RU" sz="1800" b="1" dirty="0" smtClean="0">
                <a:solidFill>
                  <a:srgbClr val="FFFF00"/>
                </a:solidFill>
              </a:rPr>
              <a:t>категорические, условные</a:t>
            </a:r>
            <a:r>
              <a:rPr lang="ru-RU" sz="1800" b="1" dirty="0" smtClean="0">
                <a:solidFill>
                  <a:schemeClr val="bg1"/>
                </a:solidFill>
              </a:rPr>
              <a:t> и </a:t>
            </a:r>
            <a:r>
              <a:rPr lang="ru-RU" sz="1800" b="1" dirty="0" smtClean="0">
                <a:solidFill>
                  <a:srgbClr val="FFFF00"/>
                </a:solidFill>
              </a:rPr>
              <a:t>разделительные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(</a:t>
            </a:r>
            <a:r>
              <a:rPr lang="ru-RU" sz="1800" b="1" dirty="0" smtClean="0">
                <a:solidFill>
                  <a:schemeClr val="bg1"/>
                </a:solidFill>
              </a:rPr>
              <a:t>два последние – </a:t>
            </a:r>
            <a:r>
              <a:rPr lang="ru-RU" sz="1800" b="1" dirty="0" smtClean="0">
                <a:solidFill>
                  <a:srgbClr val="FF9966"/>
                </a:solidFill>
              </a:rPr>
              <a:t>сложные</a:t>
            </a:r>
            <a:r>
              <a:rPr lang="ru-RU" sz="1800" b="1" dirty="0" smtClean="0">
                <a:solidFill>
                  <a:schemeClr val="bg1"/>
                </a:solidFill>
              </a:rPr>
              <a:t> суждения).</a:t>
            </a:r>
          </a:p>
          <a:p>
            <a:pPr lvl="1" eaLnBrk="1" hangingPunct="1">
              <a:buClr>
                <a:schemeClr val="bg1"/>
              </a:buClr>
              <a:buFont typeface="Wingdings" pitchFamily="2" charset="2"/>
              <a:buChar char="§"/>
              <a:defRPr/>
            </a:pPr>
            <a:r>
              <a:rPr lang="ru-RU" sz="1800" b="1" dirty="0" smtClean="0">
                <a:solidFill>
                  <a:srgbClr val="00FFFF"/>
                </a:solidFill>
              </a:rPr>
              <a:t>по модальности (алетической)</a:t>
            </a:r>
            <a:r>
              <a:rPr lang="ru-RU" sz="1800" b="1" dirty="0" smtClean="0">
                <a:solidFill>
                  <a:schemeClr val="accent3"/>
                </a:solidFill>
              </a:rPr>
              <a:t> – на </a:t>
            </a:r>
            <a:r>
              <a:rPr lang="ru-RU" sz="1800" b="1" dirty="0" smtClean="0">
                <a:solidFill>
                  <a:srgbClr val="FFFF00"/>
                </a:solidFill>
              </a:rPr>
              <a:t>аподиктические</a:t>
            </a:r>
            <a:r>
              <a:rPr lang="ru-RU" sz="1800" b="1" dirty="0" smtClean="0">
                <a:solidFill>
                  <a:schemeClr val="bg1"/>
                </a:solidFill>
              </a:rPr>
              <a:t> (необходимости), </a:t>
            </a:r>
            <a:r>
              <a:rPr lang="ru-RU" sz="1800" b="1" dirty="0" smtClean="0">
                <a:solidFill>
                  <a:srgbClr val="FFFF00"/>
                </a:solidFill>
              </a:rPr>
              <a:t>ассерторические</a:t>
            </a:r>
            <a:r>
              <a:rPr lang="ru-RU" sz="1800" b="1" dirty="0" smtClean="0">
                <a:solidFill>
                  <a:schemeClr val="bg1"/>
                </a:solidFill>
              </a:rPr>
              <a:t> (действительности) и </a:t>
            </a:r>
            <a:r>
              <a:rPr lang="ru-RU" sz="1800" b="1" dirty="0" smtClean="0">
                <a:solidFill>
                  <a:srgbClr val="FFFF00"/>
                </a:solidFill>
              </a:rPr>
              <a:t>проблематические</a:t>
            </a:r>
            <a:r>
              <a:rPr lang="ru-RU" sz="1800" b="1" dirty="0" smtClean="0">
                <a:solidFill>
                  <a:schemeClr val="bg1"/>
                </a:solidFill>
              </a:rPr>
              <a:t> (возможности).</a:t>
            </a:r>
            <a:endParaRPr lang="ru-RU" sz="1800" b="1" i="1" dirty="0" smtClean="0">
              <a:solidFill>
                <a:srgbClr val="00FFFF"/>
              </a:solidFill>
            </a:endParaRPr>
          </a:p>
          <a:p>
            <a:pPr eaLnBrk="1" hangingPunct="1">
              <a:buClr>
                <a:schemeClr val="bg1"/>
              </a:buClr>
            </a:pPr>
            <a:endParaRPr lang="ru-RU" sz="1800" b="1" dirty="0" smtClean="0">
              <a:solidFill>
                <a:schemeClr val="accent3"/>
              </a:solidFill>
            </a:endParaRPr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4320000" y="2196000"/>
            <a:ext cx="1800000" cy="360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 anchorCtr="1"/>
          <a:lstStyle/>
          <a:p>
            <a:pPr algn="ctr"/>
            <a:r>
              <a:rPr lang="ru-RU" sz="1600" dirty="0" smtClean="0">
                <a:solidFill>
                  <a:srgbClr val="0000CC"/>
                </a:solidFill>
              </a:rPr>
              <a:t>суть (не суть)</a:t>
            </a:r>
            <a:endParaRPr lang="ru-RU" sz="1600" dirty="0">
              <a:solidFill>
                <a:srgbClr val="0000CC"/>
              </a:solidFill>
            </a:endParaRPr>
          </a:p>
        </p:txBody>
      </p:sp>
      <p:sp>
        <p:nvSpPr>
          <p:cNvPr id="438276" name="Oval 4"/>
          <p:cNvSpPr>
            <a:spLocks noChangeAspect="1" noChangeArrowheads="1"/>
          </p:cNvSpPr>
          <p:nvPr/>
        </p:nvSpPr>
        <p:spPr bwMode="auto">
          <a:xfrm>
            <a:off x="3492000" y="1944000"/>
            <a:ext cx="864000" cy="86400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baseline="0" dirty="0">
                <a:solidFill>
                  <a:srgbClr val="0000FF"/>
                </a:solidFill>
              </a:rPr>
              <a:t>S</a:t>
            </a:r>
            <a:endParaRPr lang="ru-RU" sz="2400" b="1" baseline="0" dirty="0">
              <a:solidFill>
                <a:srgbClr val="0000FF"/>
              </a:solidFill>
            </a:endParaRPr>
          </a:p>
        </p:txBody>
      </p:sp>
      <p:sp>
        <p:nvSpPr>
          <p:cNvPr id="438278" name="Oval 6"/>
          <p:cNvSpPr>
            <a:spLocks noChangeAspect="1" noChangeArrowheads="1"/>
          </p:cNvSpPr>
          <p:nvPr/>
        </p:nvSpPr>
        <p:spPr bwMode="auto">
          <a:xfrm>
            <a:off x="6084000" y="1944000"/>
            <a:ext cx="864000" cy="864001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baseline="0" dirty="0">
                <a:solidFill>
                  <a:srgbClr val="0000FF"/>
                </a:solidFill>
              </a:rPr>
              <a:t>P</a:t>
            </a:r>
            <a:endParaRPr lang="ru-RU" sz="2400" b="1" baseline="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2000" y="2952000"/>
            <a:ext cx="1224000" cy="369332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dirty="0" smtClean="0">
                <a:solidFill>
                  <a:srgbClr val="00FF00"/>
                </a:solidFill>
              </a:rPr>
              <a:t>субъект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08000" y="2952000"/>
            <a:ext cx="1224000" cy="369332"/>
          </a:xfrm>
          <a:prstGeom prst="flowChartAlternateProcess">
            <a:avLst/>
          </a:prstGeom>
          <a:noFill/>
          <a:ln>
            <a:solidFill>
              <a:srgbClr val="00FF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dirty="0" smtClean="0">
                <a:solidFill>
                  <a:srgbClr val="00FF00"/>
                </a:solidFill>
              </a:rPr>
              <a:t>связка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04000" y="2952000"/>
            <a:ext cx="1224000" cy="369332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dirty="0" smtClean="0">
                <a:solidFill>
                  <a:srgbClr val="00FF00"/>
                </a:solidFill>
              </a:rPr>
              <a:t>предикат</a:t>
            </a:r>
            <a:endParaRPr lang="ru-RU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3"/>
                </a:solidFill>
              </a:rPr>
              <a:t>Понятие суждения</a:t>
            </a:r>
            <a:br>
              <a:rPr lang="ru-RU" sz="3200" b="1" dirty="0" smtClean="0">
                <a:solidFill>
                  <a:schemeClr val="accent3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Классификация суждений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196000" y="2124000"/>
            <a:ext cx="1296000" cy="504000"/>
          </a:xfrm>
          <a:prstGeom prst="round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46800" bIns="36000" anchor="ctr" anchorCtr="1"/>
          <a:lstStyle/>
          <a:p>
            <a:pPr algn="ctr">
              <a:lnSpc>
                <a:spcPct val="80000"/>
              </a:lnSpc>
            </a:pPr>
            <a:r>
              <a:rPr lang="ru-RU" sz="1600" b="1" baseline="0" dirty="0" smtClean="0">
                <a:solidFill>
                  <a:srgbClr val="0000CC"/>
                </a:solidFill>
              </a:rPr>
              <a:t>Все</a:t>
            </a:r>
            <a:r>
              <a:rPr lang="en-GB" sz="1600" b="1" baseline="0" dirty="0" smtClean="0">
                <a:solidFill>
                  <a:srgbClr val="0000CC"/>
                </a:solidFill>
              </a:rPr>
              <a:t> </a:t>
            </a:r>
            <a:r>
              <a:rPr lang="ru-RU" sz="1600" b="1" baseline="0" dirty="0" smtClean="0">
                <a:solidFill>
                  <a:srgbClr val="0000CC"/>
                </a:solidFill>
              </a:rPr>
              <a:t/>
            </a:r>
            <a:br>
              <a:rPr lang="ru-RU" sz="1600" b="1" baseline="0" dirty="0" smtClean="0">
                <a:solidFill>
                  <a:srgbClr val="0000CC"/>
                </a:solidFill>
              </a:rPr>
            </a:br>
            <a:r>
              <a:rPr lang="ru-RU" sz="1600" b="1" baseline="0" dirty="0" smtClean="0">
                <a:solidFill>
                  <a:srgbClr val="0000CC"/>
                </a:solidFill>
              </a:rPr>
              <a:t>Некоторые</a:t>
            </a:r>
            <a:endParaRPr lang="en-GB" sz="1600" b="1" baseline="0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16000" y="2952000"/>
            <a:ext cx="1224000" cy="369332"/>
          </a:xfrm>
          <a:prstGeom prst="roundRect">
            <a:avLst/>
          </a:prstGeom>
          <a:noFill/>
          <a:ln>
            <a:solidFill>
              <a:srgbClr val="00FF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ru-RU" b="1" dirty="0" smtClean="0">
                <a:solidFill>
                  <a:srgbClr val="00FF00"/>
                </a:solidFill>
              </a:rPr>
              <a:t>квантор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8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6192000" y="3780000"/>
            <a:ext cx="1080000" cy="360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 anchorCtr="1"/>
          <a:lstStyle/>
          <a:p>
            <a:pPr algn="ctr"/>
            <a:r>
              <a:rPr lang="ru-RU" b="1" baseline="0" dirty="0" smtClean="0">
                <a:solidFill>
                  <a:srgbClr val="0000CC"/>
                </a:solidFill>
              </a:rPr>
              <a:t>не есть</a:t>
            </a:r>
            <a:endParaRPr lang="ru-RU" b="1" baseline="0" dirty="0">
              <a:solidFill>
                <a:srgbClr val="0000CC"/>
              </a:solidFill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872000" y="3780000"/>
            <a:ext cx="1080000" cy="360000"/>
          </a:xfrm>
          <a:prstGeom prst="rect">
            <a:avLst/>
          </a:prstGeom>
          <a:solidFill>
            <a:schemeClr val="accent1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 anchor="ctr" anchorCtr="1"/>
          <a:lstStyle/>
          <a:p>
            <a:pPr algn="ctr"/>
            <a:r>
              <a:rPr lang="ru-RU" b="1" baseline="0" dirty="0" smtClean="0">
                <a:solidFill>
                  <a:srgbClr val="0000CC"/>
                </a:solidFill>
              </a:rPr>
              <a:t>есть</a:t>
            </a:r>
            <a:endParaRPr lang="ru-RU" b="1" baseline="0" dirty="0">
              <a:solidFill>
                <a:srgbClr val="0000CC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FF00"/>
                </a:solidFill>
              </a:rPr>
              <a:t>Категорическое суждение</a:t>
            </a:r>
            <a:r>
              <a:rPr lang="ru-RU" sz="3200" b="1" dirty="0" smtClean="0">
                <a:solidFill>
                  <a:schemeClr val="bg1"/>
                </a:solidFill>
              </a:rPr>
              <a:t/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accent3"/>
                </a:solidFill>
              </a:rPr>
              <a:t>Классификация суждений по качеству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68313" y="1619250"/>
            <a:ext cx="3887787" cy="169227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Утвердительное </a:t>
            </a:r>
            <a:r>
              <a:rPr lang="ru-RU" sz="2000" dirty="0">
                <a:solidFill>
                  <a:srgbClr val="FFFF00"/>
                </a:solidFill>
                <a:cs typeface="Arial" charset="0"/>
              </a:rPr>
              <a:t>суждение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 smtClean="0"/>
              <a:t>суждение, </a:t>
            </a:r>
            <a:r>
              <a:rPr lang="ru-RU" dirty="0"/>
              <a:t>в </a:t>
            </a:r>
            <a:r>
              <a:rPr lang="ru-RU" dirty="0" smtClean="0"/>
              <a:t>котором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отображается </a:t>
            </a:r>
            <a:r>
              <a:rPr lang="ru-RU" dirty="0" smtClean="0">
                <a:solidFill>
                  <a:srgbClr val="00FF00"/>
                </a:solidFill>
              </a:rPr>
              <a:t>наличие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какого-либо </a:t>
            </a:r>
            <a:r>
              <a:rPr lang="ru-RU" dirty="0" smtClean="0"/>
              <a:t>признака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 предмета.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787900" y="1619250"/>
            <a:ext cx="3887788" cy="169227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  <a:cs typeface="Arial" charset="0"/>
              </a:rPr>
              <a:t>Отрицательное </a:t>
            </a:r>
            <a:r>
              <a:rPr lang="ru-RU" sz="2000" dirty="0">
                <a:solidFill>
                  <a:srgbClr val="FFFF00"/>
                </a:solidFill>
                <a:cs typeface="Arial" charset="0"/>
              </a:rPr>
              <a:t>суждение </a:t>
            </a:r>
            <a:r>
              <a:rPr lang="ru-RU" sz="2000" dirty="0">
                <a:solidFill>
                  <a:srgbClr val="FFFF00"/>
                </a:solidFill>
              </a:rPr>
              <a:t>– </a:t>
            </a:r>
            <a:br>
              <a:rPr lang="ru-RU" sz="2000" dirty="0">
                <a:solidFill>
                  <a:srgbClr val="FFFF00"/>
                </a:solidFill>
              </a:rPr>
            </a:br>
            <a:r>
              <a:rPr lang="ru-RU" dirty="0" smtClean="0"/>
              <a:t>суждение, </a:t>
            </a:r>
            <a:r>
              <a:rPr lang="ru-RU" dirty="0"/>
              <a:t>в </a:t>
            </a:r>
            <a:r>
              <a:rPr lang="ru-RU" dirty="0" smtClean="0"/>
              <a:t>котором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отображается </a:t>
            </a:r>
            <a:r>
              <a:rPr lang="ru-RU" dirty="0" smtClean="0">
                <a:solidFill>
                  <a:srgbClr val="00FF00"/>
                </a:solidFill>
              </a:rPr>
              <a:t>отсутствие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какого-либо </a:t>
            </a:r>
            <a:r>
              <a:rPr lang="ru-RU" dirty="0" smtClean="0"/>
              <a:t>признака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 предмета.</a:t>
            </a: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972000" y="4572000"/>
            <a:ext cx="7200000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noAutofit/>
          </a:bodyPr>
          <a:lstStyle/>
          <a:p>
            <a:pPr algn="ctr"/>
            <a:r>
              <a:rPr lang="ru-RU" sz="1600" dirty="0">
                <a:solidFill>
                  <a:srgbClr val="FFFF00"/>
                </a:solidFill>
              </a:rPr>
              <a:t>Утвердительные</a:t>
            </a:r>
            <a:r>
              <a:rPr lang="ru-RU" sz="1600" dirty="0"/>
              <a:t> и </a:t>
            </a:r>
            <a:r>
              <a:rPr lang="ru-RU" sz="1600" dirty="0">
                <a:solidFill>
                  <a:srgbClr val="FFFF00"/>
                </a:solidFill>
              </a:rPr>
              <a:t>отрицательные</a:t>
            </a:r>
            <a:r>
              <a:rPr lang="ru-RU" sz="1600" dirty="0"/>
              <a:t> суждения не следует смешивать </a:t>
            </a:r>
            <a:br>
              <a:rPr lang="ru-RU" sz="1600" dirty="0"/>
            </a:br>
            <a:r>
              <a:rPr lang="ru-RU" sz="1600" dirty="0"/>
              <a:t>с </a:t>
            </a:r>
            <a:r>
              <a:rPr lang="ru-RU" sz="1600" dirty="0">
                <a:solidFill>
                  <a:srgbClr val="00FFFF"/>
                </a:solidFill>
              </a:rPr>
              <a:t>утверждаемыми</a:t>
            </a:r>
            <a:r>
              <a:rPr lang="ru-RU" sz="1600" dirty="0"/>
              <a:t> и </a:t>
            </a:r>
            <a:r>
              <a:rPr lang="ru-RU" sz="1600" dirty="0">
                <a:solidFill>
                  <a:srgbClr val="00FF00"/>
                </a:solidFill>
              </a:rPr>
              <a:t>утверждающими,</a:t>
            </a:r>
            <a:r>
              <a:rPr lang="ru-RU" sz="1600" dirty="0">
                <a:solidFill>
                  <a:srgbClr val="00FFFF"/>
                </a:solidFill>
              </a:rPr>
              <a:t> </a:t>
            </a:r>
            <a:r>
              <a:rPr lang="ru-RU" sz="1600" dirty="0" smtClean="0"/>
              <a:t>равно как </a:t>
            </a:r>
            <a:r>
              <a:rPr lang="ru-RU" sz="1600" dirty="0"/>
              <a:t>с </a:t>
            </a:r>
            <a:r>
              <a:rPr lang="ru-RU" sz="1600" dirty="0">
                <a:solidFill>
                  <a:srgbClr val="00FFFF"/>
                </a:solidFill>
              </a:rPr>
              <a:t>отрицаемыми</a:t>
            </a:r>
            <a:r>
              <a:rPr lang="ru-RU" sz="1600" dirty="0"/>
              <a:t> </a:t>
            </a:r>
            <a:r>
              <a:rPr lang="ru-RU" sz="1600" dirty="0" smtClean="0"/>
              <a:t>и </a:t>
            </a:r>
            <a:r>
              <a:rPr lang="ru-RU" sz="1600" dirty="0" smtClean="0">
                <a:solidFill>
                  <a:srgbClr val="FF66FF"/>
                </a:solidFill>
              </a:rPr>
              <a:t>отрицающими</a:t>
            </a:r>
            <a:r>
              <a:rPr lang="ru-RU" sz="1600" dirty="0" smtClean="0"/>
              <a:t> </a:t>
            </a:r>
            <a:r>
              <a:rPr lang="ru-RU" sz="1600" dirty="0"/>
              <a:t>суждениями, т. е. суждениями, </a:t>
            </a:r>
            <a:r>
              <a:rPr lang="ru-RU" sz="1600" dirty="0" smtClean="0"/>
              <a:t>подтверждающими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FF00"/>
                </a:solidFill>
              </a:rPr>
              <a:t>истинность</a:t>
            </a:r>
            <a:r>
              <a:rPr lang="ru-RU" sz="1600" dirty="0"/>
              <a:t> или указывающими на </a:t>
            </a:r>
            <a:r>
              <a:rPr lang="ru-RU" sz="1600" dirty="0">
                <a:solidFill>
                  <a:srgbClr val="FF66FF"/>
                </a:solidFill>
              </a:rPr>
              <a:t>ложность</a:t>
            </a:r>
            <a:r>
              <a:rPr lang="ru-RU" sz="1600" dirty="0"/>
              <a:t> других суждений.</a:t>
            </a:r>
            <a:endParaRPr lang="ru-RU" sz="1600" dirty="0">
              <a:solidFill>
                <a:srgbClr val="FF66CC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56000" y="5760000"/>
            <a:ext cx="3600000" cy="396000"/>
          </a:xfrm>
          <a:prstGeom prst="rect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1600" dirty="0" smtClean="0">
                <a:solidFill>
                  <a:srgbClr val="00FF00"/>
                </a:solidFill>
              </a:rPr>
              <a:t>Верно (истинно),</a:t>
            </a:r>
            <a:r>
              <a:rPr lang="ru-RU" sz="1600" dirty="0" smtClean="0"/>
              <a:t> </a:t>
            </a:r>
            <a:r>
              <a:rPr lang="ru-RU" sz="1600" dirty="0"/>
              <a:t>что </a:t>
            </a:r>
            <a:r>
              <a:rPr lang="en-US" sz="1600" dirty="0">
                <a:solidFill>
                  <a:srgbClr val="00FFFF"/>
                </a:solidFill>
              </a:rPr>
              <a:t>S</a:t>
            </a:r>
            <a:r>
              <a:rPr lang="ru-RU" sz="1600" dirty="0">
                <a:solidFill>
                  <a:srgbClr val="00FFFF"/>
                </a:solidFill>
              </a:rPr>
              <a:t> </a:t>
            </a:r>
            <a:r>
              <a:rPr lang="ru-RU" sz="1600" dirty="0" smtClean="0">
                <a:solidFill>
                  <a:srgbClr val="00FFFF"/>
                </a:solidFill>
              </a:rPr>
              <a:t>есть </a:t>
            </a:r>
            <a:r>
              <a:rPr lang="en-US" sz="1600" dirty="0">
                <a:solidFill>
                  <a:srgbClr val="00FFFF"/>
                </a:solidFill>
              </a:rPr>
              <a:t>P. </a:t>
            </a:r>
            <a:endParaRPr lang="ru-RU" sz="1600" dirty="0">
              <a:solidFill>
                <a:srgbClr val="00FFFF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88000" y="5760000"/>
            <a:ext cx="3600000" cy="396000"/>
          </a:xfrm>
          <a:prstGeom prst="rect">
            <a:avLst/>
          </a:prstGeom>
          <a:noFill/>
          <a:ln w="19050">
            <a:solidFill>
              <a:srgbClr val="FF66FF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1600" dirty="0" smtClean="0">
                <a:solidFill>
                  <a:srgbClr val="FF66FF"/>
                </a:solidFill>
              </a:rPr>
              <a:t>Неверно (ложно),</a:t>
            </a:r>
            <a:r>
              <a:rPr lang="ru-RU" sz="1600" dirty="0" smtClean="0"/>
              <a:t> </a:t>
            </a:r>
            <a:r>
              <a:rPr lang="ru-RU" sz="1600" dirty="0"/>
              <a:t>что </a:t>
            </a:r>
            <a:r>
              <a:rPr lang="en-US" sz="1600" dirty="0" smtClean="0">
                <a:solidFill>
                  <a:srgbClr val="00FFFF"/>
                </a:solidFill>
              </a:rPr>
              <a:t>S</a:t>
            </a:r>
            <a:r>
              <a:rPr lang="ru-RU" sz="1600" dirty="0" smtClean="0">
                <a:solidFill>
                  <a:srgbClr val="00FFFF"/>
                </a:solidFill>
              </a:rPr>
              <a:t> есть </a:t>
            </a:r>
            <a:r>
              <a:rPr lang="en-US" sz="1600" dirty="0">
                <a:solidFill>
                  <a:srgbClr val="00FFFF"/>
                </a:solidFill>
              </a:rPr>
              <a:t>P. </a:t>
            </a:r>
            <a:endParaRPr lang="ru-RU" sz="1600" dirty="0">
              <a:solidFill>
                <a:srgbClr val="00FFFF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56000" y="6300000"/>
            <a:ext cx="3600000" cy="396000"/>
          </a:xfrm>
          <a:prstGeom prst="rect">
            <a:avLst/>
          </a:prstGeom>
          <a:noFill/>
          <a:ln w="1905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1600" dirty="0" smtClean="0">
                <a:solidFill>
                  <a:srgbClr val="00FF00"/>
                </a:solidFill>
              </a:rPr>
              <a:t>Верно (истинно),</a:t>
            </a:r>
            <a:r>
              <a:rPr lang="ru-RU" sz="1600" dirty="0" smtClean="0"/>
              <a:t> </a:t>
            </a:r>
            <a:r>
              <a:rPr lang="ru-RU" sz="1600" dirty="0"/>
              <a:t>что </a:t>
            </a:r>
            <a:r>
              <a:rPr lang="en-US" sz="1600" dirty="0">
                <a:solidFill>
                  <a:srgbClr val="00FFFF"/>
                </a:solidFill>
              </a:rPr>
              <a:t>S</a:t>
            </a:r>
            <a:r>
              <a:rPr lang="ru-RU" sz="1600" dirty="0">
                <a:solidFill>
                  <a:srgbClr val="00FFFF"/>
                </a:solidFill>
              </a:rPr>
              <a:t> </a:t>
            </a:r>
            <a:r>
              <a:rPr lang="ru-RU" sz="1600" dirty="0" smtClean="0">
                <a:solidFill>
                  <a:srgbClr val="00FFFF"/>
                </a:solidFill>
              </a:rPr>
              <a:t>не </a:t>
            </a:r>
            <a:r>
              <a:rPr lang="ru-RU" sz="1600" dirty="0">
                <a:solidFill>
                  <a:srgbClr val="00FFFF"/>
                </a:solidFill>
              </a:rPr>
              <a:t>есть </a:t>
            </a:r>
            <a:r>
              <a:rPr lang="en-US" sz="1600" dirty="0">
                <a:solidFill>
                  <a:srgbClr val="00FFFF"/>
                </a:solidFill>
              </a:rPr>
              <a:t>P. </a:t>
            </a:r>
            <a:endParaRPr lang="ru-RU" sz="1600" dirty="0">
              <a:solidFill>
                <a:srgbClr val="00FFFF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88000" y="6300000"/>
            <a:ext cx="3600000" cy="396000"/>
          </a:xfrm>
          <a:prstGeom prst="rect">
            <a:avLst/>
          </a:prstGeom>
          <a:noFill/>
          <a:ln w="19050">
            <a:solidFill>
              <a:srgbClr val="FF66FF"/>
            </a:solidFill>
            <a:miter lim="800000"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ru-RU" sz="1600" dirty="0" smtClean="0">
                <a:solidFill>
                  <a:srgbClr val="FF66FF"/>
                </a:solidFill>
              </a:rPr>
              <a:t>Неверно (ложно),</a:t>
            </a:r>
            <a:r>
              <a:rPr lang="ru-RU" sz="1600" dirty="0" smtClean="0"/>
              <a:t> </a:t>
            </a:r>
            <a:r>
              <a:rPr lang="ru-RU" sz="1600" dirty="0"/>
              <a:t>что </a:t>
            </a:r>
            <a:r>
              <a:rPr lang="en-US" sz="1600" dirty="0">
                <a:solidFill>
                  <a:srgbClr val="00FFFF"/>
                </a:solidFill>
              </a:rPr>
              <a:t>S</a:t>
            </a:r>
            <a:r>
              <a:rPr lang="ru-RU" sz="1600" dirty="0">
                <a:solidFill>
                  <a:srgbClr val="00FFFF"/>
                </a:solidFill>
              </a:rPr>
              <a:t> </a:t>
            </a:r>
            <a:r>
              <a:rPr lang="ru-RU" sz="1600" dirty="0" smtClean="0">
                <a:solidFill>
                  <a:srgbClr val="00FFFF"/>
                </a:solidFill>
              </a:rPr>
              <a:t>не </a:t>
            </a:r>
            <a:r>
              <a:rPr lang="ru-RU" sz="1600" dirty="0">
                <a:solidFill>
                  <a:srgbClr val="00FFFF"/>
                </a:solidFill>
              </a:rPr>
              <a:t>есть </a:t>
            </a:r>
            <a:r>
              <a:rPr lang="en-US" sz="1600" dirty="0">
                <a:solidFill>
                  <a:srgbClr val="00FFFF"/>
                </a:solidFill>
              </a:rPr>
              <a:t>P. </a:t>
            </a:r>
            <a:endParaRPr lang="ru-RU" sz="1600" dirty="0">
              <a:solidFill>
                <a:srgbClr val="00FFFF"/>
              </a:solidFill>
            </a:endParaRPr>
          </a:p>
        </p:txBody>
      </p:sp>
      <p:sp>
        <p:nvSpPr>
          <p:cNvPr id="23" name="Oval 4"/>
          <p:cNvSpPr>
            <a:spLocks noChangeAspect="1" noChangeArrowheads="1"/>
          </p:cNvSpPr>
          <p:nvPr/>
        </p:nvSpPr>
        <p:spPr bwMode="auto">
          <a:xfrm>
            <a:off x="1044000" y="3528000"/>
            <a:ext cx="864000" cy="86400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baseline="0" dirty="0">
                <a:solidFill>
                  <a:srgbClr val="0000FF"/>
                </a:solidFill>
              </a:rPr>
              <a:t>S</a:t>
            </a:r>
            <a:endParaRPr lang="ru-RU" sz="2400" b="1" baseline="0" dirty="0">
              <a:solidFill>
                <a:srgbClr val="0000FF"/>
              </a:solidFill>
            </a:endParaRPr>
          </a:p>
        </p:txBody>
      </p:sp>
      <p:sp>
        <p:nvSpPr>
          <p:cNvPr id="24" name="Oval 4"/>
          <p:cNvSpPr>
            <a:spLocks noChangeAspect="1" noChangeArrowheads="1"/>
          </p:cNvSpPr>
          <p:nvPr/>
        </p:nvSpPr>
        <p:spPr bwMode="auto">
          <a:xfrm>
            <a:off x="5364000" y="3528000"/>
            <a:ext cx="864000" cy="864000"/>
          </a:xfrm>
          <a:prstGeom prst="ellipse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baseline="0" dirty="0">
                <a:solidFill>
                  <a:srgbClr val="0000FF"/>
                </a:solidFill>
              </a:rPr>
              <a:t>S</a:t>
            </a:r>
            <a:endParaRPr lang="ru-RU" sz="2400" b="1" baseline="0" dirty="0">
              <a:solidFill>
                <a:srgbClr val="0000FF"/>
              </a:solidFill>
            </a:endParaRPr>
          </a:p>
        </p:txBody>
      </p:sp>
      <p:sp>
        <p:nvSpPr>
          <p:cNvPr id="27" name="Oval 6"/>
          <p:cNvSpPr>
            <a:spLocks noChangeAspect="1" noChangeArrowheads="1"/>
          </p:cNvSpPr>
          <p:nvPr/>
        </p:nvSpPr>
        <p:spPr bwMode="auto">
          <a:xfrm>
            <a:off x="2916000" y="3528000"/>
            <a:ext cx="864000" cy="864001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baseline="0" dirty="0">
                <a:solidFill>
                  <a:srgbClr val="0000FF"/>
                </a:solidFill>
              </a:rPr>
              <a:t>P</a:t>
            </a:r>
            <a:endParaRPr lang="ru-RU" sz="2400" b="1" baseline="0" dirty="0">
              <a:solidFill>
                <a:srgbClr val="0000FF"/>
              </a:solidFill>
            </a:endParaRPr>
          </a:p>
        </p:txBody>
      </p:sp>
      <p:sp>
        <p:nvSpPr>
          <p:cNvPr id="28" name="Oval 6"/>
          <p:cNvSpPr>
            <a:spLocks noChangeAspect="1" noChangeArrowheads="1"/>
          </p:cNvSpPr>
          <p:nvPr/>
        </p:nvSpPr>
        <p:spPr bwMode="auto">
          <a:xfrm>
            <a:off x="7236000" y="3528000"/>
            <a:ext cx="864000" cy="864001"/>
          </a:xfrm>
          <a:prstGeom prst="ellipse">
            <a:avLst/>
          </a:prstGeom>
          <a:solidFill>
            <a:srgbClr val="CC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baseline="0" dirty="0">
                <a:solidFill>
                  <a:srgbClr val="0000FF"/>
                </a:solidFill>
              </a:rPr>
              <a:t>P</a:t>
            </a:r>
            <a:endParaRPr lang="ru-RU" sz="2400" b="1" baseline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 animBg="1"/>
      <p:bldP spid="4" grpId="0" animBg="1"/>
      <p:bldP spid="5" grpId="0" animBg="1"/>
      <p:bldP spid="12" grpId="0" build="p"/>
      <p:bldP spid="13" grpId="0" animBg="1"/>
      <p:bldP spid="14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anchorCtr="1"/>
          <a:lstStyle/>
          <a:p>
            <a:pPr algn="ctr">
              <a:defRPr/>
            </a:pPr>
            <a:r>
              <a:rPr lang="ru-RU" sz="3200" dirty="0" smtClean="0">
                <a:solidFill>
                  <a:schemeClr val="accent3"/>
                </a:solidFill>
              </a:rPr>
              <a:t>Категорическое суждение</a:t>
            </a:r>
            <a:br>
              <a:rPr lang="ru-RU" sz="3200" dirty="0" smtClean="0">
                <a:solidFill>
                  <a:schemeClr val="accent3"/>
                </a:solidFill>
              </a:rPr>
            </a:br>
            <a:r>
              <a:rPr lang="ru-RU" sz="2800" kern="0" dirty="0" smtClean="0">
                <a:latin typeface="+mj-lt"/>
                <a:ea typeface="+mj-ea"/>
                <a:cs typeface="+mj-cs"/>
              </a:rPr>
              <a:t>Классификация суждений по </a:t>
            </a:r>
            <a:r>
              <a:rPr lang="ru-RU" sz="2800" kern="0" dirty="0">
                <a:latin typeface="+mj-lt"/>
                <a:ea typeface="+mj-ea"/>
                <a:cs typeface="+mj-cs"/>
              </a:rPr>
              <a:t>количеству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388" y="1511300"/>
            <a:ext cx="2808287" cy="18002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Общее суждение 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sz="1600" dirty="0"/>
              <a:t>суждение, в котором </a:t>
            </a:r>
            <a:br>
              <a:rPr lang="ru-RU" sz="1600" dirty="0"/>
            </a:br>
            <a:r>
              <a:rPr lang="ru-RU" sz="1600" dirty="0"/>
              <a:t>что-либо </a:t>
            </a:r>
            <a:r>
              <a:rPr lang="ru-RU" sz="1600" dirty="0" smtClean="0"/>
              <a:t>утверждается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или отрицается </a:t>
            </a:r>
            <a:r>
              <a:rPr lang="ru-RU" sz="1600" dirty="0" smtClean="0"/>
              <a:t>о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FF00"/>
                </a:solidFill>
              </a:rPr>
              <a:t>каждом</a:t>
            </a:r>
            <a:r>
              <a:rPr lang="ru-RU" sz="1600" dirty="0"/>
              <a:t> </a:t>
            </a:r>
            <a:r>
              <a:rPr lang="ru-RU" sz="1600" dirty="0" smtClean="0"/>
              <a:t>предмете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какого-либо класса.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168650" y="1511300"/>
            <a:ext cx="2806700" cy="18002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/>
            <a:r>
              <a:rPr lang="ru-RU" dirty="0">
                <a:solidFill>
                  <a:srgbClr val="FFFF00"/>
                </a:solidFill>
                <a:cs typeface="Arial" charset="0"/>
              </a:rPr>
              <a:t>Частное суждение </a:t>
            </a:r>
            <a:r>
              <a:rPr lang="ru-RU" dirty="0">
                <a:solidFill>
                  <a:srgbClr val="FFFF00"/>
                </a:solidFill>
              </a:rPr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sz="1600" dirty="0"/>
              <a:t>суждение, в котором </a:t>
            </a:r>
            <a:br>
              <a:rPr lang="ru-RU" sz="1600" dirty="0"/>
            </a:br>
            <a:r>
              <a:rPr lang="ru-RU" sz="1600" dirty="0"/>
              <a:t>что-либо </a:t>
            </a:r>
            <a:r>
              <a:rPr lang="ru-RU" sz="1600" dirty="0" smtClean="0"/>
              <a:t>утверждается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или отрицается </a:t>
            </a:r>
            <a:r>
              <a:rPr lang="ru-RU" sz="1600" dirty="0" smtClean="0"/>
              <a:t>о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>
                <a:solidFill>
                  <a:srgbClr val="00FF00"/>
                </a:solidFill>
              </a:rPr>
              <a:t>некоторых</a:t>
            </a:r>
            <a:r>
              <a:rPr lang="ru-RU" sz="1600" dirty="0"/>
              <a:t> </a:t>
            </a:r>
            <a:r>
              <a:rPr lang="ru-RU" sz="1600" dirty="0" smtClean="0"/>
              <a:t>предметах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какого-либо класса.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156325" y="1511300"/>
            <a:ext cx="2808288" cy="1800225"/>
          </a:xfrm>
          <a:prstGeom prst="rect">
            <a:avLst/>
          </a:prstGeom>
          <a:noFill/>
          <a:ln w="38100" cmpd="dbl" algn="ctr">
            <a:solidFill>
              <a:schemeClr val="bg1"/>
            </a:solidFill>
            <a:miter lim="800000"/>
            <a:headEnd/>
            <a:tailEnd/>
          </a:ln>
        </p:spPr>
        <p:txBody>
          <a:bodyPr wrap="square" lIns="90000" rIns="90000" anchor="ctr" anchorCtr="1"/>
          <a:lstStyle/>
          <a:p>
            <a:pPr algn="ctr">
              <a:defRPr/>
            </a:pPr>
            <a:r>
              <a:rPr lang="ru-RU" dirty="0">
                <a:solidFill>
                  <a:srgbClr val="FFFF00"/>
                </a:solidFill>
                <a:cs typeface="Arial" charset="0"/>
              </a:rPr>
              <a:t>Единичное суждение </a:t>
            </a:r>
            <a:r>
              <a:rPr lang="ru-RU" dirty="0" smtClean="0">
                <a:solidFill>
                  <a:srgbClr val="FFFF00"/>
                </a:solidFill>
              </a:rPr>
              <a:t>– </a:t>
            </a:r>
            <a:r>
              <a:rPr lang="ru-RU" dirty="0"/>
              <a:t/>
            </a:r>
            <a:br>
              <a:rPr lang="ru-RU" dirty="0"/>
            </a:br>
            <a:r>
              <a:rPr lang="ru-RU" sz="1600" dirty="0" smtClean="0"/>
              <a:t>суждение</a:t>
            </a:r>
            <a:r>
              <a:rPr lang="ru-RU" sz="1600" dirty="0"/>
              <a:t>, в котором что-</a:t>
            </a:r>
            <a:br>
              <a:rPr lang="ru-RU" sz="1600" dirty="0"/>
            </a:br>
            <a:r>
              <a:rPr lang="ru-RU" sz="1600" dirty="0"/>
              <a:t>либо утверждается </a:t>
            </a:r>
            <a:r>
              <a:rPr lang="ru-RU" sz="1600" dirty="0" smtClean="0"/>
              <a:t>или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отрицается об </a:t>
            </a:r>
            <a:r>
              <a:rPr lang="ru-RU" sz="1600" dirty="0" smtClean="0">
                <a:solidFill>
                  <a:srgbClr val="00FF00"/>
                </a:solidFill>
              </a:rPr>
              <a:t>отдельном </a:t>
            </a:r>
            <a:r>
              <a:rPr lang="ru-RU" sz="1600" dirty="0">
                <a:solidFill>
                  <a:srgbClr val="00FF00"/>
                </a:solidFill>
              </a:rPr>
              <a:t/>
            </a:r>
            <a:br>
              <a:rPr lang="ru-RU" sz="1600" dirty="0">
                <a:solidFill>
                  <a:srgbClr val="00FF00"/>
                </a:solidFill>
              </a:rPr>
            </a:br>
            <a:r>
              <a:rPr lang="ru-RU" sz="1600" dirty="0"/>
              <a:t>предмете или </a:t>
            </a:r>
            <a:r>
              <a:rPr lang="ru-RU" sz="1600" dirty="0">
                <a:solidFill>
                  <a:srgbClr val="00FF00"/>
                </a:solidFill>
              </a:rPr>
              <a:t>группе</a:t>
            </a:r>
            <a:r>
              <a:rPr lang="ru-RU" sz="1600" dirty="0"/>
              <a:t> </a:t>
            </a:r>
            <a:br>
              <a:rPr lang="ru-RU" sz="1600" dirty="0"/>
            </a:br>
            <a:r>
              <a:rPr lang="ru-RU" sz="1600" dirty="0">
                <a:solidFill>
                  <a:schemeClr val="accent3"/>
                </a:solidFill>
              </a:rPr>
              <a:t>предметов</a:t>
            </a:r>
            <a:r>
              <a:rPr lang="ru-RU" sz="1600" dirty="0">
                <a:solidFill>
                  <a:srgbClr val="00FF00"/>
                </a:solidFill>
              </a:rPr>
              <a:t> как целом.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000" y="3384000"/>
            <a:ext cx="2808000" cy="576000"/>
          </a:xfrm>
          <a:prstGeom prst="rect">
            <a:avLst/>
          </a:prstGeom>
          <a:noFill/>
          <a:ln w="19050">
            <a:noFill/>
          </a:ln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sz="1600" dirty="0">
                <a:solidFill>
                  <a:srgbClr val="00FFFF"/>
                </a:solidFill>
              </a:rPr>
              <a:t>Все</a:t>
            </a:r>
            <a:r>
              <a:rPr lang="ru-RU" sz="1600" dirty="0">
                <a:solidFill>
                  <a:schemeClr val="accent3"/>
                </a:solidFill>
              </a:rPr>
              <a:t> </a:t>
            </a:r>
            <a:r>
              <a:rPr lang="en-US" sz="1600" dirty="0">
                <a:solidFill>
                  <a:schemeClr val="accent3"/>
                </a:solidFill>
              </a:rPr>
              <a:t>S</a:t>
            </a:r>
            <a:r>
              <a:rPr lang="ru-RU" sz="1600" dirty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chemeClr val="accent3"/>
                </a:solidFill>
              </a:rPr>
              <a:t>суть </a:t>
            </a:r>
            <a:r>
              <a:rPr lang="en-US" sz="1600" dirty="0" smtClean="0">
                <a:solidFill>
                  <a:schemeClr val="accent3"/>
                </a:solidFill>
              </a:rPr>
              <a:t>P</a:t>
            </a:r>
            <a:endParaRPr lang="ru-RU" sz="1600" dirty="0" smtClean="0">
              <a:solidFill>
                <a:schemeClr val="accent3"/>
              </a:solidFill>
            </a:endParaRPr>
          </a:p>
          <a:p>
            <a:pPr algn="ctr">
              <a:defRPr/>
            </a:pPr>
            <a:r>
              <a:rPr lang="ru-RU" sz="1600" dirty="0" smtClean="0">
                <a:solidFill>
                  <a:srgbClr val="00FFFF"/>
                </a:solidFill>
              </a:rPr>
              <a:t>Не одно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en-US" sz="1600" dirty="0" smtClean="0">
                <a:solidFill>
                  <a:schemeClr val="accent3"/>
                </a:solidFill>
              </a:rPr>
              <a:t>S </a:t>
            </a:r>
            <a:r>
              <a:rPr lang="ru-RU" sz="1600" dirty="0" smtClean="0">
                <a:solidFill>
                  <a:schemeClr val="accent3"/>
                </a:solidFill>
              </a:rPr>
              <a:t>не есть </a:t>
            </a:r>
            <a:r>
              <a:rPr lang="en-US" sz="1600" dirty="0" smtClean="0">
                <a:solidFill>
                  <a:schemeClr val="accent3"/>
                </a:solidFill>
              </a:rPr>
              <a:t>P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68000" y="3384000"/>
            <a:ext cx="2808000" cy="576000"/>
          </a:xfrm>
          <a:prstGeom prst="rect">
            <a:avLst/>
          </a:prstGeom>
          <a:noFill/>
          <a:ln w="19050">
            <a:noFill/>
          </a:ln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ru-RU" sz="1600" dirty="0">
                <a:solidFill>
                  <a:srgbClr val="00FFFF"/>
                </a:solidFill>
              </a:rPr>
              <a:t>Некоторые</a:t>
            </a:r>
            <a:r>
              <a:rPr lang="ru-RU" sz="1600" dirty="0">
                <a:solidFill>
                  <a:schemeClr val="accent3"/>
                </a:solidFill>
              </a:rPr>
              <a:t> </a:t>
            </a:r>
            <a:r>
              <a:rPr lang="en-US" sz="1600" dirty="0">
                <a:solidFill>
                  <a:schemeClr val="accent3"/>
                </a:solidFill>
              </a:rPr>
              <a:t>S</a:t>
            </a:r>
            <a:r>
              <a:rPr lang="ru-RU" sz="1600" dirty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chemeClr val="accent3"/>
                </a:solidFill>
              </a:rPr>
              <a:t>суть </a:t>
            </a:r>
            <a:r>
              <a:rPr lang="en-US" sz="1600" dirty="0" smtClean="0">
                <a:solidFill>
                  <a:schemeClr val="accent3"/>
                </a:solidFill>
              </a:rPr>
              <a:t>P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00FFFF"/>
                </a:solidFill>
              </a:rPr>
              <a:t>Некоторые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en-US" sz="1600" dirty="0" smtClean="0">
                <a:solidFill>
                  <a:schemeClr val="accent3"/>
                </a:solidFill>
              </a:rPr>
              <a:t>S</a:t>
            </a:r>
            <a:r>
              <a:rPr lang="ru-RU" sz="1600" dirty="0" smtClean="0">
                <a:solidFill>
                  <a:schemeClr val="accent3"/>
                </a:solidFill>
              </a:rPr>
              <a:t> не суть </a:t>
            </a:r>
            <a:r>
              <a:rPr lang="en-US" sz="1600" dirty="0" smtClean="0">
                <a:solidFill>
                  <a:schemeClr val="accent3"/>
                </a:solidFill>
              </a:rPr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56000" y="3384000"/>
            <a:ext cx="2808000" cy="576000"/>
          </a:xfrm>
          <a:prstGeom prst="rect">
            <a:avLst/>
          </a:prstGeom>
          <a:noFill/>
          <a:ln w="19050">
            <a:noFill/>
          </a:ln>
        </p:spPr>
        <p:txBody>
          <a:bodyPr wrap="none" anchor="ctr" anchorCtr="1">
            <a:no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accent3"/>
                </a:solidFill>
              </a:rPr>
              <a:t>S</a:t>
            </a:r>
            <a:r>
              <a:rPr lang="ru-RU" sz="1600" dirty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chemeClr val="accent3"/>
                </a:solidFill>
              </a:rPr>
              <a:t>есть </a:t>
            </a:r>
            <a:r>
              <a:rPr lang="en-US" sz="1600" dirty="0" smtClean="0">
                <a:solidFill>
                  <a:schemeClr val="accent3"/>
                </a:solidFill>
              </a:rPr>
              <a:t>P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accent3"/>
                </a:solidFill>
              </a:rPr>
              <a:t>S</a:t>
            </a:r>
            <a:r>
              <a:rPr lang="ru-RU" sz="1600" dirty="0" smtClean="0">
                <a:solidFill>
                  <a:schemeClr val="accent3"/>
                </a:solidFill>
              </a:rPr>
              <a:t> не есть </a:t>
            </a:r>
            <a:r>
              <a:rPr lang="en-US" sz="1600" dirty="0" smtClean="0">
                <a:solidFill>
                  <a:schemeClr val="accent3"/>
                </a:solidFill>
              </a:rPr>
              <a:t>P</a:t>
            </a:r>
            <a:endParaRPr lang="ru-RU" sz="1600" dirty="0" smtClean="0">
              <a:solidFill>
                <a:schemeClr val="accent3"/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240000" y="4176000"/>
            <a:ext cx="2664000" cy="504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72000" rIns="72000" anchor="ctr" anchorCtr="1"/>
          <a:lstStyle/>
          <a:p>
            <a:pPr algn="ctr"/>
            <a:r>
              <a:rPr lang="ru-RU" dirty="0">
                <a:solidFill>
                  <a:srgbClr val="0000FF"/>
                </a:solidFill>
              </a:rPr>
              <a:t>Частные суждения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360000" y="4968000"/>
            <a:ext cx="4104000" cy="504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Неопределённые частные </a:t>
            </a:r>
            <a:r>
              <a:rPr lang="ru-RU" sz="1600" dirty="0">
                <a:solidFill>
                  <a:srgbClr val="0000FF"/>
                </a:solidFill>
              </a:rPr>
              <a:t>суждения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680000" y="4968000"/>
            <a:ext cx="4104000" cy="504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 anchorCtr="1"/>
          <a:lstStyle/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FF"/>
                </a:solidFill>
              </a:rPr>
              <a:t>Определённые частные </a:t>
            </a:r>
            <a:r>
              <a:rPr lang="ru-RU" sz="1600" dirty="0">
                <a:solidFill>
                  <a:srgbClr val="0000FF"/>
                </a:solidFill>
              </a:rPr>
              <a:t>суждения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8000" y="5508000"/>
            <a:ext cx="4248000" cy="648000"/>
          </a:xfrm>
          <a:prstGeom prst="rect">
            <a:avLst/>
          </a:prstGeom>
          <a:noFill/>
          <a:ln w="19050">
            <a:noFill/>
          </a:ln>
        </p:spPr>
        <p:txBody>
          <a:bodyPr wrap="square" lIns="90000" rIns="90000" anchor="ctr" anchorCtr="1">
            <a:noAutofit/>
          </a:bodyPr>
          <a:lstStyle/>
          <a:p>
            <a:pPr algn="ctr">
              <a:defRPr/>
            </a:pPr>
            <a:r>
              <a:rPr lang="ru-RU" sz="1600" dirty="0">
                <a:solidFill>
                  <a:srgbClr val="00FFFF"/>
                </a:solidFill>
              </a:rPr>
              <a:t>По крайней </a:t>
            </a:r>
            <a:r>
              <a:rPr lang="ru-RU" sz="1600" dirty="0" smtClean="0">
                <a:solidFill>
                  <a:srgbClr val="00FFFF"/>
                </a:solidFill>
              </a:rPr>
              <a:t>мере некоторые </a:t>
            </a:r>
            <a:r>
              <a:rPr lang="ru-RU" sz="1600" dirty="0">
                <a:solidFill>
                  <a:schemeClr val="accent3"/>
                </a:solidFill>
              </a:rPr>
              <a:t/>
            </a:r>
            <a:br>
              <a:rPr lang="ru-RU" sz="1600" dirty="0">
                <a:solidFill>
                  <a:schemeClr val="accent3"/>
                </a:solidFill>
              </a:rPr>
            </a:br>
            <a:r>
              <a:rPr lang="ru-RU" sz="1600" dirty="0" smtClean="0">
                <a:solidFill>
                  <a:schemeClr val="accent3"/>
                </a:solidFill>
              </a:rPr>
              <a:t>(но </a:t>
            </a:r>
            <a:r>
              <a:rPr lang="ru-RU" sz="1600" dirty="0">
                <a:solidFill>
                  <a:schemeClr val="accent3"/>
                </a:solidFill>
              </a:rPr>
              <a:t>может </a:t>
            </a:r>
            <a:r>
              <a:rPr lang="ru-RU" sz="1600" dirty="0" smtClean="0">
                <a:solidFill>
                  <a:schemeClr val="accent3"/>
                </a:solidFill>
              </a:rPr>
              <a:t>быть </a:t>
            </a:r>
            <a:r>
              <a:rPr lang="ru-RU" sz="1600" dirty="0">
                <a:solidFill>
                  <a:schemeClr val="accent3"/>
                </a:solidFill>
              </a:rPr>
              <a:t>и </a:t>
            </a:r>
            <a:r>
              <a:rPr lang="ru-RU" sz="1600" dirty="0" smtClean="0">
                <a:solidFill>
                  <a:schemeClr val="accent3"/>
                </a:solidFill>
              </a:rPr>
              <a:t>все) </a:t>
            </a:r>
            <a:r>
              <a:rPr lang="en-US" sz="1600" dirty="0">
                <a:solidFill>
                  <a:schemeClr val="accent3"/>
                </a:solidFill>
              </a:rPr>
              <a:t>S</a:t>
            </a:r>
            <a:r>
              <a:rPr lang="ru-RU" sz="1600" dirty="0">
                <a:solidFill>
                  <a:schemeClr val="accent3"/>
                </a:solidFill>
              </a:rPr>
              <a:t> </a:t>
            </a:r>
            <a:r>
              <a:rPr lang="ru-RU" sz="1600" dirty="0" smtClean="0">
                <a:solidFill>
                  <a:schemeClr val="accent3"/>
                </a:solidFill>
              </a:rPr>
              <a:t>суть (не суть) </a:t>
            </a:r>
            <a:r>
              <a:rPr lang="en-US" sz="1600" dirty="0" smtClean="0">
                <a:solidFill>
                  <a:schemeClr val="accent3"/>
                </a:solidFill>
              </a:rPr>
              <a:t>P</a:t>
            </a:r>
            <a:endParaRPr lang="ru-RU" sz="1600" dirty="0">
              <a:solidFill>
                <a:schemeClr val="accent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0000" y="5508000"/>
            <a:ext cx="4104000" cy="648000"/>
          </a:xfrm>
          <a:prstGeom prst="rect">
            <a:avLst/>
          </a:prstGeom>
          <a:noFill/>
          <a:ln w="19050">
            <a:noFill/>
          </a:ln>
        </p:spPr>
        <p:txBody>
          <a:bodyPr wrap="square" anchor="ctr" anchorCtr="1">
            <a:noAutofit/>
          </a:bodyPr>
          <a:lstStyle/>
          <a:p>
            <a:pPr algn="ctr">
              <a:defRPr/>
            </a:pPr>
            <a:r>
              <a:rPr lang="ru-RU" sz="1600" dirty="0" smtClean="0">
                <a:solidFill>
                  <a:srgbClr val="00FFFF"/>
                </a:solidFill>
              </a:rPr>
              <a:t>Только некоторые </a:t>
            </a:r>
            <a:br>
              <a:rPr lang="ru-RU" sz="1600" dirty="0" smtClean="0">
                <a:solidFill>
                  <a:srgbClr val="00FFFF"/>
                </a:solidFill>
              </a:rPr>
            </a:br>
            <a:r>
              <a:rPr lang="ru-RU" sz="1600" dirty="0" smtClean="0"/>
              <a:t>(не все)</a:t>
            </a:r>
            <a:r>
              <a:rPr lang="ru-RU" sz="1600" dirty="0" smtClean="0">
                <a:solidFill>
                  <a:schemeClr val="accent3"/>
                </a:solidFill>
              </a:rPr>
              <a:t> </a:t>
            </a:r>
            <a:r>
              <a:rPr lang="en-US" sz="1600" dirty="0" smtClean="0">
                <a:solidFill>
                  <a:schemeClr val="accent3"/>
                </a:solidFill>
              </a:rPr>
              <a:t>S</a:t>
            </a:r>
            <a:r>
              <a:rPr lang="ru-RU" sz="1600" dirty="0" smtClean="0">
                <a:solidFill>
                  <a:schemeClr val="accent3"/>
                </a:solidFill>
              </a:rPr>
              <a:t> суть (не суть) </a:t>
            </a:r>
            <a:r>
              <a:rPr lang="en-US" sz="1600" dirty="0" smtClean="0">
                <a:solidFill>
                  <a:schemeClr val="accent3"/>
                </a:solidFill>
              </a:rPr>
              <a:t>P</a:t>
            </a:r>
            <a:endParaRPr lang="ru-RU" sz="1600" dirty="0">
              <a:solidFill>
                <a:schemeClr val="accent3"/>
              </a:solidFill>
            </a:endParaRPr>
          </a:p>
        </p:txBody>
      </p:sp>
      <p:cxnSp>
        <p:nvCxnSpPr>
          <p:cNvPr id="18" name="AutoShape 9"/>
          <p:cNvCxnSpPr>
            <a:cxnSpLocks noChangeShapeType="1"/>
          </p:cNvCxnSpPr>
          <p:nvPr/>
        </p:nvCxnSpPr>
        <p:spPr bwMode="auto">
          <a:xfrm>
            <a:off x="4572000" y="4680000"/>
            <a:ext cx="1588" cy="1440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411999" y="4824000"/>
            <a:ext cx="2160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cxnSp>
        <p:nvCxnSpPr>
          <p:cNvPr id="21" name="AutoShape 9"/>
          <p:cNvCxnSpPr>
            <a:cxnSpLocks noChangeShapeType="1"/>
          </p:cNvCxnSpPr>
          <p:nvPr/>
        </p:nvCxnSpPr>
        <p:spPr bwMode="auto">
          <a:xfrm>
            <a:off x="2412000" y="4824000"/>
            <a:ext cx="1587" cy="1440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4572000" y="4824000"/>
            <a:ext cx="21600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cxnSp>
        <p:nvCxnSpPr>
          <p:cNvPr id="23" name="AutoShape 9"/>
          <p:cNvCxnSpPr>
            <a:cxnSpLocks noChangeShapeType="1"/>
          </p:cNvCxnSpPr>
          <p:nvPr/>
        </p:nvCxnSpPr>
        <p:spPr bwMode="auto">
          <a:xfrm>
            <a:off x="6732000" y="4824000"/>
            <a:ext cx="1587" cy="144000"/>
          </a:xfrm>
          <a:prstGeom prst="straightConnector1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</p:spPr>
      </p:cxnSp>
      <p:sp>
        <p:nvSpPr>
          <p:cNvPr id="20" name="TextBox 19"/>
          <p:cNvSpPr txBox="1"/>
          <p:nvPr/>
        </p:nvSpPr>
        <p:spPr>
          <a:xfrm>
            <a:off x="180000" y="6228000"/>
            <a:ext cx="8784000" cy="360000"/>
          </a:xfrm>
          <a:prstGeom prst="rect">
            <a:avLst/>
          </a:prstGeom>
          <a:noFill/>
          <a:ln>
            <a:solidFill>
              <a:srgbClr val="00FF00"/>
            </a:solidFill>
          </a:ln>
        </p:spPr>
        <p:txBody>
          <a:bodyPr wrap="none" rtlCol="0" anchor="ctr" anchorCtr="1">
            <a:noAutofit/>
          </a:bodyPr>
          <a:lstStyle/>
          <a:p>
            <a:pPr algn="ctr"/>
            <a:r>
              <a:rPr lang="ru-RU" sz="1600" dirty="0" smtClean="0">
                <a:solidFill>
                  <a:srgbClr val="00FF00"/>
                </a:solidFill>
              </a:rPr>
              <a:t>По умолчанию, частное суждение считается </a:t>
            </a:r>
            <a:r>
              <a:rPr lang="ru-RU" sz="1600" dirty="0" smtClean="0">
                <a:solidFill>
                  <a:srgbClr val="00FFFF"/>
                </a:solidFill>
              </a:rPr>
              <a:t>неопределённым</a:t>
            </a:r>
            <a:r>
              <a:rPr lang="ru-RU" sz="1600" dirty="0" smtClean="0">
                <a:solidFill>
                  <a:srgbClr val="00FF00"/>
                </a:solidFill>
              </a:rPr>
              <a:t> частным суждением.</a:t>
            </a:r>
            <a:endParaRPr lang="ru-RU" sz="16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9" grpId="0" animBg="1"/>
      <p:bldP spid="22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267325" y="3060000"/>
            <a:ext cx="3419475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pPr algn="ctr">
              <a:spcBef>
                <a:spcPct val="20000"/>
              </a:spcBef>
            </a:pPr>
            <a:r>
              <a:rPr lang="ru-RU" sz="2000" dirty="0" smtClean="0">
                <a:solidFill>
                  <a:srgbClr val="FFFF00"/>
                </a:solidFill>
              </a:rPr>
              <a:t>Частноотрицательные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46263" y="3060000"/>
            <a:ext cx="3421062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rgbClr val="FFFF00"/>
                </a:solidFill>
              </a:rPr>
              <a:t>Частноутвердительные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" y="3060000"/>
            <a:ext cx="1389063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 anchorCtr="1"/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3"/>
                </a:solidFill>
              </a:rPr>
              <a:t>Частные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267325" y="2340000"/>
            <a:ext cx="3419475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rgbClr val="FFFF00"/>
                </a:solidFill>
              </a:rPr>
              <a:t>Общеотрицательные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846263" y="2340000"/>
            <a:ext cx="3421062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pPr algn="ctr">
              <a:spcBef>
                <a:spcPct val="20000"/>
              </a:spcBef>
            </a:pPr>
            <a:r>
              <a:rPr lang="ru-RU" sz="2000" dirty="0">
                <a:solidFill>
                  <a:srgbClr val="FFFF00"/>
                </a:solidFill>
              </a:rPr>
              <a:t>Общеутвердительные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457200" y="2340000"/>
            <a:ext cx="1389063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 anchorCtr="1"/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3"/>
                </a:solidFill>
              </a:rPr>
              <a:t>Общие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267325" y="1620000"/>
            <a:ext cx="3455988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 anchorCtr="1"/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3"/>
                </a:solidFill>
              </a:rPr>
              <a:t>Отрицательные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846263" y="1620000"/>
            <a:ext cx="3421062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 anchorCtr="1"/>
          <a:lstStyle/>
          <a:p>
            <a:pPr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accent3"/>
                </a:solidFill>
              </a:rPr>
              <a:t>Утвердительные</a:t>
            </a:r>
          </a:p>
        </p:txBody>
      </p:sp>
      <p:sp>
        <p:nvSpPr>
          <p:cNvPr id="9226" name="Rectangle 11"/>
          <p:cNvSpPr>
            <a:spLocks noChangeArrowheads="1"/>
          </p:cNvSpPr>
          <p:nvPr/>
        </p:nvSpPr>
        <p:spPr bwMode="auto">
          <a:xfrm>
            <a:off x="457200" y="1800225"/>
            <a:ext cx="13890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 anchorCtr="1"/>
          <a:lstStyle/>
          <a:p>
            <a:pPr algn="ctr">
              <a:spcBef>
                <a:spcPct val="20000"/>
              </a:spcBef>
            </a:pPr>
            <a:endParaRPr lang="ru-RU" sz="2800" dirty="0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57200" y="1620000"/>
            <a:ext cx="8229600" cy="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57200" y="2340000"/>
            <a:ext cx="8229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457200" y="3060000"/>
            <a:ext cx="8229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57200" y="3780000"/>
            <a:ext cx="8229600" cy="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57200" y="1620000"/>
            <a:ext cx="0" cy="2160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1846263" y="1620000"/>
            <a:ext cx="0" cy="2160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5267325" y="1620000"/>
            <a:ext cx="0" cy="2160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8686800" y="1620000"/>
            <a:ext cx="0" cy="2160000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277813" y="274638"/>
            <a:ext cx="8588375" cy="1143000"/>
          </a:xfrm>
          <a:prstGeom prst="rect">
            <a:avLst/>
          </a:prstGeom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ru-RU" sz="2800" kern="0" dirty="0" smtClean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Объединённая </a:t>
            </a:r>
            <a:r>
              <a:rPr lang="ru-RU" sz="2800" kern="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классификация категорических суждений по качеству и количеству</a:t>
            </a:r>
            <a:endParaRPr lang="ru-RU" sz="2800" b="0" kern="0" dirty="0">
              <a:solidFill>
                <a:schemeClr val="accent3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108000" y="4032000"/>
            <a:ext cx="8892000" cy="2700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объединённой классификации категорических суждений по качеству и количеству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единичные суждения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самостоятельную группу не выделяются, а рассматриваются как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общие суждения: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поскольку объём субъекта единичного суждения состоит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только из одного элемента,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любое суждение об этом элементе оказывается, за отсутствием других элементов, суждением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 всех элементах данного класса.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Следует, однако, отметить, что неразличение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общих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единичных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суждений с логической точки зрения не вполне правомерно и в ряде случаев может порождать недоразумения.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21251</TotalTime>
  <Words>2311</Words>
  <Application>Microsoft Office PowerPoint</Application>
  <PresentationFormat>Экран (4:3)</PresentationFormat>
  <Paragraphs>401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Оформление по умолчанию</vt:lpstr>
      <vt:lpstr>Общая характеристика суждения. Логический квадрат и логика высказываний. </vt:lpstr>
      <vt:lpstr>Суждение как форма мышления</vt:lpstr>
      <vt:lpstr>Понятие суждения Определение суждения</vt:lpstr>
      <vt:lpstr>Понятие суждения Структура суждения</vt:lpstr>
      <vt:lpstr>Понятие суждения Структура суждения</vt:lpstr>
      <vt:lpstr>Понятие суждения Классификация суждений</vt:lpstr>
      <vt:lpstr>Категорическое суждение Классификация суждений по качеству</vt:lpstr>
      <vt:lpstr>Презентация PowerPoint</vt:lpstr>
      <vt:lpstr>Презентация PowerPoint</vt:lpstr>
      <vt:lpstr>Логические отношения между терминами и основные типы категорических суждений</vt:lpstr>
      <vt:lpstr>Логические отношения между терминами и основные типы категорических суждений</vt:lpstr>
      <vt:lpstr>Логические отношения между терминами и основные типы категорических суждений</vt:lpstr>
      <vt:lpstr>Логические отношения между терминами и основные типы категорических суждений</vt:lpstr>
      <vt:lpstr>Логические отношения между суждениями</vt:lpstr>
      <vt:lpstr>Логические отношения между суждениями</vt:lpstr>
      <vt:lpstr>Логические отношения между суждениями</vt:lpstr>
      <vt:lpstr>Логические отношения между суждениями</vt:lpstr>
      <vt:lpstr>Логические отношения между суждениями Отношение равнозначности</vt:lpstr>
      <vt:lpstr>Логические отношения между суждениями Логический квадрат</vt:lpstr>
      <vt:lpstr>Логические отношения между суждениями Отношение контрадикторности</vt:lpstr>
      <vt:lpstr>Логические отношения между суждениями Отношение контрарности</vt:lpstr>
      <vt:lpstr>Логические отношения между суждениями Отношение субконтрарности</vt:lpstr>
      <vt:lpstr>Логические отношения между суждениями Отношение подчинения</vt:lpstr>
      <vt:lpstr>Презентация PowerPoint</vt:lpstr>
      <vt:lpstr>Логические отношения между суждениями Отношение равнозначности</vt:lpstr>
      <vt:lpstr>Логические отношения между суждениями Отношение равнозначности</vt:lpstr>
      <vt:lpstr>Логические отношения между суждениями Отношение контрадикторности</vt:lpstr>
      <vt:lpstr>Логические отношения между суждениями Отношение контрарности</vt:lpstr>
      <vt:lpstr>Логические отношения между суждениями Отношение контрарности</vt:lpstr>
      <vt:lpstr>Логические отношения между суждениями Отношение субконтрарности</vt:lpstr>
      <vt:lpstr>Логические отношения между суждениями Отношение подчинения</vt:lpstr>
      <vt:lpstr>Логические отношения между суждениями Отношение подчинения</vt:lpstr>
      <vt:lpstr>Логические отношения между суждениями Отношение подчинения</vt:lpstr>
      <vt:lpstr>Логические отношения между суждениями Отношение подчинения</vt:lpstr>
      <vt:lpstr>Логические отношения между суждениями Отношение подчинения</vt:lpstr>
    </vt:vector>
  </TitlesOfParts>
  <Company>МГИМО / MGIMO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Суждение как форма мышления</dc:title>
  <dc:subject>Основы формальной логики - Тема 3 (из 11)</dc:subject>
  <dc:creator>Николай Бирюков / Nikolai Biryukov</dc:creator>
  <dc:description>Редакция февраля 2022 г.</dc:description>
  <cp:lastModifiedBy>USER</cp:lastModifiedBy>
  <cp:revision>1431</cp:revision>
  <dcterms:created xsi:type="dcterms:W3CDTF">2004-09-28T22:15:44Z</dcterms:created>
  <dcterms:modified xsi:type="dcterms:W3CDTF">2023-12-13T09:11:30Z</dcterms:modified>
</cp:coreProperties>
</file>