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3" r:id="rId38"/>
    <p:sldId id="294" r:id="rId39"/>
    <p:sldId id="296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1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8" autoAdjust="0"/>
    <p:restoredTop sz="94699" autoAdjust="0"/>
  </p:normalViewPr>
  <p:slideViewPr>
    <p:cSldViewPr snapToGrid="0">
      <p:cViewPr varScale="1">
        <p:scale>
          <a:sx n="82" d="100"/>
          <a:sy n="82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0T09:43:29.93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" TargetMode="External"/><Relationship Id="rId2" Type="http://schemas.openxmlformats.org/officeDocument/2006/relationships/hyperlink" Target="http://htmlbook.ru/content/osnovy-cs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Интернет-программирование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4 курс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659258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</a:t>
            </a:r>
            <a:r>
              <a:rPr lang="ru-RU" dirty="0" smtClean="0"/>
              <a:t>элемент </a:t>
            </a:r>
            <a:r>
              <a:rPr lang="en-US" dirty="0" smtClean="0"/>
              <a:t>FORM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55508"/>
              </p:ext>
            </p:extLst>
          </p:nvPr>
        </p:nvGraphicFramePr>
        <p:xfrm>
          <a:off x="1507958" y="1905000"/>
          <a:ext cx="9849851" cy="454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9925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1479926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45439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&lt;form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action=“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post.php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method="POST"&gt;</a:t>
                      </a: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&lt;/form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6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089" y="624110"/>
            <a:ext cx="9915524" cy="659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</a:t>
            </a:r>
            <a:r>
              <a:rPr lang="ru-RU" dirty="0" smtClean="0"/>
              <a:t>Формы. Текстовое поле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55840"/>
              </p:ext>
            </p:extLst>
          </p:nvPr>
        </p:nvGraphicFramePr>
        <p:xfrm>
          <a:off x="1829720" y="1499109"/>
          <a:ext cx="8477250" cy="701040"/>
        </p:xfrm>
        <a:graphic>
          <a:graphicData uri="http://schemas.openxmlformats.org/drawingml/2006/table">
            <a:tbl>
              <a:tblPr/>
              <a:tblGrid>
                <a:gridCol w="4238625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23862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647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&lt;input type="text"&gt;</a:t>
                      </a:r>
                    </a:p>
                    <a:p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2" y="1499110"/>
            <a:ext cx="1743318" cy="6477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9521" y="2559312"/>
            <a:ext cx="8597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value</a:t>
            </a:r>
            <a:endParaRPr lang="ru-RU" sz="2000" dirty="0"/>
          </a:p>
          <a:p>
            <a:r>
              <a:rPr lang="ru-RU" sz="2000" dirty="0"/>
              <a:t>Значение поля по умолчанию или надпись на кнопке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en-US" sz="2000" dirty="0" smtClean="0"/>
          </a:p>
          <a:p>
            <a:r>
              <a:rPr lang="ru-RU" sz="2000" dirty="0" err="1" smtClean="0"/>
              <a:t>size</a:t>
            </a:r>
            <a:endParaRPr lang="ru-RU" sz="2000" dirty="0"/>
          </a:p>
          <a:p>
            <a:r>
              <a:rPr lang="ru-RU" sz="2000" dirty="0"/>
              <a:t>Размер поля типа </a:t>
            </a:r>
            <a:r>
              <a:rPr lang="ru-RU" sz="2000" dirty="0" err="1"/>
              <a:t>text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maxlength</a:t>
            </a:r>
            <a:endParaRPr lang="ru-RU" sz="2000" dirty="0"/>
          </a:p>
          <a:p>
            <a:r>
              <a:rPr lang="ru-RU" sz="2000" dirty="0"/>
              <a:t>Ограничение на количество символов, которые можно ввести в поле типа </a:t>
            </a:r>
            <a:r>
              <a:rPr lang="ru-RU" sz="2000" dirty="0" err="1"/>
              <a:t>text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</a:t>
            </a:r>
            <a:r>
              <a:rPr lang="ru-RU" dirty="0"/>
              <a:t>. Выпадающие </a:t>
            </a:r>
            <a:r>
              <a:rPr lang="ru-RU" dirty="0" smtClean="0"/>
              <a:t>меню</a:t>
            </a:r>
            <a:r>
              <a:rPr lang="en-US" dirty="0" smtClean="0"/>
              <a:t> Select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71222"/>
              </p:ext>
            </p:extLst>
          </p:nvPr>
        </p:nvGraphicFramePr>
        <p:xfrm>
          <a:off x="1523434" y="1093727"/>
          <a:ext cx="8477250" cy="4358640"/>
        </p:xfrm>
        <a:graphic>
          <a:graphicData uri="http://schemas.openxmlformats.org/drawingml/2006/table">
            <a:tbl>
              <a:tblPr/>
              <a:tblGrid>
                <a:gridCol w="4238625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23862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2623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&lt;select&gt;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Январь&lt;/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Февраль&lt;/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Март&lt;/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Апрель&lt;/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Май&lt;/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Июнь&lt;/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Июль&lt;/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Август&lt;/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Сентябрь&lt;/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Октябрь&lt;/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Ноябрь&lt;/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&lt;option&gt;</a:t>
                      </a:r>
                      <a:r>
                        <a:rPr lang="ru-RU" sz="2000" dirty="0" smtClean="0">
                          <a:effectLst/>
                        </a:rPr>
                        <a:t>Декабрь&lt;/</a:t>
                      </a:r>
                      <a:r>
                        <a:rPr lang="en-US" sz="2000" dirty="0" smtClean="0">
                          <a:effectLst/>
                        </a:rPr>
                        <a:t>option&gt;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&lt;/select&gt;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2" y="1499110"/>
            <a:ext cx="1743318" cy="6477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81" y="1296418"/>
            <a:ext cx="1741971" cy="39532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1729" y="5792405"/>
            <a:ext cx="4381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urier New" panose="02070309020205020404" pitchFamily="49" charset="0"/>
              </a:rPr>
              <a:t>Атрибут </a:t>
            </a:r>
            <a:r>
              <a:rPr lang="en-US" dirty="0" smtClean="0">
                <a:latin typeface="Courier New" panose="02070309020205020404" pitchFamily="49" charset="0"/>
              </a:rPr>
              <a:t>selected</a:t>
            </a:r>
            <a:r>
              <a:rPr lang="ru-RU" dirty="0" smtClean="0">
                <a:latin typeface="Courier New" panose="02070309020205020404" pitchFamily="49" charset="0"/>
              </a:rPr>
              <a:t> –для выделения элемента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5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Флажки (</a:t>
            </a:r>
            <a:r>
              <a:rPr lang="ru-RU" dirty="0"/>
              <a:t> </a:t>
            </a:r>
            <a:r>
              <a:rPr lang="en-US" dirty="0"/>
              <a:t>checkbox </a:t>
            </a:r>
            <a:r>
              <a:rPr lang="ru-RU" dirty="0" smtClean="0"/>
              <a:t> 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488784"/>
              </p:ext>
            </p:extLst>
          </p:nvPr>
        </p:nvGraphicFramePr>
        <p:xfrm>
          <a:off x="738030" y="1350400"/>
          <a:ext cx="11197296" cy="3686821"/>
        </p:xfrm>
        <a:graphic>
          <a:graphicData uri="http://schemas.openxmlformats.org/drawingml/2006/table">
            <a:tbl>
              <a:tblPr/>
              <a:tblGrid>
                <a:gridCol w="8921504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2275792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3686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2000" dirty="0" smtClean="0">
                          <a:effectLst/>
                        </a:rPr>
                        <a:t>=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"checkbox"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checked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r>
                        <a:rPr lang="ru-RU" sz="2000" dirty="0" smtClean="0"/>
                        <a:t>Выбор 1</a:t>
                      </a:r>
                      <a:r>
                        <a:rPr lang="ru-RU" sz="2000" dirty="0" smtClean="0">
                          <a:effectLst/>
                        </a:rPr>
                        <a:t>&lt;/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r>
                        <a:rPr lang="en-US" sz="2000" dirty="0" smtClean="0"/>
                        <a:t> </a:t>
                      </a:r>
                      <a:endParaRPr lang="ru-RU" sz="20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2000" dirty="0" smtClean="0">
                          <a:effectLst/>
                        </a:rPr>
                        <a:t>=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"checkbox"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r>
                        <a:rPr lang="ru-RU" sz="2000" dirty="0" smtClean="0"/>
                        <a:t>Выбор 2</a:t>
                      </a:r>
                      <a:r>
                        <a:rPr lang="ru-RU" sz="2000" dirty="0" smtClean="0">
                          <a:effectLst/>
                        </a:rPr>
                        <a:t>&lt;/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sz="2000" dirty="0" smtClean="0">
                          <a:effectLst/>
                        </a:rPr>
                        <a:t>=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"checkbox"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r>
                        <a:rPr lang="ru-RU" sz="2000" dirty="0" smtClean="0"/>
                        <a:t>Выбор 3</a:t>
                      </a:r>
                      <a:r>
                        <a:rPr lang="ru-RU" sz="2000" dirty="0" smtClean="0">
                          <a:effectLst/>
                        </a:rPr>
                        <a:t>&lt;/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label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53" y="2406316"/>
            <a:ext cx="1957137" cy="2743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9323" y="5650641"/>
            <a:ext cx="4482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быть 1 элемент, </a:t>
            </a:r>
          </a:p>
          <a:p>
            <a:r>
              <a:rPr lang="ru-RU" dirty="0" smtClean="0"/>
              <a:t>может ни 1 быть выбранным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1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Переключатели(</a:t>
            </a:r>
            <a:r>
              <a:rPr lang="en-US" dirty="0" err="1" smtClean="0"/>
              <a:t>radiobutton</a:t>
            </a:r>
            <a:r>
              <a:rPr lang="en-US" dirty="0"/>
              <a:t> </a:t>
            </a:r>
            <a:r>
              <a:rPr lang="ru-RU" dirty="0" smtClean="0"/>
              <a:t> 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63517"/>
              </p:ext>
            </p:extLst>
          </p:nvPr>
        </p:nvGraphicFramePr>
        <p:xfrm>
          <a:off x="738030" y="1350400"/>
          <a:ext cx="11197296" cy="3686821"/>
        </p:xfrm>
        <a:graphic>
          <a:graphicData uri="http://schemas.openxmlformats.org/drawingml/2006/table">
            <a:tbl>
              <a:tblPr/>
              <a:tblGrid>
                <a:gridCol w="8921504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2275792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3686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type="radio" name="gender" value="male"&gt; Male&lt;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type="radio" name="gender" value="female"&gt; Female&lt;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9323" y="5650641"/>
            <a:ext cx="4482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Может быть 1 элемент, </a:t>
            </a:r>
          </a:p>
          <a:p>
            <a:r>
              <a:rPr lang="ru-RU" dirty="0" smtClean="0"/>
              <a:t>Только </a:t>
            </a:r>
            <a:r>
              <a:rPr lang="en-US" dirty="0" smtClean="0"/>
              <a:t>1</a:t>
            </a:r>
            <a:r>
              <a:rPr lang="ru-RU" dirty="0" smtClean="0"/>
              <a:t> может быть выбранным</a:t>
            </a:r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27" y="2671606"/>
            <a:ext cx="1864524" cy="10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Отправка. Сброс значений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64858"/>
              </p:ext>
            </p:extLst>
          </p:nvPr>
        </p:nvGraphicFramePr>
        <p:xfrm>
          <a:off x="679037" y="1365148"/>
          <a:ext cx="11197296" cy="3686821"/>
        </p:xfrm>
        <a:graphic>
          <a:graphicData uri="http://schemas.openxmlformats.org/drawingml/2006/table">
            <a:tbl>
              <a:tblPr/>
              <a:tblGrid>
                <a:gridCol w="5957738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5239558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36868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&lt;input type="submit" value="Submit"&gt;</a:t>
                      </a:r>
                      <a:r>
                        <a:rPr lang="en-US" sz="2000" dirty="0" smtClean="0"/>
                        <a:t/>
                      </a:r>
                      <a:br>
                        <a:rPr lang="en-US" sz="2000" dirty="0" smtClean="0"/>
                      </a:b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&lt;input type="reset"&gt;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endParaRPr lang="ru-RU" sz="20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72" y="2524756"/>
            <a:ext cx="4231201" cy="10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26561"/>
              </p:ext>
            </p:extLst>
          </p:nvPr>
        </p:nvGraphicFramePr>
        <p:xfrm>
          <a:off x="2300747" y="1365148"/>
          <a:ext cx="9575585" cy="4873420"/>
        </p:xfrm>
        <a:graphic>
          <a:graphicData uri="http://schemas.openxmlformats.org/drawingml/2006/table">
            <a:tbl>
              <a:tblPr/>
              <a:tblGrid>
                <a:gridCol w="9219120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5646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В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</a:rPr>
                        <a:t>html5 </a:t>
                      </a:r>
                      <a:r>
                        <a:rPr lang="ru-RU" sz="2000" baseline="0" dirty="0" smtClean="0">
                          <a:effectLst/>
                        </a:rPr>
                        <a:t>появляется 12 новых типов полей</a:t>
                      </a:r>
                      <a:r>
                        <a:rPr lang="en-US" sz="2000" baseline="0" dirty="0" smtClean="0">
                          <a:effectLst/>
                        </a:rPr>
                        <a:t>:</a:t>
                      </a:r>
                    </a:p>
                    <a:p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datetime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-local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</a:t>
                      </a: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18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1261558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Поле </a:t>
            </a:r>
            <a:r>
              <a:rPr lang="en-US" dirty="0" smtClean="0"/>
              <a:t>COLOR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83886"/>
              </p:ext>
            </p:extLst>
          </p:nvPr>
        </p:nvGraphicFramePr>
        <p:xfrm>
          <a:off x="1076493" y="1365148"/>
          <a:ext cx="10958191" cy="4873420"/>
        </p:xfrm>
        <a:graphic>
          <a:graphicData uri="http://schemas.openxmlformats.org/drawingml/2006/table">
            <a:tbl>
              <a:tblPr/>
              <a:tblGrid>
                <a:gridCol w="7587211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370980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action="/</a:t>
                      </a:r>
                      <a:r>
                        <a:rPr lang="en-US" sz="2000" dirty="0" err="1" smtClean="0">
                          <a:effectLst/>
                        </a:rPr>
                        <a:t>action_page.php</a:t>
                      </a:r>
                      <a:r>
                        <a:rPr lang="en-US" sz="2000" dirty="0" smtClean="0">
                          <a:effectLst/>
                        </a:rPr>
                        <a:t>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Select your favorite color: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type="color" name="</a:t>
                      </a:r>
                      <a:r>
                        <a:rPr lang="en-US" sz="2000" dirty="0" err="1" smtClean="0">
                          <a:effectLst/>
                        </a:rPr>
                        <a:t>favcolor</a:t>
                      </a:r>
                      <a:r>
                        <a:rPr lang="en-US" sz="2000" dirty="0" smtClean="0">
                          <a:effectLst/>
                        </a:rPr>
                        <a:t>" value="#ff0000"&gt;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type="submit"&gt;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12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Поле </a:t>
            </a:r>
            <a:r>
              <a:rPr lang="en-US" dirty="0" smtClean="0"/>
              <a:t>COLOR</a:t>
            </a:r>
            <a:r>
              <a:rPr lang="ru-RU" dirty="0" smtClean="0"/>
              <a:t>.Результат работы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87978"/>
              </p:ext>
            </p:extLst>
          </p:nvPr>
        </p:nvGraphicFramePr>
        <p:xfrm>
          <a:off x="1076493" y="1365148"/>
          <a:ext cx="10958191" cy="4873420"/>
        </p:xfrm>
        <a:graphic>
          <a:graphicData uri="http://schemas.openxmlformats.org/drawingml/2006/table">
            <a:tbl>
              <a:tblPr/>
              <a:tblGrid>
                <a:gridCol w="7587211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370980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3" y="1494585"/>
            <a:ext cx="9353600" cy="44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Поле </a:t>
            </a:r>
            <a:r>
              <a:rPr lang="en-US" dirty="0" smtClean="0"/>
              <a:t>DATE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07433"/>
              </p:ext>
            </p:extLst>
          </p:nvPr>
        </p:nvGraphicFramePr>
        <p:xfrm>
          <a:off x="250723" y="1365148"/>
          <a:ext cx="11783961" cy="4873420"/>
        </p:xfrm>
        <a:graphic>
          <a:graphicData uri="http://schemas.openxmlformats.org/drawingml/2006/table">
            <a:tbl>
              <a:tblPr/>
              <a:tblGrid>
                <a:gridCol w="8037871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746090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action="/</a:t>
                      </a:r>
                      <a:r>
                        <a:rPr lang="en-US" sz="2000" dirty="0" err="1" smtClean="0">
                          <a:effectLst/>
                        </a:rPr>
                        <a:t>action_page.php</a:t>
                      </a:r>
                      <a:r>
                        <a:rPr lang="en-US" sz="2000" dirty="0" smtClean="0">
                          <a:effectLst/>
                        </a:rPr>
                        <a:t>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Enter a date before 1980-01-01:&lt;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&lt;input type="date" name="</a:t>
                      </a:r>
                      <a:r>
                        <a:rPr lang="en-US" sz="2000" dirty="0" err="1" smtClean="0">
                          <a:effectLst/>
                        </a:rPr>
                        <a:t>bday</a:t>
                      </a:r>
                      <a:r>
                        <a:rPr lang="en-US" sz="2000" dirty="0" smtClean="0">
                          <a:effectLst/>
                        </a:rPr>
                        <a:t>" max="1979-12-31"&gt;&lt;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Enter a date after 2000-01-01:&lt;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&lt;input type="date" name="</a:t>
                      </a:r>
                      <a:r>
                        <a:rPr lang="en-US" sz="2000" dirty="0" err="1" smtClean="0">
                          <a:effectLst/>
                        </a:rPr>
                        <a:t>bday</a:t>
                      </a:r>
                      <a:r>
                        <a:rPr lang="en-US" sz="2000" dirty="0" smtClean="0">
                          <a:effectLst/>
                        </a:rPr>
                        <a:t>" min="2000-01-02"&gt;&lt;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&gt;&lt;</a:t>
                      </a:r>
                      <a:r>
                        <a:rPr lang="en-US" sz="2000" dirty="0" err="1" smtClean="0">
                          <a:effectLst/>
                        </a:rPr>
                        <a:t>br</a:t>
                      </a:r>
                      <a:r>
                        <a:rPr lang="en-US" sz="2000" dirty="0" smtClean="0">
                          <a:effectLst/>
                        </a:rPr>
                        <a:t>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&lt;input type="submit"&gt;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49" y="2871661"/>
            <a:ext cx="3205485" cy="30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ru-RU" dirty="0" smtClean="0"/>
              <a:t>Задачи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369" y="1488831"/>
            <a:ext cx="9488243" cy="442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Освоить навыки разработки </a:t>
            </a:r>
            <a:r>
              <a:rPr lang="en-US" sz="2400" dirty="0" smtClean="0"/>
              <a:t>web-</a:t>
            </a:r>
            <a:r>
              <a:rPr lang="ru-RU" sz="2400" dirty="0" smtClean="0"/>
              <a:t>приложений с использованием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 форм</a:t>
            </a:r>
          </a:p>
          <a:p>
            <a:r>
              <a:rPr lang="ru-RU" sz="2400" dirty="0" smtClean="0"/>
              <a:t>баз данных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отовых классов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890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Поле </a:t>
            </a:r>
            <a:r>
              <a:rPr lang="en-US" dirty="0" smtClean="0"/>
              <a:t>Number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69077"/>
              </p:ext>
            </p:extLst>
          </p:nvPr>
        </p:nvGraphicFramePr>
        <p:xfrm>
          <a:off x="663607" y="1247161"/>
          <a:ext cx="11783961" cy="4873420"/>
        </p:xfrm>
        <a:graphic>
          <a:graphicData uri="http://schemas.openxmlformats.org/drawingml/2006/table">
            <a:tbl>
              <a:tblPr/>
              <a:tblGrid>
                <a:gridCol w="8037871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746090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action="/</a:t>
                      </a:r>
                      <a:r>
                        <a:rPr lang="en-US" sz="2000" dirty="0" err="1" smtClean="0">
                          <a:effectLst/>
                        </a:rPr>
                        <a:t>action_page.php</a:t>
                      </a:r>
                      <a:r>
                        <a:rPr lang="en-US" sz="2000" dirty="0" smtClean="0">
                          <a:effectLst/>
                        </a:rPr>
                        <a:t>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Quantity (between 1 and 5):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type="number" name="quantity" min="1" max="5"&gt;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type="submit"&gt;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3" y="5144860"/>
            <a:ext cx="7776632" cy="7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Атрибуты. </a:t>
            </a:r>
            <a:r>
              <a:rPr lang="en-US" dirty="0" smtClean="0"/>
              <a:t>Pattern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98608"/>
              </p:ext>
            </p:extLst>
          </p:nvPr>
        </p:nvGraphicFramePr>
        <p:xfrm>
          <a:off x="663607" y="1247161"/>
          <a:ext cx="11783961" cy="4873420"/>
        </p:xfrm>
        <a:graphic>
          <a:graphicData uri="http://schemas.openxmlformats.org/drawingml/2006/table">
            <a:tbl>
              <a:tblPr/>
              <a:tblGrid>
                <a:gridCol w="8037871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746090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3606" y="2071441"/>
            <a:ext cx="11002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form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</a:rPr>
              <a:t>Введите </a:t>
            </a:r>
            <a:r>
              <a:rPr lang="ru-RU" sz="20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инвентарный номер –формат 3 цифры, 2 буквы:</a:t>
            </a:r>
            <a:r>
              <a:rPr lang="ru-RU" sz="20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&lt;/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input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Courier New" panose="02070309020205020404" pitchFamily="49" charset="0"/>
              </a:rPr>
              <a:t>type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 err="1">
                <a:solidFill>
                  <a:srgbClr val="008800"/>
                </a:solidFill>
                <a:latin typeface="Courier New" panose="02070309020205020404" pitchFamily="49" charset="0"/>
              </a:rPr>
              <a:t>tel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"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Courier New" panose="02070309020205020404" pitchFamily="49" charset="0"/>
              </a:rPr>
              <a:t>pattern</a:t>
            </a:r>
            <a:r>
              <a:rPr lang="en-US" sz="20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"[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0-9]{</a:t>
            </a:r>
            <a:r>
              <a:rPr lang="en-US" sz="2000" dirty="0" smtClean="0">
                <a:solidFill>
                  <a:srgbClr val="008800"/>
                </a:solidFill>
                <a:latin typeface="Courier New" panose="02070309020205020404" pitchFamily="49" charset="0"/>
              </a:rPr>
              <a:t>3}[a-z]{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2}"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&gt;&lt;/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rgbClr val="006666"/>
                </a:solidFill>
                <a:latin typeface="Courier New" panose="02070309020205020404" pitchFamily="49" charset="0"/>
              </a:rPr>
              <a:t>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&gt;&lt;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input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Courier New" panose="02070309020205020404" pitchFamily="49" charset="0"/>
              </a:rPr>
              <a:t>type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"submit"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Courier New" panose="02070309020205020404" pitchFamily="49" charset="0"/>
              </a:rPr>
              <a:t>value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=</a:t>
            </a:r>
            <a:r>
              <a:rPr lang="en-US" sz="2000" dirty="0">
                <a:solidFill>
                  <a:srgbClr val="008800"/>
                </a:solidFill>
                <a:latin typeface="Courier New" panose="02070309020205020404" pitchFamily="49" charset="0"/>
              </a:rPr>
              <a:t>"</a:t>
            </a:r>
            <a:r>
              <a:rPr lang="ru-RU" sz="2000" dirty="0">
                <a:solidFill>
                  <a:srgbClr val="008800"/>
                </a:solidFill>
                <a:latin typeface="Courier New" panose="02070309020205020404" pitchFamily="49" charset="0"/>
              </a:rPr>
              <a:t>Отправить"</a:t>
            </a:r>
            <a:r>
              <a:rPr lang="ru-RU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&gt;&lt;/</a:t>
            </a:r>
            <a:r>
              <a:rPr lang="en-US" sz="2000" dirty="0">
                <a:solidFill>
                  <a:srgbClr val="000088"/>
                </a:solidFill>
                <a:latin typeface="Courier New" panose="02070309020205020404" pitchFamily="49" charset="0"/>
              </a:rPr>
              <a:t>p</a:t>
            </a:r>
            <a:r>
              <a:rPr lang="en-US" sz="2000" dirty="0">
                <a:solidFill>
                  <a:srgbClr val="006666"/>
                </a:solidFill>
                <a:latin typeface="Courier New" panose="02070309020205020404" pitchFamily="49" charset="0"/>
              </a:rPr>
              <a:t>&gt;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80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Атрибуты. </a:t>
            </a:r>
            <a:r>
              <a:rPr lang="en-US" dirty="0" err="1" smtClean="0"/>
              <a:t>Requered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80980"/>
              </p:ext>
            </p:extLst>
          </p:nvPr>
        </p:nvGraphicFramePr>
        <p:xfrm>
          <a:off x="457200" y="1256601"/>
          <a:ext cx="12300017" cy="4873420"/>
        </p:xfrm>
        <a:graphic>
          <a:graphicData uri="http://schemas.openxmlformats.org/drawingml/2006/table">
            <a:tbl>
              <a:tblPr/>
              <a:tblGrid>
                <a:gridCol w="7477432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82258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action="/</a:t>
                      </a:r>
                      <a:r>
                        <a:rPr lang="en-US" sz="2000" dirty="0" err="1" smtClean="0">
                          <a:effectLst/>
                        </a:rPr>
                        <a:t>action_page.php</a:t>
                      </a:r>
                      <a:r>
                        <a:rPr lang="en-US" sz="2000" dirty="0" smtClean="0">
                          <a:effectLst/>
                        </a:rPr>
                        <a:t>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Username: &lt;input type="text" name="</a:t>
                      </a:r>
                      <a:r>
                        <a:rPr lang="en-US" sz="2000" dirty="0" err="1" smtClean="0">
                          <a:effectLst/>
                        </a:rPr>
                        <a:t>usrname</a:t>
                      </a:r>
                      <a:r>
                        <a:rPr lang="en-US" sz="2000" dirty="0" smtClean="0">
                          <a:effectLst/>
                        </a:rPr>
                        <a:t>" required&gt;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type="submit"&gt;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0" y="2380592"/>
            <a:ext cx="3747961" cy="26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Формы. </a:t>
            </a:r>
            <a:r>
              <a:rPr lang="en-US" dirty="0" smtClean="0"/>
              <a:t>Html5 forms. </a:t>
            </a:r>
            <a:r>
              <a:rPr lang="ru-RU" dirty="0" smtClean="0"/>
              <a:t>Атрибуты. </a:t>
            </a:r>
            <a:r>
              <a:rPr lang="en-US" dirty="0" smtClean="0"/>
              <a:t>Step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7847"/>
              </p:ext>
            </p:extLst>
          </p:nvPr>
        </p:nvGraphicFramePr>
        <p:xfrm>
          <a:off x="457200" y="1256601"/>
          <a:ext cx="12300017" cy="4873420"/>
        </p:xfrm>
        <a:graphic>
          <a:graphicData uri="http://schemas.openxmlformats.org/drawingml/2006/table">
            <a:tbl>
              <a:tblPr/>
              <a:tblGrid>
                <a:gridCol w="7477432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82258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&lt;form action="/</a:t>
                      </a:r>
                      <a:r>
                        <a:rPr lang="en-US" sz="2000" dirty="0" err="1" smtClean="0">
                          <a:effectLst/>
                        </a:rPr>
                        <a:t>action_page.php</a:t>
                      </a:r>
                      <a:r>
                        <a:rPr lang="en-US" sz="2000" dirty="0" smtClean="0">
                          <a:effectLst/>
                        </a:rPr>
                        <a:t>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type="number" name="points" step="3"&gt;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  &lt;input type="submit"&gt;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&lt;/form&gt;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00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–каскадные таблицы стилей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01797"/>
              </p:ext>
            </p:extLst>
          </p:nvPr>
        </p:nvGraphicFramePr>
        <p:xfrm>
          <a:off x="457200" y="1256601"/>
          <a:ext cx="12300017" cy="4968240"/>
        </p:xfrm>
        <a:graphic>
          <a:graphicData uri="http://schemas.openxmlformats.org/drawingml/2006/table">
            <a:tbl>
              <a:tblPr/>
              <a:tblGrid>
                <a:gridCol w="7477432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82258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48734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Отрывок </a:t>
                      </a:r>
                      <a:r>
                        <a:rPr lang="en-US" sz="2000" dirty="0" smtClean="0"/>
                        <a:t>html-</a:t>
                      </a:r>
                      <a:r>
                        <a:rPr lang="ru-RU" sz="2000" dirty="0" smtClean="0"/>
                        <a:t>кода</a:t>
                      </a:r>
                    </a:p>
                    <a:p>
                      <a:pPr marL="0" indent="0">
                        <a:buNone/>
                      </a:pPr>
                      <a:endParaRPr lang="ru-RU" sz="2000" dirty="0" smtClean="0"/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&lt;h1&gt;Уроки </a:t>
                      </a:r>
                      <a:r>
                        <a:rPr lang="en-US" sz="2000" dirty="0" err="1" smtClean="0"/>
                        <a:t>css</a:t>
                      </a:r>
                      <a:r>
                        <a:rPr lang="ru-RU" sz="2000" dirty="0" smtClean="0"/>
                        <a:t>&lt;/h1&gt;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&lt; </a:t>
                      </a:r>
                      <a:r>
                        <a:rPr lang="en-US" sz="2000" dirty="0" smtClean="0"/>
                        <a:t>p&gt;</a:t>
                      </a:r>
                      <a:r>
                        <a:rPr lang="ru-RU" sz="2000" dirty="0" smtClean="0"/>
                        <a:t>Очень важно, нужно ………….</a:t>
                      </a:r>
                      <a:r>
                        <a:rPr lang="en-US" sz="2000" dirty="0" smtClean="0"/>
                        <a:t>&lt;</a:t>
                      </a:r>
                      <a:r>
                        <a:rPr lang="ru-RU" sz="2000" dirty="0" smtClean="0"/>
                        <a:t>/p&gt;</a:t>
                      </a:r>
                      <a:endParaRPr lang="en-US" sz="2000" dirty="0" smtClean="0"/>
                    </a:p>
                    <a:p>
                      <a:pPr marL="0" indent="0">
                        <a:buNone/>
                      </a:pPr>
                      <a:r>
                        <a:rPr lang="ru-RU" sz="2000" i="1" dirty="0" smtClean="0"/>
                        <a:t>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i="1" dirty="0" smtClean="0"/>
                        <a:t>Ни слова об оформлении</a:t>
                      </a: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&lt;p</a:t>
                      </a:r>
                      <a:r>
                        <a:rPr lang="en-US" sz="2000" dirty="0" smtClean="0"/>
                        <a:t> style="font-size: </a:t>
                      </a:r>
                      <a:r>
                        <a:rPr lang="ru-RU" sz="2000" dirty="0" smtClean="0"/>
                        <a:t>8</a:t>
                      </a:r>
                      <a:r>
                        <a:rPr lang="en-US" sz="2000" dirty="0" smtClean="0"/>
                        <a:t>0%; color: olive"</a:t>
                      </a:r>
                      <a:r>
                        <a:rPr lang="en-US" sz="2000" b="1" dirty="0" smtClean="0"/>
                        <a:t>&gt;</a:t>
                      </a:r>
                      <a:r>
                        <a:rPr lang="ru-RU" sz="2000" dirty="0" smtClean="0"/>
                        <a:t>Пример </a:t>
                      </a:r>
                      <a:r>
                        <a:rPr lang="ru-RU" sz="2000" b="1" dirty="0" smtClean="0"/>
                        <a:t>&lt;/</a:t>
                      </a:r>
                      <a:r>
                        <a:rPr lang="en-US" sz="2000" b="1" dirty="0" smtClean="0"/>
                        <a:t>p&gt;</a:t>
                      </a:r>
                      <a:r>
                        <a:rPr lang="en-US" sz="2000" dirty="0" smtClean="0"/>
                        <a:t> </a:t>
                      </a: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62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688712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–Способы определения стилей </a:t>
            </a:r>
            <a:r>
              <a:rPr lang="ru-RU" dirty="0"/>
              <a:t>для тегов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16219"/>
              </p:ext>
            </p:extLst>
          </p:nvPr>
        </p:nvGraphicFramePr>
        <p:xfrm>
          <a:off x="457200" y="1256600"/>
          <a:ext cx="12300017" cy="5519337"/>
        </p:xfrm>
        <a:graphic>
          <a:graphicData uri="http://schemas.openxmlformats.org/drawingml/2006/table">
            <a:tbl>
              <a:tblPr/>
              <a:tblGrid>
                <a:gridCol w="7477432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4822585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551933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1. Определение стиля для определенного тега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2. Определение стиля для тегов на конкретной странице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3. Импорт из файла стилей.</a:t>
                      </a: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i="1" dirty="0" smtClean="0">
                        <a:effectLst/>
                      </a:endParaRPr>
                    </a:p>
                    <a:p>
                      <a:pPr marL="0" indent="0">
                        <a:buNone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30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</a:t>
            </a:r>
            <a:r>
              <a:rPr lang="ru-RU" dirty="0"/>
              <a:t>Определение стиля для тегов на конкретной странице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305290"/>
              </p:ext>
            </p:extLst>
          </p:nvPr>
        </p:nvGraphicFramePr>
        <p:xfrm>
          <a:off x="351693" y="1280159"/>
          <a:ext cx="9955278" cy="5062025"/>
        </p:xfrm>
        <a:graphic>
          <a:graphicData uri="http://schemas.openxmlformats.org/drawingml/2006/table">
            <a:tbl>
              <a:tblPr/>
              <a:tblGrid>
                <a:gridCol w="6052017">
                  <a:extLst>
                    <a:ext uri="{9D8B030D-6E8A-4147-A177-3AD203B41FA5}">
                      <a16:colId xmlns:a16="http://schemas.microsoft.com/office/drawing/2014/main" val="1952589181"/>
                    </a:ext>
                  </a:extLst>
                </a:gridCol>
                <a:gridCol w="3903261">
                  <a:extLst>
                    <a:ext uri="{9D8B030D-6E8A-4147-A177-3AD203B41FA5}">
                      <a16:colId xmlns:a16="http://schemas.microsoft.com/office/drawing/2014/main" val="3560095268"/>
                    </a:ext>
                  </a:extLst>
                </a:gridCol>
              </a:tblGrid>
              <a:tr h="50620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&lt;html&gt;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&lt;head&gt;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 &lt;title&gt;</a:t>
                      </a:r>
                      <a:r>
                        <a:rPr lang="en-US" sz="1600" dirty="0" err="1" smtClean="0"/>
                        <a:t>css</a:t>
                      </a:r>
                      <a:r>
                        <a:rPr lang="en-US" sz="1600" dirty="0" smtClean="0"/>
                        <a:t>&lt;/title&gt;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 &lt;style type="text/</a:t>
                      </a:r>
                      <a:r>
                        <a:rPr lang="en-US" sz="1600" dirty="0" err="1" smtClean="0"/>
                        <a:t>css</a:t>
                      </a:r>
                      <a:r>
                        <a:rPr lang="en-US" sz="1600" dirty="0" smtClean="0"/>
                        <a:t>"&gt;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  p {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font-family:  Arial, Helvetica, sans-serif; /* </a:t>
                      </a:r>
                      <a:r>
                        <a:rPr lang="ru-RU" sz="1600" dirty="0" smtClean="0"/>
                        <a:t>Семейство шрифта */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color: grey; /* </a:t>
                      </a:r>
                      <a:r>
                        <a:rPr lang="ru-RU" sz="1600" dirty="0" smtClean="0"/>
                        <a:t>Цвет текста */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   }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  &lt;/</a:t>
                      </a:r>
                      <a:r>
                        <a:rPr lang="en-US" sz="1600" dirty="0" smtClean="0"/>
                        <a:t>style&gt;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&lt;/head&gt;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&lt;body&gt;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 &lt;p&gt;</a:t>
                      </a:r>
                      <a:r>
                        <a:rPr lang="ru-RU" sz="1600" dirty="0" smtClean="0"/>
                        <a:t>Текст………………………………………………………&lt;/</a:t>
                      </a:r>
                      <a:r>
                        <a:rPr lang="en-US" sz="1600" dirty="0" smtClean="0"/>
                        <a:t>p&gt;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 &lt;/body&gt;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smtClean="0"/>
                        <a:t>&lt;/html&gt;</a:t>
                      </a:r>
                    </a:p>
                    <a:p>
                      <a:pPr marL="0" indent="0">
                        <a:buNone/>
                      </a:pPr>
                      <a:endParaRPr lang="ru-RU" sz="2000" dirty="0" smtClean="0"/>
                    </a:p>
                    <a:p>
                      <a:pPr marL="0" indent="0">
                        <a:buNone/>
                      </a:pPr>
                      <a:endParaRPr lang="ru-RU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79392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6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–Подключение файла стилей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6493" y="25220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&lt;html&gt;</a:t>
            </a:r>
          </a:p>
          <a:p>
            <a:r>
              <a:rPr lang="en-US" dirty="0"/>
              <a:t> &lt;head&gt;</a:t>
            </a:r>
          </a:p>
          <a:p>
            <a:r>
              <a:rPr lang="en-US" dirty="0"/>
              <a:t>  &lt;meta http-</a:t>
            </a:r>
            <a:r>
              <a:rPr lang="en-US" dirty="0" err="1"/>
              <a:t>equiv</a:t>
            </a:r>
            <a:r>
              <a:rPr lang="en-US" dirty="0"/>
              <a:t>="Content-Type" content="text/html; charset=utf-8"&gt;</a:t>
            </a:r>
          </a:p>
          <a:p>
            <a:r>
              <a:rPr lang="en-US" dirty="0"/>
              <a:t>  &lt;title&gt;</a:t>
            </a:r>
            <a:r>
              <a:rPr lang="ru-RU" dirty="0"/>
              <a:t>Стили&lt;/</a:t>
            </a:r>
            <a:r>
              <a:rPr lang="en-US" dirty="0"/>
              <a:t>title&gt;</a:t>
            </a:r>
          </a:p>
          <a:p>
            <a:r>
              <a:rPr lang="en-US" dirty="0"/>
              <a:t>  &lt;link </a:t>
            </a:r>
            <a:r>
              <a:rPr lang="en-US" dirty="0" err="1"/>
              <a:t>rel</a:t>
            </a:r>
            <a:r>
              <a:rPr lang="en-US" dirty="0"/>
              <a:t>="stylesheet"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="main.css</a:t>
            </a:r>
            <a:r>
              <a:rPr lang="en-US" dirty="0" smtClean="0"/>
              <a:t>"&gt;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–Содержание файла </a:t>
            </a:r>
            <a:r>
              <a:rPr lang="en-US" dirty="0" smtClean="0"/>
              <a:t>main.css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6493" y="25220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body {	</a:t>
            </a:r>
          </a:p>
          <a:p>
            <a:r>
              <a:rPr lang="en-US" dirty="0"/>
              <a:t>background-color: #</a:t>
            </a:r>
            <a:r>
              <a:rPr lang="en-US" dirty="0" err="1"/>
              <a:t>fff</a:t>
            </a:r>
            <a:r>
              <a:rPr lang="en-US" dirty="0"/>
              <a:t>;	</a:t>
            </a:r>
          </a:p>
          <a:p>
            <a:r>
              <a:rPr lang="en-US" dirty="0"/>
              <a:t>width: 100%;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p,ul,ol</a:t>
            </a:r>
            <a:r>
              <a:rPr lang="en-US" dirty="0"/>
              <a:t> /* Paragraph Style */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text-align: left;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16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/>
              <a:t>–преимущества CSS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6493" y="2522036"/>
            <a:ext cx="622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Код легче </a:t>
            </a:r>
            <a:r>
              <a:rPr lang="ru-RU" dirty="0" smtClean="0"/>
              <a:t>поддерживать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Быстрее загружается </a:t>
            </a:r>
            <a:r>
              <a:rPr lang="ru-RU" dirty="0" smtClean="0"/>
              <a:t>страница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Единообразный </a:t>
            </a:r>
            <a:r>
              <a:rPr lang="ru-RU" dirty="0" smtClean="0"/>
              <a:t>дизайн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Доступность стилевых таблиц других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23803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ru-RU" dirty="0" smtClean="0"/>
              <a:t>Средства разработки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369" y="1488831"/>
            <a:ext cx="9488243" cy="442239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HTML-</a:t>
            </a:r>
            <a:r>
              <a:rPr lang="ru-RU" dirty="0" smtClean="0"/>
              <a:t>язык разметки</a:t>
            </a:r>
          </a:p>
          <a:p>
            <a:r>
              <a:rPr lang="en-US" dirty="0" smtClean="0"/>
              <a:t>CSS –</a:t>
            </a:r>
            <a:r>
              <a:rPr lang="ru-RU" dirty="0" smtClean="0"/>
              <a:t> каскадные таблицы стилей</a:t>
            </a:r>
          </a:p>
          <a:p>
            <a:r>
              <a:rPr lang="en-US" dirty="0" err="1" smtClean="0"/>
              <a:t>Php</a:t>
            </a:r>
            <a:r>
              <a:rPr lang="en-US" dirty="0" smtClean="0"/>
              <a:t> –</a:t>
            </a:r>
            <a:r>
              <a:rPr lang="ru-RU" dirty="0" smtClean="0"/>
              <a:t>язык программирования</a:t>
            </a:r>
          </a:p>
          <a:p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реляционная СУБД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</a:t>
            </a:r>
            <a:r>
              <a:rPr lang="ru-RU" dirty="0"/>
              <a:t>селектор класса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5447" y="1197328"/>
            <a:ext cx="622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/>
              <a:t>.</a:t>
            </a:r>
            <a:r>
              <a:rPr lang="ru-RU" sz="2800" dirty="0" err="1"/>
              <a:t>example</a:t>
            </a:r>
            <a:r>
              <a:rPr lang="ru-RU" sz="2800" dirty="0"/>
              <a:t>{}: селектор класса</a:t>
            </a:r>
          </a:p>
          <a:p>
            <a:endParaRPr lang="en-US" dirty="0"/>
          </a:p>
          <a:p>
            <a:r>
              <a:rPr lang="ru-RU" dirty="0"/>
              <a:t>соответствует всем элементам, которые имеют атрибут </a:t>
            </a:r>
            <a:r>
              <a:rPr lang="ru-RU" dirty="0" err="1"/>
              <a:t>class</a:t>
            </a:r>
            <a:r>
              <a:rPr lang="ru-RU" dirty="0"/>
              <a:t> с указанным значением</a:t>
            </a:r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Пример </a:t>
            </a:r>
          </a:p>
          <a:p>
            <a:r>
              <a:rPr lang="ru-RU" dirty="0"/>
              <a:t>.</a:t>
            </a:r>
            <a:r>
              <a:rPr lang="en-US" dirty="0"/>
              <a:t>news {</a:t>
            </a:r>
          </a:p>
          <a:p>
            <a:r>
              <a:rPr lang="en-US" dirty="0"/>
              <a:t>font-size: 10pt;</a:t>
            </a:r>
          </a:p>
          <a:p>
            <a:r>
              <a:rPr lang="en-US" dirty="0"/>
              <a:t> font-family: 'Arial', 'Helvetica', sans-serif;</a:t>
            </a:r>
          </a:p>
          <a:p>
            <a:r>
              <a:rPr lang="en-US" dirty="0"/>
              <a:t> font-style: normal;</a:t>
            </a:r>
          </a:p>
          <a:p>
            <a:r>
              <a:rPr lang="en-US" dirty="0"/>
              <a:t> font-weight: normal;</a:t>
            </a:r>
          </a:p>
          <a:p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745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группировка селекторов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5447" y="1197328"/>
            <a:ext cx="622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sz="2800" dirty="0"/>
              <a:t>h1, h2, p </a:t>
            </a:r>
          </a:p>
          <a:p>
            <a:r>
              <a:rPr lang="en-US" sz="2800" dirty="0"/>
              <a:t>{    text-align: center;    color: red;}</a:t>
            </a:r>
          </a:p>
        </p:txBody>
      </p:sp>
    </p:spTree>
    <p:extLst>
      <p:ext uri="{BB962C8B-B14F-4D97-AF65-F5344CB8AC3E}">
        <p14:creationId xmlns:p14="http://schemas.microsoft.com/office/powerpoint/2010/main" val="2640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 </a:t>
            </a: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ru-RU" dirty="0" smtClean="0"/>
              <a:t>группировка селекторов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154" y="159438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new.html</a:t>
            </a:r>
          </a:p>
          <a:p>
            <a:endParaRPr lang="ru-RU" dirty="0" smtClean="0"/>
          </a:p>
          <a:p>
            <a:r>
              <a:rPr lang="en-US" dirty="0" smtClean="0"/>
              <a:t>&lt;</a:t>
            </a:r>
            <a:r>
              <a:rPr lang="en-US" dirty="0"/>
              <a:t>p class= "news"&gt;</a:t>
            </a:r>
          </a:p>
          <a:p>
            <a:r>
              <a:rPr lang="en-US" dirty="0"/>
              <a:t>&lt;p class= "news2"&gt;</a:t>
            </a:r>
          </a:p>
          <a:p>
            <a:endParaRPr lang="en-US" dirty="0"/>
          </a:p>
          <a:p>
            <a:r>
              <a:rPr lang="en-US" dirty="0"/>
              <a:t>1 </a:t>
            </a:r>
            <a:r>
              <a:rPr lang="ru-RU" dirty="0"/>
              <a:t>Параграфу присвоен стиль класса </a:t>
            </a:r>
            <a:r>
              <a:rPr lang="en-US" dirty="0"/>
              <a:t>news,</a:t>
            </a:r>
          </a:p>
          <a:p>
            <a:r>
              <a:rPr lang="en-US" dirty="0"/>
              <a:t>2 </a:t>
            </a:r>
            <a:r>
              <a:rPr lang="ru-RU" dirty="0"/>
              <a:t>Параграфу присвоен стиль класса </a:t>
            </a:r>
            <a:r>
              <a:rPr lang="en-US" dirty="0"/>
              <a:t>news2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4062" y="4103077"/>
            <a:ext cx="3094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main.css</a:t>
            </a:r>
          </a:p>
          <a:p>
            <a:endParaRPr lang="en-US" dirty="0"/>
          </a:p>
          <a:p>
            <a:r>
              <a:rPr lang="en-US" dirty="0" smtClean="0"/>
              <a:t> .news {</a:t>
            </a:r>
          </a:p>
          <a:p>
            <a:r>
              <a:rPr lang="en-US" dirty="0" smtClean="0"/>
              <a:t>             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/>
              <a:t>.news {</a:t>
            </a:r>
          </a:p>
          <a:p>
            <a:r>
              <a:rPr lang="en-US" dirty="0"/>
              <a:t>             </a:t>
            </a:r>
          </a:p>
          <a:p>
            <a:r>
              <a:rPr lang="en-US" dirty="0"/>
              <a:t>}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err="1" smtClean="0"/>
              <a:t>Каскадность</a:t>
            </a:r>
            <a:r>
              <a:rPr lang="ru-RU" dirty="0" smtClean="0"/>
              <a:t> стилей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61292" y="1954783"/>
            <a:ext cx="8229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порядке </a:t>
            </a:r>
            <a:r>
              <a:rPr lang="ru-RU" dirty="0" smtClean="0"/>
              <a:t>увеличения </a:t>
            </a:r>
            <a:r>
              <a:rPr lang="ru-RU" dirty="0"/>
              <a:t>приоритета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en-US" dirty="0" smtClean="0"/>
              <a:t>C</a:t>
            </a:r>
            <a:r>
              <a:rPr lang="ru-RU" dirty="0" smtClean="0"/>
              <a:t>тили </a:t>
            </a:r>
            <a:r>
              <a:rPr lang="ru-RU" dirty="0"/>
              <a:t>по умолчанию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2. </a:t>
            </a:r>
            <a:r>
              <a:rPr lang="en-US" dirty="0" smtClean="0"/>
              <a:t>C</a:t>
            </a:r>
            <a:r>
              <a:rPr lang="ru-RU" dirty="0" smtClean="0"/>
              <a:t>тили </a:t>
            </a:r>
            <a:r>
              <a:rPr lang="ru-RU" dirty="0"/>
              <a:t>по умолчанию переопределяются стилями, указанными в  заголовке LINK </a:t>
            </a:r>
            <a:r>
              <a:rPr lang="ru-RU" dirty="0" smtClean="0"/>
              <a:t>;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3. Стили LINK переопределяются описаниями стилей STYLE</a:t>
            </a:r>
            <a:r>
              <a:rPr lang="ru-RU" dirty="0" smtClean="0"/>
              <a:t>;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4. Стили STYLE переопределяются атрибутом STYLE в любом из элементов разметки.</a:t>
            </a:r>
          </a:p>
        </p:txBody>
      </p:sp>
    </p:spTree>
    <p:extLst>
      <p:ext uri="{BB962C8B-B14F-4D97-AF65-F5344CB8AC3E}">
        <p14:creationId xmlns:p14="http://schemas.microsoft.com/office/powerpoint/2010/main" val="15563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ФОН</a:t>
            </a:r>
            <a:r>
              <a:rPr lang="en-US" dirty="0" smtClean="0"/>
              <a:t>:</a:t>
            </a:r>
            <a:r>
              <a:rPr lang="ru-RU" dirty="0" smtClean="0"/>
              <a:t> Цвет, картинка, повтор картинки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16926"/>
              </p:ext>
            </p:extLst>
          </p:nvPr>
        </p:nvGraphicFramePr>
        <p:xfrm>
          <a:off x="1457568" y="2015291"/>
          <a:ext cx="10124831" cy="376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7127630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2547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background-color</a:t>
                      </a: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BODY { background-color: #6699FF }</a:t>
                      </a: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background-image</a:t>
                      </a: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BODY { background-image: </a:t>
                      </a:r>
                      <a:r>
                        <a:rPr lang="en-US" sz="1600" dirty="0" err="1">
                          <a:effectLst/>
                        </a:rPr>
                        <a:t>url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(images/bg.gif</a:t>
                      </a:r>
                      <a:r>
                        <a:rPr lang="en-US" sz="1600" dirty="0">
                          <a:effectLst/>
                        </a:rPr>
                        <a:t>) }</a:t>
                      </a: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background-repeat</a:t>
                      </a: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BODY { background-image: </a:t>
                      </a:r>
                      <a:r>
                        <a:rPr lang="en-US" sz="1600" dirty="0" err="1">
                          <a:effectLst/>
                        </a:rPr>
                        <a:t>url</a:t>
                      </a:r>
                      <a:r>
                        <a:rPr lang="en-US" sz="1600" dirty="0">
                          <a:effectLst/>
                        </a:rPr>
                        <a:t> (bg.gif) background-repeat: repeat-y }</a:t>
                      </a: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92505"/>
              </p:ext>
            </p:extLst>
          </p:nvPr>
        </p:nvGraphicFramePr>
        <p:xfrm>
          <a:off x="937846" y="2015291"/>
          <a:ext cx="10644553" cy="376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56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2547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2"/>
                        </a:rPr>
                        <a:t>http://</a:t>
                      </a:r>
                      <a:r>
                        <a:rPr lang="en-US" sz="1600" dirty="0" smtClean="0">
                          <a:hlinkClick r:id="rId2"/>
                        </a:rPr>
                        <a:t>htmlbook.ru/content/osnovy-css</a:t>
                      </a:r>
                      <a:endParaRPr lang="en-US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>
                          <a:hlinkClick r:id="rId3"/>
                        </a:rPr>
                        <a:t>http://www.w3schools.com/css</a:t>
                      </a:r>
                      <a:endParaRPr lang="ru-RU" sz="1600" dirty="0" smtClean="0"/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Во</a:t>
            </a:r>
            <a:r>
              <a:rPr lang="ru-RU" dirty="0" smtClean="0"/>
              <a:t>зможности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37672"/>
              </p:ext>
            </p:extLst>
          </p:nvPr>
        </p:nvGraphicFramePr>
        <p:xfrm>
          <a:off x="937846" y="1280159"/>
          <a:ext cx="10644553" cy="543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56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49977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16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16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16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Цветовой градиент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Скругленные углы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Оформление</a:t>
                      </a:r>
                      <a:r>
                        <a:rPr lang="ru-RU" sz="1800" baseline="0" dirty="0" smtClean="0"/>
                        <a:t> подсказки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/>
                        <a:t>2</a:t>
                      </a:r>
                      <a:r>
                        <a:rPr lang="en-US" sz="1800" baseline="0" dirty="0" smtClean="0"/>
                        <a:t>d </a:t>
                      </a:r>
                      <a:r>
                        <a:rPr lang="ru-RU" sz="1800" baseline="0" dirty="0" smtClean="0"/>
                        <a:t>и 3</a:t>
                      </a:r>
                      <a:r>
                        <a:rPr lang="en-US" sz="1800" baseline="0" dirty="0" smtClean="0"/>
                        <a:t>d </a:t>
                      </a:r>
                      <a:r>
                        <a:rPr lang="ru-RU" sz="1800" baseline="0" dirty="0" smtClean="0"/>
                        <a:t>–вращение объектов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/>
                        <a:t>Изменение прозрачности графических объектов</a:t>
                      </a:r>
                      <a:endParaRPr lang="ru-RU" sz="1800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sz="1800" dirty="0" smtClean="0"/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1499773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1499773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1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Пример</a:t>
            </a:r>
            <a:r>
              <a:rPr lang="en-US" dirty="0" smtClean="0"/>
              <a:t>. CSS-slider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54064"/>
              </p:ext>
            </p:extLst>
          </p:nvPr>
        </p:nvGraphicFramePr>
        <p:xfrm>
          <a:off x="703385" y="1405691"/>
          <a:ext cx="10796953" cy="3764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80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254729"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1254729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47" y="1104575"/>
            <a:ext cx="7201905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Пример</a:t>
            </a:r>
            <a:r>
              <a:rPr lang="en-US" dirty="0" smtClean="0"/>
              <a:t>. CSS-slider. </a:t>
            </a:r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07653"/>
              </p:ext>
            </p:extLst>
          </p:nvPr>
        </p:nvGraphicFramePr>
        <p:xfrm>
          <a:off x="715108" y="782927"/>
          <a:ext cx="10796953" cy="5848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80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689489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html</a:t>
                      </a: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&lt;li class="slides"&gt;</a:t>
                      </a:r>
                    </a:p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&lt;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img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src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="images/0.jpg" alt="" class="g0" /&gt;</a:t>
                      </a: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&lt;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img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src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="images/1.jpg" alt="" class="g1" /&gt;</a:t>
                      </a: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&lt;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img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src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="images/2.jpg" alt="" class="g2" 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/&gt;</a:t>
                      </a:r>
                      <a:endParaRPr lang="ru-RU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2477839"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css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/slideshow.css  -176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строк</a:t>
                      </a:r>
                    </a:p>
                    <a:p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ul.slider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li {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float:left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-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moz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-transition: 1s;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-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-transition: 1s;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-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webkit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-transition: 1s;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transition: 1s;</a:t>
                      </a:r>
                    </a:p>
                    <a:p>
                      <a:endParaRPr lang="en-US" sz="18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}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758883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Пример</a:t>
            </a:r>
            <a:r>
              <a:rPr lang="en-US" dirty="0" smtClean="0"/>
              <a:t>. </a:t>
            </a:r>
            <a:r>
              <a:rPr lang="en-US" dirty="0" smtClean="0"/>
              <a:t>CSS-</a:t>
            </a:r>
            <a:r>
              <a:rPr lang="ru-RU" dirty="0" smtClean="0"/>
              <a:t>галерея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15175"/>
              </p:ext>
            </p:extLst>
          </p:nvPr>
        </p:nvGraphicFramePr>
        <p:xfrm>
          <a:off x="715108" y="782927"/>
          <a:ext cx="10796953" cy="49262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80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1689489">
                <a:tc>
                  <a:txBody>
                    <a:bodyPr/>
                    <a:lstStyle/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2477839"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758883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72" y="1057868"/>
            <a:ext cx="5887272" cy="48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разметки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747" y="1488831"/>
            <a:ext cx="10076865" cy="4422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Основа –теги. </a:t>
            </a:r>
            <a:r>
              <a:rPr lang="en-US" sz="1600" dirty="0" smtClean="0"/>
              <a:t>Htmlbook.ru</a:t>
            </a:r>
            <a:endParaRPr lang="en-US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   &lt;head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&lt;/</a:t>
            </a:r>
            <a:r>
              <a:rPr lang="en-US" dirty="0"/>
              <a:t>head&gt;</a:t>
            </a:r>
          </a:p>
          <a:p>
            <a:pPr marL="0" indent="0">
              <a:buNone/>
            </a:pPr>
            <a:r>
              <a:rPr lang="en-US" dirty="0"/>
              <a:t>    &lt;body&gt;</a:t>
            </a:r>
          </a:p>
          <a:p>
            <a:pPr marL="0" indent="0">
              <a:buNone/>
            </a:pPr>
            <a:r>
              <a:rPr lang="en-US" dirty="0"/>
              <a:t>        &lt;!-- </a:t>
            </a:r>
            <a:r>
              <a:rPr lang="ru-RU" dirty="0"/>
              <a:t>Содержание страницы --&gt;</a:t>
            </a:r>
          </a:p>
          <a:p>
            <a:pPr marL="0" indent="0">
              <a:buNone/>
            </a:pPr>
            <a:r>
              <a:rPr lang="ru-RU" dirty="0"/>
              <a:t>        </a:t>
            </a:r>
          </a:p>
          <a:p>
            <a:pPr marL="0" indent="0">
              <a:buNone/>
            </a:pPr>
            <a:r>
              <a:rPr lang="ru-RU" dirty="0"/>
              <a:t>        &lt;</a:t>
            </a:r>
            <a:r>
              <a:rPr lang="en-US" dirty="0"/>
              <a:t>h1&gt;</a:t>
            </a:r>
            <a:r>
              <a:rPr lang="ru-RU" dirty="0"/>
              <a:t>Пример </a:t>
            </a:r>
          </a:p>
          <a:p>
            <a:pPr marL="0" indent="0">
              <a:buNone/>
            </a:pPr>
            <a:r>
              <a:rPr lang="ru-RU" dirty="0"/>
              <a:t>        &lt;</a:t>
            </a:r>
            <a:r>
              <a:rPr lang="en-US" dirty="0"/>
              <a:t>p&gt; </a:t>
            </a:r>
          </a:p>
          <a:p>
            <a:pPr marL="0" indent="0">
              <a:buNone/>
            </a:pPr>
            <a:r>
              <a:rPr lang="en-US" dirty="0"/>
              <a:t>        </a:t>
            </a:r>
          </a:p>
          <a:p>
            <a:pPr marL="0" indent="0">
              <a:buNone/>
            </a:pPr>
            <a:r>
              <a:rPr lang="en-US" dirty="0"/>
              <a:t>   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7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493" y="285693"/>
            <a:ext cx="10958191" cy="994466"/>
          </a:xfrm>
        </p:spPr>
        <p:txBody>
          <a:bodyPr>
            <a:normAutofit/>
          </a:bodyPr>
          <a:lstStyle/>
          <a:p>
            <a:r>
              <a:rPr lang="en-US" dirty="0" smtClean="0"/>
              <a:t> CSS: </a:t>
            </a:r>
            <a:r>
              <a:rPr lang="ru-RU" dirty="0" smtClean="0"/>
              <a:t>Пример</a:t>
            </a:r>
            <a:r>
              <a:rPr lang="en-US" dirty="0" smtClean="0"/>
              <a:t>. </a:t>
            </a:r>
            <a:r>
              <a:rPr lang="en-US" dirty="0" smtClean="0"/>
              <a:t>CSS-</a:t>
            </a:r>
            <a:r>
              <a:rPr lang="ru-RU" dirty="0" smtClean="0"/>
              <a:t>галерея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09322" y="2671606"/>
            <a:ext cx="8597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42919"/>
              </p:ext>
            </p:extLst>
          </p:nvPr>
        </p:nvGraphicFramePr>
        <p:xfrm>
          <a:off x="879231" y="1969476"/>
          <a:ext cx="10796953" cy="4151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8031">
                  <a:extLst>
                    <a:ext uri="{9D8B030D-6E8A-4147-A177-3AD203B41FA5}">
                      <a16:colId xmlns:a16="http://schemas.microsoft.com/office/drawing/2014/main" val="143353463"/>
                    </a:ext>
                  </a:extLst>
                </a:gridCol>
                <a:gridCol w="4278922">
                  <a:extLst>
                    <a:ext uri="{9D8B030D-6E8A-4147-A177-3AD203B41FA5}">
                      <a16:colId xmlns:a16="http://schemas.microsoft.com/office/drawing/2014/main" val="1321470882"/>
                    </a:ext>
                  </a:extLst>
                </a:gridCol>
              </a:tblGrid>
              <a:tr h="608447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html</a:t>
                      </a:r>
                      <a:endParaRPr lang="ru-RU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  <a:r>
                        <a:rPr lang="ru-RU" b="0" i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строки</a:t>
                      </a:r>
                      <a:endParaRPr lang="ru-RU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 class="gallery"&gt;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3890450979"/>
                  </a:ext>
                </a:extLst>
              </a:tr>
              <a:tr h="2477839">
                <a:tc>
                  <a:txBody>
                    <a:bodyPr/>
                    <a:lstStyle/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b="0" i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Css</a:t>
                      </a:r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-150 </a:t>
                      </a:r>
                      <a:r>
                        <a:rPr lang="ru-RU" b="0" i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строк</a:t>
                      </a:r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b="0" i="0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en-US" b="0" i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gallery a:focus </a:t>
                      </a:r>
                      <a:r>
                        <a:rPr lang="en-US" b="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img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{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42880415"/>
                  </a:ext>
                </a:extLst>
              </a:tr>
              <a:tr h="758883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marL="30427" marR="30427" marT="30427" marB="30427" anchor="ctr"/>
                </a:tc>
                <a:extLst>
                  <a:ext uri="{0D108BD9-81ED-4DB2-BD59-A6C34878D82A}">
                    <a16:rowId xmlns:a16="http://schemas.microsoft.com/office/drawing/2014/main" val="176694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0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HEAD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747" y="1488831"/>
            <a:ext cx="10076865" cy="4422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&lt;</a:t>
            </a:r>
            <a:r>
              <a:rPr lang="ru-RU" b="1" dirty="0" err="1"/>
              <a:t>head</a:t>
            </a:r>
            <a:r>
              <a:rPr lang="ru-RU" b="1" dirty="0"/>
              <a:t>&gt;</a:t>
            </a:r>
            <a:r>
              <a:rPr lang="ru-RU" dirty="0"/>
              <a:t> содержит информацию для браузеров и поисковых систем.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49841"/>
              </p:ext>
            </p:extLst>
          </p:nvPr>
        </p:nvGraphicFramePr>
        <p:xfrm>
          <a:off x="1684421" y="2099286"/>
          <a:ext cx="9689432" cy="4012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9411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4012755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&lt;head&gt;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&lt;title&gt;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страницы, выводится в браузере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&lt;link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="stylesheet"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ahref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="style.css" type="text/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css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"&gt;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&lt;link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="shortcut icon" 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ahref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="favicon.ico" type="image/x-icon"&gt; 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&lt;/head&gt;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5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</a:t>
            </a:r>
            <a:r>
              <a:rPr lang="ru-RU" dirty="0" smtClean="0"/>
              <a:t>Ссылки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38209"/>
              </p:ext>
            </p:extLst>
          </p:nvPr>
        </p:nvGraphicFramePr>
        <p:xfrm>
          <a:off x="1668379" y="1692634"/>
          <a:ext cx="9689432" cy="4756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9411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4756291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&lt;a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href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="URL"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&lt;/a&gt;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&lt;a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name="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идентификатор"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&lt;/</a:t>
                      </a: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a&gt;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img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src</a:t>
                      </a:r>
                      <a:r>
                        <a:rPr lang="en-US" dirty="0" smtClean="0"/>
                        <a:t>="../images/products.png"&gt;</a:t>
                      </a:r>
                      <a:r>
                        <a:rPr lang="ru-RU" dirty="0" smtClean="0"/>
                        <a:t>  </a:t>
                      </a:r>
                      <a:r>
                        <a:rPr lang="en-US" dirty="0" smtClean="0"/>
                        <a:t>       </a:t>
                      </a:r>
                      <a:r>
                        <a:rPr lang="ru-RU" dirty="0" smtClean="0"/>
                        <a:t>переход на 1 уровень выше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img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src</a:t>
                      </a:r>
                      <a:r>
                        <a:rPr lang="en-US" dirty="0" smtClean="0"/>
                        <a:t>=«</a:t>
                      </a:r>
                      <a:r>
                        <a:rPr lang="ru-RU" dirty="0" smtClean="0"/>
                        <a:t>..</a:t>
                      </a:r>
                      <a:r>
                        <a:rPr lang="en-US" dirty="0" smtClean="0"/>
                        <a:t>/../images/products.png"&gt;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   </a:t>
                      </a:r>
                      <a:r>
                        <a:rPr lang="ru-RU" dirty="0" smtClean="0"/>
                        <a:t>переход на 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 уровня выше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img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src</a:t>
                      </a:r>
                      <a:r>
                        <a:rPr lang="en-US" dirty="0" smtClean="0"/>
                        <a:t>="/images/contact.png"&gt;</a:t>
                      </a:r>
                      <a:r>
                        <a:rPr lang="ru-RU" dirty="0" smtClean="0"/>
                        <a:t>             путь относительно корня сайта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MAP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747" y="1299411"/>
            <a:ext cx="10076865" cy="4611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&lt;MAP name="map-1"&gt;</a:t>
            </a:r>
          </a:p>
          <a:p>
            <a:pPr marL="0" indent="0">
              <a:buNone/>
            </a:pPr>
            <a:r>
              <a:rPr lang="en-US" sz="1600" dirty="0"/>
              <a:t>&lt;AREA shape="</a:t>
            </a:r>
            <a:r>
              <a:rPr lang="en-US" sz="1600" dirty="0" err="1"/>
              <a:t>rect</a:t>
            </a:r>
            <a:r>
              <a:rPr lang="en-US" sz="1600" dirty="0"/>
              <a:t>" </a:t>
            </a:r>
            <a:r>
              <a:rPr lang="en-US" sz="1600" dirty="0" err="1"/>
              <a:t>coords</a:t>
            </a:r>
            <a:r>
              <a:rPr lang="en-US" sz="1600" dirty="0"/>
              <a:t>="0,0,144,65" </a:t>
            </a:r>
            <a:r>
              <a:rPr lang="en-US" sz="1600" dirty="0" err="1"/>
              <a:t>href</a:t>
            </a:r>
            <a:r>
              <a:rPr lang="en-US" sz="1600" dirty="0"/>
              <a:t>="h1.html" </a:t>
            </a:r>
          </a:p>
          <a:p>
            <a:pPr marL="0" indent="0">
              <a:buNone/>
            </a:pPr>
            <a:r>
              <a:rPr lang="en-US" sz="1600" dirty="0"/>
              <a:t>         alt="</a:t>
            </a:r>
            <a:r>
              <a:rPr lang="ru-RU" sz="1600" dirty="0"/>
              <a:t>левая верхняя область" </a:t>
            </a:r>
            <a:r>
              <a:rPr lang="en-US" sz="1600" dirty="0"/>
              <a:t>target="_blank"&gt;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&lt;AREA shape="</a:t>
            </a:r>
            <a:r>
              <a:rPr lang="en-US" sz="1600" dirty="0" err="1"/>
              <a:t>rect</a:t>
            </a:r>
            <a:r>
              <a:rPr lang="en-US" sz="1600" dirty="0"/>
              <a:t>" </a:t>
            </a:r>
            <a:r>
              <a:rPr lang="en-US" sz="1600" dirty="0" err="1"/>
              <a:t>coords</a:t>
            </a:r>
            <a:r>
              <a:rPr lang="en-US" sz="1600" dirty="0"/>
              <a:t>="0,65,144,131" </a:t>
            </a:r>
            <a:r>
              <a:rPr lang="en-US" sz="1600" dirty="0" err="1"/>
              <a:t>href</a:t>
            </a:r>
            <a:r>
              <a:rPr lang="en-US" sz="1600" dirty="0"/>
              <a:t>="h2.html" </a:t>
            </a:r>
          </a:p>
          <a:p>
            <a:pPr marL="0" indent="0">
              <a:buNone/>
            </a:pPr>
            <a:r>
              <a:rPr lang="en-US" sz="1600" dirty="0"/>
              <a:t>         alt="</a:t>
            </a:r>
            <a:r>
              <a:rPr lang="ru-RU" sz="1600" dirty="0"/>
              <a:t>левая нижняя область" </a:t>
            </a:r>
            <a:r>
              <a:rPr lang="en-US" sz="1600" dirty="0"/>
              <a:t>target="_blank"&gt;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/>
              <a:t>&lt;/MAP&gt;</a:t>
            </a:r>
          </a:p>
          <a:p>
            <a:pPr marL="0" indent="0">
              <a:buNone/>
            </a:pPr>
            <a:r>
              <a:rPr lang="en-US" sz="1600" dirty="0"/>
              <a:t>&lt;IMG </a:t>
            </a:r>
            <a:r>
              <a:rPr lang="en-US" sz="1600" dirty="0" err="1"/>
              <a:t>src</a:t>
            </a:r>
            <a:r>
              <a:rPr lang="en-US" sz="1600" dirty="0"/>
              <a:t>="Stars.gif" border=0 </a:t>
            </a:r>
            <a:r>
              <a:rPr lang="en-US" sz="1600" dirty="0" err="1"/>
              <a:t>usemap</a:t>
            </a:r>
            <a:r>
              <a:rPr lang="en-US" sz="1600" dirty="0"/>
              <a:t>="#map-1"&gt;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04208"/>
              </p:ext>
            </p:extLst>
          </p:nvPr>
        </p:nvGraphicFramePr>
        <p:xfrm>
          <a:off x="1684421" y="2099286"/>
          <a:ext cx="9689432" cy="2873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9411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28737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400347"/>
              </p:ext>
            </p:extLst>
          </p:nvPr>
        </p:nvGraphicFramePr>
        <p:xfrm>
          <a:off x="1684421" y="4973053"/>
          <a:ext cx="7934326" cy="1657350"/>
        </p:xfrm>
        <a:graphic>
          <a:graphicData uri="http://schemas.openxmlformats.org/drawingml/2006/table">
            <a:tbl>
              <a:tblPr/>
              <a:tblGrid>
                <a:gridCol w="3967163">
                  <a:extLst>
                    <a:ext uri="{9D8B030D-6E8A-4147-A177-3AD203B41FA5}">
                      <a16:colId xmlns:a16="http://schemas.microsoft.com/office/drawing/2014/main" val="3877670513"/>
                    </a:ext>
                  </a:extLst>
                </a:gridCol>
                <a:gridCol w="3967163">
                  <a:extLst>
                    <a:ext uri="{9D8B030D-6E8A-4147-A177-3AD203B41FA5}">
                      <a16:colId xmlns:a16="http://schemas.microsoft.com/office/drawing/2014/main" val="31110902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6A5ACD"/>
                          </a:solidFill>
                          <a:effectLst/>
                        </a:rPr>
                        <a:t>rect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Прямоугольная область (</a:t>
                      </a:r>
                      <a:r>
                        <a:rPr lang="en-US" b="1">
                          <a:effectLst/>
                        </a:rPr>
                        <a:t>x1,y1,x2,y2</a:t>
                      </a:r>
                      <a:r>
                        <a:rPr lang="en-US">
                          <a:effectLst/>
                        </a:rPr>
                        <a:t>).</a:t>
                      </a: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315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A5ACD"/>
                          </a:solidFill>
                          <a:effectLst/>
                        </a:rPr>
                        <a:t>circle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Круглая область (</a:t>
                      </a:r>
                      <a:r>
                        <a:rPr lang="en-US" b="1">
                          <a:effectLst/>
                        </a:rPr>
                        <a:t>x,y,r- </a:t>
                      </a:r>
                      <a:r>
                        <a:rPr lang="ru-RU" b="1">
                          <a:effectLst/>
                        </a:rPr>
                        <a:t>радиус</a:t>
                      </a:r>
                      <a:r>
                        <a:rPr lang="ru-RU">
                          <a:effectLst/>
                        </a:rPr>
                        <a:t>).</a:t>
                      </a: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05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6A5ACD"/>
                          </a:solidFill>
                          <a:effectLst/>
                        </a:rPr>
                        <a:t>poly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Многоугольную область (</a:t>
                      </a:r>
                      <a:r>
                        <a:rPr lang="en-US" b="1" dirty="0">
                          <a:effectLst/>
                        </a:rPr>
                        <a:t>x1,y1,x2,y2,...,</a:t>
                      </a:r>
                      <a:r>
                        <a:rPr lang="en-US" b="1" dirty="0" err="1">
                          <a:effectLst/>
                        </a:rPr>
                        <a:t>xn,yn</a:t>
                      </a:r>
                      <a:r>
                        <a:rPr lang="en-US" dirty="0">
                          <a:effectLst/>
                        </a:rPr>
                        <a:t>).</a:t>
                      </a:r>
                    </a:p>
                  </a:txBody>
                  <a:tcPr marL="47625" marR="47625" marT="47625" marB="47625" anchor="ctr">
                    <a:lnL w="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07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4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MAP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152850"/>
              </p:ext>
            </p:extLst>
          </p:nvPr>
        </p:nvGraphicFramePr>
        <p:xfrm>
          <a:off x="1668379" y="1692634"/>
          <a:ext cx="9689432" cy="47562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9411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4756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4" y="1905000"/>
            <a:ext cx="4362977" cy="3613484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24" y="1905000"/>
            <a:ext cx="4068843" cy="36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69" y="624110"/>
            <a:ext cx="9488243" cy="1280890"/>
          </a:xfrm>
        </p:spPr>
        <p:txBody>
          <a:bodyPr/>
          <a:lstStyle/>
          <a:p>
            <a:r>
              <a:rPr lang="en-US" dirty="0" smtClean="0"/>
              <a:t>HTML -</a:t>
            </a:r>
            <a:r>
              <a:rPr lang="ru-RU" dirty="0"/>
              <a:t> язык </a:t>
            </a:r>
            <a:r>
              <a:rPr lang="ru-RU" dirty="0" smtClean="0"/>
              <a:t>разметки</a:t>
            </a:r>
            <a:r>
              <a:rPr lang="en-US" dirty="0" smtClean="0"/>
              <a:t>. </a:t>
            </a:r>
            <a:r>
              <a:rPr lang="ru-RU" dirty="0" smtClean="0"/>
              <a:t>Формы(элемент </a:t>
            </a:r>
            <a:r>
              <a:rPr lang="en-US" dirty="0" smtClean="0"/>
              <a:t>FORM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02081"/>
              </p:ext>
            </p:extLst>
          </p:nvPr>
        </p:nvGraphicFramePr>
        <p:xfrm>
          <a:off x="946484" y="1905000"/>
          <a:ext cx="10411327" cy="454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3937">
                  <a:extLst>
                    <a:ext uri="{9D8B030D-6E8A-4147-A177-3AD203B41FA5}">
                      <a16:colId xmlns:a16="http://schemas.microsoft.com/office/drawing/2014/main" val="1740574165"/>
                    </a:ext>
                  </a:extLst>
                </a:gridCol>
                <a:gridCol w="827390">
                  <a:extLst>
                    <a:ext uri="{9D8B030D-6E8A-4147-A177-3AD203B41FA5}">
                      <a16:colId xmlns:a16="http://schemas.microsoft.com/office/drawing/2014/main" val="3471061310"/>
                    </a:ext>
                  </a:extLst>
                </a:gridCol>
              </a:tblGrid>
              <a:tr h="45439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52511"/>
                  </a:ext>
                </a:extLst>
              </a:tr>
            </a:tbl>
          </a:graphicData>
        </a:graphic>
      </p:graphicFrame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1784159"/>
            <a:ext cx="5855369" cy="47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8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</TotalTime>
  <Words>1474</Words>
  <Application>Microsoft Office PowerPoint</Application>
  <PresentationFormat>Широкоэкранный</PresentationFormat>
  <Paragraphs>336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Century Gothic</vt:lpstr>
      <vt:lpstr>Courier New</vt:lpstr>
      <vt:lpstr>Wingdings 3</vt:lpstr>
      <vt:lpstr>Легкий дым</vt:lpstr>
      <vt:lpstr>Интернет-программирование</vt:lpstr>
      <vt:lpstr>Задачи курса</vt:lpstr>
      <vt:lpstr>Средства разработки</vt:lpstr>
      <vt:lpstr>HTML - язык разметки</vt:lpstr>
      <vt:lpstr>HTML - язык разметки. HEAD</vt:lpstr>
      <vt:lpstr>HTML - язык разметки. Ссылки</vt:lpstr>
      <vt:lpstr>HTML - язык разметки. MAP</vt:lpstr>
      <vt:lpstr>HTML - язык разметки. MAP</vt:lpstr>
      <vt:lpstr>HTML - язык разметки. Формы(элемент FORM)</vt:lpstr>
      <vt:lpstr>HTML - язык разметки. элемент FORM</vt:lpstr>
      <vt:lpstr>HTML - язык разметки. Формы. Текстовое поле </vt:lpstr>
      <vt:lpstr> Формы. Выпадающие меню Select</vt:lpstr>
      <vt:lpstr> Формы. Флажки ( checkbox  )</vt:lpstr>
      <vt:lpstr> Формы. Переключатели(radiobutton  )</vt:lpstr>
      <vt:lpstr> Формы. Отправка. Сброс значений</vt:lpstr>
      <vt:lpstr> Формы. Html5 forms</vt:lpstr>
      <vt:lpstr> Формы. Html5 forms. Поле COLOR</vt:lpstr>
      <vt:lpstr> Формы. Html5 forms. Поле COLOR.Результат работы</vt:lpstr>
      <vt:lpstr> Формы. Html5 forms. Поле DATE</vt:lpstr>
      <vt:lpstr> Формы. Html5 forms. Поле Number</vt:lpstr>
      <vt:lpstr> Формы. Html5 forms. Атрибуты. Pattern</vt:lpstr>
      <vt:lpstr> Формы. Html5 forms. Атрибуты. Requered</vt:lpstr>
      <vt:lpstr> Формы. Html5 forms. Атрибуты. Step</vt:lpstr>
      <vt:lpstr> CSS –каскадные таблицы стилей</vt:lpstr>
      <vt:lpstr> CSS –Способы определения стилей для тегов</vt:lpstr>
      <vt:lpstr> CSS –Определение стиля для тегов на конкретной странице</vt:lpstr>
      <vt:lpstr> CSS –Подключение файла стилей</vt:lpstr>
      <vt:lpstr> CSS –Содержание файла main.css</vt:lpstr>
      <vt:lpstr> CSS –преимущества CSS </vt:lpstr>
      <vt:lpstr> CSS –селектор класса</vt:lpstr>
      <vt:lpstr> CSS – группировка селекторов</vt:lpstr>
      <vt:lpstr> CSS – группировка селекторов</vt:lpstr>
      <vt:lpstr> Каскадность стилей</vt:lpstr>
      <vt:lpstr> ФОН: Цвет, картинка, повтор картинки</vt:lpstr>
      <vt:lpstr> CSS: Источники</vt:lpstr>
      <vt:lpstr> CSS: Возможности</vt:lpstr>
      <vt:lpstr> CSS: Пример. CSS-slider</vt:lpstr>
      <vt:lpstr> CSS: Пример. CSS-slider. Реализация</vt:lpstr>
      <vt:lpstr> CSS: Пример. CSS-галерея</vt:lpstr>
      <vt:lpstr> CSS: Пример. CSS-галерея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Интернет-программирование</dc:title>
  <dc:creator>Olga</dc:creator>
  <cp:lastModifiedBy>Olga</cp:lastModifiedBy>
  <cp:revision>105</cp:revision>
  <dcterms:created xsi:type="dcterms:W3CDTF">2018-09-09T16:45:51Z</dcterms:created>
  <dcterms:modified xsi:type="dcterms:W3CDTF">2018-09-11T12:49:46Z</dcterms:modified>
</cp:coreProperties>
</file>