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sldIdLst>
    <p:sldId id="256" r:id="rId2"/>
    <p:sldId id="257" r:id="rId3"/>
    <p:sldId id="258" r:id="rId4"/>
    <p:sldId id="259" r:id="rId5"/>
    <p:sldId id="270" r:id="rId6"/>
    <p:sldId id="261" r:id="rId7"/>
    <p:sldId id="263" r:id="rId8"/>
    <p:sldId id="262" r:id="rId9"/>
    <p:sldId id="260" r:id="rId10"/>
    <p:sldId id="264" r:id="rId11"/>
    <p:sldId id="272" r:id="rId12"/>
    <p:sldId id="265" r:id="rId13"/>
    <p:sldId id="266" r:id="rId14"/>
    <p:sldId id="267" r:id="rId15"/>
    <p:sldId id="269" r:id="rId16"/>
    <p:sldId id="268" r:id="rId17"/>
    <p:sldId id="273" r:id="rId18"/>
    <p:sldId id="274" r:id="rId19"/>
    <p:sldId id="276" r:id="rId20"/>
    <p:sldId id="275" r:id="rId21"/>
    <p:sldId id="279" r:id="rId22"/>
    <p:sldId id="277" r:id="rId23"/>
    <p:sldId id="278" r:id="rId24"/>
    <p:sldId id="271" r:id="rId25"/>
    <p:sldId id="280" r:id="rId26"/>
    <p:sldId id="281" r:id="rId27"/>
    <p:sldId id="282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283" r:id="rId41"/>
    <p:sldId id="300" r:id="rId42"/>
    <p:sldId id="301" r:id="rId43"/>
    <p:sldId id="302" r:id="rId44"/>
    <p:sldId id="284" r:id="rId45"/>
    <p:sldId id="285" r:id="rId46"/>
    <p:sldId id="286" r:id="rId47"/>
    <p:sldId id="287" r:id="rId48"/>
    <p:sldId id="303" r:id="rId49"/>
    <p:sldId id="304" r:id="rId50"/>
    <p:sldId id="305" r:id="rId51"/>
    <p:sldId id="307" r:id="rId52"/>
    <p:sldId id="308" r:id="rId53"/>
    <p:sldId id="309" r:id="rId54"/>
    <p:sldId id="311" r:id="rId55"/>
    <p:sldId id="306" r:id="rId56"/>
    <p:sldId id="310" r:id="rId57"/>
    <p:sldId id="313" r:id="rId58"/>
    <p:sldId id="312" r:id="rId59"/>
    <p:sldId id="314" r:id="rId60"/>
    <p:sldId id="316" r:id="rId61"/>
    <p:sldId id="315" r:id="rId62"/>
    <p:sldId id="317" r:id="rId63"/>
    <p:sldId id="318" r:id="rId64"/>
    <p:sldId id="320" r:id="rId65"/>
    <p:sldId id="319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4" r:id="rId79"/>
    <p:sldId id="333" r:id="rId80"/>
    <p:sldId id="335" r:id="rId81"/>
    <p:sldId id="336" r:id="rId82"/>
    <p:sldId id="337" r:id="rId83"/>
    <p:sldId id="338" r:id="rId84"/>
    <p:sldId id="339" r:id="rId8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E75BD0-9F79-48AB-8B6E-16D76EFE1F61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38B393-5C66-45C8-B043-17D2CA15A5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059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8B393-5C66-45C8-B043-17D2CA15A5F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31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3675" y="332656"/>
            <a:ext cx="784887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Рассматриваемые вопросы</a:t>
            </a:r>
            <a:r>
              <a:rPr lang="en-US" b="1" dirty="0" smtClean="0"/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Характер </a:t>
            </a:r>
            <a:r>
              <a:rPr lang="ru-RU" dirty="0"/>
              <a:t>и содержание </a:t>
            </a:r>
            <a:r>
              <a:rPr lang="ru-RU" dirty="0" smtClean="0"/>
              <a:t>труда.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Условия </a:t>
            </a:r>
            <a:r>
              <a:rPr lang="ru-RU" dirty="0"/>
              <a:t>и факторы </a:t>
            </a:r>
            <a:r>
              <a:rPr lang="ru-RU" dirty="0" smtClean="0"/>
              <a:t>труда.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Мотивация, стимулирование </a:t>
            </a:r>
            <a:r>
              <a:rPr lang="ru-RU" dirty="0" smtClean="0"/>
              <a:t>труда.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Трудовая </a:t>
            </a:r>
            <a:r>
              <a:rPr lang="ru-RU" dirty="0"/>
              <a:t>и профессиональная адаптация, трудовая </a:t>
            </a:r>
            <a:r>
              <a:rPr lang="ru-RU" dirty="0" smtClean="0"/>
              <a:t>и профессиональная социализация.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Теория </a:t>
            </a:r>
            <a:r>
              <a:rPr lang="ru-RU" dirty="0"/>
              <a:t>социализации и адаптации </a:t>
            </a:r>
            <a:r>
              <a:rPr lang="ru-RU" dirty="0" smtClean="0"/>
              <a:t>Дж. </a:t>
            </a:r>
            <a:r>
              <a:rPr lang="ru-RU" dirty="0" err="1" smtClean="0"/>
              <a:t>Мида</a:t>
            </a:r>
            <a:r>
              <a:rPr lang="ru-RU" dirty="0" smtClean="0"/>
              <a:t>.</a:t>
            </a:r>
            <a:endParaRPr lang="ru-RU" dirty="0"/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Эриксона, Р. Мертона.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Спрос </a:t>
            </a:r>
            <a:r>
              <a:rPr lang="ru-RU" dirty="0"/>
              <a:t>и предложение </a:t>
            </a:r>
            <a:r>
              <a:rPr lang="ru-RU" dirty="0" smtClean="0"/>
              <a:t>труда.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Цена </a:t>
            </a:r>
            <a:r>
              <a:rPr lang="ru-RU" dirty="0"/>
              <a:t>(стоимость) труда.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Конкуренция в сфере </a:t>
            </a:r>
            <a:r>
              <a:rPr lang="ru-RU" dirty="0" smtClean="0"/>
              <a:t>труда.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Трудовые ресурсы.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Трудовой </a:t>
            </a:r>
            <a:r>
              <a:rPr lang="ru-RU" dirty="0"/>
              <a:t>потенциал.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Структура трудовых функций. 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Трудовая активность,.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Т</a:t>
            </a:r>
            <a:r>
              <a:rPr lang="ru-RU" dirty="0" smtClean="0"/>
              <a:t>рудовая мобильность.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Трудовой конфликт.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Содержание </a:t>
            </a:r>
            <a:r>
              <a:rPr lang="ru-RU" dirty="0"/>
              <a:t>труда.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293096"/>
            <a:ext cx="3876278" cy="2385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7113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7973144" cy="5972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1817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791254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0828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712968" cy="653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286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764704"/>
            <a:ext cx="5794003" cy="5432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824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463584" cy="4748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4631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36712"/>
            <a:ext cx="6937573" cy="4992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7931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621216" cy="483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6115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7760875" cy="581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9869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80728"/>
            <a:ext cx="4343549" cy="401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8808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8169480" cy="5776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760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36381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1344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576"/>
            <a:ext cx="8189168" cy="6133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3795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2" y="908720"/>
            <a:ext cx="8728970" cy="491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3528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807541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1544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7901136" cy="591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3127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7"/>
            <a:ext cx="8162484" cy="459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8427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8049282" cy="602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884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8572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189168" cy="6133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092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345227" cy="467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1646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9031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6652"/>
            <a:ext cx="8208912" cy="615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79492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36637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60227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5234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26037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57833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85222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7608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6550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88164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8441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88640"/>
            <a:ext cx="8544949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54798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8724734" cy="381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98829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0175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42887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02324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80728"/>
            <a:ext cx="6282829" cy="471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34100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5227"/>
            <a:ext cx="8496944" cy="637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41977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7829128" cy="5871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95941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33184" cy="624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10179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757120" cy="5810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4732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7541096" cy="5655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8756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117160" cy="6087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43203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042076" cy="402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2736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693224" cy="6511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59066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7656512" cy="430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88736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0595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3" y="522784"/>
            <a:ext cx="9042687" cy="6252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83777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19188"/>
            <a:ext cx="7620000" cy="461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17785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047"/>
            <a:ext cx="8626097" cy="646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5274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2"/>
          <a:stretch/>
        </p:blipFill>
        <p:spPr bwMode="auto">
          <a:xfrm>
            <a:off x="140951" y="548680"/>
            <a:ext cx="9003049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7117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48680"/>
            <a:ext cx="6578674" cy="573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8918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8800679" cy="27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168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337690" cy="624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9360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Определение </a:t>
            </a:r>
            <a:r>
              <a:rPr lang="ru-RU" sz="2400" b="1" dirty="0"/>
              <a:t>трудовой функции </a:t>
            </a:r>
            <a:r>
              <a:rPr lang="ru-RU" sz="2400" dirty="0"/>
              <a:t>дано в ст. 15 ТК РФ: </a:t>
            </a:r>
            <a:r>
              <a:rPr lang="ru-RU" sz="2400" i="1" dirty="0"/>
              <a:t>работа по должности в соответствии со штатным расписанием, профессии, специальности с указанием квалификации; конкретный вид поручаемой работнику работы.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592045"/>
            <a:ext cx="9144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dirty="0"/>
              <a:t>Четко установленные трудовые функции обеспечивают фирмам и ИП стабильность и определенность в трудовых отношениях с работниками. Последние четко понимают и знают свои обязанности, а также несут ответственность за их исполнение</a:t>
            </a:r>
            <a:r>
              <a:rPr lang="ru-RU" sz="2100" dirty="0" smtClean="0"/>
              <a:t>.</a:t>
            </a:r>
          </a:p>
          <a:p>
            <a:r>
              <a:rPr lang="ru-RU" sz="2100" b="1" dirty="0"/>
              <a:t>Понятие трудовой функции </a:t>
            </a:r>
            <a:r>
              <a:rPr lang="ru-RU" sz="2100" dirty="0"/>
              <a:t>можно описать, как набор задач, выполняемых работником. Эти задачи закреплены в локальных нормативных правовых актах работодателя. Но есть несколько трактовок этого </a:t>
            </a:r>
            <a:r>
              <a:rPr lang="ru-RU" sz="2100" dirty="0" smtClean="0"/>
              <a:t>понятия.</a:t>
            </a:r>
          </a:p>
          <a:p>
            <a:r>
              <a:rPr lang="ru-RU" sz="2100" dirty="0"/>
              <a:t>Также </a:t>
            </a:r>
            <a:r>
              <a:rPr lang="ru-RU" sz="2100" b="1" dirty="0"/>
              <a:t>трудовая функция работника </a:t>
            </a:r>
            <a:r>
              <a:rPr lang="ru-RU" sz="2100" dirty="0"/>
              <a:t>– это вид определенной деятельности, которая прописана в условиях ТД и поручается работнику на основании этого документа. В ТД прописывают, что человеку поручается выполнение тех или иных работ, например, слесарных или монтажных. Важно понимать, что термины </a:t>
            </a:r>
            <a:r>
              <a:rPr lang="ru-RU" sz="2100" i="1" dirty="0"/>
              <a:t>«должность» и «трудовая функция» </a:t>
            </a:r>
            <a:r>
              <a:rPr lang="ru-RU" sz="2100" dirty="0"/>
              <a:t>отличаются по своему содержанию. Первое более широкое и общее. Второе фактически, является одной из его характеристик. Такие выводы можно сделать из ст. 15, ч.2 ст. 57 ТК </a:t>
            </a:r>
            <a:r>
              <a:rPr lang="ru-RU" sz="2100" dirty="0" smtClean="0"/>
              <a:t>РФ.</a:t>
            </a:r>
            <a:endParaRPr lang="ru-RU" sz="2100" dirty="0"/>
          </a:p>
          <a:p>
            <a:r>
              <a:rPr lang="ru-RU" sz="900" dirty="0"/>
              <a:t>Источник: https://</a:t>
            </a:r>
            <a:r>
              <a:rPr lang="ru-RU" sz="900" dirty="0" smtClean="0"/>
              <a:t>www.buhsoft.ru/article/2408-chto-takoe-trudovaya-funktsiya-rabotnika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2169889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458150" cy="634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8105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41667" r="23363" b="6250"/>
          <a:stretch/>
        </p:blipFill>
        <p:spPr bwMode="auto">
          <a:xfrm>
            <a:off x="0" y="328642"/>
            <a:ext cx="9151708" cy="4515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746" y="6482200"/>
            <a:ext cx="91239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Источник: https://www.buhsoft.ru/article/2408-chto-takoe-trudovaya-funktsiya-rabotnika</a:t>
            </a:r>
          </a:p>
        </p:txBody>
      </p:sp>
    </p:spTree>
    <p:extLst>
      <p:ext uri="{BB962C8B-B14F-4D97-AF65-F5344CB8AC3E}">
        <p14:creationId xmlns:p14="http://schemas.microsoft.com/office/powerpoint/2010/main" val="5512307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2" t="19245" r="26822" b="6251"/>
          <a:stretch/>
        </p:blipFill>
        <p:spPr bwMode="auto">
          <a:xfrm>
            <a:off x="290349" y="11863"/>
            <a:ext cx="8208912" cy="6503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746" y="6482200"/>
            <a:ext cx="9123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Источник: https://www.buhsoft.ru/article/2408-chto-takoe-trudovaya-funktsiya-rabotnika</a:t>
            </a:r>
          </a:p>
        </p:txBody>
      </p:sp>
    </p:spTree>
    <p:extLst>
      <p:ext uri="{BB962C8B-B14F-4D97-AF65-F5344CB8AC3E}">
        <p14:creationId xmlns:p14="http://schemas.microsoft.com/office/powerpoint/2010/main" val="14173064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33914"/>
            <a:ext cx="5906585" cy="287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26157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7"/>
            <a:ext cx="8258362" cy="3807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69423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117160" cy="6079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54249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2375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7376332" cy="5525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3397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37240" cy="6619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414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479570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61744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045152" cy="6026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60030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73" y="548680"/>
            <a:ext cx="6888427" cy="516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0540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49745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30351"/>
            <a:ext cx="7080448" cy="531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4018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767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224464" cy="5418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78540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152456" cy="5364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64857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296472" cy="5472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626889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7440488" cy="5580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49729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7296472" cy="5472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65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298160" cy="622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6848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224464" cy="5418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8433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152456" cy="5364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158703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333184" cy="624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33034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7224464" cy="5418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96225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5558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75718"/>
            <a:ext cx="8205263" cy="4991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2612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</TotalTime>
  <Words>283</Words>
  <Application>Microsoft Office PowerPoint</Application>
  <PresentationFormat>Экран (4:3)</PresentationFormat>
  <Paragraphs>25</Paragraphs>
  <Slides>84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84</vt:i4>
      </vt:variant>
    </vt:vector>
  </HeadingPairs>
  <TitlesOfParts>
    <vt:vector size="8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Gimiki</dc:creator>
  <cp:lastModifiedBy>Пользователь Windows</cp:lastModifiedBy>
  <cp:revision>56</cp:revision>
  <dcterms:created xsi:type="dcterms:W3CDTF">2023-11-23T10:44:06Z</dcterms:created>
  <dcterms:modified xsi:type="dcterms:W3CDTF">2023-11-24T05:16:25Z</dcterms:modified>
</cp:coreProperties>
</file>