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93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5" r:id="rId3"/>
    <p:sldId id="316" r:id="rId4"/>
    <p:sldId id="317" r:id="rId5"/>
    <p:sldId id="318" r:id="rId6"/>
    <p:sldId id="320" r:id="rId7"/>
    <p:sldId id="319" r:id="rId8"/>
    <p:sldId id="32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FA1"/>
    <a:srgbClr val="FFC1B5"/>
    <a:srgbClr val="FFB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0"/>
    <p:restoredTop sz="94727"/>
  </p:normalViewPr>
  <p:slideViewPr>
    <p:cSldViewPr snapToGrid="0" snapToObjects="1">
      <p:cViewPr varScale="1">
        <p:scale>
          <a:sx n="82" d="100"/>
          <a:sy n="82" d="100"/>
        </p:scale>
        <p:origin x="440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28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47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37BDA20-0915-4900-880A-D0AC57717EE9}"/>
    <pc:docChg chg="modSld">
      <pc:chgData name="" userId="" providerId="" clId="Web-{A37BDA20-0915-4900-880A-D0AC57717EE9}" dt="2019-02-26T12:43:06.812" v="26" actId="14100"/>
      <pc:docMkLst>
        <pc:docMk/>
      </pc:docMkLst>
      <pc:sldChg chg="modSp">
        <pc:chgData name="" userId="" providerId="" clId="Web-{A37BDA20-0915-4900-880A-D0AC57717EE9}" dt="2019-02-26T12:43:06.812" v="26" actId="14100"/>
        <pc:sldMkLst>
          <pc:docMk/>
          <pc:sldMk cId="1912680238" sldId="293"/>
        </pc:sldMkLst>
        <pc:spChg chg="mod">
          <ac:chgData name="" userId="" providerId="" clId="Web-{A37BDA20-0915-4900-880A-D0AC57717EE9}" dt="2019-02-26T12:43:06.812" v="26" actId="14100"/>
          <ac:spMkLst>
            <pc:docMk/>
            <pc:sldMk cId="1912680238" sldId="293"/>
            <ac:spMk id="23" creationId="{00000000-0000-0000-0000-000000000000}"/>
          </ac:spMkLst>
        </pc:spChg>
      </pc:sldChg>
      <pc:sldChg chg="modSp">
        <pc:chgData name="" userId="" providerId="" clId="Web-{A37BDA20-0915-4900-880A-D0AC57717EE9}" dt="2019-02-26T12:41:41.294" v="2" actId="20577"/>
        <pc:sldMkLst>
          <pc:docMk/>
          <pc:sldMk cId="1725395473" sldId="296"/>
        </pc:sldMkLst>
        <pc:spChg chg="mod">
          <ac:chgData name="" userId="" providerId="" clId="Web-{A37BDA20-0915-4900-880A-D0AC57717EE9}" dt="2019-02-26T12:41:41.294" v="2" actId="20577"/>
          <ac:spMkLst>
            <pc:docMk/>
            <pc:sldMk cId="1725395473" sldId="296"/>
            <ac:spMk id="9" creationId="{00000000-0000-0000-0000-000000000000}"/>
          </ac:spMkLst>
        </pc:spChg>
      </pc:sldChg>
    </pc:docChg>
  </pc:docChgLst>
  <pc:docChgLst>
    <pc:chgData clId="Web-{E888C0AF-F9E3-4350-BCE2-EF5EEEBB9718}"/>
    <pc:docChg chg="modSld">
      <pc:chgData name="" userId="" providerId="" clId="Web-{E888C0AF-F9E3-4350-BCE2-EF5EEEBB9718}" dt="2019-08-16T12:25:56.174" v="38" actId="20577"/>
      <pc:docMkLst>
        <pc:docMk/>
      </pc:docMkLst>
      <pc:sldChg chg="addSp delSp modSp">
        <pc:chgData name="" userId="" providerId="" clId="Web-{E888C0AF-F9E3-4350-BCE2-EF5EEEBB9718}" dt="2019-08-16T12:25:56.174" v="37" actId="20577"/>
        <pc:sldMkLst>
          <pc:docMk/>
          <pc:sldMk cId="471288344" sldId="276"/>
        </pc:sldMkLst>
        <pc:spChg chg="add mod">
          <ac:chgData name="" userId="" providerId="" clId="Web-{E888C0AF-F9E3-4350-BCE2-EF5EEEBB9718}" dt="2019-08-16T12:25:56.174" v="37" actId="20577"/>
          <ac:spMkLst>
            <pc:docMk/>
            <pc:sldMk cId="471288344" sldId="276"/>
            <ac:spMk id="2" creationId="{D76D20AA-A980-4EFA-8A9B-4A05B6312AC0}"/>
          </ac:spMkLst>
        </pc:spChg>
        <pc:spChg chg="del mod">
          <ac:chgData name="" userId="" providerId="" clId="Web-{E888C0AF-F9E3-4350-BCE2-EF5EEEBB9718}" dt="2019-08-16T12:24:28.627" v="10"/>
          <ac:spMkLst>
            <pc:docMk/>
            <pc:sldMk cId="471288344" sldId="276"/>
            <ac:spMk id="6" creationId="{00000000-0000-0000-0000-000000000000}"/>
          </ac:spMkLst>
        </pc:spChg>
        <pc:picChg chg="mod">
          <ac:chgData name="" userId="" providerId="" clId="Web-{E888C0AF-F9E3-4350-BCE2-EF5EEEBB9718}" dt="2019-08-16T12:24:03.330" v="0" actId="1076"/>
          <ac:picMkLst>
            <pc:docMk/>
            <pc:sldMk cId="471288344" sldId="276"/>
            <ac:picMk id="8" creationId="{00000000-0000-0000-0000-000000000000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530D0-29E5-D249-A0C6-69F4EBD384F4}" type="datetimeFigureOut">
              <a:rPr lang="ru-RU" smtClean="0"/>
              <a:t>11.03.24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EC64A-B205-E041-970A-7CDBFA106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68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02172-E247-9441-B2C8-2FB2D52CFEA5}" type="datetimeFigureOut">
              <a:rPr lang="ru-RU" smtClean="0"/>
              <a:t>11.03.24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EFE31-727B-424F-A299-54A6E4830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3701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4DDF-1E6E-344F-B853-F3D969FEC4FF}" type="datetime1">
              <a:rPr lang="ru-RU" smtClean="0"/>
              <a:t>11.03.24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95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03F6-4779-2747-88DB-F4B7576FB608}" type="datetime1">
              <a:rPr lang="ru-RU" smtClean="0"/>
              <a:t>11.03.24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56752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03F6-4779-2747-88DB-F4B7576FB608}" type="datetime1">
              <a:rPr lang="ru-RU" smtClean="0"/>
              <a:t>11.03.24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72205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8B4F-FFDE-AC41-B8CF-37BD32587E2B}" type="datetime1">
              <a:rPr lang="ru-RU" smtClean="0"/>
              <a:t>11.03.24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025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20C6-42FB-6F41-BBEE-3BC85D15744F}" type="datetime1">
              <a:rPr lang="ru-RU" smtClean="0"/>
              <a:t>11.03.24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32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D70E-DC6E-824D-8FBD-41B4638D6B74}" type="datetime1">
              <a:rPr lang="ru-RU" smtClean="0"/>
              <a:t>11.03.24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674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368C-BB0F-924F-97BD-5455DC3BB498}" type="datetime1">
              <a:rPr lang="ru-RU" smtClean="0"/>
              <a:t>11.03.24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74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EDF4-60BA-0541-8D2F-7B9A24E5D50E}" type="datetime1">
              <a:rPr lang="ru-RU" smtClean="0"/>
              <a:t>11.03.24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7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03F6-4779-2747-88DB-F4B7576FB608}" type="datetime1">
              <a:rPr lang="ru-RU" smtClean="0"/>
              <a:t>11.03.24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466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8407-4F2C-9A44-8F1C-083821FFA74F}" type="datetime1">
              <a:rPr lang="ru-RU" smtClean="0"/>
              <a:t>11.03.24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48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2F5E-4BEE-194C-BE71-CAE0E327518E}" type="datetime1">
              <a:rPr lang="ru-RU" smtClean="0"/>
              <a:t>11.03.24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4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403F6-4779-2747-88DB-F4B7576FB608}" type="datetime1">
              <a:rPr lang="ru-RU" smtClean="0"/>
              <a:t>11.03.24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91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6.w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6" descr="Фотозона_большая_Корст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14524"/>
            <a:ext cx="12192000" cy="6858000"/>
          </a:xfrm>
          <a:prstGeom prst="rect">
            <a:avLst/>
          </a:prstGeom>
        </p:spPr>
      </p:pic>
      <p:sp>
        <p:nvSpPr>
          <p:cNvPr id="9" name="Подзаголовок 2"/>
          <p:cNvSpPr txBox="1">
            <a:spLocks/>
          </p:cNvSpPr>
          <p:nvPr/>
        </p:nvSpPr>
        <p:spPr>
          <a:xfrm>
            <a:off x="888010" y="410306"/>
            <a:ext cx="8643966" cy="167850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3500" b="1" dirty="0">
                <a:solidFill>
                  <a:srgbClr val="7030A0"/>
                </a:solidFill>
                <a:latin typeface="HelveticaNeueCyr" pitchFamily="50" charset="-52"/>
              </a:rPr>
              <a:t>	</a:t>
            </a:r>
            <a:r>
              <a:rPr lang="ru-RU" sz="3500" b="1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Возобновляемые источники энергии</a:t>
            </a:r>
            <a:endParaRPr lang="en-US" sz="3500" b="1" dirty="0">
              <a:solidFill>
                <a:srgbClr val="7030A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ru-RU" sz="2800" b="1" spc="-5" dirty="0">
                <a:latin typeface="Helvetica" charset="0"/>
                <a:ea typeface="Helvetica" charset="0"/>
                <a:cs typeface="Helvetica" charset="0"/>
              </a:rPr>
              <a:t>    </a:t>
            </a:r>
            <a:r>
              <a:rPr lang="ru-RU" sz="2800" b="1" spc="-5" dirty="0" smtClean="0">
                <a:latin typeface="Helvetica" charset="0"/>
                <a:ea typeface="Helvetica" charset="0"/>
                <a:cs typeface="Helvetica" charset="0"/>
              </a:rPr>
              <a:t>Лекция</a:t>
            </a:r>
            <a:r>
              <a:rPr lang="en-US" sz="2800" b="1" spc="-30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dirty="0">
                <a:latin typeface="Helvetica" charset="0"/>
                <a:ea typeface="Helvetica" charset="0"/>
                <a:cs typeface="Helvetica" charset="0"/>
              </a:rPr>
              <a:t>1</a:t>
            </a:r>
            <a:r>
              <a:rPr lang="en-US" sz="2800" b="1" dirty="0">
                <a:latin typeface="+mj-lt"/>
              </a:rPr>
              <a:t>:</a:t>
            </a:r>
            <a:r>
              <a:rPr lang="en-US" sz="2800" b="1" spc="-5" dirty="0">
                <a:latin typeface="Lucida Sans Unicode"/>
                <a:cs typeface="Lucida Sans Unicode"/>
              </a:rPr>
              <a:t> </a:t>
            </a:r>
            <a:r>
              <a:rPr lang="ru-RU" sz="2800" b="1" dirty="0"/>
              <a:t>Назначение и общие понятия энергетики </a:t>
            </a:r>
            <a:r>
              <a:rPr lang="en-US" sz="2800" b="1" dirty="0">
                <a:latin typeface="HelveticaNeueCyr" pitchFamily="50" charset="-52"/>
              </a:rPr>
              <a:t/>
            </a:r>
            <a:br>
              <a:rPr lang="en-US" sz="2800" b="1" dirty="0">
                <a:latin typeface="HelveticaNeueCyr" pitchFamily="50" charset="-52"/>
              </a:rPr>
            </a:br>
            <a:endParaRPr lang="ru-RU" sz="2800" b="1" dirty="0">
              <a:effectLst>
                <a:glow rad="1016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690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ЭНЕРГИЯ И ЭНЕРГЕТИЧЕСКИЕ УСТАНОВКИ</a:t>
            </a:r>
            <a:r>
              <a:rPr lang="ru-RU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i="1" dirty="0"/>
              <a:t>Механическая работа</a:t>
            </a:r>
            <a:r>
              <a:rPr lang="ru-RU" sz="2800" dirty="0"/>
              <a:t> (</a:t>
            </a:r>
            <a:r>
              <a:rPr lang="ru-RU" sz="2800" i="1" dirty="0"/>
              <a:t>А</a:t>
            </a:r>
            <a:r>
              <a:rPr lang="ru-RU" sz="2800" dirty="0"/>
              <a:t>) определяется как скалярное произведение векторов силы (</a:t>
            </a:r>
            <a:r>
              <a:rPr lang="en-US" sz="2800" b="1" dirty="0"/>
              <a:t>F</a:t>
            </a:r>
            <a:r>
              <a:rPr lang="ru-RU" sz="2800" dirty="0"/>
              <a:t>) и перемещения (</a:t>
            </a:r>
            <a:r>
              <a:rPr lang="en-US" sz="2800" b="1" dirty="0"/>
              <a:t>S</a:t>
            </a:r>
            <a:r>
              <a:rPr lang="ru-RU" sz="2800" dirty="0" smtClean="0"/>
              <a:t>)</a:t>
            </a:r>
          </a:p>
          <a:p>
            <a:endParaRPr lang="ru-RU" dirty="0"/>
          </a:p>
          <a:p>
            <a:r>
              <a:rPr lang="ru-RU" sz="2800" i="1" dirty="0"/>
              <a:t>Теплота (тепловая энергия</a:t>
            </a:r>
            <a:r>
              <a:rPr lang="ru-RU" sz="2800" dirty="0"/>
              <a:t> </a:t>
            </a:r>
            <a:r>
              <a:rPr lang="en-US" sz="2800" i="1" dirty="0"/>
              <a:t>Q</a:t>
            </a:r>
            <a:r>
              <a:rPr lang="ru-RU" sz="2800" dirty="0"/>
              <a:t>) </a:t>
            </a:r>
            <a:r>
              <a:rPr lang="ru-RU" sz="2800" dirty="0" smtClean="0"/>
              <a:t> - величина </a:t>
            </a:r>
            <a:r>
              <a:rPr lang="ru-RU" sz="2800" dirty="0"/>
              <a:t>энергии, переданная телу массой </a:t>
            </a:r>
            <a:r>
              <a:rPr lang="en-US" sz="2800" i="1" dirty="0"/>
              <a:t>m</a:t>
            </a:r>
            <a:r>
              <a:rPr lang="ru-RU" sz="2800" dirty="0"/>
              <a:t> в результате теплопередачи, при которой его температура увеличилась от величины </a:t>
            </a:r>
            <a:r>
              <a:rPr lang="en-US" sz="2800" i="1" dirty="0"/>
              <a:t>T</a:t>
            </a:r>
            <a:r>
              <a:rPr lang="ru-RU" sz="2800" baseline="-25000" dirty="0"/>
              <a:t>2</a:t>
            </a:r>
            <a:r>
              <a:rPr lang="ru-RU" sz="2800" dirty="0"/>
              <a:t> до </a:t>
            </a:r>
            <a:r>
              <a:rPr lang="en-US" sz="2800" i="1" dirty="0"/>
              <a:t>T</a:t>
            </a:r>
            <a:r>
              <a:rPr lang="ru-RU" sz="2800" baseline="-25000" dirty="0"/>
              <a:t>1</a:t>
            </a:r>
            <a:r>
              <a:rPr lang="ru-RU" sz="2800" dirty="0"/>
              <a:t> </a:t>
            </a:r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внутренняя энергия тела изменяется в соответствии с первым законом термодинамики: </a:t>
            </a:r>
            <a:endParaRPr lang="ru-RU" sz="28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2</a:t>
            </a:fld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086454"/>
              </p:ext>
            </p:extLst>
          </p:nvPr>
        </p:nvGraphicFramePr>
        <p:xfrm>
          <a:off x="4960772" y="2671274"/>
          <a:ext cx="1332855" cy="406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r:id="rId3" imgW="749300" imgH="228600" progId="Equation.3">
                  <p:embed/>
                </p:oleObj>
              </mc:Choice>
              <mc:Fallback>
                <p:oleObj r:id="rId3" imgW="7493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772" y="2671274"/>
                        <a:ext cx="1332855" cy="4066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Теплота (тепловая энергия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Q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 определяется как величина энергии, переданная телу массой 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в результате теплопередачи, при которой его температура увеличилась от величины </a:t>
            </a:r>
            <a:r>
              <a:rPr kumimoji="0" lang="ru-RU" altLang="ru-RU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</a:t>
            </a:r>
            <a:r>
              <a:rPr kumimoji="0" lang="ru-RU" altLang="ru-RU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r>
              <a:rPr kumimoji="0" lang="ru-RU" altLang="ru-RU" sz="1800" b="0" i="0" u="none" strike="noStrike" cap="none" normalizeH="0" baseline="-2147483648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до </a:t>
            </a:r>
            <a:r>
              <a:rPr kumimoji="0" lang="ru-RU" altLang="ru-RU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</a:t>
            </a:r>
            <a:r>
              <a:rPr kumimoji="0" lang="ru-RU" altLang="ru-RU" sz="1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r>
              <a:rPr kumimoji="0" lang="ru-RU" altLang="ru-RU" sz="1800" b="0" i="0" u="none" strike="noStrike" cap="none" normalizeH="0" baseline="-2147483648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934170"/>
              </p:ext>
            </p:extLst>
          </p:nvPr>
        </p:nvGraphicFramePr>
        <p:xfrm>
          <a:off x="4525501" y="4410415"/>
          <a:ext cx="2203395" cy="4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r:id="rId5" imgW="1129810" imgH="241195" progId="Equation.3">
                  <p:embed/>
                </p:oleObj>
              </mc:Choice>
              <mc:Fallback>
                <p:oleObj r:id="rId5" imgW="1129810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5501" y="4410415"/>
                        <a:ext cx="2203395" cy="470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014712"/>
              </p:ext>
            </p:extLst>
          </p:nvPr>
        </p:nvGraphicFramePr>
        <p:xfrm>
          <a:off x="5229828" y="5553416"/>
          <a:ext cx="1732343" cy="458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r:id="rId7" imgW="863225" imgH="228501" progId="Equation.3">
                  <p:embed/>
                </p:oleObj>
              </mc:Choice>
              <mc:Fallback>
                <p:oleObj r:id="rId7" imgW="863225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9828" y="5553416"/>
                        <a:ext cx="1732343" cy="4585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160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Чья работа дешевле?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312" y="2023542"/>
            <a:ext cx="2321428" cy="2321428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3</a:t>
            </a:fld>
            <a:endParaRPr lang="ru-RU"/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664" y="1812010"/>
            <a:ext cx="2744492" cy="27444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69576" y="1245492"/>
            <a:ext cx="5252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Выработка 1 кВт ч (лампа 100 Вт работает 10 часов)</a:t>
            </a:r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123267" y="4572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 время указанного занятия тратится электроэнергия 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965645"/>
              </p:ext>
            </p:extLst>
          </p:nvPr>
        </p:nvGraphicFramePr>
        <p:xfrm>
          <a:off x="8219267" y="4572000"/>
          <a:ext cx="10795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r:id="rId5" imgW="634725" imgH="190417" progId="Equation.3">
                  <p:embed/>
                </p:oleObj>
              </mc:Choice>
              <mc:Fallback>
                <p:oleObj r:id="rId5" imgW="634725" imgH="19041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9267" y="4572000"/>
                        <a:ext cx="1079500" cy="323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24663" y="5079331"/>
            <a:ext cx="494257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эквивалентная работа студента: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поднятие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груза массой </a:t>
            </a:r>
            <a:r>
              <a:rPr lang="en-US" altLang="ru-RU" dirty="0" smtClean="0">
                <a:latin typeface="Arial" charset="0"/>
              </a:rPr>
              <a:t>m=10 </a:t>
            </a:r>
            <a:r>
              <a:rPr lang="ru-RU" altLang="ru-RU" dirty="0" smtClean="0">
                <a:latin typeface="Arial" charset="0"/>
              </a:rPr>
              <a:t>кг</a:t>
            </a:r>
            <a:r>
              <a:rPr lang="en-US" altLang="ru-RU" dirty="0" smtClean="0">
                <a:latin typeface="Arial" charset="0"/>
              </a:rPr>
              <a:t> </a:t>
            </a:r>
            <a:r>
              <a:rPr lang="ru-RU" altLang="ru-RU" dirty="0" smtClean="0">
                <a:latin typeface="Arial" charset="0"/>
              </a:rPr>
              <a:t>на </a:t>
            </a:r>
            <a:r>
              <a:rPr lang="ru-RU" altLang="ru-RU" dirty="0">
                <a:latin typeface="Arial" charset="0"/>
              </a:rPr>
              <a:t>высоту </a:t>
            </a:r>
            <a:r>
              <a:rPr lang="ru-RU" altLang="ru-RU" i="1" dirty="0" err="1">
                <a:latin typeface="Arial" charset="0"/>
              </a:rPr>
              <a:t>h</a:t>
            </a:r>
            <a:r>
              <a:rPr lang="ru-RU" altLang="ru-RU" dirty="0">
                <a:latin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947580"/>
              </p:ext>
            </p:extLst>
          </p:nvPr>
        </p:nvGraphicFramePr>
        <p:xfrm>
          <a:off x="1112874" y="5965463"/>
          <a:ext cx="1317770" cy="456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r:id="rId7" imgW="660400" imgH="228600" progId="Equation.3">
                  <p:embed/>
                </p:oleObj>
              </mc:Choice>
              <mc:Fallback>
                <p:oleObj r:id="rId7" imgW="6604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74" y="5965463"/>
                        <a:ext cx="1317770" cy="4561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Стрелка вправо 17"/>
          <p:cNvSpPr/>
          <p:nvPr/>
        </p:nvSpPr>
        <p:spPr>
          <a:xfrm>
            <a:off x="2799368" y="6193538"/>
            <a:ext cx="83897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913428"/>
              </p:ext>
            </p:extLst>
          </p:nvPr>
        </p:nvGraphicFramePr>
        <p:xfrm>
          <a:off x="4007065" y="6040000"/>
          <a:ext cx="1461219" cy="398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r:id="rId9" imgW="838200" imgH="228600" progId="Equation.3">
                  <p:embed/>
                </p:oleObj>
              </mc:Choice>
              <mc:Fallback>
                <p:oleObj r:id="rId9" imgW="83820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065" y="6040000"/>
                        <a:ext cx="1461219" cy="3985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5848195" y="6216397"/>
            <a:ext cx="83897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 flipV="1">
            <a:off x="6843655" y="6203273"/>
            <a:ext cx="120805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811563"/>
              </p:ext>
            </p:extLst>
          </p:nvPr>
        </p:nvGraphicFramePr>
        <p:xfrm>
          <a:off x="6843655" y="6014127"/>
          <a:ext cx="5012977" cy="417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r:id="rId11" imgW="2743200" imgH="228600" progId="Equation.3">
                  <p:embed/>
                </p:oleObj>
              </mc:Choice>
              <mc:Fallback>
                <p:oleObj r:id="rId11" imgW="27432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655" y="6014127"/>
                        <a:ext cx="5012977" cy="4177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687168" y="6488668"/>
            <a:ext cx="2976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>
                <a:latin typeface="Times New Roman" charset="0"/>
                <a:ea typeface="Times New Roman" charset="0"/>
              </a:rPr>
              <a:t>v</a:t>
            </a:r>
            <a:r>
              <a:rPr lang="ru-RU" dirty="0">
                <a:latin typeface="Times New Roman" charset="0"/>
                <a:ea typeface="Times New Roman" charset="0"/>
              </a:rPr>
              <a:t> – скорость поднятия груза</a:t>
            </a:r>
            <a:r>
              <a:rPr lang="ru-RU" dirty="0"/>
              <a:t>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358667" y="2450494"/>
            <a:ext cx="22192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>
                <a:latin typeface="Times New Roman" charset="0"/>
                <a:ea typeface="Times New Roman" charset="0"/>
              </a:rPr>
              <a:t>Поднятие груза </a:t>
            </a:r>
            <a:r>
              <a:rPr lang="ru-RU" dirty="0">
                <a:latin typeface="Times New Roman" charset="0"/>
                <a:ea typeface="Times New Roman" charset="0"/>
              </a:rPr>
              <a:t>массой 10 кг вертикально вверх со скоростью не менее 1 м/с в течение 10 часов.</a:t>
            </a:r>
            <a:r>
              <a:rPr lang="ru-RU" dirty="0"/>
              <a:t> </a:t>
            </a:r>
          </a:p>
        </p:txBody>
      </p:sp>
      <p:sp>
        <p:nvSpPr>
          <p:cNvPr id="28" name="Выгнутая вверх стрелка 27"/>
          <p:cNvSpPr/>
          <p:nvPr/>
        </p:nvSpPr>
        <p:spPr>
          <a:xfrm>
            <a:off x="3979712" y="1784818"/>
            <a:ext cx="1124791" cy="43591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верх стрелка 28"/>
          <p:cNvSpPr/>
          <p:nvPr/>
        </p:nvSpPr>
        <p:spPr>
          <a:xfrm>
            <a:off x="10133794" y="1629127"/>
            <a:ext cx="1124791" cy="43591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0338302" y="2349350"/>
            <a:ext cx="22192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charset="0"/>
                <a:ea typeface="Times New Roman" charset="0"/>
              </a:rPr>
              <a:t>1 кВт ч</a:t>
            </a:r>
          </a:p>
          <a:p>
            <a:r>
              <a:rPr lang="ru-RU" dirty="0">
                <a:latin typeface="Times New Roman" charset="0"/>
                <a:ea typeface="Times New Roman" charset="0"/>
              </a:rPr>
              <a:t>э</a:t>
            </a:r>
            <a:r>
              <a:rPr lang="ru-RU" dirty="0" smtClean="0">
                <a:latin typeface="Times New Roman" charset="0"/>
                <a:ea typeface="Times New Roman" charset="0"/>
              </a:rPr>
              <a:t>лектроэнергии?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03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Прогноз мирового электропотребления</a:t>
            </a:r>
            <a:br>
              <a:rPr lang="ru-RU" b="1" dirty="0"/>
            </a:br>
            <a:r>
              <a:rPr lang="ru-RU" dirty="0"/>
              <a:t>по отдельным регионам, </a:t>
            </a:r>
            <a:r>
              <a:rPr lang="ru-RU" dirty="0" err="1"/>
              <a:t>ТВт∙ч</a:t>
            </a:r>
            <a:r>
              <a:rPr lang="ru-RU" dirty="0"/>
              <a:t>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118392" y="1570832"/>
          <a:ext cx="5955216" cy="4584700"/>
        </p:xfrm>
        <a:graphic>
          <a:graphicData uri="http://schemas.openxmlformats.org/drawingml/2006/table">
            <a:tbl>
              <a:tblPr/>
              <a:tblGrid>
                <a:gridCol w="1924201"/>
                <a:gridCol w="611994"/>
                <a:gridCol w="612611"/>
                <a:gridCol w="612611"/>
                <a:gridCol w="703299"/>
                <a:gridCol w="703299"/>
                <a:gridCol w="787201"/>
              </a:tblGrid>
              <a:tr h="238209">
                <a:tc rowSpan="2"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Регион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Times New Roman" charset="0"/>
                        </a:rPr>
                        <a:t>Годы</a:t>
                      </a: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Средне-годовой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прирост, %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4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1999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2005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2010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2015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charset="0"/>
                          <a:ea typeface="Times New Roman" charset="0"/>
                        </a:rPr>
                        <a:t>2020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417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Индустриальные 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страны, в т. ч. США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7515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3236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8580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3761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9352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4147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10112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4484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10888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4804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1,8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1,9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6417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Центральная Европа 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и бывший СССР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1452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1622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1760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1972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2138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1,9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52834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Развивающиеся страны,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в т. ч. развивающиеся 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страны Азии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3863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2319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4988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3088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6191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3883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7615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4815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9203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5856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4,2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4,5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09"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Times New Roman" charset="0"/>
                        </a:rPr>
                        <a:t>Китай</a:t>
                      </a: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1084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1533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2035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2635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3331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5,5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09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Индия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424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545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656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798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949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3,9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09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Южная Корея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233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294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333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386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437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3,0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09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Другие страны Азии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578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716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858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996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1139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3,3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6417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Центральная 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и Южная Америка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684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844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1035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1268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1552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 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4,0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09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Мир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12833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15190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17303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19699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charset="0"/>
                          <a:ea typeface="Times New Roman" charset="0"/>
                        </a:rPr>
                        <a:t>22230</a:t>
                      </a:r>
                      <a:endParaRPr lang="ru-RU" sz="10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charset="0"/>
                          <a:ea typeface="Times New Roman" charset="0"/>
                        </a:rPr>
                        <a:t>2,7</a:t>
                      </a:r>
                      <a:endParaRPr lang="ru-RU" sz="1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7701" marR="67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18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В</a:t>
            </a:r>
            <a:r>
              <a:rPr lang="ru-RU" u="sng" dirty="0" smtClean="0"/>
              <a:t>иды </a:t>
            </a:r>
            <a:r>
              <a:rPr lang="ru-RU" u="sng" dirty="0"/>
              <a:t>энергетических ресурсов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/>
              <a:t>Первичные </a:t>
            </a:r>
            <a:r>
              <a:rPr lang="ru-RU" sz="2400" b="1" i="1" dirty="0" err="1"/>
              <a:t>невозобновляемые</a:t>
            </a:r>
            <a:r>
              <a:rPr lang="ru-RU" sz="2400" b="1" i="1" dirty="0"/>
              <a:t> энергетические ресурсы</a:t>
            </a:r>
            <a:r>
              <a:rPr lang="ru-RU" sz="2400" dirty="0"/>
              <a:t>: уголь, нефть, газ, уран и их производные, добытые и отпущенные потребителю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b="1" i="1" dirty="0"/>
              <a:t>Первичные возобновляемые энергетические ресурсы</a:t>
            </a:r>
            <a:r>
              <a:rPr lang="ru-RU" sz="2400" dirty="0"/>
              <a:t>: неупорядоченная энергия воды, ветра и солнца, обращаемая с помощью энергетической техники и технологии в упорядоченную, механическую, тепловую и электрическую энергию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b="1" i="1" dirty="0"/>
              <a:t>Вторичные энергетические ресурсы</a:t>
            </a:r>
            <a:r>
              <a:rPr lang="ru-RU" sz="2400" b="1" dirty="0"/>
              <a:t> </a:t>
            </a:r>
            <a:r>
              <a:rPr lang="ru-RU" sz="2400" dirty="0"/>
              <a:t>– уже частично использованные энергетические ресурсы </a:t>
            </a:r>
            <a:endParaRPr lang="ru-RU" sz="2400" dirty="0" smtClean="0"/>
          </a:p>
          <a:p>
            <a:r>
              <a:rPr lang="ru-RU" sz="2400" b="1" i="1" dirty="0"/>
              <a:t>Альтернативные энергетические ресурсы и источники эн</a:t>
            </a:r>
            <a:r>
              <a:rPr lang="ru-RU" sz="2400" i="1" dirty="0"/>
              <a:t>ергии</a:t>
            </a:r>
            <a:r>
              <a:rPr lang="ru-RU" sz="2400" dirty="0"/>
              <a:t> – это энергетические ресурсы и энергия в новом, более привлекательном виде применяемые для энергетической техники и технологии (</a:t>
            </a:r>
            <a:r>
              <a:rPr lang="ru-RU" sz="2400" dirty="0" err="1"/>
              <a:t>биотопливо</a:t>
            </a:r>
            <a:r>
              <a:rPr lang="ru-RU" sz="2400" dirty="0"/>
              <a:t> и др.).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5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ЭЛЕКТРИЧЕСКИХ СТАНЦИЙ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ru-RU" u="sng" dirty="0"/>
              <a:t>по виду используемой энергии</a:t>
            </a:r>
            <a:r>
              <a:rPr lang="ru-RU" dirty="0"/>
              <a:t> на:</a:t>
            </a:r>
          </a:p>
          <a:p>
            <a:pPr hangingPunct="0"/>
            <a:r>
              <a:rPr lang="ru-RU" dirty="0"/>
              <a:t>-</a:t>
            </a:r>
            <a:r>
              <a:rPr lang="ru-RU" i="1" dirty="0"/>
              <a:t>гидроэлектростанции</a:t>
            </a:r>
            <a:r>
              <a:rPr lang="ru-RU" dirty="0"/>
              <a:t> (ГЭС), в которых электрическая энергия вырабатывается за счет механической энергии водного потока реки;</a:t>
            </a:r>
          </a:p>
          <a:p>
            <a:pPr hangingPunct="0"/>
            <a:r>
              <a:rPr lang="ru-RU" dirty="0"/>
              <a:t>-</a:t>
            </a:r>
            <a:r>
              <a:rPr lang="ru-RU" i="1" dirty="0"/>
              <a:t>тепловые электростанции</a:t>
            </a:r>
            <a:r>
              <a:rPr lang="ru-RU" dirty="0"/>
              <a:t> (ТЭС), использующие органическое топливо;</a:t>
            </a:r>
          </a:p>
          <a:p>
            <a:pPr hangingPunct="0"/>
            <a:r>
              <a:rPr lang="ru-RU" dirty="0"/>
              <a:t>-</a:t>
            </a:r>
            <a:r>
              <a:rPr lang="ru-RU" i="1" dirty="0"/>
              <a:t>атомные электростанции</a:t>
            </a:r>
            <a:r>
              <a:rPr lang="ru-RU" dirty="0"/>
              <a:t> (АЭС), в которых используется ядерное горючее;</a:t>
            </a:r>
          </a:p>
          <a:p>
            <a:r>
              <a:rPr lang="ru-RU" dirty="0"/>
              <a:t>-</a:t>
            </a:r>
            <a:r>
              <a:rPr lang="ru-RU" i="1" dirty="0"/>
              <a:t>приливные электростанции</a:t>
            </a:r>
            <a:r>
              <a:rPr lang="ru-RU" dirty="0"/>
              <a:t> (ПЭС), использующие механическую энергию приливных колебаний уровня моря;</a:t>
            </a:r>
          </a:p>
          <a:p>
            <a:r>
              <a:rPr lang="ru-RU" dirty="0"/>
              <a:t>-</a:t>
            </a:r>
            <a:r>
              <a:rPr lang="ru-RU" i="1" dirty="0" err="1"/>
              <a:t>ветроэлектростанции</a:t>
            </a:r>
            <a:r>
              <a:rPr lang="ru-RU" dirty="0"/>
              <a:t> (ВЭС) преобразуют механическую энергию ветра в электрическую;</a:t>
            </a:r>
          </a:p>
          <a:p>
            <a:r>
              <a:rPr lang="ru-RU" dirty="0"/>
              <a:t>-</a:t>
            </a:r>
            <a:r>
              <a:rPr lang="ru-RU" i="1" dirty="0" err="1"/>
              <a:t>гелиоэлектростанции</a:t>
            </a:r>
            <a:r>
              <a:rPr lang="ru-RU" dirty="0"/>
              <a:t>, или </a:t>
            </a:r>
            <a:r>
              <a:rPr lang="ru-RU" i="1" dirty="0"/>
              <a:t>солнечные электростанции</a:t>
            </a:r>
            <a:r>
              <a:rPr lang="ru-RU" dirty="0"/>
              <a:t>, (СЭС) используют энергию солнечного излучения;</a:t>
            </a:r>
          </a:p>
          <a:p>
            <a:r>
              <a:rPr lang="ru-RU"/>
              <a:t>-</a:t>
            </a:r>
            <a:r>
              <a:rPr lang="ru-RU" i="1"/>
              <a:t>геотермальные электростанции</a:t>
            </a:r>
            <a:r>
              <a:rPr lang="ru-RU"/>
              <a:t> (ГТЭС) в качестве источника энергии используют теплоту земных недр;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36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ЭЛЕКТРИЧЕСКИХ СТАНЦИЙ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ru-RU" u="sng" dirty="0"/>
              <a:t>по виду отпускаемой энергии</a:t>
            </a:r>
            <a:r>
              <a:rPr lang="ru-RU" dirty="0"/>
              <a:t>:</a:t>
            </a:r>
          </a:p>
          <a:p>
            <a:pPr hangingPunct="0"/>
            <a:r>
              <a:rPr lang="ru-RU" dirty="0"/>
              <a:t>-тепловые электростанции, отпускающие потребителям только электроэнергию, – </a:t>
            </a:r>
            <a:r>
              <a:rPr lang="ru-RU" i="1" dirty="0"/>
              <a:t>конденсационные электростанции</a:t>
            </a:r>
            <a:r>
              <a:rPr lang="ru-RU" dirty="0"/>
              <a:t> (КЭС);</a:t>
            </a:r>
          </a:p>
          <a:p>
            <a:pPr hangingPunct="0"/>
            <a:r>
              <a:rPr lang="ru-RU" dirty="0"/>
              <a:t>-тепловые электростанции, отпускающие электрическую и тепловую энергию, – </a:t>
            </a:r>
            <a:r>
              <a:rPr lang="ru-RU" i="1" dirty="0"/>
              <a:t>теплоэлектроцентрали</a:t>
            </a:r>
            <a:r>
              <a:rPr lang="ru-RU" dirty="0"/>
              <a:t> (ТЭЦ); источником отпускаемого тепла является отработавший пар или отработавший газ тепловых двигателей;</a:t>
            </a:r>
          </a:p>
          <a:p>
            <a:pPr marL="0" indent="0" hangingPunct="0">
              <a:buNone/>
            </a:pPr>
            <a:r>
              <a:rPr lang="ru-RU" u="sng" dirty="0" smtClean="0"/>
              <a:t>по </a:t>
            </a:r>
            <a:r>
              <a:rPr lang="ru-RU" u="sng" dirty="0"/>
              <a:t>виду теплового двигателя</a:t>
            </a:r>
            <a:r>
              <a:rPr lang="ru-RU" dirty="0"/>
              <a:t>: </a:t>
            </a:r>
          </a:p>
          <a:p>
            <a:pPr hangingPunct="0"/>
            <a:r>
              <a:rPr lang="ru-RU" dirty="0"/>
              <a:t>-электростанции с паровыми турбинами – </a:t>
            </a:r>
            <a:r>
              <a:rPr lang="ru-RU" i="1" dirty="0"/>
              <a:t>паротурбинные</a:t>
            </a:r>
            <a:r>
              <a:rPr lang="ru-RU" dirty="0"/>
              <a:t> ТЭС, которые являются основным видом электростанций в нашей стране и за рубежом;</a:t>
            </a:r>
          </a:p>
          <a:p>
            <a:pPr hangingPunct="0"/>
            <a:r>
              <a:rPr lang="ru-RU" dirty="0"/>
              <a:t>-электростанции с газовыми турбинами – </a:t>
            </a:r>
            <a:r>
              <a:rPr lang="ru-RU" i="1" dirty="0"/>
              <a:t>газотурбинные</a:t>
            </a:r>
            <a:r>
              <a:rPr lang="ru-RU" dirty="0"/>
              <a:t> ТЭС;</a:t>
            </a:r>
          </a:p>
          <a:p>
            <a:pPr hangingPunct="0"/>
            <a:r>
              <a:rPr lang="ru-RU" dirty="0"/>
              <a:t>-электростанции с парогазовыми установками — </a:t>
            </a:r>
            <a:r>
              <a:rPr lang="ru-RU" i="1" dirty="0"/>
              <a:t>парогазовые</a:t>
            </a:r>
            <a:r>
              <a:rPr lang="ru-RU" dirty="0"/>
              <a:t> ТЭС;</a:t>
            </a:r>
          </a:p>
          <a:p>
            <a:pPr hangingPunct="0"/>
            <a:r>
              <a:rPr lang="ru-RU" dirty="0"/>
              <a:t>-электростанции с двигателями внутреннего сгорания – </a:t>
            </a:r>
            <a:r>
              <a:rPr lang="ru-RU" i="1" dirty="0"/>
              <a:t>дизельные электростанции</a:t>
            </a:r>
            <a:r>
              <a:rPr lang="ru-RU" dirty="0"/>
              <a:t> ДЭС;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12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Паротурбинные электростанции </a:t>
            </a:r>
            <a:r>
              <a:rPr lang="ru-RU" dirty="0" smtClean="0"/>
              <a:t>разделяют: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u="sng" dirty="0" smtClean="0"/>
              <a:t>По </a:t>
            </a:r>
            <a:r>
              <a:rPr lang="ru-RU" u="sng" dirty="0"/>
              <a:t>общей и единичной мощности агрегатов</a:t>
            </a:r>
            <a:r>
              <a:rPr lang="ru-RU" dirty="0"/>
              <a:t>: </a:t>
            </a:r>
          </a:p>
          <a:p>
            <a:r>
              <a:rPr lang="ru-RU" dirty="0"/>
              <a:t>-малой мощности – с агрегатами до 25 МВт;</a:t>
            </a:r>
          </a:p>
          <a:p>
            <a:r>
              <a:rPr lang="ru-RU" dirty="0"/>
              <a:t>-средней мощности – с агрегатами 50–100 МВт;</a:t>
            </a:r>
          </a:p>
          <a:p>
            <a:r>
              <a:rPr lang="ru-RU" dirty="0"/>
              <a:t>-большой мощности – с агрегатами более 200 МВт.</a:t>
            </a:r>
          </a:p>
          <a:p>
            <a:r>
              <a:rPr lang="ru-RU" dirty="0"/>
              <a:t>Следует заметить, что такое разделение является условным, т.к. мощности ТЭС и ее агрегатов неизменно возрастают.</a:t>
            </a:r>
          </a:p>
          <a:p>
            <a:pPr marL="0" lvl="0" indent="0">
              <a:buNone/>
            </a:pPr>
            <a:r>
              <a:rPr lang="ru-RU" u="sng" dirty="0"/>
              <a:t>По начальным параметрам пара</a:t>
            </a:r>
            <a:r>
              <a:rPr lang="ru-RU" dirty="0"/>
              <a:t>:</a:t>
            </a:r>
          </a:p>
          <a:p>
            <a:r>
              <a:rPr lang="ru-RU" dirty="0"/>
              <a:t>-низкого давления – до 3,92 МПа;</a:t>
            </a:r>
          </a:p>
          <a:p>
            <a:r>
              <a:rPr lang="ru-RU" dirty="0"/>
              <a:t>-высокого давления – до 12,7 МПа;</a:t>
            </a:r>
          </a:p>
          <a:p>
            <a:r>
              <a:rPr lang="ru-RU" dirty="0"/>
              <a:t>-сверхвысокого давления – до 23,7 МПа</a:t>
            </a:r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51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C9DE6AFF-DEDF-AD41-88B2-662795850789}" vid="{378A196D-A180-0040-BE0B-1E23BCC4FCA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26978</TotalTime>
  <Words>563</Words>
  <Application>Microsoft Macintosh PowerPoint</Application>
  <PresentationFormat>Широкоэкранный</PresentationFormat>
  <Paragraphs>175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Calibri</vt:lpstr>
      <vt:lpstr>Helvetica</vt:lpstr>
      <vt:lpstr>HelveticaNeueCyr</vt:lpstr>
      <vt:lpstr>Lucida Sans Unicode</vt:lpstr>
      <vt:lpstr>Times New Roman</vt:lpstr>
      <vt:lpstr>Arial</vt:lpstr>
      <vt:lpstr>Тема1</vt:lpstr>
      <vt:lpstr>Equation.3</vt:lpstr>
      <vt:lpstr>Презентация PowerPoint</vt:lpstr>
      <vt:lpstr>ЭНЕРГИЯ И ЭНЕРГЕТИЧЕСКИЕ УСТАНОВКИ </vt:lpstr>
      <vt:lpstr>Чья работа дешевле?</vt:lpstr>
      <vt:lpstr>Прогноз мирового электропотребления по отдельным регионам, ТВт∙ч </vt:lpstr>
      <vt:lpstr>Виды энергетических ресурсов </vt:lpstr>
      <vt:lpstr>КЛАССИФИКАЦИЯ ЭЛЕКТРИЧЕСКИХ СТАНЦИЙ </vt:lpstr>
      <vt:lpstr>КЛАССИФИКАЦИЯ ЭЛЕКТРИЧЕСКИХ СТАНЦИЙ </vt:lpstr>
      <vt:lpstr>Паротурбинные электростанции разделяют: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Пользователь Microsoft Office</cp:lastModifiedBy>
  <cp:revision>198</cp:revision>
  <dcterms:created xsi:type="dcterms:W3CDTF">2018-11-25T16:28:05Z</dcterms:created>
  <dcterms:modified xsi:type="dcterms:W3CDTF">2024-03-11T16:13:46Z</dcterms:modified>
</cp:coreProperties>
</file>