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30.11.2023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30.11.2023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30.11.2023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30.11.2023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30.11.2023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30.11.2023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136904" cy="923330"/>
          </a:xfrm>
          <a:prstGeom prst="rect">
            <a:avLst/>
          </a:prstGeom>
        </p:spPr>
        <p:txBody>
          <a:bodyPr wrap="square">
            <a:spAutoFit/>
          </a:bodyPr>
          <a:lstStyle/>
          <a:p>
            <a:r>
              <a:rPr lang="ru-RU" b="1" dirty="0"/>
              <a:t>Раздел 2. Анализ распределений в социологическом/маркетинговом исследовании.</a:t>
            </a:r>
          </a:p>
          <a:p>
            <a:r>
              <a:rPr lang="ru-RU" b="1" dirty="0"/>
              <a:t>Тема 2.4. Алгоритм построения аналитического отчета. </a:t>
            </a:r>
          </a:p>
        </p:txBody>
      </p:sp>
      <p:sp>
        <p:nvSpPr>
          <p:cNvPr id="3" name="Прямоугольник 2"/>
          <p:cNvSpPr/>
          <p:nvPr/>
        </p:nvSpPr>
        <p:spPr>
          <a:xfrm>
            <a:off x="215516" y="1772816"/>
            <a:ext cx="8496944" cy="3970318"/>
          </a:xfrm>
          <a:prstGeom prst="rect">
            <a:avLst/>
          </a:prstGeom>
        </p:spPr>
        <p:txBody>
          <a:bodyPr wrap="square">
            <a:spAutoFit/>
          </a:bodyPr>
          <a:lstStyle/>
          <a:p>
            <a:r>
              <a:rPr lang="ru-RU" dirty="0"/>
              <a:t>Аналитический отчет состоит из объектов, которые требуется проанализировать (например, клиенты, группы клиентов, лица, связанные с процессом продаж и т. п.), представленных в виде строк отчета, а также параметров анализа, определяющих метод анализа объектов, которые представляются в виде столбцов отчета (например, проведение расчета прибыли, сравнения по периодам сумм продаж и объемов или же сравнения по периодам фактических и бюджетных значений).</a:t>
            </a:r>
          </a:p>
          <a:p>
            <a:r>
              <a:rPr lang="ru-RU" dirty="0"/>
              <a:t>Аналитический отчет представляет собой комбинацию:</a:t>
            </a:r>
          </a:p>
          <a:p>
            <a:r>
              <a:rPr lang="ru-RU" dirty="0"/>
              <a:t>a)     Метода получения информации; </a:t>
            </a:r>
          </a:p>
          <a:p>
            <a:r>
              <a:rPr lang="ru-RU" dirty="0"/>
              <a:t>b)     Базы данных, из которой эта информация собирается (текущая или внешняя база данных);</a:t>
            </a:r>
          </a:p>
          <a:p>
            <a:r>
              <a:rPr lang="ru-RU" dirty="0"/>
              <a:t>c)     Вида отчета (визуального представления полученной информации).</a:t>
            </a:r>
          </a:p>
          <a:p>
            <a:r>
              <a:rPr lang="ru-RU" dirty="0"/>
              <a:t>Информация для отчетов может собираться как из локальной, так и из внешних баз данных. Это могут быть не только базы данных учетных программ 1С, но и подключения через ADO к базам данных программ других производителей.</a:t>
            </a:r>
          </a:p>
        </p:txBody>
      </p:sp>
    </p:spTree>
    <p:extLst>
      <p:ext uri="{BB962C8B-B14F-4D97-AF65-F5344CB8AC3E}">
        <p14:creationId xmlns:p14="http://schemas.microsoft.com/office/powerpoint/2010/main" val="93806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2680"/>
            <a:ext cx="4572000" cy="3416320"/>
          </a:xfrm>
          <a:prstGeom prst="rect">
            <a:avLst/>
          </a:prstGeom>
        </p:spPr>
        <p:txBody>
          <a:bodyPr>
            <a:spAutoFit/>
          </a:bodyPr>
          <a:lstStyle/>
          <a:p>
            <a:r>
              <a:rPr lang="ru-RU" dirty="0"/>
              <a:t>При написании аналитического отчета помните, что он, прежде всего, должен иметь четкую структуру, которую следует соблюдать:</a:t>
            </a:r>
          </a:p>
          <a:p>
            <a:endParaRPr lang="ru-RU" dirty="0"/>
          </a:p>
          <a:p>
            <a:r>
              <a:rPr lang="ru-RU" dirty="0"/>
              <a:t>• титульный лист;</a:t>
            </a:r>
          </a:p>
          <a:p>
            <a:r>
              <a:rPr lang="ru-RU" dirty="0"/>
              <a:t>• содержание;</a:t>
            </a:r>
          </a:p>
          <a:p>
            <a:r>
              <a:rPr lang="ru-RU" dirty="0"/>
              <a:t>• введение;</a:t>
            </a:r>
          </a:p>
          <a:p>
            <a:r>
              <a:rPr lang="ru-RU" dirty="0"/>
              <a:t>• основная часть;</a:t>
            </a:r>
          </a:p>
          <a:p>
            <a:r>
              <a:rPr lang="ru-RU" dirty="0"/>
              <a:t>• заключение;</a:t>
            </a:r>
          </a:p>
          <a:p>
            <a:r>
              <a:rPr lang="ru-RU" dirty="0"/>
              <a:t>• список литературы;</a:t>
            </a:r>
          </a:p>
          <a:p>
            <a:r>
              <a:rPr lang="ru-RU" dirty="0"/>
              <a:t>• приложения.</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420888"/>
            <a:ext cx="523875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474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992" y="836712"/>
            <a:ext cx="9073008" cy="4524315"/>
          </a:xfrm>
          <a:prstGeom prst="rect">
            <a:avLst/>
          </a:prstGeom>
        </p:spPr>
        <p:txBody>
          <a:bodyPr wrap="square">
            <a:spAutoFit/>
          </a:bodyPr>
          <a:lstStyle/>
          <a:p>
            <a:r>
              <a:rPr lang="ru-RU" b="1" dirty="0"/>
              <a:t>Титульный лист </a:t>
            </a:r>
            <a:r>
              <a:rPr lang="ru-RU" dirty="0"/>
              <a:t>- это главная страница вашей работы. Укажите информацию об исполнителе(</a:t>
            </a:r>
            <a:r>
              <a:rPr lang="ru-RU" dirty="0" err="1"/>
              <a:t>ях</a:t>
            </a:r>
            <a:r>
              <a:rPr lang="ru-RU" dirty="0"/>
              <a:t>) отчета. В содержании укажите информацию о структуре отчета с нумерацией соответствующих страниц. Во введении поясните сразу несколько пунктов: актуальность данной работы, анализ источников получения информации по теме, методы, согласно которым был составлен отчет. Также расскажите о целях и задачах, поставленных в рамках выполнения отчета.</a:t>
            </a:r>
          </a:p>
          <a:p>
            <a:r>
              <a:rPr lang="ru-RU" dirty="0"/>
              <a:t>Оформляйте основную часть, разбив ее на несколько разделов (каждый должен включать в себя подразделы). В каждом пункте максимально четко, логично, последовательно излагайте материал по теме, используя разные источники. При этом не забывайте указывать необходимые ссылки.</a:t>
            </a:r>
          </a:p>
          <a:p>
            <a:r>
              <a:rPr lang="ru-RU" dirty="0"/>
              <a:t>В заключение включайте краткую информацию о проведенных исследованиях, а также собственные выводы. В списке литературы источники, использованные для составления отчета, пишите в алфавитном порядке. Включите в приложения объемную информацию, которая рассматривалась при составлении отчета. Аналитический отчет, исходя из сути своего названия, обязан представлять собой развернутый анализ то или иной темы. Для этого проводите сравнения, выстраивайте параллели, делайте из этого выводы.</a:t>
            </a:r>
          </a:p>
        </p:txBody>
      </p:sp>
    </p:spTree>
    <p:extLst>
      <p:ext uri="{BB962C8B-B14F-4D97-AF65-F5344CB8AC3E}">
        <p14:creationId xmlns:p14="http://schemas.microsoft.com/office/powerpoint/2010/main" val="116759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24889" cy="653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488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47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15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461963"/>
            <a:ext cx="791527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160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980728"/>
            <a:ext cx="7326560" cy="4093428"/>
          </a:xfrm>
          <a:prstGeom prst="rect">
            <a:avLst/>
          </a:prstGeom>
        </p:spPr>
        <p:txBody>
          <a:bodyPr wrap="square">
            <a:spAutoFit/>
          </a:bodyPr>
          <a:lstStyle/>
          <a:p>
            <a:r>
              <a:rPr lang="ru-RU" sz="2000" dirty="0"/>
              <a:t>Для выборки информации можно использовать произвольный запрос на языке 1С, а можно создать источник данных, который будет использовать предопределенные «шаблоны» работы с данными учетных программ 1С. Например, если вы планируете получать информацию в аналитический отчет из «1С:Бухгалтерии», в источники данных можно указать что будут использоваться данные регламентного учета и вам будут доступны удобные средства отбора информации. В таком случае вам не нужно будет прибегать к помощи программистов 1С, и вы сможете произвести все настройки самостоятельно.</a:t>
            </a:r>
          </a:p>
          <a:p>
            <a:r>
              <a:rPr lang="ru-RU" sz="2000" dirty="0"/>
              <a:t>Настройка источников данных схожа с настройкой правил расчета бюджетных отчетов. Здесь используется один и тот же функционал программы «1С:Управление холдингом».</a:t>
            </a:r>
          </a:p>
        </p:txBody>
      </p:sp>
    </p:spTree>
    <p:extLst>
      <p:ext uri="{BB962C8B-B14F-4D97-AF65-F5344CB8AC3E}">
        <p14:creationId xmlns:p14="http://schemas.microsoft.com/office/powerpoint/2010/main" val="1444275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8036" y="908720"/>
            <a:ext cx="7820388" cy="4801314"/>
          </a:xfrm>
          <a:prstGeom prst="rect">
            <a:avLst/>
          </a:prstGeom>
        </p:spPr>
        <p:txBody>
          <a:bodyPr wrap="square">
            <a:spAutoFit/>
          </a:bodyPr>
          <a:lstStyle/>
          <a:p>
            <a:r>
              <a:rPr lang="ru-RU" dirty="0"/>
              <a:t>После того как вы определитесь с тем какие данные вам необходимы для отчета и как вы их будете собирать, требуется настроить визуальное представление аналитического отчета.</a:t>
            </a:r>
          </a:p>
          <a:p>
            <a:r>
              <a:rPr lang="ru-RU" dirty="0"/>
              <a:t>Визуальные представления могут быть трех видов:</a:t>
            </a:r>
          </a:p>
          <a:p>
            <a:r>
              <a:rPr lang="ru-RU" dirty="0"/>
              <a:t>1.     Отчет в виде таблицы;</a:t>
            </a:r>
          </a:p>
          <a:p>
            <a:r>
              <a:rPr lang="ru-RU" dirty="0"/>
              <a:t>2.     Отчет в виде диаграммы;</a:t>
            </a:r>
          </a:p>
          <a:p>
            <a:r>
              <a:rPr lang="ru-RU" dirty="0"/>
              <a:t>3.     Монитор ключевых показателей.</a:t>
            </a:r>
          </a:p>
          <a:p>
            <a:r>
              <a:rPr lang="ru-RU" dirty="0"/>
              <a:t>Для табличных отчетов вы указываете набор группировок строк и колонок выводимой информации, так же можете указать дополнительные пользовательские фильтры информации, порядок сортировки данных. Эта работа соответствует работе по настройкам любого отчета учетных программ 1С. Работа с диаграммами, также соответствует настройке диаграмм в отчетах учетных программ 1С.</a:t>
            </a:r>
          </a:p>
          <a:p>
            <a:r>
              <a:rPr lang="ru-RU" dirty="0"/>
              <a:t>Представление в виде монитора ключевых показателей является новым функционалом и требует отдельного описания.</a:t>
            </a:r>
          </a:p>
          <a:p>
            <a:r>
              <a:rPr lang="ru-RU" dirty="0"/>
              <a:t>В дополнение к аналитическим отчетам можно создавать и просматривать те же сведения в представления анализа, которые основаны на измерениях.</a:t>
            </a:r>
          </a:p>
        </p:txBody>
      </p:sp>
    </p:spTree>
    <p:extLst>
      <p:ext uri="{BB962C8B-B14F-4D97-AF65-F5344CB8AC3E}">
        <p14:creationId xmlns:p14="http://schemas.microsoft.com/office/powerpoint/2010/main" val="102439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688" y="836712"/>
            <a:ext cx="8981078" cy="5078313"/>
          </a:xfrm>
          <a:prstGeom prst="rect">
            <a:avLst/>
          </a:prstGeom>
        </p:spPr>
        <p:txBody>
          <a:bodyPr wrap="square">
            <a:spAutoFit/>
          </a:bodyPr>
          <a:lstStyle/>
          <a:p>
            <a:r>
              <a:rPr lang="ru-RU" b="1" dirty="0"/>
              <a:t>Аналитический отчет </a:t>
            </a:r>
            <a:r>
              <a:rPr lang="ru-RU" dirty="0"/>
              <a:t>— это, во-первых, отчет о проделанной работе по изучению и обобщению </a:t>
            </a:r>
            <a:r>
              <a:rPr lang="ru-RU" dirty="0" err="1"/>
              <a:t>новационного</a:t>
            </a:r>
            <a:r>
              <a:rPr lang="ru-RU" dirty="0"/>
              <a:t> опыта, во-вторых, это аналитический отчет, что предполагает не простой перечень выполненной работы, а прежде всего анализ материалов, полученных в результате ее выполнения.</a:t>
            </a:r>
          </a:p>
          <a:p>
            <a:r>
              <a:rPr lang="ru-RU" dirty="0"/>
              <a:t>Условия использования этой формы описания опыта:</a:t>
            </a:r>
          </a:p>
          <a:p>
            <a:r>
              <a:rPr lang="ru-RU" dirty="0"/>
              <a:t>а) использование в процессе сбора материала об опыте разных источников и методов исследования, что позволяет получать разнохарактерный материал, требующий установления связей и зависимостей;</a:t>
            </a:r>
          </a:p>
          <a:p>
            <a:r>
              <a:rPr lang="ru-RU" dirty="0"/>
              <a:t>б) недостаточная доказанность продуктивности обобщаемого опыта, что требует дальнейшего более глубокого изучения;</a:t>
            </a:r>
          </a:p>
          <a:p>
            <a:r>
              <a:rPr lang="ru-RU" dirty="0"/>
              <a:t>в) недостаточная научная обоснованность и объяснимость опыта, согласно целям его исследования. Аналитический отчет позволяет сохранять </a:t>
            </a:r>
            <a:r>
              <a:rPr lang="ru-RU" dirty="0" err="1"/>
              <a:t>проблемность</a:t>
            </a:r>
            <a:r>
              <a:rPr lang="ru-RU" dirty="0"/>
              <a:t> материала и его открытость для дальнейшего исследования.</a:t>
            </a:r>
          </a:p>
          <a:p>
            <a:r>
              <a:rPr lang="ru-RU" dirty="0"/>
              <a:t>В Аналитическом отчете главное заключается в выборе вида анализа материала, собранного при изучении опыта. Это может быть сравнительный, проблемный, критический, корреляционный, системный и другие виды анализа. Важно, чтобы вы владели в совершенстве выбранным видом и данный вид помогал понимать полученный материал.</a:t>
            </a:r>
          </a:p>
        </p:txBody>
      </p:sp>
    </p:spTree>
    <p:extLst>
      <p:ext uri="{BB962C8B-B14F-4D97-AF65-F5344CB8AC3E}">
        <p14:creationId xmlns:p14="http://schemas.microsoft.com/office/powerpoint/2010/main" val="1580356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4345"/>
            <a:ext cx="8424936" cy="4093428"/>
          </a:xfrm>
          <a:prstGeom prst="rect">
            <a:avLst/>
          </a:prstGeom>
        </p:spPr>
        <p:txBody>
          <a:bodyPr wrap="square">
            <a:spAutoFit/>
          </a:bodyPr>
          <a:lstStyle/>
          <a:p>
            <a:r>
              <a:rPr lang="ru-RU" sz="2000" b="1" dirty="0"/>
              <a:t>Примерный план написания Аналитического отчета:</a:t>
            </a:r>
          </a:p>
          <a:p>
            <a:endParaRPr lang="ru-RU" sz="2000" dirty="0"/>
          </a:p>
          <a:p>
            <a:r>
              <a:rPr lang="ru-RU" sz="2000" dirty="0"/>
              <a:t>1.    Краткая характеристика </a:t>
            </a:r>
            <a:r>
              <a:rPr lang="ru-RU" sz="2000" dirty="0" err="1"/>
              <a:t>новационного</a:t>
            </a:r>
            <a:r>
              <a:rPr lang="ru-RU" sz="2000" dirty="0"/>
              <a:t> опыта (описание новации, истории ее появления, представление автора).</a:t>
            </a:r>
          </a:p>
          <a:p>
            <a:r>
              <a:rPr lang="ru-RU" sz="2000" dirty="0"/>
              <a:t>2.    Теоретическое обоснование (объяснение) опыта.</a:t>
            </a:r>
          </a:p>
          <a:p>
            <a:r>
              <a:rPr lang="ru-RU" sz="2000" dirty="0"/>
              <a:t>3.    Описание применяемых методов (видов) анализа.</a:t>
            </a:r>
          </a:p>
          <a:p>
            <a:r>
              <a:rPr lang="ru-RU" sz="2000" dirty="0"/>
              <a:t>4.    Анализа материала и его результатов.</a:t>
            </a:r>
          </a:p>
          <a:p>
            <a:r>
              <a:rPr lang="ru-RU" sz="2000" dirty="0"/>
              <a:t>5.    Выводы по возможности использования данного </a:t>
            </a:r>
            <a:r>
              <a:rPr lang="ru-RU" sz="2000" dirty="0" err="1"/>
              <a:t>новационного</a:t>
            </a:r>
            <a:r>
              <a:rPr lang="ru-RU" sz="2000" dirty="0"/>
              <a:t> опыта в массовой практике.</a:t>
            </a:r>
          </a:p>
          <a:p>
            <a:r>
              <a:rPr lang="ru-RU" sz="2000" dirty="0"/>
              <a:t>Аналитический отчет пишется строгим научным языком, в нем используются таблицы, графики, схемы, что не только является средством предъявления и описания опыта, но и средством его анализа и доказательности продуктивности результатов.</a:t>
            </a:r>
          </a:p>
        </p:txBody>
      </p:sp>
    </p:spTree>
    <p:extLst>
      <p:ext uri="{BB962C8B-B14F-4D97-AF65-F5344CB8AC3E}">
        <p14:creationId xmlns:p14="http://schemas.microsoft.com/office/powerpoint/2010/main" val="105202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7728520" cy="579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8518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916</Words>
  <Application>Microsoft Office PowerPoint</Application>
  <PresentationFormat>Экран (4:3)</PresentationFormat>
  <Paragraphs>44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Gimiki</dc:creator>
  <cp:lastModifiedBy>Пользователь Windows</cp:lastModifiedBy>
  <cp:revision>8</cp:revision>
  <dcterms:created xsi:type="dcterms:W3CDTF">2023-11-30T09:03:04Z</dcterms:created>
  <dcterms:modified xsi:type="dcterms:W3CDTF">2023-11-30T09:07:34Z</dcterms:modified>
</cp:coreProperties>
</file>