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56" r:id="rId3"/>
    <p:sldId id="271" r:id="rId4"/>
    <p:sldId id="263" r:id="rId5"/>
    <p:sldId id="266" r:id="rId6"/>
    <p:sldId id="258" r:id="rId7"/>
    <p:sldId id="264" r:id="rId8"/>
    <p:sldId id="273" r:id="rId9"/>
    <p:sldId id="272" r:id="rId10"/>
    <p:sldId id="267" r:id="rId11"/>
    <p:sldId id="276" r:id="rId12"/>
    <p:sldId id="268" r:id="rId13"/>
    <p:sldId id="274" r:id="rId14"/>
    <p:sldId id="275" r:id="rId15"/>
    <p:sldId id="277" r:id="rId16"/>
    <p:sldId id="259" r:id="rId17"/>
    <p:sldId id="28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59" autoAdjust="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perspective val="0"/>
    </c:view3D>
    <c:plotArea>
      <c:layout>
        <c:manualLayout>
          <c:layoutTarget val="inner"/>
          <c:xMode val="edge"/>
          <c:yMode val="edge"/>
          <c:x val="0"/>
          <c:y val="5.3142076155038645E-4"/>
          <c:w val="0.99033381382875896"/>
          <c:h val="0.78151340373607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00B050"/>
            </a:solidFill>
          </c:spPr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Поточная оцифровкакинодокументов в единицах хранения</c:v>
                </c:pt>
                <c:pt idx="1">
                  <c:v>Поточная оцифровка кинодокументов в Терабайтах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192</c:v>
                </c:pt>
                <c:pt idx="1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rgbClr val="F72717"/>
            </a:solidFill>
          </c:spPr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Поточная оцифровкакинодокументов в единицах хранения</c:v>
                </c:pt>
                <c:pt idx="1">
                  <c:v>Поточная оцифровка кинодокументов в Терабайтах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522</c:v>
                </c:pt>
                <c:pt idx="1">
                  <c:v>318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г.</c:v>
                </c:pt>
              </c:strCache>
            </c:strRef>
          </c:tx>
          <c:dLbls>
            <c:dLbl>
              <c:idx val="1"/>
              <c:layout>
                <c:manualLayout>
                  <c:x val="8.7311530842007629E-3"/>
                  <c:y val="-2.440272880152243E-3"/>
                </c:manualLayout>
              </c:layout>
              <c:showVal val="1"/>
            </c:dLbl>
            <c:numFmt formatCode="General" sourceLinked="0"/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Поточная оцифровкакинодокументов в единицах хранения</c:v>
                </c:pt>
                <c:pt idx="1">
                  <c:v>Поточная оцифровка кинодокументов в Терабайтах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852</c:v>
                </c:pt>
                <c:pt idx="1">
                  <c:v>516</c:v>
                </c:pt>
              </c:numCache>
            </c:numRef>
          </c:val>
        </c:ser>
        <c:dLbls>
          <c:showVal val="1"/>
        </c:dLbls>
        <c:shape val="pyramid"/>
        <c:axId val="106951808"/>
        <c:axId val="106953344"/>
        <c:axId val="0"/>
      </c:bar3DChart>
      <c:catAx>
        <c:axId val="106951808"/>
        <c:scaling>
          <c:orientation val="minMax"/>
        </c:scaling>
        <c:delete val="1"/>
        <c:axPos val="b"/>
        <c:minorGridlines/>
        <c:majorTickMark val="none"/>
        <c:tickLblPos val="none"/>
        <c:crossAx val="106953344"/>
        <c:crosses val="autoZero"/>
        <c:auto val="1"/>
        <c:lblAlgn val="ctr"/>
        <c:lblOffset val="100"/>
      </c:catAx>
      <c:valAx>
        <c:axId val="1069533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951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0047002341652753E-2"/>
          <c:y val="0.90410756689207938"/>
          <c:w val="0.42934132181132789"/>
          <c:h val="6.2801863676749559E-2"/>
        </c:manualLayout>
      </c:layout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0.2923</cdr:x>
      <cdr:y>0.23308</cdr:y>
    </cdr:from>
    <cdr:to>
      <cdr:x>0.37151</cdr:x>
      <cdr:y>0.30226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25836" y="1213021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522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0.48479</cdr:x>
      <cdr:y>0.76521</cdr:y>
    </cdr:from>
    <cdr:to>
      <cdr:x>0.80233</cdr:x>
      <cdr:y>0.94263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3525812" y="3982413"/>
          <a:ext cx="2309415" cy="923330"/>
        </a:xfrm>
        <a:prstGeom xmlns:a="http://schemas.openxmlformats.org/drawingml/2006/main" prst="rect">
          <a:avLst/>
        </a:prstGeom>
        <a:noFill xmlns:a="http://schemas.openxmlformats.org/drawingml/2006/main"/>
        <a:scene3d xmlns:a="http://schemas.openxmlformats.org/drawingml/2006/main">
          <a:camera prst="orthographicFront">
            <a:rot lat="0" lon="0" rev="21299999"/>
          </a:camera>
          <a:lightRig rig="threePt" dir="t"/>
        </a:scene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/>
            <a:t>Поточная оцифровка</a:t>
          </a:r>
        </a:p>
        <a:p xmlns:a="http://schemas.openxmlformats.org/drawingml/2006/main">
          <a:pPr algn="ctr"/>
          <a:r>
            <a:rPr lang="ru-RU" dirty="0" smtClean="0"/>
            <a:t>кинодокументов</a:t>
          </a:r>
        </a:p>
        <a:p xmlns:a="http://schemas.openxmlformats.org/drawingml/2006/main">
          <a:pPr algn="ctr"/>
          <a:r>
            <a:rPr lang="ru-RU" dirty="0" smtClean="0"/>
            <a:t> (Терабайты) </a:t>
          </a:r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62920F-DB6D-4A2C-BABB-C1C92079CC4E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FF6D40-13E8-4669-85B4-73DD950C0BCD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804264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F0A3-F945-433A-823F-E1606D57BD38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29970-276A-4C01-9280-804C57FFA06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357609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53580E-66E4-466A-A598-9B2458D31AF2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696FD1-B358-41BC-A22D-B6CF152ED2D5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269190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9DD0-FB4E-4FF3-80C8-3B6B8AF26347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618C-C3D2-4581-BF4C-1C69B00DD129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638634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DE26FE-C3E1-4FD6-93D4-227A550A6486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ECA9A-4633-4AC6-9850-910DC8A15953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333863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826D-D65E-4388-BC5B-A87148967A09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51BF-23C7-4F57-899D-AB05128C9080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928307"/>
      </p:ext>
    </p:extLst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28C985-B914-400F-8E12-72AA1F11D559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0BDFF8-5594-491A-ACBA-1EE39B2DBBE0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522451"/>
      </p:ext>
    </p:extLst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DD6E58-C459-46A0-84C5-22CA15F11D84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A048E1-8DE9-4815-A288-C0E7F5F992BC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87537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303685-1A33-4A06-87F6-F19BED97ACCF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7998F7-0C6F-4F47-ACAE-6F672DE69661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339474"/>
      </p:ext>
    </p:extLst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61CD-E48E-4B1F-8555-1E3608815857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DC02-6674-4E25-9932-2D69AF2F5A01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692085"/>
      </p:ext>
    </p:extLst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75D5-585C-4469-A8DF-BE2DC1E457EA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C8B49-ACC1-483D-9940-6F903EFF77A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082336"/>
      </p:ext>
    </p:extLst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10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Rectangle 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3114-5460-48E6-A2C7-7409EC1B8FF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985266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1514-DB40-432B-BFB4-135919535B09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99085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96AE96-8423-4372-9EC9-73A9B9D7DB7F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ECE64F-DF2A-4D38-92FA-0CA86B330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B190E6D-D17A-47B5-9D01-EA3F2F9AFBD1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01.06.2014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78E72C0-A085-4740-B32C-4A30848C37C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76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ransition spd="slow"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8;&#1089;&#1082;&#1072;&#1085;&#1076;&#1077;&#1088;\&#1056;&#1072;&#1073;&#1086;&#1095;&#1080;&#1081;%20&#1089;&#1090;&#1086;&#1083;\&#1050;&#1072;&#1079;&#1072;&#1085;&#1100;\&#1048;&#1073;&#1088;&#1072;&#1075;&#1080;&#1084;&#1086;&#1074;%20&#1044;.&#1048;\&#1042;&#1080;&#1076;&#1077;&#1086;\&#1060;&#1080;&#1083;&#1100;&#1084;_0002.wmv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48;&#1089;&#1082;&#1072;&#1085;&#1076;&#1077;&#1088;\&#1056;&#1072;&#1073;&#1086;&#1095;&#1080;&#1081;%20&#1089;&#1090;&#1086;&#1083;\&#1050;&#1072;&#1079;&#1072;&#1085;&#1100;\&#1048;&#1073;&#1088;&#1072;&#1075;&#1080;&#1084;&#1086;&#1074;%20&#1044;.&#1048;\&#1042;&#1080;&#1076;&#1077;&#1086;\Unesco_1.wm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8;&#1089;&#1082;&#1072;&#1085;&#1076;&#1077;&#1088;\&#1056;&#1072;&#1073;&#1086;&#1095;&#1080;&#1081;%20&#1089;&#1090;&#1086;&#1083;\&#1050;&#1072;&#1079;&#1072;&#1085;&#1100;\&#1048;&#1073;&#1088;&#1072;&#1075;&#1080;&#1084;&#1086;&#1074;%20&#1044;.&#1048;\&#1042;&#1080;&#1076;&#1077;&#1086;\&#1041;&#1077;&#1079;&#1099;&#1084;&#1103;&#1085;&#1085;&#1099;&#1081;1_0005.wm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48;&#1089;&#1082;&#1072;&#1085;&#1076;&#1077;&#1088;\&#1056;&#1072;&#1073;&#1086;&#1095;&#1080;&#1081;%20&#1089;&#1090;&#1086;&#1083;\&#1050;&#1072;&#1079;&#1072;&#1085;&#1100;\&#1048;&#1073;&#1088;&#1072;&#1075;&#1080;&#1084;&#1086;&#1074;%20&#1044;.&#1048;\&#1042;&#1080;&#1076;&#1077;&#1086;\&#1041;&#1077;&#1079;&#1099;&#1084;&#1103;&#1085;&#1085;&#1099;&#1081;1_0006.wm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48;&#1089;&#1082;&#1072;&#1085;&#1076;&#1077;&#1088;\&#1056;&#1072;&#1073;&#1086;&#1095;&#1080;&#1081;%20&#1089;&#1090;&#1086;&#1083;\&#1050;&#1072;&#1079;&#1072;&#1085;&#1100;\&#1048;&#1073;&#1088;&#1072;&#1075;&#1080;&#1084;&#1086;&#1074;%20&#1044;.&#1048;\&#1042;&#1080;&#1076;&#1077;&#1086;\Digital.wmv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48;&#1089;&#1082;&#1072;&#1085;&#1076;&#1077;&#1088;\&#1056;&#1072;&#1073;&#1086;&#1095;&#1080;&#1081;%20&#1089;&#1090;&#1086;&#1083;\&#1050;&#1072;&#1079;&#1072;&#1085;&#1100;\&#1048;&#1073;&#1088;&#1072;&#1075;&#1080;&#1084;&#1086;&#1074;%20&#1044;.&#1048;\&#1042;&#1080;&#1076;&#1077;&#1086;\&#1052;&#1086;&#1081;%20&#1092;&#1080;&#1083;&#1100;&#1084;667.wm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1" y="1124744"/>
            <a:ext cx="8143899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Из опыта создания электронного хранилища Центрального государственного архива аудиовизуальных документов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Республики Татарстан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3520" y="4429131"/>
            <a:ext cx="2886198" cy="21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57889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4429131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1000100" cy="12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143115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285852" y="3212976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0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20" y="404664"/>
            <a:ext cx="3256293" cy="19666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99992" y="475933"/>
            <a:ext cx="43924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Профессиональная станция контроля качества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DVD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дисков.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Встроенный ПК с ОС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Windows 7.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технологии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QuickScan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™: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проверка качества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DVD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диска - 38 секунд,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диска - 48 секунд.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Контроль качества следующих типов дисков (всех форматов):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DVD-ROM, DVD±R/RW, DVD±R DL, CD-ROM, CD-DA, CD-R/RW, Enhanced CD, CD-XA,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VideoCD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CD-I.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Измеряет средние и пиковые значения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PI, PI8, PIF. PO, PO8, POF, BLER, E11, E21, E31, E12, E22, E32.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Встроенный Аналоговый Измерительный Модуль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AMM-1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измеряет сигналы характеризующие геометрию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питов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pit geometry): Reflectivity, I11/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Itop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I3/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Itop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Modulation (I14/I14H), Resolution (I3/I14H), Beta, Focus &amp; Tracking error, Jitter.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Проверка логической структуры диска: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Post Gap,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Subcode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Skew,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соответствие </a:t>
            </a:r>
            <a:r>
              <a:rPr lang="en-US" dirty="0">
                <a:solidFill>
                  <a:srgbClr val="FF0000"/>
                </a:solidFill>
              </a:rPr>
              <a:t>ISO 9660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2350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928942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0766" y="275906"/>
            <a:ext cx="886564" cy="6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57889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4429131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1000100" cy="12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143115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7" y="1280240"/>
            <a:ext cx="7238242" cy="5426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8456" y="18864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Компакт-диски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металлокерамическим записывающим слоем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DataTresorDisc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(DTD) производства компании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Northern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0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7" y="411840"/>
            <a:ext cx="8124393" cy="6037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00495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0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1700"/>
            <a:ext cx="6838950" cy="505777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89" y="357166"/>
            <a:ext cx="127000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60058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Контрол</a:t>
            </a:r>
            <a:r>
              <a:rPr lang="ru-RU" dirty="0"/>
              <a:t>ь</a:t>
            </a:r>
            <a:r>
              <a:rPr lang="ru-RU" dirty="0" smtClean="0"/>
              <a:t> </a:t>
            </a:r>
            <a:r>
              <a:rPr lang="ru-RU" dirty="0"/>
              <a:t>качества видео и аудиофайлов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2" y="1556792"/>
            <a:ext cx="6906641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82513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786742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Республике Татарстан базой для создания Центра хранения электронной информации стала площадка </a:t>
            </a:r>
            <a:r>
              <a:rPr lang="ru-RU" sz="2400" dirty="0" err="1" smtClean="0"/>
              <a:t>Дата-центра</a:t>
            </a:r>
            <a:r>
              <a:rPr lang="ru-RU" sz="2400" dirty="0" smtClean="0"/>
              <a:t>, являющегося особой инфраструктурной составляющей «</a:t>
            </a:r>
            <a:r>
              <a:rPr lang="en-US" sz="2400" dirty="0" smtClean="0"/>
              <a:t>IT-</a:t>
            </a:r>
            <a:r>
              <a:rPr lang="ru-RU" sz="2400" dirty="0" smtClean="0"/>
              <a:t>парка» </a:t>
            </a:r>
            <a:endParaRPr lang="ru-RU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57889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4429131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1000100" cy="12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143115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7436" y="6072206"/>
            <a:ext cx="886564" cy="6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Фильм_00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71694" y="1714488"/>
            <a:ext cx="6143644" cy="491491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25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0715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100012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15063" y="323850"/>
            <a:ext cx="27860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4F271C"/>
                </a:solidFill>
                <a:latin typeface="Times New Roman TCR"/>
                <a:cs typeface="Arial" pitchFamily="34" charset="0"/>
              </a:rPr>
              <a:t>Министерством информатизации и связи РТ разработан проект </a:t>
            </a:r>
            <a:endParaRPr lang="en-US" b="1" smtClean="0">
              <a:solidFill>
                <a:srgbClr val="4F271C"/>
              </a:solidFill>
              <a:latin typeface="Times New Roman TCR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4F271C"/>
                </a:solidFill>
                <a:latin typeface="Times New Roman TCR"/>
                <a:cs typeface="Arial" pitchFamily="34" charset="0"/>
              </a:rPr>
              <a:t>“</a:t>
            </a:r>
            <a:r>
              <a:rPr lang="ru-RU" b="1" smtClean="0">
                <a:solidFill>
                  <a:srgbClr val="4F271C"/>
                </a:solidFill>
                <a:latin typeface="Times New Roman TCR"/>
                <a:cs typeface="Arial" pitchFamily="34" charset="0"/>
              </a:rPr>
              <a:t>Описание функционала сервиса подачи заявления на предоставления архивных  справок, архивных выписок, копий архивных документов и проверки статуса ранее поданного  заявления</a:t>
            </a:r>
            <a:r>
              <a:rPr lang="en-US" b="1" smtClean="0">
                <a:solidFill>
                  <a:srgbClr val="4F271C"/>
                </a:solidFill>
                <a:latin typeface="Times New Roman TCR"/>
                <a:cs typeface="Arial" pitchFamily="34" charset="0"/>
              </a:rPr>
              <a:t>”</a:t>
            </a:r>
            <a:r>
              <a:rPr lang="ru-RU" b="1" smtClean="0">
                <a:solidFill>
                  <a:srgbClr val="4F271C"/>
                </a:solidFill>
                <a:latin typeface="Times New Roman TCR"/>
                <a:cs typeface="Arial" pitchFamily="34" charset="0"/>
              </a:rPr>
              <a:t>, согласован-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4F271C"/>
                </a:solidFill>
                <a:latin typeface="Times New Roman TCR"/>
                <a:cs typeface="Arial" pitchFamily="34" charset="0"/>
              </a:rPr>
              <a:t>ный  с Татглавархивом</a:t>
            </a:r>
          </a:p>
        </p:txBody>
      </p:sp>
      <p:pic>
        <p:nvPicPr>
          <p:cNvPr id="16392" name="Рисунок 14" descr="Снимок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463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4875" y="5429250"/>
            <a:ext cx="17859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Подать заявление на получение архивной справки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4875" y="5429250"/>
            <a:ext cx="1357313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1167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5" grpId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492896"/>
            <a:ext cx="8073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3822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00125" y="1138893"/>
            <a:ext cx="1681444" cy="4823161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5" y="0"/>
            <a:ext cx="6500826" cy="1138893"/>
          </a:xfrm>
          <a:solidFill>
            <a:schemeClr val="accent1">
              <a:alpha val="3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t-RU" dirty="0">
                <a:effectLst/>
              </a:rPr>
              <a:t>World Day for Audiovisual Heritage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0"/>
            <a:ext cx="1643049" cy="1138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25" y="5962054"/>
            <a:ext cx="8143875" cy="895946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96481" y="5962054"/>
            <a:ext cx="799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 «Память мира» насчитывает в настоящее время около 200 наименований документального наследия, включая аудиовизуальное, которые имеют всемирное значение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6" y="1799969"/>
            <a:ext cx="2517802" cy="3501008"/>
          </a:xfrm>
          <a:prstGeom prst="rect">
            <a:avLst/>
          </a:prstGeom>
        </p:spPr>
      </p:pic>
      <p:pic>
        <p:nvPicPr>
          <p:cNvPr id="12" name="Unesco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643174" y="1137326"/>
            <a:ext cx="6500826" cy="4863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5641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1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Лаборатория Центрального государственного архива аудиовизуальных документов РТ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57889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4429131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1000100" cy="12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143115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34963" y="5842445"/>
            <a:ext cx="8143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учетом новых поступлений ежемесячный прирост электронных документов составляет от 0,5 до 10 Тб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6632"/>
            <a:ext cx="886564" cy="6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Безымянный1_000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43174" y="1785926"/>
            <a:ext cx="5143536" cy="411483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143900" cy="1143000"/>
          </a:xfrm>
        </p:spPr>
        <p:txBody>
          <a:bodyPr/>
          <a:lstStyle/>
          <a:p>
            <a:pPr algn="ctr"/>
            <a:r>
              <a:rPr lang="ru-RU" dirty="0" smtClean="0"/>
              <a:t>Поточная оцифровка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7889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4429131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1000100" cy="12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2143115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454195965"/>
              </p:ext>
            </p:extLst>
          </p:nvPr>
        </p:nvGraphicFramePr>
        <p:xfrm>
          <a:off x="1403648" y="1391168"/>
          <a:ext cx="7272808" cy="520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05" y="5715015"/>
            <a:ext cx="1400774" cy="102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28211"/>
            <a:ext cx="633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1"/>
          <p:cNvSpPr txBox="1"/>
          <p:nvPr/>
        </p:nvSpPr>
        <p:spPr>
          <a:xfrm>
            <a:off x="5508104" y="4111045"/>
            <a:ext cx="576064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6084168" y="3452930"/>
            <a:ext cx="576064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318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5806" y="5104810"/>
            <a:ext cx="2309415" cy="923330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Поточная оцифровка</a:t>
            </a:r>
          </a:p>
          <a:p>
            <a:pPr algn="ctr"/>
            <a:r>
              <a:rPr lang="ru-RU" dirty="0" smtClean="0"/>
              <a:t>кинодокументов</a:t>
            </a:r>
          </a:p>
          <a:p>
            <a:pPr algn="ctr"/>
            <a:r>
              <a:rPr lang="ru-RU" dirty="0" smtClean="0"/>
              <a:t> (единицы хранения)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2" y="214290"/>
            <a:ext cx="1578937" cy="1047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16" y="250834"/>
            <a:ext cx="1163363" cy="94927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219076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 интернет – странице архива создан раздел «Обязательный экземпляр аудиовизуальных документов Республики Татарстан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8792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Искандер\Desktop\Коллегия 2012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43050"/>
            <a:ext cx="6357982" cy="4941408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57889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429131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1000100" cy="12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2143115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501122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Центральном государственном архиве аудиовизуальных документов оцифровано свыше 40000 магнитных пленок телерадиокомпаний ГТРК «Татарстан» и «ТРК «Новый Век»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1948-2011 гг.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57889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4429131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1000100" cy="12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143115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071678"/>
            <a:ext cx="78154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215082"/>
            <a:ext cx="78154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Безымянный1_000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14546" y="1857364"/>
            <a:ext cx="5786454" cy="462916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19"/>
            <a:ext cx="7498080" cy="12104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переводу в электронный вид особо ценных единиц хранения кинодокументов на традиционных носителях для нужд Главного архивного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КМ РТ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0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7"/>
            <a:ext cx="7516992" cy="4927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5490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Реставрация и оцифровка кинодокументов ЦГА АД РТ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0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1870" y="60932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2013 году корпорацией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(по заданию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ГАУ при КМ РТ)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 проект по переводу в электронный вид кинодокументов ЦГА АД РТ</a:t>
            </a:r>
          </a:p>
        </p:txBody>
      </p:sp>
      <p:pic>
        <p:nvPicPr>
          <p:cNvPr id="6" name="Digit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14546" y="1428736"/>
            <a:ext cx="5857892" cy="4686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2952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57889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4429131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143380"/>
            <a:ext cx="314324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Правительство Республики Татарстан выделило 21 млн. рублей на оцифровку 7000 кинодокументов за 1918 - 2011 гг.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1000100" cy="12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143115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1000100" cy="12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214554"/>
            <a:ext cx="3143240" cy="194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57166"/>
            <a:ext cx="78151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000100" y="2214554"/>
            <a:ext cx="8143900" cy="4000528"/>
          </a:xfrm>
          <a:prstGeom prst="rect">
            <a:avLst/>
          </a:prstGeom>
          <a:noFill/>
          <a:ln w="66675">
            <a:solidFill>
              <a:schemeClr val="tx2"/>
            </a:solidFill>
          </a:ln>
          <a:effectLst>
            <a:outerShdw blurRad="127000" dir="1140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4001290" y="4214818"/>
            <a:ext cx="3999734" cy="79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icon0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20086" y="6143644"/>
            <a:ext cx="823914" cy="82391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9" name="Мой фильм667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000100" y="2214554"/>
            <a:ext cx="5000660" cy="40005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7290" y="6215082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 реставрации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2" y="6215082"/>
            <a:ext cx="22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реставрации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1298</TotalTime>
  <Words>429</Words>
  <Application>Microsoft Office PowerPoint</Application>
  <PresentationFormat>Экран (4:3)</PresentationFormat>
  <Paragraphs>40</Paragraphs>
  <Slides>17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Солнцестояние</vt:lpstr>
      <vt:lpstr>1_Солнцестояние</vt:lpstr>
      <vt:lpstr>Из опыта создания электронного хранилища Центрального государственного архива аудиовизуальных документов  Республики Татарстан</vt:lpstr>
      <vt:lpstr>World Day for Audiovisual Heritage</vt:lpstr>
      <vt:lpstr>Лаборатория Центрального государственного архива аудиовизуальных документов РТ</vt:lpstr>
      <vt:lpstr>Поточная оцифровка</vt:lpstr>
      <vt:lpstr>На интернет – странице архива создан раздел «Обязательный экземпляр аудиовизуальных документов Республики Татарстан</vt:lpstr>
      <vt:lpstr>В Центральном государственном архиве аудиовизуальных документов оцифровано свыше 40000 магнитных пленок телерадиокомпаний ГТРК «Татарстан» и «ТРК «Новый Век»  за 1948-2011 гг.</vt:lpstr>
      <vt:lpstr>Проект по переводу в электронный вид особо ценных единиц хранения кинодокументов на традиционных носителях для нужд Главного архивного управления при КМ РТ </vt:lpstr>
      <vt:lpstr>Реставрация и оцифровка кинодокументов ЦГА АД РТ</vt:lpstr>
      <vt:lpstr>Правительство Республики Татарстан выделило 21 млн. рублей на оцифровку 7000 кинодокументов за 1918 - 2011 гг.</vt:lpstr>
      <vt:lpstr>Слайд 10</vt:lpstr>
      <vt:lpstr>Спасибо за внимание!</vt:lpstr>
      <vt:lpstr>Слайд 12</vt:lpstr>
      <vt:lpstr>Слайд 13</vt:lpstr>
      <vt:lpstr>Контроль качества видео и аудиофайлов</vt:lpstr>
      <vt:lpstr>В Республике Татарстан базой для создания Центра хранения электронной информации стала площадка Дата-центра, являющегося особой инфраструктурной составляющей «IT-парка»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Искандер</dc:creator>
  <cp:lastModifiedBy>nuriahmetova.fm</cp:lastModifiedBy>
  <cp:revision>146</cp:revision>
  <dcterms:created xsi:type="dcterms:W3CDTF">2012-01-24T05:25:40Z</dcterms:created>
  <dcterms:modified xsi:type="dcterms:W3CDTF">2014-06-01T13:34:47Z</dcterms:modified>
</cp:coreProperties>
</file>