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33"/>
  </p:notesMasterIdLst>
  <p:handoutMasterIdLst>
    <p:handoutMasterId r:id="rId34"/>
  </p:handoutMasterIdLst>
  <p:sldIdLst>
    <p:sldId id="257" r:id="rId2"/>
    <p:sldId id="28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22.01.2024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2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49291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2611642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79878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7593727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66258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69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5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4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7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9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8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1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8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22.01.2024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9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2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3dnews.ru/938545/v-chem-pisat-tehnicheskuyu-dokumentatsiyu-5-udobnih-programm#mark-extr" TargetMode="External"/><Relationship Id="rId2" Type="http://schemas.openxmlformats.org/officeDocument/2006/relationships/hyperlink" Target="https://www.tiwri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nula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tepshot.ne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3dnews.ru/938545/v-chem-pisat-tehnicheskuyu-dokumentatsiyu-5-udobnih-programm#Dr.Explain%205.3%20%E2%80%93%20%D0%BF%D0%BE%D0%BB%D1%83%D0%B0%D0%B2%D1%82%D0%BE%D0%BC%D0%B0%D1%82%D0%B8%D1%87%D0%B5%D1%81%D0%BA%D0%B8%D0%B5%20%D1%80%D1%83%D0%BA%D0%BE%D0%B2%D0%BE%D0%B4%D1%81%D1%82%D0%B2%D0%B0%20%D1%81%20%D0%B3%D0%BE%D1%82%D0%BE%D0%B2%D1%8B%D0%BC%D0%B8%20%D0%B0%D0%BD%D0%BD%D0%BE%D1%82%D0%B0%D1%86%D0%B8%D1%8F%D0%BC%D0%B8" TargetMode="External"/><Relationship Id="rId7" Type="http://schemas.openxmlformats.org/officeDocument/2006/relationships/hyperlink" Target="https://3dnews.ru/938545/v-chem-pisat-tehnicheskuyu-dokumentatsiyu-5-udobnih-programm#%D0%97%D0%B0%D0%BA%D0%BB%D1%8E%D1%87%D0%B5%D0%BD%D0%B8%D0%B5" TargetMode="External"/><Relationship Id="rId2" Type="http://schemas.openxmlformats.org/officeDocument/2006/relationships/hyperlink" Target="https://3dnews.ru/938545/v-chem-pisat-tehnicheskuyu-dokumentatsiyu-5-udobnih-programm#Clarify%202.0.5%20%E2%80%93%20%D0%B1%D1%8B%D1%81%D1%82%D1%80%D1%8B%D0%B5%20%D0%BC%D0%B0%D0%BD%D1%83%D0%B0%D0%BB%D1%8B%20%D0%B1%D0%B5%D0%B7%20%D0%B4%D0%BE%D0%BF%D0%BE%D0%BB%D0%BD%D0%B8%D1%82%D0%B5%D0%BB%D1%8C%D0%BD%D0%BE%D0%B3%D0%BE%20%D1%81%D0%BE%D1%84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3dnews.ru/938545/v-chem-pisat-tehnicheskuyu-dokumentatsiyu-5-udobnih-programm#iorad%20%E2%80%93%20%D0%B0%D0%BD%D0%B0%D0%BB%D0%BE%D0%B3%20StepShot,%20%D0%BD%D0%BE%20%D0%B2%20%D0%B1%D1%80%D0%B0%D1%83%D0%B7%D0%B5%D1%80%D0%B5" TargetMode="External"/><Relationship Id="rId5" Type="http://schemas.openxmlformats.org/officeDocument/2006/relationships/hyperlink" Target="https://3dnews.ru/938545/v-chem-pisat-tehnicheskuyu-dokumentatsiyu-5-udobnih-programm#StepShot%20%E2%80%93%20%D1%81%D0%BD%D0%B8%D0%BC%D0%B5%D1%82,%20%D1%80%D0%B0%D1%81%D1%81%D1%82%D0%B0%D0%B2%D0%B8%D1%82%20%D0%BF%D0%BE%20%D0%BF%D0%BE%D1%80%D1%8F%D0%B4%D0%BA%D1%83%20%D0%B8%20%D0%BF%D0%BE%D0%B4%D0%BF%D0%B8%D1%88%D0%B5%D1%82" TargetMode="External"/><Relationship Id="rId4" Type="http://schemas.openxmlformats.org/officeDocument/2006/relationships/hyperlink" Target="https://3dnews.ru/938545/v-chem-pisat-tehnicheskuyu-dokumentatsiyu-5-udobnih-programm#Manula%20%E2%80%93%20%D0%BF%D0%B5%D1%80%D0%B5%D0%BD%D0%BE%D1%81%20%D0%BC%D0%B0%D0%BD%D1%83%D0%B0%D0%BB%D0%BE%D0%B2%20%D0%B2%20%D0%BE%D0%BD%D0%BB%D0%B0%D0%B9%D0%B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rad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rify-it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explain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5314" y="674608"/>
            <a:ext cx="6253317" cy="3686015"/>
          </a:xfrm>
        </p:spPr>
        <p:txBody>
          <a:bodyPr rtlCol="0">
            <a:noAutofit/>
          </a:bodyPr>
          <a:lstStyle/>
          <a:p>
            <a:pPr algn="l"/>
            <a:r>
              <a:rPr lang="ru-RU" sz="4800" dirty="0">
                <a:solidFill>
                  <a:srgbClr val="FFC000"/>
                </a:solidFill>
              </a:rPr>
              <a:t>В чем писать техническую документацию: 5 удобных программ</a:t>
            </a:r>
            <a:endParaRPr lang="ru" sz="4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Хабибрахманова Алсу Ильгамовна</a:t>
            </a: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 ">
            <a:extLst>
              <a:ext uri="{FF2B5EF4-FFF2-40B4-BE49-F238E27FC236}">
                <a16:creationId xmlns:a16="http://schemas.microsoft.com/office/drawing/2014/main" id="{ADECC9A7-3BBC-4E78-B9A8-A8A30EEB08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355" y="238966"/>
            <a:ext cx="8404383" cy="61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F0284975-62B7-4E87-BEB8-8175B4B4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C69CE-1EE0-45CE-914C-08BE0CD5E90C}"/>
              </a:ext>
            </a:extLst>
          </p:cNvPr>
          <p:cNvSpPr txBox="1"/>
          <p:nvPr/>
        </p:nvSpPr>
        <p:spPr>
          <a:xfrm>
            <a:off x="543756" y="743841"/>
            <a:ext cx="304282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Если в интерфейсе захватываемого приложения встретится меню, 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Dr.Explain</a:t>
            </a:r>
            <a:r>
              <a:rPr lang="ru-RU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обязательно раскроет его, сделает снимок всех уровней подменю и добавит выноски для каждого элемента. 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Более того, все скриншоты будут помещены в проект 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Dr.Explain</a:t>
            </a:r>
            <a:r>
              <a:rPr lang="ru-RU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 сохранением структуры документа (то есть, скажем, основное окно будет в разделе 1, раскрытое меню – 1.1, а пункты подменю – 1.1.1, 1.1.2 и так далее).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84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 ">
            <a:extLst>
              <a:ext uri="{FF2B5EF4-FFF2-40B4-BE49-F238E27FC236}">
                <a16:creationId xmlns:a16="http://schemas.microsoft.com/office/drawing/2014/main" id="{DB9D46F4-5C1B-4FC9-A6E8-7DEE774921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74" y="76257"/>
            <a:ext cx="8191429" cy="65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DD35016C-C6C7-4B6F-9653-49F3E8802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BEE807-406F-4EE5-B871-427C6C24FBBD}"/>
              </a:ext>
            </a:extLst>
          </p:cNvPr>
          <p:cNvSpPr txBox="1"/>
          <p:nvPr/>
        </p:nvSpPr>
        <p:spPr>
          <a:xfrm>
            <a:off x="393576" y="1941497"/>
            <a:ext cx="291157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Еще до создания скриншотов можно настроить множество параметров, которые касаются изображений. Например, есть возможность задать место размещения выносок, стиль аннотаций, определить вариант генерирования имен файлов (в соответствии с заголовками разделов или их номерами).</a:t>
            </a:r>
          </a:p>
        </p:txBody>
      </p:sp>
    </p:spTree>
    <p:extLst>
      <p:ext uri="{BB962C8B-B14F-4D97-AF65-F5344CB8AC3E}">
        <p14:creationId xmlns:p14="http://schemas.microsoft.com/office/powerpoint/2010/main" val="2157610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947923-7260-4143-9D09-16BCA36CD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9058" y="136002"/>
            <a:ext cx="6428142" cy="6312226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A99FE7B9-2D01-4505-8C99-61AAAA61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B0AB7-F496-41CE-AB63-6D199917638C}"/>
              </a:ext>
            </a:extLst>
          </p:cNvPr>
          <p:cNvSpPr txBox="1"/>
          <p:nvPr/>
        </p:nvSpPr>
        <p:spPr>
          <a:xfrm>
            <a:off x="898895" y="2059995"/>
            <a:ext cx="45601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Если ранее работа над документацией велась в другом приложении, можно легко импортировать проект и программу. </a:t>
            </a:r>
          </a:p>
          <a:p>
            <a:r>
              <a:rPr lang="ru-RU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Dr.Explain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поддерживает импорт документов </a:t>
            </a:r>
            <a:r>
              <a:rPr lang="ru-RU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CHM, Word, HTML, HLP, RTF, TXT, XML.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0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C00144-2BA3-4472-AA33-0DEE85B00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664577"/>
            <a:ext cx="9223899" cy="5887143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Совместная работа над документацией организована через сервис </a:t>
            </a:r>
            <a:r>
              <a:rPr lang="ru-RU" b="0" i="0" u="sng" dirty="0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2"/>
              </a:rPr>
              <a:t>Tiwri.com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созданный специально для обмена данными между </a:t>
            </a:r>
            <a:r>
              <a:rPr lang="ru-RU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пользователями 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Dr.Explain</a:t>
            </a:r>
            <a:r>
              <a:rPr lang="ru-RU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Из окна программы можно загружать текущий проект на сервер, отсылать изменения, сбрасывать правки, отслеживать историю.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Для экспорта готовой документации предлагаются форматы </a:t>
            </a:r>
            <a:r>
              <a:rPr lang="ru-RU" b="0" i="0" dirty="0">
                <a:solidFill>
                  <a:srgbClr val="7030A0"/>
                </a:solidFill>
                <a:effectLst/>
                <a:latin typeface="Tahoma" panose="020B0604030504040204" pitchFamily="34" charset="0"/>
              </a:rPr>
              <a:t>CHM, Word, HTML и PDF. 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При этом еще до выполнения экспорта можно увидеть, как мануал будет выглядеть в одном из этих форматов. Перед экспортом нужно не забыть перейти в настройки проекта и задать дополнительные параметры. Например, при сохранении документа в PDF можно указать ключевые слова, автора, заголовок, тему и формат, настроить колонтитулы и нумерацию страниц, а также создание закладок для разделов. 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При экспорте в HTML есть возможность настроить карту сайта, добавить комментирование для пользователей Facebook</a:t>
            </a:r>
            <a:r>
              <a:rPr lang="ru-RU" b="0" i="0" u="sng" dirty="0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3"/>
              </a:rPr>
              <a:t>✴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Disqus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включить показ панели с кнопками социальных сетей, указать данные FTP-сервера, на который будет загружен проект.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28D39-F8AA-4733-88E6-B05582E3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124DD-E0E7-4597-9933-AF77B39B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103" y="571309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b="1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Manula</a:t>
            </a:r>
            <a: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– перенос мануалов в онлайн</a:t>
            </a:r>
            <a:b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b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b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976D8F-AE94-49F4-83BD-61B113F6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183" y="1548554"/>
            <a:ext cx="10058400" cy="376089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Разработчик: </a:t>
            </a:r>
            <a:r>
              <a:rPr lang="ru-RU" sz="2800" b="0" i="0" u="sng" dirty="0" err="1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2"/>
              </a:rPr>
              <a:t>Bitz</a:t>
            </a:r>
            <a:r>
              <a:rPr lang="ru-RU" sz="2800" b="0" i="0" u="sng" dirty="0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2"/>
              </a:rPr>
              <a:t> &amp; </a:t>
            </a:r>
            <a:r>
              <a:rPr lang="ru-RU" sz="2800" b="0" i="0" u="sng" dirty="0" err="1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2"/>
              </a:rPr>
              <a:t>Pixelz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Операционная система: любая.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Распространение: по подписке (от $10 в месяц).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Русский интерфейс: нет.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543B2-6A0A-49EC-AE00-70A7BDC2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17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4D3AAD3B-5D76-4C84-8061-1405A537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pic>
        <p:nvPicPr>
          <p:cNvPr id="6148" name="Picture 4" descr="  ">
            <a:extLst>
              <a:ext uri="{FF2B5EF4-FFF2-40B4-BE49-F238E27FC236}">
                <a16:creationId xmlns:a16="http://schemas.microsoft.com/office/drawing/2014/main" id="{A0537527-F245-470C-AF79-8FDC21C0CC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81" y="109846"/>
            <a:ext cx="7359204" cy="65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A4D09-516D-4D21-B743-9B36EB9E87C8}"/>
              </a:ext>
            </a:extLst>
          </p:cNvPr>
          <p:cNvSpPr txBox="1"/>
          <p:nvPr/>
        </p:nvSpPr>
        <p:spPr>
          <a:xfrm>
            <a:off x="569534" y="220178"/>
            <a:ext cx="392836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Manula.com 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дает возможность создавать и обновлять мануалы в браузере, без необходимости использования настольных приложений. 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Главное преимущество онлайнового мануала – </a:t>
            </a:r>
            <a:r>
              <a:rPr lang="ru-RU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мгновенное обновление. 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Как только разработчики внесли в него изменения, обновленные справочные файлы уже становятся доступны пользователям — не надо ничего никуда экспортировать, загружать на сервер HTML-файлы и так далее.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При этом мануалы смотрятся одинаково хорошо на любых устройствах – на больших мониторах, планшетах или смартфонах. 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Сервис автоматически выполняет адаптацию под размер экрана.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94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F1A75E-4B26-4D37-9216-730CFA4B1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" y="451513"/>
            <a:ext cx="9783192" cy="6331027"/>
          </a:xfrm>
        </p:spPr>
        <p:txBody>
          <a:bodyPr>
            <a:norm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Мануалы, созданные при помощи </a:t>
            </a:r>
            <a:r>
              <a:rPr lang="ru-RU" sz="2000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Manula</a:t>
            </a:r>
            <a:r>
              <a:rPr lang="ru-RU" sz="2000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имеют интегрированную систему поиска — учитываются заголовки разделов, содержимое документации, а также заданные разработчиком ключевые слова. Сервис сохраняет историю поисковых запросов и показывает разработчикам популярные запросы, благодаря чему можно легко внести изменения в заголовки и ключевые слова.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Одна из интересных особенностей </a:t>
            </a:r>
            <a:r>
              <a:rPr lang="ru-RU" sz="2000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Manula</a:t>
            </a:r>
            <a:r>
              <a:rPr lang="ru-RU" sz="2000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– функция </a:t>
            </a:r>
            <a:r>
              <a:rPr lang="ru-RU" sz="2000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Topic</a:t>
            </a:r>
            <a:r>
              <a:rPr lang="ru-RU" sz="2000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Sharing</a:t>
            </a:r>
            <a:r>
              <a:rPr lang="ru-RU" sz="2000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Если у компании есть несколько однотипных продуктов, то отдельные фрагменты справки можно сделать для них общими. Главное отличие от простого копирования готовых фрагментов документации в том, что при использовании функции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Topic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Sharing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вносить изменения нужно лишь в одном месте. При этом во всех приложениях документация будет обновляться автоматически. Еще больше автоматизировать процесс помогают переменные (например, {APPNAME}), которые настраиваются отдельно для каждого руководства пользователя.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F5048-DB08-442E-885D-7C3449A0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72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E8998-BB4B-4BBD-98AD-42BB3D8F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B76C39-A821-4BD2-A21E-CD765061D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pic>
        <p:nvPicPr>
          <p:cNvPr id="7170" name="Picture 2" descr="  ">
            <a:extLst>
              <a:ext uri="{FF2B5EF4-FFF2-40B4-BE49-F238E27FC236}">
                <a16:creationId xmlns:a16="http://schemas.microsoft.com/office/drawing/2014/main" id="{E2297304-E80D-49B1-A4ED-59A2BBFA56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3380"/>
            <a:ext cx="10370069" cy="671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27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124DD-E0E7-4597-9933-AF77B39B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103" y="571309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b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b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976D8F-AE94-49F4-83BD-61B113F6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95" y="1903661"/>
            <a:ext cx="10058400" cy="376089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Разработчик: </a:t>
            </a:r>
            <a:r>
              <a:rPr lang="ru-RU" sz="2400" b="0" i="0" u="sng" dirty="0" err="1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2"/>
              </a:rPr>
              <a:t>StepShot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Операционная система: Windows.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Распространение: по подписке ($29 в месяц). Есть полнофункциональная триал-версия на 14 дней, которая затем становится ограниченной.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Русский интерфейс: нет.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543B2-6A0A-49EC-AE00-70A7BDC2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EAADC-7A37-44C5-9637-0A9AA16FEB08}"/>
              </a:ext>
            </a:extLst>
          </p:cNvPr>
          <p:cNvSpPr txBox="1"/>
          <p:nvPr/>
        </p:nvSpPr>
        <p:spPr>
          <a:xfrm>
            <a:off x="750163" y="493471"/>
            <a:ext cx="96544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StepShot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– снимет, расставит по порядку и подпишет</a:t>
            </a:r>
          </a:p>
        </p:txBody>
      </p:sp>
    </p:spTree>
    <p:extLst>
      <p:ext uri="{BB962C8B-B14F-4D97-AF65-F5344CB8AC3E}">
        <p14:creationId xmlns:p14="http://schemas.microsoft.com/office/powerpoint/2010/main" val="259646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00019-4490-4971-8829-55579240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2F74E3-9F9A-40D4-9F88-6B25641C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80" y="1977432"/>
            <a:ext cx="3194235" cy="4233958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StepShot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– отличная программа, помогающая заметно ускорить создание пошаговых инструкций. Она помогает быстро сделать все скриншоты, не отвлекаясь на сохранение и вставку, располагает их в нужном порядке, помогает добавить описание и аннотации, а затем опубликовать в одном из популярных форматов.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DAAAFF-5ECA-43A1-9318-4F74BD09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pic>
        <p:nvPicPr>
          <p:cNvPr id="8194" name="Picture 2" descr="  ">
            <a:extLst>
              <a:ext uri="{FF2B5EF4-FFF2-40B4-BE49-F238E27FC236}">
                <a16:creationId xmlns:a16="http://schemas.microsoft.com/office/drawing/2014/main" id="{5BFC028F-ADF0-41AD-9E8D-92077C01E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62" y="757877"/>
            <a:ext cx="8098897" cy="57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4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48C8E-82B6-496A-91D1-27B7A4D34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160403-F3B1-45BF-9921-F6454C0DD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9" y="1651247"/>
            <a:ext cx="10005135" cy="439011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u="sng" dirty="0" err="1">
                <a:solidFill>
                  <a:srgbClr val="5283C5"/>
                </a:solidFill>
                <a:effectLst/>
                <a:latin typeface="Tahoma" panose="020B0604030504040204" pitchFamily="34" charset="0"/>
                <a:hlinkClick r:id="rId2"/>
              </a:rPr>
              <a:t>Clarify</a:t>
            </a:r>
            <a:r>
              <a:rPr lang="ru-RU" sz="2400" b="0" i="0" u="sng" dirty="0">
                <a:solidFill>
                  <a:srgbClr val="5283C5"/>
                </a:solidFill>
                <a:effectLst/>
                <a:latin typeface="Tahoma" panose="020B0604030504040204" pitchFamily="34" charset="0"/>
                <a:hlinkClick r:id="rId2"/>
              </a:rPr>
              <a:t> 2.0.5 – быстрые мануалы без дополнительного софта</a:t>
            </a:r>
            <a:endParaRPr lang="ru-RU" sz="24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u="sng" dirty="0" err="1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3"/>
              </a:rPr>
              <a:t>Dr.Explain</a:t>
            </a:r>
            <a:r>
              <a:rPr lang="ru-RU" sz="2400" b="0" i="0" u="sng" dirty="0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3"/>
              </a:rPr>
              <a:t> 5.3 – полуавтоматические руководства с готовыми аннотациями</a:t>
            </a:r>
            <a:endParaRPr lang="ru-RU" sz="24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u="sng" dirty="0" err="1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4"/>
              </a:rPr>
              <a:t>Manula</a:t>
            </a:r>
            <a:r>
              <a:rPr lang="ru-RU" sz="2400" b="0" i="0" u="sng" dirty="0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4"/>
              </a:rPr>
              <a:t> – перенос мануалов в онлайн</a:t>
            </a:r>
            <a:endParaRPr lang="ru-RU" sz="24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u="sng" dirty="0" err="1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5"/>
              </a:rPr>
              <a:t>StepShot</a:t>
            </a:r>
            <a:r>
              <a:rPr lang="ru-RU" sz="2400" b="0" i="0" u="sng" dirty="0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5"/>
              </a:rPr>
              <a:t> – снимет, расставит по порядку и подпишет</a:t>
            </a:r>
            <a:endParaRPr lang="ru-RU" sz="24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u="sng" dirty="0" err="1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6"/>
              </a:rPr>
              <a:t>iorad</a:t>
            </a:r>
            <a:r>
              <a:rPr lang="ru-RU" sz="2400" b="0" i="0" u="sng" dirty="0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6"/>
              </a:rPr>
              <a:t> – аналог </a:t>
            </a:r>
            <a:r>
              <a:rPr lang="ru-RU" sz="2400" b="0" i="0" u="sng" dirty="0" err="1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6"/>
              </a:rPr>
              <a:t>StepShot</a:t>
            </a:r>
            <a:r>
              <a:rPr lang="ru-RU" sz="2400" b="0" i="0" u="sng" dirty="0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6"/>
              </a:rPr>
              <a:t>, но в браузере</a:t>
            </a:r>
            <a:endParaRPr lang="ru-RU" sz="24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u="sng" dirty="0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7"/>
              </a:rPr>
              <a:t>Заключение</a:t>
            </a:r>
            <a:endParaRPr lang="ru-RU" sz="24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F08690-B817-4FE2-ADA4-2B2EB63C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35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BEE8BE-D13D-4767-8C81-A7D4E874E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05" y="535388"/>
            <a:ext cx="4507225" cy="5871099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Работа в 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StepShot</a:t>
            </a:r>
            <a:r>
              <a:rPr lang="ru-RU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построена в виде мастера. Нужно создать новый проект, а затем запустить процесс захвата и начинать выполнять те действия, которые подлежат документированию. 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При каждом клике мышью программа будет создавать скриншот и сохранять его. При этом на экране постоянно находится панель 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StepShot</a:t>
            </a:r>
            <a:r>
              <a:rPr lang="ru-RU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при помощи которой можно остановить процесс захвата и поменять режим снятия скриншотов (весь экран, активное окно, выделенная прямоугольная область).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3F27F-BACF-4114-9A77-597A7E90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5" name="AutoShape 2" descr="  ">
            <a:extLst>
              <a:ext uri="{FF2B5EF4-FFF2-40B4-BE49-F238E27FC236}">
                <a16:creationId xmlns:a16="http://schemas.microsoft.com/office/drawing/2014/main" id="{77988580-396B-48E1-A290-07B020F8C7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  ">
            <a:extLst>
              <a:ext uri="{FF2B5EF4-FFF2-40B4-BE49-F238E27FC236}">
                <a16:creationId xmlns:a16="http://schemas.microsoft.com/office/drawing/2014/main" id="{C2B91F33-F23E-42D8-BD18-2FC61B642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30" y="1476282"/>
            <a:ext cx="7017058" cy="42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384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A06D5-8B76-41AC-97C6-89D9EF2A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61DC49-E056-45EB-8A76-60749BC8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pic>
        <p:nvPicPr>
          <p:cNvPr id="10244" name="Picture 4" descr="  ">
            <a:extLst>
              <a:ext uri="{FF2B5EF4-FFF2-40B4-BE49-F238E27FC236}">
                <a16:creationId xmlns:a16="http://schemas.microsoft.com/office/drawing/2014/main" id="{6DCB1007-4640-4ADB-80A0-E40B6EDAE8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10" y="113556"/>
            <a:ext cx="9609982" cy="66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041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33247F-C6C9-4D84-A8C6-EF19EB93D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781235"/>
            <a:ext cx="9152878" cy="6076765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Обычно при создании руководств много времени тратится на то, чтобы выделить область, в которой находится курсор на скриншоте (как правило, место, куда нужно кликнуть). 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StepShot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дает возможность автоматизировать и это рутинное действие. Элемент интерфейса, по которому выполняется щелчок мышью, может быть автоматически выделен красным прямоугольником или же желтым кругом. Кроме этого, программа может автоматически сглаживать края скриншотов.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На этапе редактирования полученных скриншотов — уже в ручном режиме — можно добавлять стрелки, выноски или другие графические элементы и выделять определенные области изображения цветом. А если на одном скриншоте нужно обратить внимание читателя на несколько областей, можно использовать инструмент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Sequence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При этом создаются линии с номерами на конце. Достаточно расположить их в нужных местах изображения и добавить описание.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570C6F-4648-4A8E-AA56-851C6032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83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9BDE459-46C5-4667-AF0C-F310365E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pic>
        <p:nvPicPr>
          <p:cNvPr id="11266" name="Picture 2" descr="  ">
            <a:extLst>
              <a:ext uri="{FF2B5EF4-FFF2-40B4-BE49-F238E27FC236}">
                <a16:creationId xmlns:a16="http://schemas.microsoft.com/office/drawing/2014/main" id="{224444D0-9244-4590-A058-A804644DE0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64" y="307761"/>
            <a:ext cx="8171839" cy="459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FB8979-0AB3-41FA-9CEB-2FDFBB1A7269}"/>
              </a:ext>
            </a:extLst>
          </p:cNvPr>
          <p:cNvSpPr txBox="1"/>
          <p:nvPr/>
        </p:nvSpPr>
        <p:spPr>
          <a:xfrm>
            <a:off x="254586" y="879383"/>
            <a:ext cx="366647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Возможности форматирования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StepShop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базовые – можно менять размер шрифта для заголовков скриншотов и их описаний, выделять текст полужирным, курсивом или подчеркиванием, управлять отступами и вставлять гиперссылки. 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После того как работа над созданием руководства завершена, можно экспортировать его в один из нескольких поддерживаемых форматов: </a:t>
            </a:r>
            <a:r>
              <a:rPr lang="ru-RU" b="0" i="0" dirty="0">
                <a:solidFill>
                  <a:srgbClr val="00B050"/>
                </a:solidFill>
                <a:effectLst/>
                <a:latin typeface="Tahoma" panose="020B0604030504040204" pitchFamily="34" charset="0"/>
              </a:rPr>
              <a:t>документ Word, PDF, HTML, DITA или XML. 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При этом для Word доступно несколько разных шаблонов.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8431B4-C890-43BA-B466-BADE8F4F7AC4}"/>
              </a:ext>
            </a:extLst>
          </p:cNvPr>
          <p:cNvSpPr txBox="1"/>
          <p:nvPr/>
        </p:nvSpPr>
        <p:spPr>
          <a:xfrm>
            <a:off x="5067593" y="5011226"/>
            <a:ext cx="60989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Также есть прямая публикация на 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Wordpress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и в 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Confluence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а все изображения, использованные в проекте, предлагается сохранить в одной папке.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806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124DD-E0E7-4597-9933-AF77B39B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103" y="571309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b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b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976D8F-AE94-49F4-83BD-61B113F6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95" y="1903661"/>
            <a:ext cx="10058400" cy="376089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Разработчик: </a:t>
            </a:r>
            <a:r>
              <a:rPr lang="ru-RU" sz="1800" b="0" i="0" u="sng" dirty="0" err="1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2"/>
              </a:rPr>
              <a:t>iorad</a:t>
            </a:r>
            <a:r>
              <a:rPr lang="ru-RU" sz="1800" b="0" i="0" u="sng" dirty="0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2"/>
              </a:rPr>
              <a:t> </a:t>
            </a:r>
            <a:r>
              <a:rPr lang="ru-RU" sz="1800" b="0" i="0" u="sng" dirty="0" err="1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2"/>
              </a:rPr>
              <a:t>inc</a:t>
            </a:r>
            <a:r>
              <a:rPr lang="ru-RU" sz="1800" b="0" i="0" u="sng" dirty="0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2"/>
              </a:rPr>
              <a:t>.</a:t>
            </a:r>
            <a:endParaRPr lang="ru-RU" sz="24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Операционная система: любая.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Распространение: по подписке ($90 в месяц). Есть ограниченная бесплатная версия.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Русский интерфейс: нет.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543B2-6A0A-49EC-AE00-70A7BDC2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EAADC-7A37-44C5-9637-0A9AA16FEB08}"/>
              </a:ext>
            </a:extLst>
          </p:cNvPr>
          <p:cNvSpPr txBox="1"/>
          <p:nvPr/>
        </p:nvSpPr>
        <p:spPr>
          <a:xfrm>
            <a:off x="750163" y="493471"/>
            <a:ext cx="9654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iorad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– аналог 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StepShot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но в браузере</a:t>
            </a:r>
          </a:p>
        </p:txBody>
      </p:sp>
    </p:spTree>
    <p:extLst>
      <p:ext uri="{BB962C8B-B14F-4D97-AF65-F5344CB8AC3E}">
        <p14:creationId xmlns:p14="http://schemas.microsoft.com/office/powerpoint/2010/main" val="2659137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E409CE63-047C-4264-AD51-64B9CBE8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pic>
        <p:nvPicPr>
          <p:cNvPr id="12290" name="Picture 2" descr="  ">
            <a:extLst>
              <a:ext uri="{FF2B5EF4-FFF2-40B4-BE49-F238E27FC236}">
                <a16:creationId xmlns:a16="http://schemas.microsoft.com/office/drawing/2014/main" id="{81F57EC8-5DDA-48BB-B4DA-10FC36EF6F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13" y="550909"/>
            <a:ext cx="3137882" cy="509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8E89BD-AA64-41B9-B856-66DBE6B3879C}"/>
              </a:ext>
            </a:extLst>
          </p:cNvPr>
          <p:cNvSpPr txBox="1"/>
          <p:nvPr/>
        </p:nvSpPr>
        <p:spPr>
          <a:xfrm>
            <a:off x="403933" y="854876"/>
            <a:ext cx="60989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Для начала работы с </a:t>
            </a:r>
            <a:r>
              <a:rPr lang="ru-RU" sz="2000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iorad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нужно установить расширение для </a:t>
            </a:r>
            <a:r>
              <a:rPr lang="ru-RU" sz="2000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Google </a:t>
            </a:r>
            <a:r>
              <a:rPr lang="ru-RU" sz="2000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Chrome</a:t>
            </a:r>
            <a:r>
              <a:rPr lang="ru-RU" sz="2000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и открыть веб-страницу, действия на которой должны быть задокументированы. После этого автору нужно нажать на кнопку расширения. 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4693A-356B-4B00-81F9-905AB4EAD7A0}"/>
              </a:ext>
            </a:extLst>
          </p:cNvPr>
          <p:cNvSpPr txBox="1"/>
          <p:nvPr/>
        </p:nvSpPr>
        <p:spPr>
          <a:xfrm>
            <a:off x="630315" y="3429000"/>
            <a:ext cx="64229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Так как </a:t>
            </a:r>
            <a:r>
              <a:rPr lang="ru-RU" sz="1600" b="0" i="1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iorad</a:t>
            </a:r>
            <a:r>
              <a:rPr lang="ru-RU" sz="1600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работает как расширение к браузеру, и все действия по обработке, редактированию и публикации пошаговых инструкций выполняются на сервере. С одной стороны, это удобно, так как сервис доступен на любой платформе, однако есть досадное ограничение – с помощью </a:t>
            </a:r>
            <a:r>
              <a:rPr lang="ru-RU" sz="1600" b="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iorad</a:t>
            </a:r>
            <a:r>
              <a:rPr lang="ru-RU" sz="1600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можно записать только действия, выполняемые в браузере. То есть сервис подходит только для создания мануалов веб-приложений, а для настольных программ не годится.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396283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5D322-3D71-44E3-A83E-0969C4B7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0A058-D36C-4A97-9F26-6CD0DD66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pic>
        <p:nvPicPr>
          <p:cNvPr id="13314" name="Picture 2" descr="  ">
            <a:extLst>
              <a:ext uri="{FF2B5EF4-FFF2-40B4-BE49-F238E27FC236}">
                <a16:creationId xmlns:a16="http://schemas.microsoft.com/office/drawing/2014/main" id="{EF5104E2-BE81-4E0E-BCA5-B9BAD6A5FC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734" y="698377"/>
            <a:ext cx="7886450" cy="48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F5C12C-A27A-4E2C-8968-C882F1C256DB}"/>
              </a:ext>
            </a:extLst>
          </p:cNvPr>
          <p:cNvSpPr txBox="1"/>
          <p:nvPr/>
        </p:nvSpPr>
        <p:spPr>
          <a:xfrm>
            <a:off x="608121" y="1930400"/>
            <a:ext cx="33335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Когда запись будет завершена, 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iorad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восстановит все действия пользователя и разобьет инструкцию на шаги. Все элементы интерфейса, которые были задействованы, будут выделены (например, кнопка, по которой нужно кликнуть). Кроме этого, 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iorad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автоматически добавляет простые текстовые инструкции для каждого шага.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049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B6F31435-D171-4983-9828-B23DC1E2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pic>
        <p:nvPicPr>
          <p:cNvPr id="14338" name="Picture 2" descr="  ">
            <a:extLst>
              <a:ext uri="{FF2B5EF4-FFF2-40B4-BE49-F238E27FC236}">
                <a16:creationId xmlns:a16="http://schemas.microsoft.com/office/drawing/2014/main" id="{4419172F-9DD5-4F53-807E-6AF8D6A644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37" y="228353"/>
            <a:ext cx="5669615" cy="64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D182C8-F27B-47B7-B8DC-99F1C196B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5" y="2264499"/>
            <a:ext cx="5957235" cy="3983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402FFB-310F-4E7B-9ADB-BA0BF0309DF7}"/>
              </a:ext>
            </a:extLst>
          </p:cNvPr>
          <p:cNvSpPr txBox="1"/>
          <p:nvPr/>
        </p:nvSpPr>
        <p:spPr>
          <a:xfrm>
            <a:off x="227548" y="233174"/>
            <a:ext cx="60989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Каждый урок начинается предложением "The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first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step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is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to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open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[название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вебс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-страницы]", а заканчивается фразой "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That's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it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You're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done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." Несмотря на то, что описания автоматически составляются только на английском, в готовой инструкции есть возможность увидеть их на других языках за счет интеграции с переводчиком Google.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461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72A0FA-1497-458E-B412-766DBC0AA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1326719"/>
            <a:ext cx="2935753" cy="388077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Д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ля каждого шага можно добавить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аудиоинструкцию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продолжительностью до одной минуты. 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Ее можно записать непосредственно в интерфейсе веб-приложения или же загрузить из имеющихся на компьютере файлов.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49C30-0DC2-4BA7-88EB-76A8248C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pic>
        <p:nvPicPr>
          <p:cNvPr id="15362" name="Picture 2" descr="  ">
            <a:extLst>
              <a:ext uri="{FF2B5EF4-FFF2-40B4-BE49-F238E27FC236}">
                <a16:creationId xmlns:a16="http://schemas.microsoft.com/office/drawing/2014/main" id="{DC187018-631B-4159-8317-5A2F6C45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71" y="451512"/>
            <a:ext cx="8226288" cy="57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71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D984F28-FBE0-4B63-A009-3DC6113E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pic>
        <p:nvPicPr>
          <p:cNvPr id="16386" name="Picture 2" descr="  ">
            <a:extLst>
              <a:ext uri="{FF2B5EF4-FFF2-40B4-BE49-F238E27FC236}">
                <a16:creationId xmlns:a16="http://schemas.microsoft.com/office/drawing/2014/main" id="{A21DAA73-AB10-403E-8344-6464F75CE0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33" y="671743"/>
            <a:ext cx="8111553" cy="530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0B7BF4-4B90-4E8D-BB52-9326D64B9835}"/>
              </a:ext>
            </a:extLst>
          </p:cNvPr>
          <p:cNvSpPr txBox="1"/>
          <p:nvPr/>
        </p:nvSpPr>
        <p:spPr>
          <a:xfrm>
            <a:off x="501012" y="335845"/>
            <a:ext cx="314771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Готовые инструкции могут быть сохранены в виде файлов </a:t>
            </a:r>
            <a:r>
              <a:rPr lang="ru-RU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Word </a:t>
            </a:r>
            <a:r>
              <a:rPr lang="ru-RU" b="0" i="0" dirty="0" err="1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Doc</a:t>
            </a:r>
            <a:r>
              <a:rPr lang="ru-RU" b="0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, PowerPoint и PDF, 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а также внедрены на сайты или просмотрены в браузере на любых платформах, как настольных, так и мобильных. Используя последние два варианта, можно оценить главное преимущество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iorad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– интерактивность. Инструкция, полученная с помощью сервиса, запускается в специальном плеере. Пользователь может выбрать один из вариантов работы с ней: просмотр или же самостоятельное повторение всех шагов.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51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418" y="1105181"/>
            <a:ext cx="10058400" cy="3892168"/>
          </a:xfrm>
        </p:spPr>
        <p:txBody>
          <a:bodyPr rtlCol="0" anchor="ctr">
            <a:noAutofit/>
          </a:bodyPr>
          <a:lstStyle/>
          <a:p>
            <a:pPr lvl="0" algn="just" rtl="0"/>
            <a:r>
              <a:rPr lang="ru-RU" sz="3200" i="1" dirty="0">
                <a:solidFill>
                  <a:srgbClr val="FFC000"/>
                </a:solidFill>
              </a:rPr>
              <a:t>То, будет ли приложение популярным, зависит не только от его функциональности и полезности, но и во многом от умело составленной документации. Если вы смогли объяснить пользователю, зачем ему ваше приложение и как с ним работать, это уже половина успеха. </a:t>
            </a:r>
            <a:r>
              <a:rPr lang="ru-RU" sz="3200" i="1" dirty="0" err="1">
                <a:solidFill>
                  <a:srgbClr val="FFC000"/>
                </a:solidFill>
              </a:rPr>
              <a:t>Сегодя</a:t>
            </a:r>
            <a:r>
              <a:rPr lang="ru-RU" sz="3200" i="1" dirty="0">
                <a:solidFill>
                  <a:srgbClr val="FFC000"/>
                </a:solidFill>
              </a:rPr>
              <a:t> </a:t>
            </a:r>
            <a:r>
              <a:rPr lang="ru-RU" sz="3200" i="1" dirty="0" err="1">
                <a:solidFill>
                  <a:srgbClr val="FFC000"/>
                </a:solidFill>
              </a:rPr>
              <a:t>поговрим</a:t>
            </a:r>
            <a:r>
              <a:rPr lang="ru-RU" sz="3200" i="1" dirty="0">
                <a:solidFill>
                  <a:srgbClr val="FFC000"/>
                </a:solidFill>
              </a:rPr>
              <a:t> о том, как составлять современные мануалы быстрее и проще</a:t>
            </a:r>
            <a:endParaRPr lang="ru" sz="3200" i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endParaRPr lang="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E5B8-1BE7-471E-A9E8-9BC6F94E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5E1D5B-5D72-4FB6-B6A0-CCE46B857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305017"/>
            <a:ext cx="9978501" cy="5264459"/>
          </a:xfrm>
        </p:spPr>
        <p:txBody>
          <a:bodyPr/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«Принцип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Златовласки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»: пользователю надо давать не слишком много информации, не слишком мало, а в точности столько, сколько нужно для выполнения задач. </a:t>
            </a:r>
          </a:p>
          <a:p>
            <a:pPr algn="just"/>
            <a:endParaRPr lang="ru-RU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Хорошая документация должна работать как </a:t>
            </a:r>
            <a:r>
              <a:rPr lang="ru-RU" sz="2000" b="0" i="0" dirty="0">
                <a:solidFill>
                  <a:srgbClr val="00B050"/>
                </a:solidFill>
                <a:effectLst/>
                <a:latin typeface="Tahoma" panose="020B0604030504040204" pitchFamily="34" charset="0"/>
              </a:rPr>
              <a:t>навигатор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 как только пользователь показал, в каком месте он находится </a:t>
            </a:r>
            <a:r>
              <a:rPr lang="ru-RU" sz="2000" b="0" i="0" dirty="0">
                <a:solidFill>
                  <a:srgbClr val="00B050"/>
                </a:solidFill>
                <a:effectLst/>
                <a:latin typeface="Tahoma" panose="020B0604030504040204" pitchFamily="34" charset="0"/>
              </a:rPr>
              <a:t>(с какой проблемой столкнулся),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он тут же должен при помощи файла справки отыскать правильный путь </a:t>
            </a:r>
            <a:r>
              <a:rPr lang="ru-RU" sz="2000" b="0" i="0" dirty="0">
                <a:solidFill>
                  <a:srgbClr val="00B050"/>
                </a:solidFill>
                <a:effectLst/>
                <a:latin typeface="Tahoma" panose="020B0604030504040204" pitchFamily="34" charset="0"/>
              </a:rPr>
              <a:t>(решение проблемы)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И конечно, не стоит забывать о гиперссылках, при помощи которых нужно обеспечивать свободное перемещение пользователя по мануалу. </a:t>
            </a: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4A5-8488-4378-8649-1883831F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03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C0FB2-10D9-4532-AE0B-C4168347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Благодарю за внимание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020722-C88C-4637-A389-4A11560E1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97EE2C-883C-4461-A396-648CF6E6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22.01.2024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2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124DD-E0E7-4597-9933-AF77B39B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4055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b="1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Clarify</a:t>
            </a:r>
            <a: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2.0.5 – быстрые мануалы без дополнительного софта</a:t>
            </a:r>
            <a:b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976D8F-AE94-49F4-83BD-61B113F6C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Разработчик:</a:t>
            </a:r>
            <a:r>
              <a:rPr lang="en-US" sz="2800" b="0" i="0" u="sng" dirty="0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2"/>
              </a:rPr>
              <a:t>Blue Mango Learning Systems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Операционная система: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Windows/Mac.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Распространение: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shareware, $30.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Русский интерфейс: нет.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543B2-6A0A-49EC-AE00-70A7BDC2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7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">
            <a:extLst>
              <a:ext uri="{FF2B5EF4-FFF2-40B4-BE49-F238E27FC236}">
                <a16:creationId xmlns:a16="http://schemas.microsoft.com/office/drawing/2014/main" id="{BFF9AB70-584D-4D51-B499-A68F8EA28C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14" y="-413"/>
            <a:ext cx="9595283" cy="681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3C232686-0D35-4AE3-B31D-46842E77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3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C115CF06-6E29-4D7D-847A-97819A30E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pic>
        <p:nvPicPr>
          <p:cNvPr id="2050" name="Picture 2" descr="  ">
            <a:extLst>
              <a:ext uri="{FF2B5EF4-FFF2-40B4-BE49-F238E27FC236}">
                <a16:creationId xmlns:a16="http://schemas.microsoft.com/office/drawing/2014/main" id="{5F2574AE-4D50-45E2-8058-C27B44050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12" y="177981"/>
            <a:ext cx="7684614" cy="573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D09CD-B0B4-440F-B89A-3DBBFB3F1326}"/>
              </a:ext>
            </a:extLst>
          </p:cNvPr>
          <p:cNvSpPr txBox="1"/>
          <p:nvPr/>
        </p:nvSpPr>
        <p:spPr>
          <a:xfrm>
            <a:off x="349189" y="177981"/>
            <a:ext cx="383219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Окно программы разделено на две части: слева идет работа с заголовками, а справа – с содержимым мануала. Каждый заголовок называется тут "шагом". 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Как только автор создает новый заголовок, программа тут же подсказывает, что для него нужно создать скриншот и добавить сопроводительный текст. Каждый новый заголовок автоматически нумеруется, также можно легко создавать подзаголовки, тоже пронумерованные. Впрочем, если в вашем документе номера разделов не нужны, эту функцию можно просто отключить. При помощи горячих клавиш заголовки можно быстро перемещать между разделами.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64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C6D425-1D88-40FC-8A05-19EECE997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03" y="315033"/>
            <a:ext cx="3288287" cy="6227931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Над проектами </a:t>
            </a:r>
            <a:r>
              <a:rPr lang="ru-RU" dirty="0" err="1"/>
              <a:t>Clarify</a:t>
            </a:r>
            <a:r>
              <a:rPr lang="ru-RU" dirty="0"/>
              <a:t> можно работать совместно с другими пользователями. Для этого нужно создать учетную запись на сайте </a:t>
            </a:r>
            <a:r>
              <a:rPr lang="ru-RU" dirty="0">
                <a:solidFill>
                  <a:srgbClr val="00B0F0"/>
                </a:solidFill>
              </a:rPr>
              <a:t>Clarify-it.com. </a:t>
            </a:r>
          </a:p>
          <a:p>
            <a:pPr algn="just"/>
            <a:r>
              <a:rPr lang="ru-RU" dirty="0"/>
              <a:t>Кроме этого, программа поддерживает сервисы </a:t>
            </a:r>
            <a:r>
              <a:rPr lang="ru-RU" dirty="0" err="1"/>
              <a:t>Dropbox</a:t>
            </a:r>
            <a:r>
              <a:rPr lang="ru-RU" dirty="0"/>
              <a:t> и </a:t>
            </a:r>
            <a:r>
              <a:rPr lang="ru-RU" dirty="0" err="1"/>
              <a:t>Evernote</a:t>
            </a:r>
            <a:r>
              <a:rPr lang="ru-RU" dirty="0"/>
              <a:t>, дает возможность экспортировать проекты в </a:t>
            </a:r>
            <a:r>
              <a:rPr lang="ru-RU" dirty="0">
                <a:solidFill>
                  <a:srgbClr val="7030A0"/>
                </a:solidFill>
              </a:rPr>
              <a:t>PDF, Word, HTML </a:t>
            </a:r>
            <a:r>
              <a:rPr lang="ru-RU" dirty="0"/>
              <a:t>и на сайты </a:t>
            </a:r>
            <a:r>
              <a:rPr lang="ru-RU" dirty="0" err="1">
                <a:solidFill>
                  <a:srgbClr val="7030A0"/>
                </a:solidFill>
              </a:rPr>
              <a:t>WordPress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ru-RU" dirty="0"/>
              <a:t>При желании можно также просто скопировать весь текст документа (или же текст с картинками) в буфер обмена.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0AF227-9843-4A2C-9B4D-BDCFB292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ACB4D2-33C7-44FD-A89B-EE022C74A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972" y="109942"/>
            <a:ext cx="5974304" cy="66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2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 ">
            <a:extLst>
              <a:ext uri="{FF2B5EF4-FFF2-40B4-BE49-F238E27FC236}">
                <a16:creationId xmlns:a16="http://schemas.microsoft.com/office/drawing/2014/main" id="{E2F50082-34DD-44E1-B102-F6C020B583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02" y="111794"/>
            <a:ext cx="8629996" cy="613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4DB08E0C-21A4-4BD9-8959-397FE9C0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D4C6A-A6C7-4344-BEDD-93957F828AE9}"/>
              </a:ext>
            </a:extLst>
          </p:cNvPr>
          <p:cNvSpPr txBox="1"/>
          <p:nvPr/>
        </p:nvSpPr>
        <p:spPr>
          <a:xfrm>
            <a:off x="144262" y="256913"/>
            <a:ext cx="309744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При экспорте можно выбирать тему оформления, добавлять колонтитулы, управлять разными параметрами отображения (в зависимости от формата). Например, для экспорта в Word доступны три темы оформления, а готовый документ представлен в виде идеально отформатированного файла, со стилями, заголовками, списками, гиперссылками. Работать с таким одно удовольствие, особенно если помнить о том, сколько времени нужно потратить на подобное форматирование в Word вручную.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68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124DD-E0E7-4597-9933-AF77B39B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103" y="571309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b="1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Dr.Explain</a:t>
            </a:r>
            <a: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5.3 – полуавтоматические руководства с готовыми аннотациями</a:t>
            </a:r>
            <a:b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b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976D8F-AE94-49F4-83BD-61B113F6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8201"/>
            <a:ext cx="10058400" cy="376089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Разработчик: </a:t>
            </a:r>
            <a:r>
              <a:rPr lang="ru-RU" sz="2800" b="0" i="0" u="sng" dirty="0" err="1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2"/>
              </a:rPr>
              <a:t>Indigo</a:t>
            </a:r>
            <a:r>
              <a:rPr lang="ru-RU" sz="2800" b="0" i="0" u="sng" dirty="0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2"/>
              </a:rPr>
              <a:t> </a:t>
            </a:r>
            <a:r>
              <a:rPr lang="ru-RU" sz="2800" b="0" i="0" u="sng" dirty="0" err="1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2"/>
              </a:rPr>
              <a:t>Byte</a:t>
            </a:r>
            <a:r>
              <a:rPr lang="ru-RU" sz="2800" b="0" i="0" u="sng" dirty="0">
                <a:solidFill>
                  <a:srgbClr val="3263A5"/>
                </a:solidFill>
                <a:effectLst/>
                <a:latin typeface="Tahoma" panose="020B0604030504040204" pitchFamily="34" charset="0"/>
                <a:hlinkClick r:id="rId2"/>
              </a:rPr>
              <a:t> Systems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Операционная система: Windows.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Распространение: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shareware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от 7 500 рублей.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Русский интерфейс: есть.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543B2-6A0A-49EC-AE00-70A7BDC2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3621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1839</Words>
  <Application>Microsoft Office PowerPoint</Application>
  <PresentationFormat>Широкоэкранный</PresentationFormat>
  <Paragraphs>108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Tahoma</vt:lpstr>
      <vt:lpstr>Trebuchet MS</vt:lpstr>
      <vt:lpstr>Wingdings 3</vt:lpstr>
      <vt:lpstr>Аспект</vt:lpstr>
      <vt:lpstr>В чем писать техническую документацию: 5 удобных программ</vt:lpstr>
      <vt:lpstr>Содержание</vt:lpstr>
      <vt:lpstr>То, будет ли приложение популярным, зависит не только от его функциональности и полезности, но и во многом от умело составленной документации. Если вы смогли объяснить пользователю, зачем ему ваше приложение и как с ним работать, это уже половина успеха. Сегодя поговрим о том, как составлять современные мануалы быстрее и проще</vt:lpstr>
      <vt:lpstr>Clarify 2.0.5 – быстрые мануалы без дополнительного софта </vt:lpstr>
      <vt:lpstr>Презентация PowerPoint</vt:lpstr>
      <vt:lpstr>Презентация PowerPoint</vt:lpstr>
      <vt:lpstr>Презентация PowerPoint</vt:lpstr>
      <vt:lpstr>Презентация PowerPoint</vt:lpstr>
      <vt:lpstr>Dr.Explain 5.3 – полуавтоматические руководства с готовыми аннотациями  </vt:lpstr>
      <vt:lpstr>Презентация PowerPoint</vt:lpstr>
      <vt:lpstr>Презентация PowerPoint</vt:lpstr>
      <vt:lpstr>Презентация PowerPoint</vt:lpstr>
      <vt:lpstr>Презентация PowerPoint</vt:lpstr>
      <vt:lpstr>Manula – перенос мануалов в онлайн   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чем писать техническую документацию: 5 удобных программ</dc:title>
  <dc:creator>Lenovo</dc:creator>
  <cp:lastModifiedBy>Lenovo</cp:lastModifiedBy>
  <cp:revision>7</cp:revision>
  <dcterms:created xsi:type="dcterms:W3CDTF">2024-01-22T07:10:41Z</dcterms:created>
  <dcterms:modified xsi:type="dcterms:W3CDTF">2024-01-22T08:15:04Z</dcterms:modified>
</cp:coreProperties>
</file>