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5" r:id="rId6"/>
    <p:sldId id="266" r:id="rId7"/>
    <p:sldId id="267" r:id="rId8"/>
    <p:sldId id="26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8" autoAdjust="0"/>
    <p:restoredTop sz="94660"/>
  </p:normalViewPr>
  <p:slideViewPr>
    <p:cSldViewPr>
      <p:cViewPr varScale="1">
        <p:scale>
          <a:sx n="86" d="100"/>
          <a:sy n="86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852936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Возникновение и развитие русской журналистики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</a:t>
            </a:r>
            <a:r>
              <a:rPr lang="ru-RU" dirty="0" smtClean="0"/>
              <a:t>урналистика 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 </a:t>
            </a:r>
            <a:r>
              <a:rPr lang="ru-RU" dirty="0" smtClean="0"/>
              <a:t>обмен информацией между агентом (тем, кто воспроизводит слово) и реципиентом (тем, кто его воспринимает</a:t>
            </a:r>
            <a:r>
              <a:rPr lang="ru-RU" dirty="0" smtClean="0"/>
              <a:t>), где агент </a:t>
            </a:r>
            <a:r>
              <a:rPr lang="ru-RU" dirty="0" smtClean="0"/>
              <a:t>– журналист, реципиент – читатель, </a:t>
            </a:r>
            <a:r>
              <a:rPr lang="ru-RU" dirty="0" smtClean="0"/>
              <a:t>слушатель; </a:t>
            </a:r>
          </a:p>
          <a:p>
            <a:r>
              <a:rPr lang="ru-RU" dirty="0" smtClean="0"/>
              <a:t>э</a:t>
            </a:r>
            <a:r>
              <a:rPr lang="ru-RU" dirty="0" smtClean="0"/>
              <a:t>то распространение информации </a:t>
            </a:r>
            <a:r>
              <a:rPr lang="ru-RU" dirty="0" smtClean="0"/>
              <a:t>с помощью тиражирования новостей на машинной </a:t>
            </a:r>
            <a:r>
              <a:rPr lang="ru-RU" dirty="0" smtClean="0"/>
              <a:t>основе;</a:t>
            </a:r>
          </a:p>
          <a:p>
            <a:r>
              <a:rPr lang="ru-RU" dirty="0" err="1" smtClean="0"/>
              <a:t>Пприод</a:t>
            </a:r>
            <a:r>
              <a:rPr lang="ru-RU" dirty="0" smtClean="0"/>
              <a:t> - конец</a:t>
            </a:r>
            <a:r>
              <a:rPr lang="ru-RU" dirty="0" smtClean="0"/>
              <a:t> </a:t>
            </a:r>
            <a:r>
              <a:rPr lang="en-US" dirty="0" smtClean="0"/>
              <a:t>XVI</a:t>
            </a:r>
            <a:r>
              <a:rPr lang="ru-RU" dirty="0" smtClean="0"/>
              <a:t>, </a:t>
            </a:r>
            <a:r>
              <a:rPr lang="en-US" dirty="0" smtClean="0"/>
              <a:t>XVII</a:t>
            </a:r>
            <a:r>
              <a:rPr lang="ru-RU" dirty="0" smtClean="0"/>
              <a:t>, </a:t>
            </a:r>
            <a:r>
              <a:rPr lang="en-US" dirty="0" smtClean="0"/>
              <a:t>XVIII</a:t>
            </a:r>
            <a:r>
              <a:rPr lang="ru-RU" dirty="0" smtClean="0"/>
              <a:t> </a:t>
            </a:r>
            <a:r>
              <a:rPr lang="ru-RU" dirty="0" smtClean="0"/>
              <a:t>вв.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Первая русская газета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История </a:t>
            </a:r>
            <a:r>
              <a:rPr lang="ru-RU" dirty="0" smtClean="0"/>
              <a:t>русской </a:t>
            </a:r>
            <a:r>
              <a:rPr lang="ru-RU" dirty="0" smtClean="0"/>
              <a:t>журналистики начинается с  </a:t>
            </a:r>
            <a:r>
              <a:rPr lang="ru-RU" dirty="0" smtClean="0"/>
              <a:t>1702 г., с момента издания </a:t>
            </a:r>
            <a:r>
              <a:rPr lang="ru-RU" b="1" dirty="0" smtClean="0"/>
              <a:t>«Ведомостей»</a:t>
            </a:r>
            <a:r>
              <a:rPr lang="ru-RU" dirty="0" smtClean="0"/>
              <a:t> — первой русской </a:t>
            </a:r>
            <a:r>
              <a:rPr lang="ru-RU" b="1" dirty="0" smtClean="0"/>
              <a:t>печатной</a:t>
            </a:r>
            <a:r>
              <a:rPr lang="ru-RU" dirty="0" smtClean="0"/>
              <a:t> газеты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До </a:t>
            </a:r>
            <a:r>
              <a:rPr lang="ru-RU" dirty="0" smtClean="0"/>
              <a:t>нее в России издавалась рукописная газета </a:t>
            </a:r>
            <a:r>
              <a:rPr lang="ru-RU" i="1" dirty="0" smtClean="0"/>
              <a:t>«Куранты» (</a:t>
            </a:r>
            <a:r>
              <a:rPr lang="ru-RU" dirty="0" smtClean="0"/>
              <a:t>«Вестовые письма</a:t>
            </a:r>
            <a:r>
              <a:rPr lang="ru-RU" dirty="0" smtClean="0"/>
              <a:t>») в 1600 г.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Специфика газеты: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70916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</a:t>
            </a:r>
            <a:r>
              <a:rPr lang="ru-RU" dirty="0" smtClean="0"/>
              <a:t>некоммерческое издание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. проводник определенной </a:t>
            </a:r>
            <a:r>
              <a:rPr lang="ru-RU" dirty="0" smtClean="0"/>
              <a:t>политики </a:t>
            </a:r>
          </a:p>
          <a:p>
            <a:r>
              <a:rPr lang="ru-RU" dirty="0" smtClean="0"/>
              <a:t>3</a:t>
            </a:r>
            <a:r>
              <a:rPr lang="ru-RU" dirty="0" smtClean="0"/>
              <a:t>. организатор общественного мнения в пользу государственных реформ, в пользу защиты национальной самостоятельности и </a:t>
            </a:r>
            <a:r>
              <a:rPr lang="ru-RU" dirty="0" smtClean="0"/>
              <a:t>независимости; </a:t>
            </a:r>
          </a:p>
          <a:p>
            <a:r>
              <a:rPr lang="ru-RU" dirty="0" smtClean="0"/>
              <a:t>4</a:t>
            </a:r>
            <a:r>
              <a:rPr lang="ru-RU" dirty="0" smtClean="0"/>
              <a:t>. информационные материалы первенствовали, но четко сочетались с идеологией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Вывод:</a:t>
            </a:r>
            <a:r>
              <a:rPr lang="ru-RU" dirty="0" smtClean="0"/>
              <a:t> первые </a:t>
            </a:r>
            <a:r>
              <a:rPr lang="ru-RU" dirty="0" smtClean="0"/>
              <a:t>русские газеты носили </a:t>
            </a:r>
            <a:r>
              <a:rPr lang="ru-RU" u="sng" dirty="0" smtClean="0"/>
              <a:t>официальный</a:t>
            </a:r>
            <a:r>
              <a:rPr lang="ru-RU" dirty="0" smtClean="0"/>
              <a:t> характер и были  </a:t>
            </a:r>
            <a:r>
              <a:rPr lang="ru-RU" u="sng" dirty="0" smtClean="0"/>
              <a:t>стандартизированы</a:t>
            </a:r>
            <a:r>
              <a:rPr lang="ru-RU" dirty="0" smtClean="0"/>
              <a:t> в отборе информации и ее подаче.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Первые русские журналы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В 1728 г. появился первый русский </a:t>
            </a:r>
            <a:r>
              <a:rPr lang="ru-RU" b="1" dirty="0" smtClean="0"/>
              <a:t>журнал</a:t>
            </a:r>
            <a:r>
              <a:rPr lang="ru-RU" dirty="0" smtClean="0"/>
              <a:t> под названием </a:t>
            </a:r>
            <a:r>
              <a:rPr lang="ru-RU" i="1" dirty="0" smtClean="0"/>
              <a:t>«Примечания». </a:t>
            </a:r>
            <a:endParaRPr lang="ru-RU" i="1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середине </a:t>
            </a:r>
            <a:r>
              <a:rPr lang="en-US" dirty="0" smtClean="0"/>
              <a:t>XVIII</a:t>
            </a:r>
            <a:r>
              <a:rPr lang="ru-RU" dirty="0" smtClean="0"/>
              <a:t> в. появляется первый </a:t>
            </a:r>
            <a:r>
              <a:rPr lang="ru-RU" b="1" dirty="0" smtClean="0"/>
              <a:t>частный журнал</a:t>
            </a:r>
            <a:r>
              <a:rPr lang="ru-RU" dirty="0" smtClean="0"/>
              <a:t>,</a:t>
            </a:r>
            <a:r>
              <a:rPr lang="ru-RU" b="1" dirty="0" smtClean="0"/>
              <a:t> </a:t>
            </a:r>
            <a:r>
              <a:rPr lang="ru-RU" dirty="0" smtClean="0"/>
              <a:t>т.е. независимый от правительства и издаваемый на правах частного предпринимательства – это </a:t>
            </a:r>
            <a:r>
              <a:rPr lang="ru-RU" i="1" dirty="0" smtClean="0"/>
              <a:t>«Трудолюбивая пчела» </a:t>
            </a:r>
            <a:r>
              <a:rPr lang="ru-RU" dirty="0" smtClean="0"/>
              <a:t>А.П. Сумарокова (1759).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Сатирические журналы 18 века.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«</a:t>
            </a:r>
            <a:r>
              <a:rPr lang="ru-RU" i="1" dirty="0" smtClean="0"/>
              <a:t>Трутень», «Живописец</a:t>
            </a:r>
            <a:r>
              <a:rPr lang="ru-RU" i="1" dirty="0" smtClean="0"/>
              <a:t>» (Н.Новиков);</a:t>
            </a:r>
            <a:r>
              <a:rPr lang="ru-RU" i="1" dirty="0" smtClean="0"/>
              <a:t> </a:t>
            </a:r>
            <a:endParaRPr lang="ru-RU" i="1" dirty="0" smtClean="0"/>
          </a:p>
          <a:p>
            <a:r>
              <a:rPr lang="ru-RU" dirty="0" smtClean="0"/>
              <a:t> </a:t>
            </a:r>
            <a:r>
              <a:rPr lang="ru-RU" i="1" dirty="0" smtClean="0"/>
              <a:t>«Друг честных людей</a:t>
            </a:r>
            <a:r>
              <a:rPr lang="ru-RU" i="1" dirty="0" smtClean="0"/>
              <a:t>» (Д.Фонвизин);</a:t>
            </a:r>
            <a:r>
              <a:rPr lang="ru-RU" i="1" dirty="0" smtClean="0"/>
              <a:t> </a:t>
            </a:r>
            <a:endParaRPr lang="ru-RU" i="1" dirty="0" smtClean="0"/>
          </a:p>
          <a:p>
            <a:r>
              <a:rPr lang="ru-RU" i="1" dirty="0" smtClean="0"/>
              <a:t>«</a:t>
            </a:r>
            <a:r>
              <a:rPr lang="ru-RU" i="1" dirty="0" smtClean="0"/>
              <a:t>Зритель», «Почта </a:t>
            </a:r>
            <a:r>
              <a:rPr lang="ru-RU" i="1" dirty="0" smtClean="0"/>
              <a:t>духов» (И.Крылов);</a:t>
            </a:r>
            <a:r>
              <a:rPr lang="ru-RU" dirty="0" smtClean="0"/>
              <a:t> </a:t>
            </a:r>
          </a:p>
          <a:p>
            <a:r>
              <a:rPr lang="ru-RU" i="1" dirty="0" smtClean="0"/>
              <a:t>«</a:t>
            </a:r>
            <a:r>
              <a:rPr lang="ru-RU" i="1" dirty="0" smtClean="0"/>
              <a:t>Всякая всячина» </a:t>
            </a:r>
            <a:r>
              <a:rPr lang="ru-RU" dirty="0" smtClean="0"/>
              <a:t>(издавала Екатерина</a:t>
            </a:r>
            <a:r>
              <a:rPr lang="ru-RU" dirty="0" smtClean="0"/>
              <a:t> </a:t>
            </a:r>
            <a:r>
              <a:rPr lang="en-US" dirty="0" smtClean="0"/>
              <a:t>II</a:t>
            </a:r>
            <a:r>
              <a:rPr lang="ru-RU" dirty="0" smtClean="0"/>
              <a:t> с помощью княгини Е.Р. </a:t>
            </a:r>
            <a:r>
              <a:rPr lang="ru-RU" dirty="0" smtClean="0"/>
              <a:t>Дашковой).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Русские писатели 18 в. как журналисты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А.Н. Радищев </a:t>
            </a:r>
            <a:r>
              <a:rPr lang="ru-RU" dirty="0" smtClean="0"/>
              <a:t>–</a:t>
            </a:r>
            <a:r>
              <a:rPr lang="ru-RU" i="1" dirty="0" smtClean="0"/>
              <a:t> </a:t>
            </a:r>
            <a:r>
              <a:rPr lang="ru-RU" dirty="0" smtClean="0"/>
              <a:t>один из основоположников патриотического направления в </a:t>
            </a:r>
            <a:r>
              <a:rPr lang="ru-RU" dirty="0" smtClean="0"/>
              <a:t>журналистике. </a:t>
            </a:r>
            <a:r>
              <a:rPr lang="ru-RU" dirty="0" smtClean="0"/>
              <a:t>В 1789 г. в декабрьском номере журнала «Беседующий гражданин» он опубликовал статью, которая называлась «Беседа о том, что есть сын Отечества».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конце века заметную роль в журналистике стал играть Н.М. Карамзин. Свои первые шаги в журналистике он сделал в изданиях Н. Новикова «Московские ведомости», «Детский журнал». В 1791 г. он сам стал издавать литературный ежемесячник под названием «Московский журнал».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Итоги развития русской журналистики 18 века.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235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 сложилась система печати (газета, журнал);  </a:t>
            </a:r>
          </a:p>
          <a:p>
            <a:r>
              <a:rPr lang="ru-RU" dirty="0" smtClean="0"/>
              <a:t>2. появились частные издания; </a:t>
            </a:r>
          </a:p>
          <a:p>
            <a:r>
              <a:rPr lang="ru-RU" dirty="0" smtClean="0"/>
              <a:t>3. установилась тесная связь литературы и журналистики. </a:t>
            </a:r>
          </a:p>
          <a:p>
            <a:r>
              <a:rPr lang="ru-RU" dirty="0" smtClean="0"/>
              <a:t>4. обособились специальные журналы: хозяйственные, медицинские, детские; </a:t>
            </a:r>
          </a:p>
          <a:p>
            <a:r>
              <a:rPr lang="ru-RU" dirty="0" smtClean="0"/>
              <a:t>5. русская сатирическая журналистика; </a:t>
            </a:r>
          </a:p>
          <a:p>
            <a:r>
              <a:rPr lang="ru-RU" dirty="0" smtClean="0"/>
              <a:t>6. определились две основные линии: монархическая, крепостническая и оппозиционная, антикрепостническая и частично даже антимонархическая (Радищев). Оппозиционная печать по связям с общественным движением, передовой идеологией, несмотря на царскую цензуру, встала вровень с возникшей раньше ее по времени западноевропейской журналистикой.</a:t>
            </a:r>
          </a:p>
          <a:p>
            <a:r>
              <a:rPr lang="ru-RU" dirty="0" smtClean="0"/>
              <a:t>7. начинают формироваться жанры журналистики – памфлет, памфлет-пародия («Письма Фалалею» Новикова, «Похвальная речь в память моему дедушке» Крылова), интервью (Карамзин). </a:t>
            </a:r>
          </a:p>
          <a:p>
            <a:r>
              <a:rPr lang="ru-RU" dirty="0" smtClean="0"/>
              <a:t>8. сформулирован первый кодекс журналиста – журналиста-гражданина (Ломоносов. Радищев</a:t>
            </a:r>
            <a:r>
              <a:rPr lang="ru-RU" dirty="0" smtClean="0"/>
              <a:t>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140</TotalTime>
  <Words>409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Возникновение и развитие русской журналистики  </vt:lpstr>
      <vt:lpstr>Журналистика - это</vt:lpstr>
      <vt:lpstr>Первая русская газета</vt:lpstr>
      <vt:lpstr>Специфика газеты:</vt:lpstr>
      <vt:lpstr>Первые русские журналы</vt:lpstr>
      <vt:lpstr>Сатирические журналы 18 века.</vt:lpstr>
      <vt:lpstr>Русские писатели 18 в. как журналисты</vt:lpstr>
      <vt:lpstr>Слайд 8</vt:lpstr>
      <vt:lpstr>Итоги развития русской журналистики 18 века.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Философия, и её роль в жизни общества </dc:title>
  <cp:lastModifiedBy>Андрей</cp:lastModifiedBy>
  <cp:revision>18</cp:revision>
  <dcterms:modified xsi:type="dcterms:W3CDTF">2014-05-01T12:49:19Z</dcterms:modified>
</cp:coreProperties>
</file>