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93" r:id="rId1"/>
  </p:sldMasterIdLst>
  <p:notesMasterIdLst>
    <p:notesMasterId r:id="rId29"/>
  </p:notesMasterIdLst>
  <p:handoutMasterIdLst>
    <p:handoutMasterId r:id="rId30"/>
  </p:handoutMasterIdLst>
  <p:sldIdLst>
    <p:sldId id="256" r:id="rId2"/>
    <p:sldId id="339" r:id="rId3"/>
    <p:sldId id="340" r:id="rId4"/>
    <p:sldId id="341" r:id="rId5"/>
    <p:sldId id="342" r:id="rId6"/>
    <p:sldId id="351" r:id="rId7"/>
    <p:sldId id="355" r:id="rId8"/>
    <p:sldId id="383" r:id="rId9"/>
    <p:sldId id="384" r:id="rId10"/>
    <p:sldId id="354" r:id="rId11"/>
    <p:sldId id="352" r:id="rId12"/>
    <p:sldId id="358" r:id="rId13"/>
    <p:sldId id="368" r:id="rId14"/>
    <p:sldId id="353" r:id="rId15"/>
    <p:sldId id="372" r:id="rId16"/>
    <p:sldId id="363" r:id="rId17"/>
    <p:sldId id="359" r:id="rId18"/>
    <p:sldId id="360" r:id="rId19"/>
    <p:sldId id="361" r:id="rId20"/>
    <p:sldId id="362" r:id="rId21"/>
    <p:sldId id="369" r:id="rId22"/>
    <p:sldId id="370" r:id="rId23"/>
    <p:sldId id="357" r:id="rId24"/>
    <p:sldId id="365" r:id="rId25"/>
    <p:sldId id="366" r:id="rId26"/>
    <p:sldId id="367" r:id="rId27"/>
    <p:sldId id="371" r:id="rId2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EBEFA1"/>
    <a:srgbClr val="FFC1B5"/>
    <a:srgbClr val="FFB7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0"/>
    <p:restoredTop sz="97483" autoAdjust="0"/>
  </p:normalViewPr>
  <p:slideViewPr>
    <p:cSldViewPr snapToGrid="0" snapToObjects="1">
      <p:cViewPr>
        <p:scale>
          <a:sx n="70" d="100"/>
          <a:sy n="70" d="100"/>
        </p:scale>
        <p:origin x="-414" y="-6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8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A37BDA20-0915-4900-880A-D0AC57717EE9}"/>
    <pc:docChg chg="modSld">
      <pc:chgData name="" userId="" providerId="" clId="Web-{A37BDA20-0915-4900-880A-D0AC57717EE9}" dt="2019-02-26T12:43:06.812" v="26" actId="14100"/>
      <pc:docMkLst>
        <pc:docMk/>
      </pc:docMkLst>
      <pc:sldChg chg="modSp">
        <pc:chgData name="" userId="" providerId="" clId="Web-{A37BDA20-0915-4900-880A-D0AC57717EE9}" dt="2019-02-26T12:43:06.812" v="26" actId="14100"/>
        <pc:sldMkLst>
          <pc:docMk/>
          <pc:sldMk cId="1912680238" sldId="293"/>
        </pc:sldMkLst>
        <pc:spChg chg="mod">
          <ac:chgData name="" userId="" providerId="" clId="Web-{A37BDA20-0915-4900-880A-D0AC57717EE9}" dt="2019-02-26T12:43:06.812" v="26" actId="14100"/>
          <ac:spMkLst>
            <pc:docMk/>
            <pc:sldMk cId="1912680238" sldId="293"/>
            <ac:spMk id="23" creationId="{00000000-0000-0000-0000-000000000000}"/>
          </ac:spMkLst>
        </pc:spChg>
      </pc:sldChg>
      <pc:sldChg chg="modSp">
        <pc:chgData name="" userId="" providerId="" clId="Web-{A37BDA20-0915-4900-880A-D0AC57717EE9}" dt="2019-02-26T12:41:41.294" v="2" actId="20577"/>
        <pc:sldMkLst>
          <pc:docMk/>
          <pc:sldMk cId="1725395473" sldId="296"/>
        </pc:sldMkLst>
        <pc:spChg chg="mod">
          <ac:chgData name="" userId="" providerId="" clId="Web-{A37BDA20-0915-4900-880A-D0AC57717EE9}" dt="2019-02-26T12:41:41.294" v="2" actId="20577"/>
          <ac:spMkLst>
            <pc:docMk/>
            <pc:sldMk cId="1725395473" sldId="296"/>
            <ac:spMk id="9" creationId="{00000000-0000-0000-0000-000000000000}"/>
          </ac:spMkLst>
        </pc:spChg>
      </pc:sldChg>
    </pc:docChg>
  </pc:docChgLst>
  <pc:docChgLst>
    <pc:chgData clId="Web-{E888C0AF-F9E3-4350-BCE2-EF5EEEBB9718}"/>
    <pc:docChg chg="modSld">
      <pc:chgData name="" userId="" providerId="" clId="Web-{E888C0AF-F9E3-4350-BCE2-EF5EEEBB9718}" dt="2019-08-16T12:25:56.174" v="38" actId="20577"/>
      <pc:docMkLst>
        <pc:docMk/>
      </pc:docMkLst>
      <pc:sldChg chg="addSp delSp modSp">
        <pc:chgData name="" userId="" providerId="" clId="Web-{E888C0AF-F9E3-4350-BCE2-EF5EEEBB9718}" dt="2019-08-16T12:25:56.174" v="37" actId="20577"/>
        <pc:sldMkLst>
          <pc:docMk/>
          <pc:sldMk cId="471288344" sldId="276"/>
        </pc:sldMkLst>
        <pc:spChg chg="add mod">
          <ac:chgData name="" userId="" providerId="" clId="Web-{E888C0AF-F9E3-4350-BCE2-EF5EEEBB9718}" dt="2019-08-16T12:25:56.174" v="37" actId="20577"/>
          <ac:spMkLst>
            <pc:docMk/>
            <pc:sldMk cId="471288344" sldId="276"/>
            <ac:spMk id="2" creationId="{D76D20AA-A980-4EFA-8A9B-4A05B6312AC0}"/>
          </ac:spMkLst>
        </pc:spChg>
        <pc:spChg chg="del mod">
          <ac:chgData name="" userId="" providerId="" clId="Web-{E888C0AF-F9E3-4350-BCE2-EF5EEEBB9718}" dt="2019-08-16T12:24:28.627" v="10"/>
          <ac:spMkLst>
            <pc:docMk/>
            <pc:sldMk cId="471288344" sldId="276"/>
            <ac:spMk id="6" creationId="{00000000-0000-0000-0000-000000000000}"/>
          </ac:spMkLst>
        </pc:spChg>
        <pc:picChg chg="mod">
          <ac:chgData name="" userId="" providerId="" clId="Web-{E888C0AF-F9E3-4350-BCE2-EF5EEEBB9718}" dt="2019-08-16T12:24:03.330" v="0" actId="1076"/>
          <ac:picMkLst>
            <pc:docMk/>
            <pc:sldMk cId="471288344" sldId="276"/>
            <ac:picMk id="8"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3530D0-29E5-D249-A0C6-69F4EBD384F4}" type="datetimeFigureOut">
              <a:rPr lang="ru-RU" smtClean="0"/>
              <a:t>08.04.2024</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FBEC64A-B205-E041-970A-7CDBFA106881}" type="slidenum">
              <a:rPr lang="ru-RU" smtClean="0"/>
              <a:t>‹#›</a:t>
            </a:fld>
            <a:endParaRPr lang="ru-RU"/>
          </a:p>
        </p:txBody>
      </p:sp>
    </p:spTree>
    <p:extLst>
      <p:ext uri="{BB962C8B-B14F-4D97-AF65-F5344CB8AC3E}">
        <p14:creationId xmlns:p14="http://schemas.microsoft.com/office/powerpoint/2010/main" val="10145680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A02172-E247-9441-B2C8-2FB2D52CFEA5}" type="datetimeFigureOut">
              <a:rPr lang="ru-RU" smtClean="0"/>
              <a:t>08.04.2024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FEFE31-727B-424F-A299-54A6E4830AAF}" type="slidenum">
              <a:rPr lang="ru-RU" smtClean="0"/>
              <a:t>‹#›</a:t>
            </a:fld>
            <a:endParaRPr lang="ru-RU"/>
          </a:p>
        </p:txBody>
      </p:sp>
    </p:spTree>
    <p:extLst>
      <p:ext uri="{BB962C8B-B14F-4D97-AF65-F5344CB8AC3E}">
        <p14:creationId xmlns:p14="http://schemas.microsoft.com/office/powerpoint/2010/main" val="104237011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2DA4DDF-1E6E-344F-B853-F3D969FEC4FF}" type="datetime1">
              <a:rPr lang="ru-RU" smtClean="0"/>
              <a:t>08.04.2024</a:t>
            </a:fld>
            <a:endParaRPr lang="ru-RU"/>
          </a:p>
        </p:txBody>
      </p:sp>
      <p:sp>
        <p:nvSpPr>
          <p:cNvPr id="5" name="Нижний колонтитул 4"/>
          <p:cNvSpPr>
            <a:spLocks noGrp="1"/>
          </p:cNvSpPr>
          <p:nvPr>
            <p:ph type="ftr" sz="quarter" idx="11"/>
          </p:nvPr>
        </p:nvSpPr>
        <p:spPr/>
        <p:txBody>
          <a:bodyPr/>
          <a:lstStyle/>
          <a:p>
            <a:r>
              <a:rPr lang="en-US" smtClean="0"/>
              <a:t>Economics for SES</a:t>
            </a:r>
            <a:endParaRPr lang="ru-RU"/>
          </a:p>
        </p:txBody>
      </p:sp>
      <p:sp>
        <p:nvSpPr>
          <p:cNvPr id="6" name="Номер слайда 5"/>
          <p:cNvSpPr>
            <a:spLocks noGrp="1"/>
          </p:cNvSpPr>
          <p:nvPr>
            <p:ph type="sldNum" sz="quarter" idx="12"/>
          </p:nvPr>
        </p:nvSpPr>
        <p:spPr/>
        <p:txBody>
          <a:bodyPr/>
          <a:lstStyle/>
          <a:p>
            <a:fld id="{6AD30A80-E4DB-064F-9C5F-077D5922DE95}" type="slidenum">
              <a:rPr lang="ru-RU" smtClean="0"/>
              <a:t>‹#›</a:t>
            </a:fld>
            <a:endParaRPr lang="ru-RU"/>
          </a:p>
        </p:txBody>
      </p:sp>
    </p:spTree>
    <p:extLst>
      <p:ext uri="{BB962C8B-B14F-4D97-AF65-F5344CB8AC3E}">
        <p14:creationId xmlns:p14="http://schemas.microsoft.com/office/powerpoint/2010/main" val="1191959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D1403F6-4779-2747-88DB-F4B7576FB608}" type="datetime1">
              <a:rPr lang="ru-RU" smtClean="0"/>
              <a:t>08.04.2024</a:t>
            </a:fld>
            <a:endParaRPr lang="ru-RU"/>
          </a:p>
        </p:txBody>
      </p:sp>
      <p:sp>
        <p:nvSpPr>
          <p:cNvPr id="5" name="Нижний колонтитул 4"/>
          <p:cNvSpPr>
            <a:spLocks noGrp="1"/>
          </p:cNvSpPr>
          <p:nvPr>
            <p:ph type="ftr" sz="quarter" idx="11"/>
          </p:nvPr>
        </p:nvSpPr>
        <p:spPr/>
        <p:txBody>
          <a:bodyPr/>
          <a:lstStyle/>
          <a:p>
            <a:r>
              <a:rPr lang="en-US" smtClean="0"/>
              <a:t>Economics for SES</a:t>
            </a:r>
            <a:endParaRPr lang="ru-RU"/>
          </a:p>
        </p:txBody>
      </p:sp>
      <p:sp>
        <p:nvSpPr>
          <p:cNvPr id="6" name="Номер слайда 5"/>
          <p:cNvSpPr>
            <a:spLocks noGrp="1"/>
          </p:cNvSpPr>
          <p:nvPr>
            <p:ph type="sldNum" sz="quarter" idx="12"/>
          </p:nvPr>
        </p:nvSpPr>
        <p:spPr/>
        <p:txBody>
          <a:bodyPr/>
          <a:lstStyle/>
          <a:p>
            <a:fld id="{6AD30A80-E4DB-064F-9C5F-077D5922DE95}" type="slidenum">
              <a:rPr lang="ru-RU" smtClean="0"/>
              <a:t>‹#›</a:t>
            </a:fld>
            <a:endParaRPr lang="ru-RU"/>
          </a:p>
        </p:txBody>
      </p:sp>
    </p:spTree>
    <p:extLst>
      <p:ext uri="{BB962C8B-B14F-4D97-AF65-F5344CB8AC3E}">
        <p14:creationId xmlns:p14="http://schemas.microsoft.com/office/powerpoint/2010/main" val="154256752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D1403F6-4779-2747-88DB-F4B7576FB608}" type="datetime1">
              <a:rPr lang="ru-RU" smtClean="0"/>
              <a:t>08.04.2024</a:t>
            </a:fld>
            <a:endParaRPr lang="ru-RU"/>
          </a:p>
        </p:txBody>
      </p:sp>
      <p:sp>
        <p:nvSpPr>
          <p:cNvPr id="5" name="Нижний колонтитул 4"/>
          <p:cNvSpPr>
            <a:spLocks noGrp="1"/>
          </p:cNvSpPr>
          <p:nvPr>
            <p:ph type="ftr" sz="quarter" idx="11"/>
          </p:nvPr>
        </p:nvSpPr>
        <p:spPr/>
        <p:txBody>
          <a:bodyPr/>
          <a:lstStyle/>
          <a:p>
            <a:r>
              <a:rPr lang="en-US" smtClean="0"/>
              <a:t>Economics for SES</a:t>
            </a:r>
            <a:endParaRPr lang="ru-RU"/>
          </a:p>
        </p:txBody>
      </p:sp>
      <p:sp>
        <p:nvSpPr>
          <p:cNvPr id="6" name="Номер слайда 5"/>
          <p:cNvSpPr>
            <a:spLocks noGrp="1"/>
          </p:cNvSpPr>
          <p:nvPr>
            <p:ph type="sldNum" sz="quarter" idx="12"/>
          </p:nvPr>
        </p:nvSpPr>
        <p:spPr/>
        <p:txBody>
          <a:bodyPr/>
          <a:lstStyle/>
          <a:p>
            <a:fld id="{6AD30A80-E4DB-064F-9C5F-077D5922DE95}" type="slidenum">
              <a:rPr lang="ru-RU" smtClean="0"/>
              <a:t>‹#›</a:t>
            </a:fld>
            <a:endParaRPr lang="ru-RU"/>
          </a:p>
        </p:txBody>
      </p:sp>
    </p:spTree>
    <p:extLst>
      <p:ext uri="{BB962C8B-B14F-4D97-AF65-F5344CB8AC3E}">
        <p14:creationId xmlns:p14="http://schemas.microsoft.com/office/powerpoint/2010/main" val="150972205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2A28B4F-FFDE-AC41-B8CF-37BD32587E2B}" type="datetime1">
              <a:rPr lang="ru-RU" smtClean="0"/>
              <a:t>08.04.2024</a:t>
            </a:fld>
            <a:endParaRPr lang="ru-RU"/>
          </a:p>
        </p:txBody>
      </p:sp>
      <p:sp>
        <p:nvSpPr>
          <p:cNvPr id="5" name="Нижний колонтитул 4"/>
          <p:cNvSpPr>
            <a:spLocks noGrp="1"/>
          </p:cNvSpPr>
          <p:nvPr>
            <p:ph type="ftr" sz="quarter" idx="11"/>
          </p:nvPr>
        </p:nvSpPr>
        <p:spPr/>
        <p:txBody>
          <a:bodyPr/>
          <a:lstStyle/>
          <a:p>
            <a:r>
              <a:rPr lang="en-US" smtClean="0"/>
              <a:t>Economics for SES</a:t>
            </a:r>
            <a:endParaRPr lang="ru-RU"/>
          </a:p>
        </p:txBody>
      </p:sp>
      <p:sp>
        <p:nvSpPr>
          <p:cNvPr id="6" name="Номер слайда 5"/>
          <p:cNvSpPr>
            <a:spLocks noGrp="1"/>
          </p:cNvSpPr>
          <p:nvPr>
            <p:ph type="sldNum" sz="quarter" idx="12"/>
          </p:nvPr>
        </p:nvSpPr>
        <p:spPr/>
        <p:txBody>
          <a:bodyPr/>
          <a:lstStyle/>
          <a:p>
            <a:fld id="{6AD30A80-E4DB-064F-9C5F-077D5922DE95}" type="slidenum">
              <a:rPr lang="ru-RU" smtClean="0"/>
              <a:t>‹#›</a:t>
            </a:fld>
            <a:endParaRPr lang="ru-RU"/>
          </a:p>
        </p:txBody>
      </p:sp>
    </p:spTree>
    <p:extLst>
      <p:ext uri="{BB962C8B-B14F-4D97-AF65-F5344CB8AC3E}">
        <p14:creationId xmlns:p14="http://schemas.microsoft.com/office/powerpoint/2010/main" val="1540025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50C20C6-42FB-6F41-BBEE-3BC85D15744F}" type="datetime1">
              <a:rPr lang="ru-RU" smtClean="0"/>
              <a:t>08.04.2024</a:t>
            </a:fld>
            <a:endParaRPr lang="ru-RU"/>
          </a:p>
        </p:txBody>
      </p:sp>
      <p:sp>
        <p:nvSpPr>
          <p:cNvPr id="5" name="Нижний колонтитул 4"/>
          <p:cNvSpPr>
            <a:spLocks noGrp="1"/>
          </p:cNvSpPr>
          <p:nvPr>
            <p:ph type="ftr" sz="quarter" idx="11"/>
          </p:nvPr>
        </p:nvSpPr>
        <p:spPr/>
        <p:txBody>
          <a:bodyPr/>
          <a:lstStyle/>
          <a:p>
            <a:r>
              <a:rPr lang="en-US" smtClean="0"/>
              <a:t>Economics for SES</a:t>
            </a:r>
            <a:endParaRPr lang="ru-RU"/>
          </a:p>
        </p:txBody>
      </p:sp>
      <p:sp>
        <p:nvSpPr>
          <p:cNvPr id="6" name="Номер слайда 5"/>
          <p:cNvSpPr>
            <a:spLocks noGrp="1"/>
          </p:cNvSpPr>
          <p:nvPr>
            <p:ph type="sldNum" sz="quarter" idx="12"/>
          </p:nvPr>
        </p:nvSpPr>
        <p:spPr/>
        <p:txBody>
          <a:bodyPr/>
          <a:lstStyle/>
          <a:p>
            <a:fld id="{6AD30A80-E4DB-064F-9C5F-077D5922DE95}" type="slidenum">
              <a:rPr lang="ru-RU" smtClean="0"/>
              <a:t>‹#›</a:t>
            </a:fld>
            <a:endParaRPr lang="ru-RU"/>
          </a:p>
        </p:txBody>
      </p:sp>
    </p:spTree>
    <p:extLst>
      <p:ext uri="{BB962C8B-B14F-4D97-AF65-F5344CB8AC3E}">
        <p14:creationId xmlns:p14="http://schemas.microsoft.com/office/powerpoint/2010/main" val="1734320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80CD70E-DC6E-824D-8FBD-41B4638D6B74}" type="datetime1">
              <a:rPr lang="ru-RU" smtClean="0"/>
              <a:t>08.04.2024</a:t>
            </a:fld>
            <a:endParaRPr lang="ru-RU"/>
          </a:p>
        </p:txBody>
      </p:sp>
      <p:sp>
        <p:nvSpPr>
          <p:cNvPr id="6" name="Нижний колонтитул 5"/>
          <p:cNvSpPr>
            <a:spLocks noGrp="1"/>
          </p:cNvSpPr>
          <p:nvPr>
            <p:ph type="ftr" sz="quarter" idx="11"/>
          </p:nvPr>
        </p:nvSpPr>
        <p:spPr/>
        <p:txBody>
          <a:bodyPr/>
          <a:lstStyle/>
          <a:p>
            <a:r>
              <a:rPr lang="en-US" smtClean="0"/>
              <a:t>Economics for SES</a:t>
            </a:r>
            <a:endParaRPr lang="ru-RU"/>
          </a:p>
        </p:txBody>
      </p:sp>
      <p:sp>
        <p:nvSpPr>
          <p:cNvPr id="7" name="Номер слайда 6"/>
          <p:cNvSpPr>
            <a:spLocks noGrp="1"/>
          </p:cNvSpPr>
          <p:nvPr>
            <p:ph type="sldNum" sz="quarter" idx="12"/>
          </p:nvPr>
        </p:nvSpPr>
        <p:spPr/>
        <p:txBody>
          <a:bodyPr/>
          <a:lstStyle/>
          <a:p>
            <a:fld id="{6AD30A80-E4DB-064F-9C5F-077D5922DE95}" type="slidenum">
              <a:rPr lang="ru-RU" smtClean="0"/>
              <a:t>‹#›</a:t>
            </a:fld>
            <a:endParaRPr lang="ru-RU"/>
          </a:p>
        </p:txBody>
      </p:sp>
    </p:spTree>
    <p:extLst>
      <p:ext uri="{BB962C8B-B14F-4D97-AF65-F5344CB8AC3E}">
        <p14:creationId xmlns:p14="http://schemas.microsoft.com/office/powerpoint/2010/main" val="925674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5CD368C-BB0F-924F-97BD-5455DC3BB498}" type="datetime1">
              <a:rPr lang="ru-RU" smtClean="0"/>
              <a:t>08.04.2024</a:t>
            </a:fld>
            <a:endParaRPr lang="ru-RU"/>
          </a:p>
        </p:txBody>
      </p:sp>
      <p:sp>
        <p:nvSpPr>
          <p:cNvPr id="8" name="Нижний колонтитул 7"/>
          <p:cNvSpPr>
            <a:spLocks noGrp="1"/>
          </p:cNvSpPr>
          <p:nvPr>
            <p:ph type="ftr" sz="quarter" idx="11"/>
          </p:nvPr>
        </p:nvSpPr>
        <p:spPr/>
        <p:txBody>
          <a:bodyPr/>
          <a:lstStyle/>
          <a:p>
            <a:r>
              <a:rPr lang="en-US" smtClean="0"/>
              <a:t>Economics for SES</a:t>
            </a:r>
            <a:endParaRPr lang="ru-RU"/>
          </a:p>
        </p:txBody>
      </p:sp>
      <p:sp>
        <p:nvSpPr>
          <p:cNvPr id="9" name="Номер слайда 8"/>
          <p:cNvSpPr>
            <a:spLocks noGrp="1"/>
          </p:cNvSpPr>
          <p:nvPr>
            <p:ph type="sldNum" sz="quarter" idx="12"/>
          </p:nvPr>
        </p:nvSpPr>
        <p:spPr/>
        <p:txBody>
          <a:bodyPr/>
          <a:lstStyle/>
          <a:p>
            <a:fld id="{6AD30A80-E4DB-064F-9C5F-077D5922DE95}" type="slidenum">
              <a:rPr lang="ru-RU" smtClean="0"/>
              <a:t>‹#›</a:t>
            </a:fld>
            <a:endParaRPr lang="ru-RU"/>
          </a:p>
        </p:txBody>
      </p:sp>
    </p:spTree>
    <p:extLst>
      <p:ext uri="{BB962C8B-B14F-4D97-AF65-F5344CB8AC3E}">
        <p14:creationId xmlns:p14="http://schemas.microsoft.com/office/powerpoint/2010/main" val="1433748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046EDF4-60BA-0541-8D2F-7B9A24E5D50E}" type="datetime1">
              <a:rPr lang="ru-RU" smtClean="0"/>
              <a:t>08.04.2024</a:t>
            </a:fld>
            <a:endParaRPr lang="ru-RU"/>
          </a:p>
        </p:txBody>
      </p:sp>
      <p:sp>
        <p:nvSpPr>
          <p:cNvPr id="4" name="Нижний колонтитул 3"/>
          <p:cNvSpPr>
            <a:spLocks noGrp="1"/>
          </p:cNvSpPr>
          <p:nvPr>
            <p:ph type="ftr" sz="quarter" idx="11"/>
          </p:nvPr>
        </p:nvSpPr>
        <p:spPr/>
        <p:txBody>
          <a:bodyPr/>
          <a:lstStyle/>
          <a:p>
            <a:r>
              <a:rPr lang="en-US" smtClean="0"/>
              <a:t>Economics for SES</a:t>
            </a:r>
            <a:endParaRPr lang="ru-RU"/>
          </a:p>
        </p:txBody>
      </p:sp>
      <p:sp>
        <p:nvSpPr>
          <p:cNvPr id="5" name="Номер слайда 4"/>
          <p:cNvSpPr>
            <a:spLocks noGrp="1"/>
          </p:cNvSpPr>
          <p:nvPr>
            <p:ph type="sldNum" sz="quarter" idx="12"/>
          </p:nvPr>
        </p:nvSpPr>
        <p:spPr/>
        <p:txBody>
          <a:bodyPr/>
          <a:lstStyle/>
          <a:p>
            <a:fld id="{6AD30A80-E4DB-064F-9C5F-077D5922DE95}" type="slidenum">
              <a:rPr lang="ru-RU" smtClean="0"/>
              <a:t>‹#›</a:t>
            </a:fld>
            <a:endParaRPr lang="ru-RU"/>
          </a:p>
        </p:txBody>
      </p:sp>
    </p:spTree>
    <p:extLst>
      <p:ext uri="{BB962C8B-B14F-4D97-AF65-F5344CB8AC3E}">
        <p14:creationId xmlns:p14="http://schemas.microsoft.com/office/powerpoint/2010/main" val="104078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D1403F6-4779-2747-88DB-F4B7576FB608}" type="datetime1">
              <a:rPr lang="ru-RU" smtClean="0"/>
              <a:t>08.04.2024</a:t>
            </a:fld>
            <a:endParaRPr lang="ru-RU"/>
          </a:p>
        </p:txBody>
      </p:sp>
      <p:sp>
        <p:nvSpPr>
          <p:cNvPr id="3" name="Нижний колонтитул 2"/>
          <p:cNvSpPr>
            <a:spLocks noGrp="1"/>
          </p:cNvSpPr>
          <p:nvPr>
            <p:ph type="ftr" sz="quarter" idx="11"/>
          </p:nvPr>
        </p:nvSpPr>
        <p:spPr/>
        <p:txBody>
          <a:bodyPr/>
          <a:lstStyle/>
          <a:p>
            <a:r>
              <a:rPr lang="en-US" smtClean="0"/>
              <a:t>Economics for SES</a:t>
            </a:r>
            <a:endParaRPr lang="ru-RU"/>
          </a:p>
        </p:txBody>
      </p:sp>
      <p:sp>
        <p:nvSpPr>
          <p:cNvPr id="4" name="Номер слайда 3"/>
          <p:cNvSpPr>
            <a:spLocks noGrp="1"/>
          </p:cNvSpPr>
          <p:nvPr>
            <p:ph type="sldNum" sz="quarter" idx="12"/>
          </p:nvPr>
        </p:nvSpPr>
        <p:spPr/>
        <p:txBody>
          <a:bodyPr/>
          <a:lstStyle/>
          <a:p>
            <a:fld id="{6AD30A80-E4DB-064F-9C5F-077D5922DE95}" type="slidenum">
              <a:rPr lang="ru-RU" smtClean="0"/>
              <a:t>‹#›</a:t>
            </a:fld>
            <a:endParaRPr lang="ru-RU"/>
          </a:p>
        </p:txBody>
      </p:sp>
    </p:spTree>
    <p:extLst>
      <p:ext uri="{BB962C8B-B14F-4D97-AF65-F5344CB8AC3E}">
        <p14:creationId xmlns:p14="http://schemas.microsoft.com/office/powerpoint/2010/main" val="119811466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0D58407-4F2C-9A44-8F1C-083821FFA74F}" type="datetime1">
              <a:rPr lang="ru-RU" smtClean="0"/>
              <a:t>08.04.2024</a:t>
            </a:fld>
            <a:endParaRPr lang="ru-RU"/>
          </a:p>
        </p:txBody>
      </p:sp>
      <p:sp>
        <p:nvSpPr>
          <p:cNvPr id="6" name="Нижний колонтитул 5"/>
          <p:cNvSpPr>
            <a:spLocks noGrp="1"/>
          </p:cNvSpPr>
          <p:nvPr>
            <p:ph type="ftr" sz="quarter" idx="11"/>
          </p:nvPr>
        </p:nvSpPr>
        <p:spPr/>
        <p:txBody>
          <a:bodyPr/>
          <a:lstStyle/>
          <a:p>
            <a:r>
              <a:rPr lang="en-US" smtClean="0"/>
              <a:t>Economics for SES</a:t>
            </a:r>
            <a:endParaRPr lang="ru-RU"/>
          </a:p>
        </p:txBody>
      </p:sp>
      <p:sp>
        <p:nvSpPr>
          <p:cNvPr id="7" name="Номер слайда 6"/>
          <p:cNvSpPr>
            <a:spLocks noGrp="1"/>
          </p:cNvSpPr>
          <p:nvPr>
            <p:ph type="sldNum" sz="quarter" idx="12"/>
          </p:nvPr>
        </p:nvSpPr>
        <p:spPr/>
        <p:txBody>
          <a:bodyPr/>
          <a:lstStyle/>
          <a:p>
            <a:fld id="{6AD30A80-E4DB-064F-9C5F-077D5922DE95}" type="slidenum">
              <a:rPr lang="ru-RU" smtClean="0"/>
              <a:t>‹#›</a:t>
            </a:fld>
            <a:endParaRPr lang="ru-RU"/>
          </a:p>
        </p:txBody>
      </p:sp>
    </p:spTree>
    <p:extLst>
      <p:ext uri="{BB962C8B-B14F-4D97-AF65-F5344CB8AC3E}">
        <p14:creationId xmlns:p14="http://schemas.microsoft.com/office/powerpoint/2010/main" val="1906483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Чтобы добавить рисунок, перетащите его на заполнитель или щелкните значок</a:t>
            </a:r>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3DE2F5E-4BEE-194C-BE71-CAE0E327518E}" type="datetime1">
              <a:rPr lang="ru-RU" smtClean="0"/>
              <a:t>08.04.2024</a:t>
            </a:fld>
            <a:endParaRPr lang="ru-RU"/>
          </a:p>
        </p:txBody>
      </p:sp>
      <p:sp>
        <p:nvSpPr>
          <p:cNvPr id="6" name="Нижний колонтитул 5"/>
          <p:cNvSpPr>
            <a:spLocks noGrp="1"/>
          </p:cNvSpPr>
          <p:nvPr>
            <p:ph type="ftr" sz="quarter" idx="11"/>
          </p:nvPr>
        </p:nvSpPr>
        <p:spPr/>
        <p:txBody>
          <a:bodyPr/>
          <a:lstStyle/>
          <a:p>
            <a:r>
              <a:rPr lang="en-US" smtClean="0"/>
              <a:t>Economics for SES</a:t>
            </a:r>
            <a:endParaRPr lang="ru-RU"/>
          </a:p>
        </p:txBody>
      </p:sp>
      <p:sp>
        <p:nvSpPr>
          <p:cNvPr id="7" name="Номер слайда 6"/>
          <p:cNvSpPr>
            <a:spLocks noGrp="1"/>
          </p:cNvSpPr>
          <p:nvPr>
            <p:ph type="sldNum" sz="quarter" idx="12"/>
          </p:nvPr>
        </p:nvSpPr>
        <p:spPr/>
        <p:txBody>
          <a:bodyPr/>
          <a:lstStyle/>
          <a:p>
            <a:fld id="{6AD30A80-E4DB-064F-9C5F-077D5922DE95}" type="slidenum">
              <a:rPr lang="ru-RU" smtClean="0"/>
              <a:t>‹#›</a:t>
            </a:fld>
            <a:endParaRPr lang="ru-RU"/>
          </a:p>
        </p:txBody>
      </p:sp>
    </p:spTree>
    <p:extLst>
      <p:ext uri="{BB962C8B-B14F-4D97-AF65-F5344CB8AC3E}">
        <p14:creationId xmlns:p14="http://schemas.microsoft.com/office/powerpoint/2010/main" val="1813448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1403F6-4779-2747-88DB-F4B7576FB608}" type="datetime1">
              <a:rPr lang="ru-RU" smtClean="0"/>
              <a:t>08.04.2024</a:t>
            </a:fld>
            <a:endParaRPr lang="ru-RU"/>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Economics for SES</a:t>
            </a:r>
            <a:endParaRPr lang="ru-RU"/>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D30A80-E4DB-064F-9C5F-077D5922DE95}" type="slidenum">
              <a:rPr lang="ru-RU" smtClean="0"/>
              <a:t>‹#›</a:t>
            </a:fld>
            <a:endParaRPr lang="ru-RU"/>
          </a:p>
        </p:txBody>
      </p:sp>
    </p:spTree>
    <p:extLst>
      <p:ext uri="{BB962C8B-B14F-4D97-AF65-F5344CB8AC3E}">
        <p14:creationId xmlns:p14="http://schemas.microsoft.com/office/powerpoint/2010/main" val="856917790"/>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370.png"/><Relationship Id="rId4" Type="http://schemas.openxmlformats.org/officeDocument/2006/relationships/image" Target="../media/image36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Рисунок 6" descr="Фотозона_большая_Корстон.jpg"/>
          <p:cNvPicPr>
            <a:picLocks noChangeAspect="1"/>
          </p:cNvPicPr>
          <p:nvPr/>
        </p:nvPicPr>
        <p:blipFill>
          <a:blip r:embed="rId2" cstate="print"/>
          <a:stretch>
            <a:fillRect/>
          </a:stretch>
        </p:blipFill>
        <p:spPr>
          <a:xfrm>
            <a:off x="0" y="1714524"/>
            <a:ext cx="12192000" cy="6858000"/>
          </a:xfrm>
          <a:prstGeom prst="rect">
            <a:avLst/>
          </a:prstGeom>
        </p:spPr>
      </p:pic>
      <p:sp>
        <p:nvSpPr>
          <p:cNvPr id="9" name="Подзаголовок 2"/>
          <p:cNvSpPr txBox="1">
            <a:spLocks/>
          </p:cNvSpPr>
          <p:nvPr/>
        </p:nvSpPr>
        <p:spPr>
          <a:xfrm>
            <a:off x="888010" y="410306"/>
            <a:ext cx="9526650" cy="1678508"/>
          </a:xfrm>
          <a:prstGeom prst="rect">
            <a:avLst/>
          </a:prstGeom>
        </p:spPr>
        <p:txBody>
          <a:bodyPr>
            <a:normAutofit fontScale="85000" lnSpcReduction="20000"/>
          </a:bodyPr>
          <a:lstStyle/>
          <a:p>
            <a:pPr marL="342900" lvl="0" indent="-342900">
              <a:spcBef>
                <a:spcPct val="20000"/>
              </a:spcBef>
              <a:defRPr/>
            </a:pPr>
            <a:r>
              <a:rPr lang="ru-RU" sz="3500" b="1" dirty="0" smtClean="0">
                <a:solidFill>
                  <a:srgbClr val="7030A0"/>
                </a:solidFill>
                <a:latin typeface="Helvetica" charset="0"/>
                <a:ea typeface="Helvetica" charset="0"/>
                <a:cs typeface="Helvetica" charset="0"/>
              </a:rPr>
              <a:t>Возобновляемые </a:t>
            </a:r>
            <a:r>
              <a:rPr lang="ru-RU" sz="3500" b="1" dirty="0" smtClean="0">
                <a:solidFill>
                  <a:srgbClr val="7030A0"/>
                </a:solidFill>
                <a:latin typeface="Helvetica" charset="0"/>
                <a:ea typeface="Helvetica" charset="0"/>
                <a:cs typeface="Helvetica" charset="0"/>
              </a:rPr>
              <a:t>источники энергии</a:t>
            </a:r>
            <a:endParaRPr lang="en-US" sz="3500" b="1" dirty="0">
              <a:solidFill>
                <a:srgbClr val="7030A0"/>
              </a:solidFill>
              <a:latin typeface="Helvetica" charset="0"/>
              <a:ea typeface="Helvetica" charset="0"/>
              <a:cs typeface="Helvetica" charset="0"/>
            </a:endParaRPr>
          </a:p>
          <a:p>
            <a:r>
              <a:rPr lang="ru-RU" sz="2800" b="1" spc="-5" dirty="0">
                <a:latin typeface="Helvetica" charset="0"/>
                <a:ea typeface="Helvetica" charset="0"/>
                <a:cs typeface="Helvetica" charset="0"/>
              </a:rPr>
              <a:t>Лекция</a:t>
            </a:r>
            <a:r>
              <a:rPr lang="en-US" sz="2800" b="1" spc="-30" dirty="0">
                <a:latin typeface="Helvetica" charset="0"/>
                <a:ea typeface="Helvetica" charset="0"/>
                <a:cs typeface="Helvetica" charset="0"/>
              </a:rPr>
              <a:t> </a:t>
            </a:r>
            <a:r>
              <a:rPr lang="ru-RU" sz="2800" b="1" spc="-30" dirty="0" smtClean="0">
                <a:latin typeface="Helvetica" charset="0"/>
                <a:ea typeface="Helvetica" charset="0"/>
                <a:cs typeface="Helvetica" charset="0"/>
              </a:rPr>
              <a:t>3</a:t>
            </a:r>
            <a:r>
              <a:rPr lang="en-US" sz="2800" b="1" dirty="0" smtClean="0"/>
              <a:t>:</a:t>
            </a:r>
            <a:r>
              <a:rPr lang="en-US" sz="2800" b="1" spc="-5" dirty="0" smtClean="0">
                <a:latin typeface="Lucida Sans Unicode"/>
                <a:cs typeface="Lucida Sans Unicode"/>
              </a:rPr>
              <a:t> </a:t>
            </a:r>
            <a:r>
              <a:rPr lang="ru-RU" sz="2800" b="1" dirty="0"/>
              <a:t>Солнечные установки и их классификация. Солнечные </a:t>
            </a:r>
          </a:p>
          <a:p>
            <a:r>
              <a:rPr lang="ru-RU" sz="2800" b="1" dirty="0"/>
              <a:t>                      </a:t>
            </a:r>
            <a:r>
              <a:rPr lang="ru-RU" sz="2800" b="1" dirty="0" smtClean="0"/>
              <a:t>установки</a:t>
            </a:r>
            <a:r>
              <a:rPr lang="ru-RU" sz="2800" b="1" dirty="0"/>
              <a:t>, преобразующие энергию Солнца в </a:t>
            </a:r>
            <a:r>
              <a:rPr lang="ru-RU" sz="2800" b="1" dirty="0" smtClean="0"/>
              <a:t>тепловую</a:t>
            </a:r>
          </a:p>
          <a:p>
            <a:r>
              <a:rPr lang="ru-RU" sz="2800" b="1" dirty="0"/>
              <a:t> </a:t>
            </a:r>
            <a:r>
              <a:rPr lang="ru-RU" sz="2800" b="1" dirty="0" smtClean="0"/>
              <a:t>                     энергию. </a:t>
            </a:r>
          </a:p>
          <a:p>
            <a:r>
              <a:rPr lang="ru-RU" sz="2800" b="1" dirty="0"/>
              <a:t> </a:t>
            </a:r>
            <a:r>
              <a:rPr lang="ru-RU" sz="2800" b="1" dirty="0" smtClean="0"/>
              <a:t>                     Фотоэлектрические солнечные элементы.</a:t>
            </a:r>
            <a:endParaRPr lang="ru-RU" sz="2800" b="1" dirty="0"/>
          </a:p>
          <a:p>
            <a:endParaRPr lang="ru-RU" sz="2800" b="1" dirty="0">
              <a:effectLst>
                <a:glow rad="101600">
                  <a:schemeClr val="accent1">
                    <a:alpha val="40000"/>
                  </a:schemeClr>
                </a:glow>
              </a:effectLst>
            </a:endParaRPr>
          </a:p>
        </p:txBody>
      </p:sp>
    </p:spTree>
    <p:extLst>
      <p:ext uri="{BB962C8B-B14F-4D97-AF65-F5344CB8AC3E}">
        <p14:creationId xmlns:p14="http://schemas.microsoft.com/office/powerpoint/2010/main" val="7169072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92D050"/>
          </a:solidFill>
        </p:spPr>
        <p:txBody>
          <a:bodyPr/>
          <a:lstStyle/>
          <a:p>
            <a:r>
              <a:rPr lang="ru-RU" dirty="0" smtClean="0"/>
              <a:t>Солнечные элементы </a:t>
            </a:r>
            <a:r>
              <a:rPr lang="ru-RU" dirty="0"/>
              <a:t>первого поколения</a:t>
            </a:r>
          </a:p>
        </p:txBody>
      </p:sp>
      <p:sp>
        <p:nvSpPr>
          <p:cNvPr id="3" name="Объект 2"/>
          <p:cNvSpPr>
            <a:spLocks noGrp="1"/>
          </p:cNvSpPr>
          <p:nvPr>
            <p:ph idx="1"/>
          </p:nvPr>
        </p:nvSpPr>
        <p:spPr>
          <a:xfrm>
            <a:off x="609600" y="1600201"/>
            <a:ext cx="5173014" cy="4525963"/>
          </a:xfrm>
        </p:spPr>
        <p:txBody>
          <a:bodyPr>
            <a:normAutofit fontScale="70000" lnSpcReduction="20000"/>
          </a:bodyPr>
          <a:lstStyle/>
          <a:p>
            <a:pPr marL="0" indent="0" algn="just">
              <a:buNone/>
            </a:pPr>
            <a:r>
              <a:rPr lang="ru-RU" dirty="0" smtClean="0"/>
              <a:t>          Исторически </a:t>
            </a:r>
            <a:r>
              <a:rPr lang="ru-RU" dirty="0"/>
              <a:t>первыми фотоэлектрическими СЭ (далее - СЭ) с эффективностью 6 % стали элементы на основе </a:t>
            </a:r>
            <a:r>
              <a:rPr lang="ru-RU" b="1" dirty="0"/>
              <a:t>кристаллического кремния. </a:t>
            </a:r>
            <a:r>
              <a:rPr lang="ru-RU" dirty="0"/>
              <a:t>Эти элементы (наравне с СЭ на основе германия) принято считать </a:t>
            </a:r>
            <a:r>
              <a:rPr lang="ru-RU" b="1" dirty="0"/>
              <a:t>элементами первого поколения</a:t>
            </a:r>
            <a:r>
              <a:rPr lang="ru-RU" dirty="0"/>
              <a:t>, которые в настоящее время составляют 90 % всего рынка производства коммерческих СЭ и обладают в среднем КПД около 20 %. Такие элементы имеют ряд недостатков: это высокая стоимость производства, токсичность процесса изготовления, большое количество токсичных отходов и др.</a:t>
            </a:r>
          </a:p>
          <a:p>
            <a:pPr marL="0" indent="0">
              <a:buNone/>
            </a:pPr>
            <a:endParaRPr lang="ru-RU" dirty="0"/>
          </a:p>
        </p:txBody>
      </p:sp>
      <p:sp>
        <p:nvSpPr>
          <p:cNvPr id="4" name="Номер слайда 3"/>
          <p:cNvSpPr>
            <a:spLocks noGrp="1"/>
          </p:cNvSpPr>
          <p:nvPr>
            <p:ph type="sldNum" sz="quarter" idx="12"/>
          </p:nvPr>
        </p:nvSpPr>
        <p:spPr/>
        <p:txBody>
          <a:bodyPr/>
          <a:lstStyle/>
          <a:p>
            <a:fld id="{6AD30A80-E4DB-064F-9C5F-077D5922DE95}" type="slidenum">
              <a:rPr lang="ru-RU" smtClean="0"/>
              <a:t>10</a:t>
            </a:fld>
            <a:endParaRPr lang="ru-RU"/>
          </a:p>
        </p:txBody>
      </p:sp>
      <p:pic>
        <p:nvPicPr>
          <p:cNvPr id="5" name="Рисунок 4"/>
          <p:cNvPicPr>
            <a:picLocks noChangeAspect="1"/>
          </p:cNvPicPr>
          <p:nvPr/>
        </p:nvPicPr>
        <p:blipFill>
          <a:blip r:embed="rId2"/>
          <a:stretch>
            <a:fillRect/>
          </a:stretch>
        </p:blipFill>
        <p:spPr>
          <a:xfrm>
            <a:off x="5988676" y="1600201"/>
            <a:ext cx="5593724" cy="3827285"/>
          </a:xfrm>
          <a:prstGeom prst="rect">
            <a:avLst/>
          </a:prstGeom>
        </p:spPr>
      </p:pic>
    </p:spTree>
    <p:extLst>
      <p:ext uri="{BB962C8B-B14F-4D97-AF65-F5344CB8AC3E}">
        <p14:creationId xmlns:p14="http://schemas.microsoft.com/office/powerpoint/2010/main" val="278165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p:nvPr/>
        </p:nvPicPr>
        <p:blipFill>
          <a:blip r:embed="rId2"/>
          <a:stretch>
            <a:fillRect/>
          </a:stretch>
        </p:blipFill>
        <p:spPr>
          <a:xfrm>
            <a:off x="2132198" y="3078238"/>
            <a:ext cx="8040214" cy="3077869"/>
          </a:xfrm>
          <a:prstGeom prst="rect">
            <a:avLst/>
          </a:prstGeom>
        </p:spPr>
      </p:pic>
      <p:sp>
        <p:nvSpPr>
          <p:cNvPr id="2" name="Заголовок 1"/>
          <p:cNvSpPr>
            <a:spLocks noGrp="1"/>
          </p:cNvSpPr>
          <p:nvPr>
            <p:ph type="title"/>
          </p:nvPr>
        </p:nvSpPr>
        <p:spPr>
          <a:solidFill>
            <a:srgbClr val="92D050"/>
          </a:solidFill>
        </p:spPr>
        <p:txBody>
          <a:bodyPr/>
          <a:lstStyle/>
          <a:p>
            <a:r>
              <a:rPr lang="ru-RU" dirty="0"/>
              <a:t>Солнечные элементы </a:t>
            </a:r>
            <a:r>
              <a:rPr lang="ru-RU" dirty="0" smtClean="0"/>
              <a:t>второго поколения</a:t>
            </a:r>
            <a:endParaRPr lang="ru-RU" dirty="0"/>
          </a:p>
        </p:txBody>
      </p:sp>
      <p:sp>
        <p:nvSpPr>
          <p:cNvPr id="3" name="Объект 2"/>
          <p:cNvSpPr>
            <a:spLocks noGrp="1"/>
          </p:cNvSpPr>
          <p:nvPr>
            <p:ph idx="1"/>
          </p:nvPr>
        </p:nvSpPr>
        <p:spPr>
          <a:xfrm>
            <a:off x="609600" y="1600201"/>
            <a:ext cx="10972800" cy="1761185"/>
          </a:xfrm>
        </p:spPr>
        <p:txBody>
          <a:bodyPr>
            <a:normAutofit fontScale="77500" lnSpcReduction="20000"/>
          </a:bodyPr>
          <a:lstStyle/>
          <a:p>
            <a:pPr marL="0" indent="0" algn="just">
              <a:buNone/>
            </a:pPr>
            <a:r>
              <a:rPr lang="ru-RU" dirty="0" smtClean="0"/>
              <a:t>          Попытки </a:t>
            </a:r>
            <a:r>
              <a:rPr lang="ru-RU" dirty="0"/>
              <a:t>избавиться от этих недостатков привели к созданию альтернативных СЭ, в том числе тонкоплёночных, которые сегодня называются </a:t>
            </a:r>
            <a:r>
              <a:rPr lang="ru-RU" b="1" dirty="0"/>
              <a:t>элементами второго поколения</a:t>
            </a:r>
            <a:r>
              <a:rPr lang="ru-RU" i="1" dirty="0"/>
              <a:t>. </a:t>
            </a:r>
            <a:r>
              <a:rPr lang="ru-RU" dirty="0"/>
              <a:t>Такие СЭ изготавливаются из </a:t>
            </a:r>
            <a:r>
              <a:rPr lang="ru-RU" b="1" dirty="0"/>
              <a:t>аморфного, микрокристаллического или поликристаллического кремния, а также многокомпонентных полупроводников различных групп и типов</a:t>
            </a:r>
            <a:r>
              <a:rPr lang="ru-RU" b="1" dirty="0" smtClean="0"/>
              <a:t>.</a:t>
            </a:r>
            <a:endParaRPr lang="ru-RU" b="1" dirty="0"/>
          </a:p>
        </p:txBody>
      </p:sp>
      <p:sp>
        <p:nvSpPr>
          <p:cNvPr id="4" name="Номер слайда 3"/>
          <p:cNvSpPr>
            <a:spLocks noGrp="1"/>
          </p:cNvSpPr>
          <p:nvPr>
            <p:ph type="sldNum" sz="quarter" idx="12"/>
          </p:nvPr>
        </p:nvSpPr>
        <p:spPr/>
        <p:txBody>
          <a:bodyPr/>
          <a:lstStyle/>
          <a:p>
            <a:fld id="{6AD30A80-E4DB-064F-9C5F-077D5922DE95}" type="slidenum">
              <a:rPr lang="ru-RU" smtClean="0"/>
              <a:t>11</a:t>
            </a:fld>
            <a:endParaRPr lang="ru-RU"/>
          </a:p>
        </p:txBody>
      </p:sp>
      <p:sp>
        <p:nvSpPr>
          <p:cNvPr id="6" name="Прямоугольник 5"/>
          <p:cNvSpPr/>
          <p:nvPr/>
        </p:nvSpPr>
        <p:spPr>
          <a:xfrm>
            <a:off x="2197998" y="6046064"/>
            <a:ext cx="8967989" cy="369332"/>
          </a:xfrm>
          <a:prstGeom prst="rect">
            <a:avLst/>
          </a:prstGeom>
        </p:spPr>
        <p:txBody>
          <a:bodyPr wrap="square">
            <a:spAutoFit/>
          </a:bodyPr>
          <a:lstStyle/>
          <a:p>
            <a:r>
              <a:rPr lang="ru-RU" dirty="0"/>
              <a:t>а - монокристаллический; б - поликристаллический; в - аморфный (тонкоплёночный)</a:t>
            </a:r>
          </a:p>
        </p:txBody>
      </p:sp>
    </p:spTree>
    <p:extLst>
      <p:ext uri="{BB962C8B-B14F-4D97-AF65-F5344CB8AC3E}">
        <p14:creationId xmlns:p14="http://schemas.microsoft.com/office/powerpoint/2010/main" val="2270817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92D050"/>
          </a:solidFill>
        </p:spPr>
        <p:txBody>
          <a:bodyPr/>
          <a:lstStyle/>
          <a:p>
            <a:r>
              <a:rPr lang="ru-RU" dirty="0"/>
              <a:t>Схема аллотропных форм кремния</a:t>
            </a:r>
          </a:p>
        </p:txBody>
      </p:sp>
      <p:sp>
        <p:nvSpPr>
          <p:cNvPr id="3" name="Объект 2"/>
          <p:cNvSpPr>
            <a:spLocks noGrp="1"/>
          </p:cNvSpPr>
          <p:nvPr>
            <p:ph idx="1"/>
          </p:nvPr>
        </p:nvSpPr>
        <p:spPr>
          <a:xfrm>
            <a:off x="837127" y="4546243"/>
            <a:ext cx="3490174" cy="1657195"/>
          </a:xfrm>
        </p:spPr>
        <p:txBody>
          <a:bodyPr>
            <a:normAutofit fontScale="55000" lnSpcReduction="20000"/>
          </a:bodyPr>
          <a:lstStyle/>
          <a:p>
            <a:pPr marL="0" indent="0" algn="just">
              <a:buNone/>
            </a:pPr>
            <a:r>
              <a:rPr lang="ru-RU" b="1" dirty="0">
                <a:latin typeface="Calibri" panose="020F0502020204030204" pitchFamily="34" charset="0"/>
              </a:rPr>
              <a:t>Монокристаллические</a:t>
            </a:r>
            <a:r>
              <a:rPr lang="ru-RU" dirty="0">
                <a:latin typeface="Calibri" panose="020F0502020204030204" pitchFamily="34" charset="0"/>
              </a:rPr>
              <a:t> солнечные элементы сделаны </a:t>
            </a:r>
            <a:r>
              <a:rPr lang="ru-RU" b="1" dirty="0">
                <a:latin typeface="Calibri" panose="020F0502020204030204" pitchFamily="34" charset="0"/>
              </a:rPr>
              <a:t>из единого кристалла</a:t>
            </a:r>
            <a:r>
              <a:rPr lang="ru-RU" dirty="0">
                <a:latin typeface="Calibri" panose="020F0502020204030204" pitchFamily="34" charset="0"/>
              </a:rPr>
              <a:t>. Они более однородны — как по внешнему виду, так и по техническим характеристикам. </a:t>
            </a:r>
            <a:endParaRPr lang="ru-RU" dirty="0"/>
          </a:p>
        </p:txBody>
      </p:sp>
      <p:sp>
        <p:nvSpPr>
          <p:cNvPr id="4" name="Номер слайда 3"/>
          <p:cNvSpPr>
            <a:spLocks noGrp="1"/>
          </p:cNvSpPr>
          <p:nvPr>
            <p:ph type="sldNum" sz="quarter" idx="12"/>
          </p:nvPr>
        </p:nvSpPr>
        <p:spPr/>
        <p:txBody>
          <a:bodyPr/>
          <a:lstStyle/>
          <a:p>
            <a:fld id="{6AD30A80-E4DB-064F-9C5F-077D5922DE95}" type="slidenum">
              <a:rPr lang="ru-RU" smtClean="0"/>
              <a:t>12</a:t>
            </a:fld>
            <a:endParaRPr lang="ru-RU"/>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1878" y="1449355"/>
            <a:ext cx="9268841" cy="3019614"/>
          </a:xfrm>
          <a:prstGeom prst="rect">
            <a:avLst/>
          </a:prstGeom>
        </p:spPr>
      </p:pic>
      <p:sp>
        <p:nvSpPr>
          <p:cNvPr id="6" name="Прямоугольник 5"/>
          <p:cNvSpPr/>
          <p:nvPr/>
        </p:nvSpPr>
        <p:spPr>
          <a:xfrm>
            <a:off x="4494727" y="4517506"/>
            <a:ext cx="3219718" cy="1477328"/>
          </a:xfrm>
          <a:prstGeom prst="rect">
            <a:avLst/>
          </a:prstGeom>
        </p:spPr>
        <p:txBody>
          <a:bodyPr wrap="square">
            <a:spAutoFit/>
          </a:bodyPr>
          <a:lstStyle/>
          <a:p>
            <a:r>
              <a:rPr lang="ru-RU" b="1" dirty="0">
                <a:latin typeface="Calibri" panose="020F0502020204030204" pitchFamily="34" charset="0"/>
              </a:rPr>
              <a:t>Поликристаллические </a:t>
            </a:r>
            <a:r>
              <a:rPr lang="ru-RU" dirty="0">
                <a:latin typeface="Calibri" panose="020F0502020204030204" pitchFamily="34" charset="0"/>
              </a:rPr>
              <a:t>элементы сделаны </a:t>
            </a:r>
            <a:r>
              <a:rPr lang="ru-RU" b="1" dirty="0">
                <a:latin typeface="Calibri" panose="020F0502020204030204" pitchFamily="34" charset="0"/>
              </a:rPr>
              <a:t>из блоков кристаллов кремния</a:t>
            </a:r>
            <a:r>
              <a:rPr lang="ru-RU" dirty="0">
                <a:latin typeface="Calibri" panose="020F0502020204030204" pitchFamily="34" charset="0"/>
              </a:rPr>
              <a:t>, что видно при их ближайшем рассмотрении.</a:t>
            </a:r>
          </a:p>
        </p:txBody>
      </p:sp>
      <p:sp>
        <p:nvSpPr>
          <p:cNvPr id="7" name="Прямоугольник 6"/>
          <p:cNvSpPr/>
          <p:nvPr/>
        </p:nvSpPr>
        <p:spPr>
          <a:xfrm>
            <a:off x="7569934" y="4530386"/>
            <a:ext cx="3634686" cy="1754326"/>
          </a:xfrm>
          <a:prstGeom prst="rect">
            <a:avLst/>
          </a:prstGeom>
        </p:spPr>
        <p:txBody>
          <a:bodyPr wrap="square">
            <a:spAutoFit/>
          </a:bodyPr>
          <a:lstStyle/>
          <a:p>
            <a:pPr algn="ctr"/>
            <a:r>
              <a:rPr lang="ru-RU" dirty="0">
                <a:latin typeface="Calibri" panose="020F0502020204030204" pitchFamily="34" charset="0"/>
              </a:rPr>
              <a:t>Основная черта </a:t>
            </a:r>
            <a:r>
              <a:rPr lang="ru-RU" b="1" dirty="0" err="1">
                <a:latin typeface="Calibri" panose="020F0502020204030204" pitchFamily="34" charset="0"/>
              </a:rPr>
              <a:t>афморных</a:t>
            </a:r>
            <a:r>
              <a:rPr lang="ru-RU" b="1" dirty="0">
                <a:latin typeface="Calibri" panose="020F0502020204030204" pitchFamily="34" charset="0"/>
              </a:rPr>
              <a:t> </a:t>
            </a:r>
            <a:r>
              <a:rPr lang="ru-RU" dirty="0">
                <a:latin typeface="Calibri" panose="020F0502020204030204" pitchFamily="34" charset="0"/>
              </a:rPr>
              <a:t>тел – </a:t>
            </a:r>
            <a:r>
              <a:rPr lang="ru-RU" b="1" dirty="0">
                <a:latin typeface="Calibri" panose="020F0502020204030204" pitchFamily="34" charset="0"/>
              </a:rPr>
              <a:t>хаотичное расположение атомов и молекул</a:t>
            </a:r>
            <a:r>
              <a:rPr lang="ru-RU" dirty="0">
                <a:latin typeface="Calibri" panose="020F0502020204030204" pitchFamily="34" charset="0"/>
              </a:rPr>
              <a:t>, которые собираются лишь в небольшие локальные группы, не более чем по несколько частиц в каждой.</a:t>
            </a:r>
          </a:p>
        </p:txBody>
      </p:sp>
    </p:spTree>
    <p:extLst>
      <p:ext uri="{BB962C8B-B14F-4D97-AF65-F5344CB8AC3E}">
        <p14:creationId xmlns:p14="http://schemas.microsoft.com/office/powerpoint/2010/main" val="365737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92D050"/>
          </a:solidFill>
        </p:spPr>
        <p:txBody>
          <a:bodyPr>
            <a:normAutofit fontScale="90000"/>
          </a:bodyPr>
          <a:lstStyle/>
          <a:p>
            <a:r>
              <a:rPr lang="ru-RU" dirty="0"/>
              <a:t>Основные различия между моно- и </a:t>
            </a:r>
            <a:r>
              <a:rPr lang="ru-RU" dirty="0" err="1"/>
              <a:t>полисолнечными</a:t>
            </a:r>
            <a:r>
              <a:rPr lang="ru-RU" dirty="0"/>
              <a:t> элементами</a:t>
            </a:r>
          </a:p>
        </p:txBody>
      </p:sp>
      <p:sp>
        <p:nvSpPr>
          <p:cNvPr id="4" name="Номер слайда 3"/>
          <p:cNvSpPr>
            <a:spLocks noGrp="1"/>
          </p:cNvSpPr>
          <p:nvPr>
            <p:ph type="sldNum" sz="quarter" idx="12"/>
          </p:nvPr>
        </p:nvSpPr>
        <p:spPr/>
        <p:txBody>
          <a:bodyPr/>
          <a:lstStyle/>
          <a:p>
            <a:fld id="{6AD30A80-E4DB-064F-9C5F-077D5922DE95}" type="slidenum">
              <a:rPr lang="ru-RU" smtClean="0"/>
              <a:t>13</a:t>
            </a:fld>
            <a:endParaRPr lang="ru-RU"/>
          </a:p>
        </p:txBody>
      </p:sp>
      <p:graphicFrame>
        <p:nvGraphicFramePr>
          <p:cNvPr id="5" name="Таблица 4"/>
          <p:cNvGraphicFramePr>
            <a:graphicFrameLocks noGrp="1"/>
          </p:cNvGraphicFramePr>
          <p:nvPr>
            <p:extLst>
              <p:ext uri="{D42A27DB-BD31-4B8C-83A1-F6EECF244321}">
                <p14:modId xmlns:p14="http://schemas.microsoft.com/office/powerpoint/2010/main" val="1370296826"/>
              </p:ext>
            </p:extLst>
          </p:nvPr>
        </p:nvGraphicFramePr>
        <p:xfrm>
          <a:off x="997567" y="1481490"/>
          <a:ext cx="10283991" cy="4534568"/>
        </p:xfrm>
        <a:graphic>
          <a:graphicData uri="http://schemas.openxmlformats.org/drawingml/2006/table">
            <a:tbl>
              <a:tblPr firstRow="1" firstCol="1" bandRow="1">
                <a:tableStyleId>{5C22544A-7EE6-4342-B048-85BDC9FD1C3A}</a:tableStyleId>
              </a:tblPr>
              <a:tblGrid>
                <a:gridCol w="1656763"/>
                <a:gridCol w="4375862"/>
                <a:gridCol w="4251366"/>
              </a:tblGrid>
              <a:tr h="515955">
                <a:tc>
                  <a:txBody>
                    <a:bodyPr/>
                    <a:lstStyle/>
                    <a:p>
                      <a:pPr algn="ctr">
                        <a:lnSpc>
                          <a:spcPct val="100000"/>
                        </a:lnSpc>
                        <a:spcBef>
                          <a:spcPts val="0"/>
                        </a:spcBef>
                        <a:spcAft>
                          <a:spcPts val="0"/>
                        </a:spcAft>
                      </a:pPr>
                      <a:r>
                        <a:rPr lang="ru-RU" sz="1600" u="none" strike="noStrike" spc="0" dirty="0">
                          <a:effectLst/>
                        </a:rPr>
                        <a:t>Показатель</a:t>
                      </a:r>
                      <a:endParaRPr lang="ru-RU" sz="1600" dirty="0">
                        <a:effectLst/>
                        <a:latin typeface="Times New Roman"/>
                        <a:ea typeface="Times New Roman"/>
                        <a:cs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lnSpc>
                          <a:spcPct val="100000"/>
                        </a:lnSpc>
                        <a:spcBef>
                          <a:spcPts val="0"/>
                        </a:spcBef>
                        <a:spcAft>
                          <a:spcPts val="0"/>
                        </a:spcAft>
                      </a:pPr>
                      <a:r>
                        <a:rPr lang="ru-RU" sz="1600" u="none" strike="noStrike" spc="0" dirty="0" err="1">
                          <a:effectLst/>
                        </a:rPr>
                        <a:t>Моноэлементы</a:t>
                      </a:r>
                      <a:endParaRPr lang="ru-RU" sz="1600" dirty="0">
                        <a:effectLst/>
                        <a:latin typeface="Times New Roman"/>
                        <a:ea typeface="Times New Roman"/>
                        <a:cs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lnSpc>
                          <a:spcPct val="100000"/>
                        </a:lnSpc>
                        <a:spcBef>
                          <a:spcPts val="0"/>
                        </a:spcBef>
                        <a:spcAft>
                          <a:spcPts val="0"/>
                        </a:spcAft>
                      </a:pPr>
                      <a:r>
                        <a:rPr lang="ru-RU" sz="1600" u="none" strike="noStrike" spc="0" dirty="0" err="1">
                          <a:effectLst/>
                        </a:rPr>
                        <a:t>Полиэлементы</a:t>
                      </a:r>
                      <a:endParaRPr lang="ru-RU" sz="1600" dirty="0">
                        <a:effectLst/>
                        <a:latin typeface="Times New Roman"/>
                        <a:ea typeface="Times New Roman"/>
                        <a:cs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r>
              <a:tr h="971386">
                <a:tc>
                  <a:txBody>
                    <a:bodyPr/>
                    <a:lstStyle/>
                    <a:p>
                      <a:pPr algn="l">
                        <a:lnSpc>
                          <a:spcPct val="100000"/>
                        </a:lnSpc>
                        <a:spcBef>
                          <a:spcPts val="0"/>
                        </a:spcBef>
                        <a:spcAft>
                          <a:spcPts val="0"/>
                        </a:spcAft>
                      </a:pPr>
                      <a:r>
                        <a:rPr lang="ru-RU" sz="1600" u="none" strike="noStrike" spc="0" dirty="0">
                          <a:effectLst/>
                        </a:rPr>
                        <a:t>Кристаллическая</a:t>
                      </a:r>
                      <a:endParaRPr lang="ru-RU" sz="1600" dirty="0">
                        <a:effectLst/>
                      </a:endParaRPr>
                    </a:p>
                    <a:p>
                      <a:pPr algn="ctr">
                        <a:lnSpc>
                          <a:spcPct val="100000"/>
                        </a:lnSpc>
                        <a:spcBef>
                          <a:spcPts val="0"/>
                        </a:spcBef>
                        <a:spcAft>
                          <a:spcPts val="0"/>
                        </a:spcAft>
                      </a:pPr>
                      <a:r>
                        <a:rPr lang="ru-RU" sz="1600" u="none" strike="noStrike" spc="0" dirty="0">
                          <a:effectLst/>
                        </a:rPr>
                        <a:t>структура</a:t>
                      </a:r>
                      <a:endParaRPr lang="ru-RU" sz="1600" dirty="0">
                        <a:effectLst/>
                        <a:latin typeface="Times New Roman"/>
                        <a:ea typeface="Times New Roman"/>
                        <a:cs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lnSpc>
                          <a:spcPct val="100000"/>
                        </a:lnSpc>
                        <a:spcBef>
                          <a:spcPts val="0"/>
                        </a:spcBef>
                        <a:spcAft>
                          <a:spcPts val="0"/>
                        </a:spcAft>
                      </a:pPr>
                      <a:r>
                        <a:rPr lang="ru-RU" sz="1600" u="none" strike="noStrike" spc="0" dirty="0">
                          <a:effectLst/>
                        </a:rPr>
                        <a:t>Зерна кристалла параллельны</a:t>
                      </a:r>
                      <a:r>
                        <a:rPr lang="ru-RU" sz="1600" u="none" strike="noStrike" spc="0" dirty="0" smtClean="0">
                          <a:effectLst/>
                        </a:rPr>
                        <a:t>. Кристаллы </a:t>
                      </a:r>
                      <a:r>
                        <a:rPr lang="ru-RU" sz="1600" u="none" strike="noStrike" spc="0" dirty="0">
                          <a:effectLst/>
                        </a:rPr>
                        <a:t>ориентированы в </a:t>
                      </a:r>
                      <a:r>
                        <a:rPr lang="ru-RU" sz="1600" u="none" strike="noStrike" spc="0" dirty="0" smtClean="0">
                          <a:effectLst/>
                        </a:rPr>
                        <a:t>одну сторону</a:t>
                      </a:r>
                      <a:endParaRPr lang="ru-RU" sz="1600" dirty="0">
                        <a:effectLst/>
                        <a:latin typeface="Times New Roman"/>
                        <a:ea typeface="Times New Roman"/>
                        <a:cs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0000"/>
                        </a:lnSpc>
                        <a:spcBef>
                          <a:spcPts val="0"/>
                        </a:spcBef>
                        <a:spcAft>
                          <a:spcPts val="0"/>
                        </a:spcAft>
                      </a:pPr>
                      <a:r>
                        <a:rPr lang="ru-RU" sz="1600" u="none" strike="noStrike" spc="0" dirty="0">
                          <a:effectLst/>
                        </a:rPr>
                        <a:t>Зерна кристалла не параллельны</a:t>
                      </a:r>
                      <a:r>
                        <a:rPr lang="ru-RU" sz="1600" u="none" strike="noStrike" spc="0" dirty="0" smtClean="0">
                          <a:effectLst/>
                        </a:rPr>
                        <a:t>. Кристаллы </a:t>
                      </a:r>
                      <a:r>
                        <a:rPr lang="ru-RU" sz="1600" u="none" strike="noStrike" spc="0" dirty="0">
                          <a:effectLst/>
                        </a:rPr>
                        <a:t>ориентированы в разные стороны</a:t>
                      </a:r>
                      <a:endParaRPr lang="ru-RU" sz="1600" dirty="0">
                        <a:effectLst/>
                        <a:latin typeface="Times New Roman"/>
                        <a:ea typeface="Times New Roman"/>
                        <a:cs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653143">
                <a:tc>
                  <a:txBody>
                    <a:bodyPr/>
                    <a:lstStyle/>
                    <a:p>
                      <a:pPr marL="177800" algn="l">
                        <a:lnSpc>
                          <a:spcPct val="100000"/>
                        </a:lnSpc>
                        <a:spcBef>
                          <a:spcPts val="0"/>
                        </a:spcBef>
                        <a:spcAft>
                          <a:spcPts val="0"/>
                        </a:spcAft>
                      </a:pPr>
                      <a:r>
                        <a:rPr lang="ru-RU" sz="1600" u="none" strike="noStrike" spc="0" dirty="0">
                          <a:effectLst/>
                        </a:rPr>
                        <a:t>Температура</a:t>
                      </a:r>
                      <a:endParaRPr lang="ru-RU" sz="1600" dirty="0">
                        <a:effectLst/>
                      </a:endParaRPr>
                    </a:p>
                    <a:p>
                      <a:pPr algn="ctr">
                        <a:lnSpc>
                          <a:spcPct val="100000"/>
                        </a:lnSpc>
                        <a:spcBef>
                          <a:spcPts val="0"/>
                        </a:spcBef>
                        <a:spcAft>
                          <a:spcPts val="0"/>
                        </a:spcAft>
                      </a:pPr>
                      <a:r>
                        <a:rPr lang="ru-RU" sz="1600" u="none" strike="noStrike" spc="0" dirty="0">
                          <a:effectLst/>
                        </a:rPr>
                        <a:t>производства</a:t>
                      </a:r>
                      <a:endParaRPr lang="ru-RU" sz="1600" dirty="0">
                        <a:effectLst/>
                        <a:latin typeface="Times New Roman"/>
                        <a:ea typeface="Times New Roman"/>
                        <a:cs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lnSpc>
                          <a:spcPct val="100000"/>
                        </a:lnSpc>
                        <a:spcBef>
                          <a:spcPts val="0"/>
                        </a:spcBef>
                        <a:spcAft>
                          <a:spcPts val="0"/>
                        </a:spcAft>
                      </a:pPr>
                      <a:r>
                        <a:rPr lang="ru-RU" sz="1600" u="none" strike="noStrike" spc="0" dirty="0">
                          <a:effectLst/>
                        </a:rPr>
                        <a:t>1400 °С</a:t>
                      </a:r>
                      <a:endParaRPr lang="ru-RU" sz="1600" dirty="0">
                        <a:effectLst/>
                        <a:latin typeface="Times New Roman"/>
                        <a:ea typeface="Times New Roman"/>
                        <a:cs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0000"/>
                        </a:lnSpc>
                        <a:spcBef>
                          <a:spcPts val="0"/>
                        </a:spcBef>
                        <a:spcAft>
                          <a:spcPts val="0"/>
                        </a:spcAft>
                      </a:pPr>
                      <a:r>
                        <a:rPr lang="ru-RU" sz="1600" u="none" strike="noStrike" spc="0" dirty="0">
                          <a:effectLst/>
                        </a:rPr>
                        <a:t>800-1000 °С</a:t>
                      </a:r>
                      <a:endParaRPr lang="ru-RU" sz="1600" dirty="0">
                        <a:effectLst/>
                        <a:latin typeface="Times New Roman"/>
                        <a:ea typeface="Times New Roman"/>
                        <a:cs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509323">
                <a:tc>
                  <a:txBody>
                    <a:bodyPr/>
                    <a:lstStyle/>
                    <a:p>
                      <a:pPr algn="ctr">
                        <a:lnSpc>
                          <a:spcPct val="100000"/>
                        </a:lnSpc>
                        <a:spcBef>
                          <a:spcPts val="0"/>
                        </a:spcBef>
                        <a:spcAft>
                          <a:spcPts val="0"/>
                        </a:spcAft>
                      </a:pPr>
                      <a:r>
                        <a:rPr lang="ru-RU" sz="1600" u="none" strike="noStrike" spc="0" dirty="0">
                          <a:effectLst/>
                        </a:rPr>
                        <a:t>Цвет</a:t>
                      </a:r>
                      <a:endParaRPr lang="ru-RU" sz="1600" dirty="0">
                        <a:effectLst/>
                        <a:latin typeface="Times New Roman"/>
                        <a:ea typeface="Times New Roman"/>
                        <a:cs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lnSpc>
                          <a:spcPct val="100000"/>
                        </a:lnSpc>
                        <a:spcBef>
                          <a:spcPts val="0"/>
                        </a:spcBef>
                        <a:spcAft>
                          <a:spcPts val="0"/>
                        </a:spcAft>
                      </a:pPr>
                      <a:r>
                        <a:rPr lang="ru-RU" sz="1600" u="none" strike="noStrike" spc="0" dirty="0">
                          <a:effectLst/>
                        </a:rPr>
                        <a:t>Черный</a:t>
                      </a:r>
                      <a:endParaRPr lang="ru-RU" sz="1600" dirty="0">
                        <a:effectLst/>
                        <a:latin typeface="Times New Roman"/>
                        <a:ea typeface="Times New Roman"/>
                        <a:cs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0000"/>
                        </a:lnSpc>
                        <a:spcBef>
                          <a:spcPts val="0"/>
                        </a:spcBef>
                        <a:spcAft>
                          <a:spcPts val="0"/>
                        </a:spcAft>
                      </a:pPr>
                      <a:r>
                        <a:rPr lang="ru-RU" sz="1600" u="none" strike="noStrike" spc="0" dirty="0">
                          <a:effectLst/>
                        </a:rPr>
                        <a:t>Темно-синий</a:t>
                      </a:r>
                      <a:endParaRPr lang="ru-RU" sz="1600" dirty="0">
                        <a:effectLst/>
                        <a:latin typeface="Times New Roman"/>
                        <a:ea typeface="Times New Roman"/>
                        <a:cs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515955">
                <a:tc>
                  <a:txBody>
                    <a:bodyPr/>
                    <a:lstStyle/>
                    <a:p>
                      <a:pPr marL="177800" algn="l">
                        <a:lnSpc>
                          <a:spcPct val="100000"/>
                        </a:lnSpc>
                        <a:spcBef>
                          <a:spcPts val="0"/>
                        </a:spcBef>
                        <a:spcAft>
                          <a:spcPts val="0"/>
                        </a:spcAft>
                      </a:pPr>
                      <a:r>
                        <a:rPr lang="ru-RU" sz="1600" u="none" strike="noStrike" spc="0" dirty="0">
                          <a:effectLst/>
                        </a:rPr>
                        <a:t>Стабильность</a:t>
                      </a:r>
                      <a:endParaRPr lang="ru-RU" sz="1600" dirty="0">
                        <a:effectLst/>
                        <a:latin typeface="Times New Roman"/>
                        <a:ea typeface="Times New Roman"/>
                        <a:cs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lnSpc>
                          <a:spcPct val="100000"/>
                        </a:lnSpc>
                        <a:spcBef>
                          <a:spcPts val="0"/>
                        </a:spcBef>
                        <a:spcAft>
                          <a:spcPts val="0"/>
                        </a:spcAft>
                      </a:pPr>
                      <a:r>
                        <a:rPr lang="ru-RU" sz="1600" u="none" strike="noStrike" spc="0" dirty="0">
                          <a:effectLst/>
                        </a:rPr>
                        <a:t>Высокая</a:t>
                      </a:r>
                      <a:endParaRPr lang="ru-RU" sz="1600" dirty="0">
                        <a:effectLst/>
                        <a:latin typeface="Times New Roman"/>
                        <a:ea typeface="Times New Roman"/>
                        <a:cs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39700" algn="l">
                        <a:lnSpc>
                          <a:spcPct val="100000"/>
                        </a:lnSpc>
                        <a:spcBef>
                          <a:spcPts val="0"/>
                        </a:spcBef>
                        <a:spcAft>
                          <a:spcPts val="0"/>
                        </a:spcAft>
                      </a:pPr>
                      <a:r>
                        <a:rPr lang="ru-RU" sz="1600" u="none" strike="noStrike" spc="0" dirty="0">
                          <a:effectLst/>
                        </a:rPr>
                        <a:t>Высокая, но меньше, чем у </a:t>
                      </a:r>
                      <a:r>
                        <a:rPr lang="ru-RU" sz="1600" u="none" strike="noStrike" spc="0" dirty="0" err="1">
                          <a:effectLst/>
                        </a:rPr>
                        <a:t>моноэлементов</a:t>
                      </a:r>
                      <a:endParaRPr lang="ru-RU" sz="1600" dirty="0">
                        <a:effectLst/>
                        <a:latin typeface="Times New Roman"/>
                        <a:ea typeface="Times New Roman"/>
                        <a:cs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509323">
                <a:tc>
                  <a:txBody>
                    <a:bodyPr/>
                    <a:lstStyle/>
                    <a:p>
                      <a:pPr algn="ctr">
                        <a:lnSpc>
                          <a:spcPct val="100000"/>
                        </a:lnSpc>
                        <a:spcBef>
                          <a:spcPts val="0"/>
                        </a:spcBef>
                        <a:spcAft>
                          <a:spcPts val="0"/>
                        </a:spcAft>
                      </a:pPr>
                      <a:r>
                        <a:rPr lang="ru-RU" sz="1600" u="none" strike="noStrike" spc="0" dirty="0">
                          <a:effectLst/>
                        </a:rPr>
                        <a:t>Цена</a:t>
                      </a:r>
                      <a:endParaRPr lang="ru-RU" sz="1600" dirty="0">
                        <a:effectLst/>
                        <a:latin typeface="Times New Roman"/>
                        <a:ea typeface="Times New Roman"/>
                        <a:cs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lnSpc>
                          <a:spcPct val="100000"/>
                        </a:lnSpc>
                        <a:spcBef>
                          <a:spcPts val="0"/>
                        </a:spcBef>
                        <a:spcAft>
                          <a:spcPts val="0"/>
                        </a:spcAft>
                      </a:pPr>
                      <a:r>
                        <a:rPr lang="ru-RU" sz="1600" u="none" strike="noStrike" spc="0">
                          <a:effectLst/>
                        </a:rPr>
                        <a:t>Высокая</a:t>
                      </a:r>
                      <a:endParaRPr lang="ru-RU" sz="1600">
                        <a:effectLst/>
                        <a:latin typeface="Times New Roman"/>
                        <a:ea typeface="Times New Roman"/>
                        <a:cs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39700" algn="l">
                        <a:lnSpc>
                          <a:spcPct val="100000"/>
                        </a:lnSpc>
                        <a:spcBef>
                          <a:spcPts val="0"/>
                        </a:spcBef>
                        <a:spcAft>
                          <a:spcPts val="0"/>
                        </a:spcAft>
                      </a:pPr>
                      <a:r>
                        <a:rPr lang="ru-RU" sz="1600" u="none" strike="noStrike" spc="0" dirty="0">
                          <a:effectLst/>
                        </a:rPr>
                        <a:t>Высокая, но меньше, чем у </a:t>
                      </a:r>
                      <a:r>
                        <a:rPr lang="ru-RU" sz="1600" u="none" strike="noStrike" spc="0" dirty="0" err="1">
                          <a:effectLst/>
                        </a:rPr>
                        <a:t>моноэлементов</a:t>
                      </a:r>
                      <a:endParaRPr lang="ru-RU" sz="1600" dirty="0">
                        <a:effectLst/>
                        <a:latin typeface="Times New Roman"/>
                        <a:ea typeface="Times New Roman"/>
                        <a:cs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859483">
                <a:tc>
                  <a:txBody>
                    <a:bodyPr/>
                    <a:lstStyle/>
                    <a:p>
                      <a:pPr algn="ctr">
                        <a:lnSpc>
                          <a:spcPct val="100000"/>
                        </a:lnSpc>
                        <a:spcBef>
                          <a:spcPts val="0"/>
                        </a:spcBef>
                        <a:spcAft>
                          <a:spcPts val="0"/>
                        </a:spcAft>
                      </a:pPr>
                      <a:r>
                        <a:rPr lang="ru-RU" sz="1600" u="none" strike="noStrike" spc="0" dirty="0">
                          <a:effectLst/>
                        </a:rPr>
                        <a:t>Период</a:t>
                      </a:r>
                      <a:endParaRPr lang="ru-RU" sz="1600" dirty="0">
                        <a:effectLst/>
                      </a:endParaRPr>
                    </a:p>
                    <a:p>
                      <a:pPr algn="ctr">
                        <a:lnSpc>
                          <a:spcPct val="100000"/>
                        </a:lnSpc>
                        <a:spcBef>
                          <a:spcPts val="0"/>
                        </a:spcBef>
                        <a:spcAft>
                          <a:spcPts val="0"/>
                        </a:spcAft>
                      </a:pPr>
                      <a:r>
                        <a:rPr lang="ru-RU" sz="1600" u="none" strike="noStrike" spc="0" dirty="0">
                          <a:effectLst/>
                        </a:rPr>
                        <a:t>окупаемости</a:t>
                      </a:r>
                      <a:endParaRPr lang="ru-RU" sz="1600" dirty="0">
                        <a:effectLst/>
                        <a:latin typeface="Times New Roman"/>
                        <a:ea typeface="Times New Roman"/>
                        <a:cs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lnSpc>
                          <a:spcPct val="100000"/>
                        </a:lnSpc>
                        <a:spcBef>
                          <a:spcPts val="0"/>
                        </a:spcBef>
                        <a:spcAft>
                          <a:spcPts val="0"/>
                        </a:spcAft>
                      </a:pPr>
                      <a:r>
                        <a:rPr lang="ru-RU" sz="1600" u="none" strike="noStrike" spc="0">
                          <a:effectLst/>
                        </a:rPr>
                        <a:t>2 года</a:t>
                      </a:r>
                      <a:endParaRPr lang="ru-RU" sz="1600">
                        <a:effectLst/>
                        <a:latin typeface="Times New Roman"/>
                        <a:ea typeface="Times New Roman"/>
                        <a:cs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0000"/>
                        </a:lnSpc>
                        <a:spcBef>
                          <a:spcPts val="0"/>
                        </a:spcBef>
                        <a:spcAft>
                          <a:spcPts val="0"/>
                        </a:spcAft>
                      </a:pPr>
                      <a:r>
                        <a:rPr lang="ru-RU" sz="1600" u="none" strike="noStrike" spc="0" dirty="0">
                          <a:effectLst/>
                        </a:rPr>
                        <a:t>2-3 года</a:t>
                      </a:r>
                      <a:endParaRPr lang="ru-RU" sz="1600" dirty="0">
                        <a:effectLst/>
                        <a:latin typeface="Times New Roman"/>
                        <a:ea typeface="Times New Roman"/>
                        <a:cs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Tree>
    <p:extLst>
      <p:ext uri="{BB962C8B-B14F-4D97-AF65-F5344CB8AC3E}">
        <p14:creationId xmlns:p14="http://schemas.microsoft.com/office/powerpoint/2010/main" val="2427332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92D050"/>
          </a:solidFill>
        </p:spPr>
        <p:txBody>
          <a:bodyPr/>
          <a:lstStyle/>
          <a:p>
            <a:r>
              <a:rPr lang="ru-RU" dirty="0"/>
              <a:t>Солнечные элементы </a:t>
            </a:r>
            <a:r>
              <a:rPr lang="ru-RU" dirty="0" smtClean="0"/>
              <a:t>третьего </a:t>
            </a:r>
            <a:r>
              <a:rPr lang="ru-RU" dirty="0"/>
              <a:t>поколения</a:t>
            </a:r>
          </a:p>
        </p:txBody>
      </p:sp>
      <p:sp>
        <p:nvSpPr>
          <p:cNvPr id="3" name="Объект 2"/>
          <p:cNvSpPr>
            <a:spLocks noGrp="1"/>
          </p:cNvSpPr>
          <p:nvPr>
            <p:ph idx="1"/>
          </p:nvPr>
        </p:nvSpPr>
        <p:spPr/>
        <p:txBody>
          <a:bodyPr>
            <a:normAutofit fontScale="70000" lnSpcReduction="20000"/>
          </a:bodyPr>
          <a:lstStyle/>
          <a:p>
            <a:pPr marL="0" indent="0" algn="just">
              <a:buNone/>
            </a:pPr>
            <a:r>
              <a:rPr lang="ru-RU" b="1" dirty="0" smtClean="0"/>
              <a:t>          СЭ </a:t>
            </a:r>
            <a:r>
              <a:rPr lang="ru-RU" b="1" dirty="0"/>
              <a:t>третьего поколения </a:t>
            </a:r>
            <a:r>
              <a:rPr lang="ru-RU" dirty="0"/>
              <a:t>- это довольно широкий класс элементов на основе проводящих полимеров, в том числе органических, СЭ на основе пигментов (органических красителей) и органо-неорганических полупроводников, а также квантовых точек, СЭ на горячих электронах и, наконец, СЭ с разделением солнечного спектра. К последним относятся так называемые каскадные, или </a:t>
            </a:r>
            <a:r>
              <a:rPr lang="ru-RU" dirty="0" err="1"/>
              <a:t>многопереходные</a:t>
            </a:r>
            <a:r>
              <a:rPr lang="ru-RU" dirty="0"/>
              <a:t>, СЭ, в которых фотоэлектрический материал образован многослойной структурой с общей толщиной 1-5 мкм, содержащей несколько (на практике от 2 до 4) полупроводниковых переходов. Такая структура есть не что иное, как последовательное соединение оптически тонких СЭ, каждый из которых оптимизирован для своего сравнительно узкого спектрального поддиапазона солнечного излучения. Именно для таких СЭ получены рекордные значения КПД 45-46 %. Эти элементы создаются из наиболее высококачественных материалов.</a:t>
            </a:r>
          </a:p>
          <a:p>
            <a:pPr marL="0" indent="0" algn="just">
              <a:buNone/>
            </a:pPr>
            <a:r>
              <a:rPr lang="ru-RU" dirty="0" smtClean="0"/>
              <a:t>          Ввиду </a:t>
            </a:r>
            <a:r>
              <a:rPr lang="ru-RU" dirty="0"/>
              <a:t>того, что стоимость изготовления СЭ третьего поколения очень высока и они применяются в основном для электропитания космических </a:t>
            </a:r>
            <a:r>
              <a:rPr lang="ru-RU" dirty="0" smtClean="0"/>
              <a:t>аппаратов.</a:t>
            </a:r>
            <a:endParaRPr lang="ru-RU" dirty="0"/>
          </a:p>
        </p:txBody>
      </p:sp>
      <p:sp>
        <p:nvSpPr>
          <p:cNvPr id="4" name="Номер слайда 3"/>
          <p:cNvSpPr>
            <a:spLocks noGrp="1"/>
          </p:cNvSpPr>
          <p:nvPr>
            <p:ph type="sldNum" sz="quarter" idx="12"/>
          </p:nvPr>
        </p:nvSpPr>
        <p:spPr/>
        <p:txBody>
          <a:bodyPr/>
          <a:lstStyle/>
          <a:p>
            <a:fld id="{6AD30A80-E4DB-064F-9C5F-077D5922DE95}" type="slidenum">
              <a:rPr lang="ru-RU" smtClean="0"/>
              <a:t>14</a:t>
            </a:fld>
            <a:endParaRPr lang="ru-RU"/>
          </a:p>
        </p:txBody>
      </p:sp>
    </p:spTree>
    <p:extLst>
      <p:ext uri="{BB962C8B-B14F-4D97-AF65-F5344CB8AC3E}">
        <p14:creationId xmlns:p14="http://schemas.microsoft.com/office/powerpoint/2010/main" val="1797612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92D050"/>
          </a:solidFill>
        </p:spPr>
        <p:txBody>
          <a:bodyPr/>
          <a:lstStyle/>
          <a:p>
            <a:r>
              <a:rPr lang="ru-RU" dirty="0" smtClean="0"/>
              <a:t>Солнечная батарея</a:t>
            </a:r>
            <a:endParaRPr lang="ru-RU" dirty="0"/>
          </a:p>
        </p:txBody>
      </p:sp>
      <p:sp>
        <p:nvSpPr>
          <p:cNvPr id="4" name="Номер слайда 3"/>
          <p:cNvSpPr>
            <a:spLocks noGrp="1"/>
          </p:cNvSpPr>
          <p:nvPr>
            <p:ph type="sldNum" sz="quarter" idx="12"/>
          </p:nvPr>
        </p:nvSpPr>
        <p:spPr/>
        <p:txBody>
          <a:bodyPr/>
          <a:lstStyle/>
          <a:p>
            <a:fld id="{6AD30A80-E4DB-064F-9C5F-077D5922DE95}" type="slidenum">
              <a:rPr lang="ru-RU" smtClean="0"/>
              <a:t>15</a:t>
            </a:fld>
            <a:endParaRPr lang="ru-RU"/>
          </a:p>
        </p:txBody>
      </p:sp>
      <p:pic>
        <p:nvPicPr>
          <p:cNvPr id="2050" name="Picture 2" descr="C:\Users\moiseeva.rr\Desktop\ЭС\Моисеева\ЭС\расчеты\solnechnaya-yachejka-modul-panel-batarey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350" y="1662553"/>
            <a:ext cx="11359232" cy="4202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54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6AD30A80-E4DB-064F-9C5F-077D5922DE95}" type="slidenum">
              <a:rPr lang="ru-RU" smtClean="0"/>
              <a:t>16</a:t>
            </a:fld>
            <a:endParaRPr lang="ru-RU"/>
          </a:p>
        </p:txBody>
      </p:sp>
      <p:pic>
        <p:nvPicPr>
          <p:cNvPr id="5" name="Рисунок 4"/>
          <p:cNvPicPr/>
          <p:nvPr/>
        </p:nvPicPr>
        <p:blipFill rotWithShape="1">
          <a:blip r:embed="rId2"/>
          <a:srcRect l="6428" t="50204" r="65458" b="12409"/>
          <a:stretch/>
        </p:blipFill>
        <p:spPr bwMode="auto">
          <a:xfrm>
            <a:off x="2072081" y="1149292"/>
            <a:ext cx="8115106" cy="5457570"/>
          </a:xfrm>
          <a:prstGeom prst="rect">
            <a:avLst/>
          </a:prstGeom>
          <a:ln>
            <a:noFill/>
          </a:ln>
          <a:extLst>
            <a:ext uri="{53640926-AAD7-44D8-BBD7-CCE9431645EC}">
              <a14:shadowObscured xmlns:a14="http://schemas.microsoft.com/office/drawing/2010/main"/>
            </a:ext>
          </a:extLst>
        </p:spPr>
      </p:pic>
      <p:sp>
        <p:nvSpPr>
          <p:cNvPr id="6" name="Заголовок 1"/>
          <p:cNvSpPr>
            <a:spLocks noGrp="1"/>
          </p:cNvSpPr>
          <p:nvPr>
            <p:ph type="title"/>
          </p:nvPr>
        </p:nvSpPr>
        <p:spPr>
          <a:xfrm>
            <a:off x="609600" y="140414"/>
            <a:ext cx="10972800" cy="1143000"/>
          </a:xfrm>
          <a:solidFill>
            <a:srgbClr val="92D050"/>
          </a:solidFill>
        </p:spPr>
        <p:txBody>
          <a:bodyPr/>
          <a:lstStyle/>
          <a:p>
            <a:r>
              <a:rPr lang="ru-RU" dirty="0"/>
              <a:t>Солнечные </a:t>
            </a:r>
            <a:r>
              <a:rPr lang="ru-RU" dirty="0" smtClean="0"/>
              <a:t>батареи</a:t>
            </a:r>
            <a:endParaRPr lang="ru-RU" dirty="0"/>
          </a:p>
        </p:txBody>
      </p:sp>
    </p:spTree>
    <p:extLst>
      <p:ext uri="{BB962C8B-B14F-4D97-AF65-F5344CB8AC3E}">
        <p14:creationId xmlns:p14="http://schemas.microsoft.com/office/powerpoint/2010/main" val="2737106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92D050"/>
          </a:solidFill>
        </p:spPr>
        <p:txBody>
          <a:bodyPr/>
          <a:lstStyle/>
          <a:p>
            <a:r>
              <a:rPr lang="ru-RU" dirty="0" smtClean="0">
                <a:latin typeface="Calibri" panose="020F0502020204030204" pitchFamily="34" charset="0"/>
              </a:rPr>
              <a:t>Монокристаллические </a:t>
            </a:r>
            <a:r>
              <a:rPr lang="ru-RU" dirty="0">
                <a:latin typeface="Calibri" panose="020F0502020204030204" pitchFamily="34" charset="0"/>
              </a:rPr>
              <a:t>модули</a:t>
            </a:r>
            <a:endParaRPr lang="ru-RU" dirty="0"/>
          </a:p>
        </p:txBody>
      </p:sp>
      <p:sp>
        <p:nvSpPr>
          <p:cNvPr id="3" name="Объект 2"/>
          <p:cNvSpPr>
            <a:spLocks noGrp="1"/>
          </p:cNvSpPr>
          <p:nvPr>
            <p:ph idx="1"/>
          </p:nvPr>
        </p:nvSpPr>
        <p:spPr>
          <a:xfrm>
            <a:off x="609599" y="1600202"/>
            <a:ext cx="10972801" cy="846116"/>
          </a:xfrm>
        </p:spPr>
        <p:txBody>
          <a:bodyPr>
            <a:noAutofit/>
          </a:bodyPr>
          <a:lstStyle/>
          <a:p>
            <a:pPr marL="0" indent="0" algn="just">
              <a:buNone/>
            </a:pPr>
            <a:r>
              <a:rPr lang="ru-RU" sz="1600" dirty="0" smtClean="0">
                <a:latin typeface="Calibri" panose="020F0502020204030204" pitchFamily="34" charset="0"/>
              </a:rPr>
              <a:t>          Первые </a:t>
            </a:r>
            <a:r>
              <a:rPr lang="ru-RU" sz="1600" dirty="0">
                <a:latin typeface="Calibri" panose="020F0502020204030204" pitchFamily="34" charset="0"/>
              </a:rPr>
              <a:t>коммерческие </a:t>
            </a:r>
            <a:r>
              <a:rPr lang="ru-RU" sz="1600" dirty="0" smtClean="0">
                <a:latin typeface="Calibri" panose="020F0502020204030204" pitchFamily="34" charset="0"/>
              </a:rPr>
              <a:t>монокристаллические </a:t>
            </a:r>
            <a:r>
              <a:rPr lang="ru-RU" sz="1600" dirty="0">
                <a:latin typeface="Calibri" panose="020F0502020204030204" pitchFamily="34" charset="0"/>
              </a:rPr>
              <a:t>модули появились в 1950-х годах и являются самыми первыми и самыми «продвинутыми» модулями на современном рынке. Как видно из названия, солнечные элементы сделаны из </a:t>
            </a:r>
            <a:r>
              <a:rPr lang="ru-RU" sz="1600" b="1" dirty="0">
                <a:latin typeface="Calibri" panose="020F0502020204030204" pitchFamily="34" charset="0"/>
              </a:rPr>
              <a:t>единого кристалла чистого </a:t>
            </a:r>
            <a:r>
              <a:rPr lang="ru-RU" sz="1600" b="1" dirty="0" smtClean="0">
                <a:latin typeface="Calibri" panose="020F0502020204030204" pitchFamily="34" charset="0"/>
              </a:rPr>
              <a:t>кремния. </a:t>
            </a:r>
          </a:p>
          <a:p>
            <a:pPr marL="0" indent="0" algn="just">
              <a:buNone/>
            </a:pPr>
            <a:r>
              <a:rPr lang="ru-RU" sz="1600" i="1" dirty="0" smtClean="0"/>
              <a:t>          </a:t>
            </a:r>
            <a:endParaRPr lang="ru-RU" sz="1600" dirty="0"/>
          </a:p>
        </p:txBody>
      </p:sp>
      <p:sp>
        <p:nvSpPr>
          <p:cNvPr id="4" name="Номер слайда 3"/>
          <p:cNvSpPr>
            <a:spLocks noGrp="1"/>
          </p:cNvSpPr>
          <p:nvPr>
            <p:ph type="sldNum" sz="quarter" idx="12"/>
          </p:nvPr>
        </p:nvSpPr>
        <p:spPr/>
        <p:txBody>
          <a:bodyPr/>
          <a:lstStyle/>
          <a:p>
            <a:fld id="{6AD30A80-E4DB-064F-9C5F-077D5922DE95}" type="slidenum">
              <a:rPr lang="ru-RU" smtClean="0"/>
              <a:t>17</a:t>
            </a:fld>
            <a:endParaRPr lang="ru-RU"/>
          </a:p>
        </p:txBody>
      </p:sp>
      <p:pic>
        <p:nvPicPr>
          <p:cNvPr id="5" name="Рисунок 4"/>
          <p:cNvPicPr>
            <a:picLocks noChangeAspect="1"/>
          </p:cNvPicPr>
          <p:nvPr/>
        </p:nvPicPr>
        <p:blipFill>
          <a:blip r:embed="rId2"/>
          <a:stretch>
            <a:fillRect/>
          </a:stretch>
        </p:blipFill>
        <p:spPr>
          <a:xfrm>
            <a:off x="5237018" y="2332380"/>
            <a:ext cx="6448415" cy="4023972"/>
          </a:xfrm>
          <a:prstGeom prst="rect">
            <a:avLst/>
          </a:prstGeom>
        </p:spPr>
      </p:pic>
      <p:sp>
        <p:nvSpPr>
          <p:cNvPr id="7" name="Прямоугольник 6"/>
          <p:cNvSpPr/>
          <p:nvPr/>
        </p:nvSpPr>
        <p:spPr>
          <a:xfrm>
            <a:off x="609599" y="2446318"/>
            <a:ext cx="4627419" cy="3539430"/>
          </a:xfrm>
          <a:prstGeom prst="rect">
            <a:avLst/>
          </a:prstGeom>
        </p:spPr>
        <p:txBody>
          <a:bodyPr wrap="square">
            <a:spAutoFit/>
          </a:bodyPr>
          <a:lstStyle/>
          <a:p>
            <a:pPr algn="just"/>
            <a:r>
              <a:rPr lang="ru-RU" sz="1600" b="1" dirty="0"/>
              <a:t>Монокристаллические</a:t>
            </a:r>
            <a:r>
              <a:rPr lang="ru-RU" sz="1600" dirty="0"/>
              <a:t> солнечные батареи представляют собой силиконовые ячейки, объединенные между собой. Для их изготовления используют максимально чистый кремний, получаемый по методу </a:t>
            </a:r>
            <a:r>
              <a:rPr lang="ru-RU" sz="1600" dirty="0" err="1"/>
              <a:t>Чохральского</a:t>
            </a:r>
            <a:r>
              <a:rPr lang="ru-RU" sz="1600" dirty="0"/>
              <a:t> . После затвердевания готовый монокристалл разрезают на тонкие пластины толщиной 250-300 мкм, которые пронизывают сеткой из металлических электродов. Используемая технология является сравнительно дорогостоящей, поэтому и стоят монокристаллические батареи дороже, чем поликристаллические или аморфные. Выбирают данный вид солнечных батарей из-за высокого показателя КПД (порядка 17-22 %).</a:t>
            </a:r>
          </a:p>
        </p:txBody>
      </p:sp>
    </p:spTree>
    <p:extLst>
      <p:ext uri="{BB962C8B-B14F-4D97-AF65-F5344CB8AC3E}">
        <p14:creationId xmlns:p14="http://schemas.microsoft.com/office/powerpoint/2010/main" val="496255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92D050"/>
          </a:solidFill>
        </p:spPr>
        <p:txBody>
          <a:bodyPr/>
          <a:lstStyle/>
          <a:p>
            <a:r>
              <a:rPr lang="ru-RU" dirty="0" smtClean="0">
                <a:latin typeface="Calibri" panose="020F0502020204030204" pitchFamily="34" charset="0"/>
              </a:rPr>
              <a:t>Поликристаллические </a:t>
            </a:r>
            <a:r>
              <a:rPr lang="ru-RU" dirty="0">
                <a:latin typeface="Calibri" panose="020F0502020204030204" pitchFamily="34" charset="0"/>
              </a:rPr>
              <a:t>модули</a:t>
            </a:r>
            <a:endParaRPr lang="ru-RU" dirty="0"/>
          </a:p>
        </p:txBody>
      </p:sp>
      <p:sp>
        <p:nvSpPr>
          <p:cNvPr id="3" name="Объект 2"/>
          <p:cNvSpPr>
            <a:spLocks noGrp="1"/>
          </p:cNvSpPr>
          <p:nvPr>
            <p:ph idx="1"/>
          </p:nvPr>
        </p:nvSpPr>
        <p:spPr>
          <a:xfrm>
            <a:off x="609600" y="1600201"/>
            <a:ext cx="6216203" cy="4525963"/>
          </a:xfrm>
        </p:spPr>
        <p:txBody>
          <a:bodyPr>
            <a:normAutofit fontScale="55000" lnSpcReduction="20000"/>
          </a:bodyPr>
          <a:lstStyle/>
          <a:p>
            <a:pPr marL="0" indent="0" algn="just">
              <a:buNone/>
            </a:pPr>
            <a:r>
              <a:rPr lang="ru-RU" dirty="0" smtClean="0">
                <a:latin typeface="Calibri" panose="020F0502020204030204" pitchFamily="34" charset="0"/>
              </a:rPr>
              <a:t>          Поликристаллические солнечные панели сделаны из солнечных элементов с множеством кристаллов. Вместо </a:t>
            </a:r>
            <a:r>
              <a:rPr lang="ru-RU" b="1" dirty="0" smtClean="0">
                <a:latin typeface="Calibri" panose="020F0502020204030204" pitchFamily="34" charset="0"/>
              </a:rPr>
              <a:t>медленного и очень дорогого процесса выращивания единого кристалла</a:t>
            </a:r>
            <a:r>
              <a:rPr lang="ru-RU" dirty="0" smtClean="0">
                <a:latin typeface="Calibri" panose="020F0502020204030204" pitchFamily="34" charset="0"/>
              </a:rPr>
              <a:t>, производители просто опускают кристаллическую «затравку» в ванну с расплавленным кремнием и дают ему остыть. При этом формируются </a:t>
            </a:r>
            <a:r>
              <a:rPr lang="ru-RU" b="1" dirty="0" smtClean="0">
                <a:latin typeface="Calibri" panose="020F0502020204030204" pitchFamily="34" charset="0"/>
              </a:rPr>
              <a:t>разнонаправленные кристаллы</a:t>
            </a:r>
            <a:r>
              <a:rPr lang="ru-RU" dirty="0" smtClean="0">
                <a:latin typeface="Calibri" panose="020F0502020204030204" pitchFamily="34" charset="0"/>
              </a:rPr>
              <a:t>, они небольшие и их много.</a:t>
            </a:r>
            <a:r>
              <a:rPr lang="ru-RU" dirty="0"/>
              <a:t> Внутри поликристалла образуются области с </a:t>
            </a:r>
            <a:r>
              <a:rPr lang="ru-RU" dirty="0" smtClean="0"/>
              <a:t>зернистыми </a:t>
            </a:r>
            <a:r>
              <a:rPr lang="ru-RU" dirty="0"/>
              <a:t>границами, которые и приводят </a:t>
            </a:r>
            <a:r>
              <a:rPr lang="ru-RU" dirty="0" smtClean="0"/>
              <a:t>к </a:t>
            </a:r>
            <a:r>
              <a:rPr lang="ru-RU" dirty="0"/>
              <a:t>уменьшению эффективности </a:t>
            </a:r>
            <a:r>
              <a:rPr lang="ru-RU" dirty="0" smtClean="0"/>
              <a:t>элементов. </a:t>
            </a:r>
            <a:r>
              <a:rPr lang="ru-RU" dirty="0" smtClean="0">
                <a:latin typeface="Calibri" panose="020F0502020204030204" pitchFamily="34" charset="0"/>
              </a:rPr>
              <a:t>Из такого большого кристалла нарезаются прямоугольные слитки, а потом из них — пластины. Отсюда и название — </a:t>
            </a:r>
            <a:r>
              <a:rPr lang="ru-RU" b="1" dirty="0" err="1" smtClean="0">
                <a:latin typeface="Calibri" panose="020F0502020204030204" pitchFamily="34" charset="0"/>
              </a:rPr>
              <a:t>мультикристаллические</a:t>
            </a:r>
            <a:r>
              <a:rPr lang="ru-RU" b="1" dirty="0" smtClean="0">
                <a:latin typeface="Calibri" panose="020F0502020204030204" pitchFamily="34" charset="0"/>
              </a:rPr>
              <a:t> (или поликристаллические, что одно и то же) </a:t>
            </a:r>
            <a:r>
              <a:rPr lang="ru-RU" dirty="0" smtClean="0">
                <a:latin typeface="Calibri" panose="020F0502020204030204" pitchFamily="34" charset="0"/>
              </a:rPr>
              <a:t>солнечные элементы. </a:t>
            </a:r>
          </a:p>
          <a:p>
            <a:pPr marL="0" indent="0" algn="just">
              <a:buNone/>
            </a:pPr>
            <a:r>
              <a:rPr lang="ru-RU" dirty="0" smtClean="0">
                <a:latin typeface="Calibri" panose="020F0502020204030204" pitchFamily="34" charset="0"/>
              </a:rPr>
              <a:t>          Далее </a:t>
            </a:r>
            <a:r>
              <a:rPr lang="ru-RU" dirty="0">
                <a:latin typeface="Calibri" panose="020F0502020204030204" pitchFamily="34" charset="0"/>
              </a:rPr>
              <a:t>процесс аналогичен производству монокристаллических солнечных элементов. На пластинах формируется p-n переход, наносятся электроды и антиотражающее покрытие.</a:t>
            </a:r>
          </a:p>
          <a:p>
            <a:pPr marL="0" indent="0">
              <a:buNone/>
            </a:pPr>
            <a:endParaRPr lang="ru-RU" dirty="0"/>
          </a:p>
        </p:txBody>
      </p:sp>
      <p:sp>
        <p:nvSpPr>
          <p:cNvPr id="4" name="Номер слайда 3"/>
          <p:cNvSpPr>
            <a:spLocks noGrp="1"/>
          </p:cNvSpPr>
          <p:nvPr>
            <p:ph type="sldNum" sz="quarter" idx="12"/>
          </p:nvPr>
        </p:nvSpPr>
        <p:spPr/>
        <p:txBody>
          <a:bodyPr/>
          <a:lstStyle/>
          <a:p>
            <a:fld id="{6AD30A80-E4DB-064F-9C5F-077D5922DE95}" type="slidenum">
              <a:rPr lang="ru-RU" smtClean="0"/>
              <a:t>18</a:t>
            </a:fld>
            <a:endParaRPr lang="ru-RU"/>
          </a:p>
        </p:txBody>
      </p:sp>
      <p:grpSp>
        <p:nvGrpSpPr>
          <p:cNvPr id="5" name="Группа 4"/>
          <p:cNvGrpSpPr/>
          <p:nvPr/>
        </p:nvGrpSpPr>
        <p:grpSpPr>
          <a:xfrm>
            <a:off x="7006107" y="1584100"/>
            <a:ext cx="4576293" cy="4971246"/>
            <a:chOff x="4816475" y="1534160"/>
            <a:chExt cx="3540200" cy="3521234"/>
          </a:xfrm>
        </p:grpSpPr>
        <p:pic>
          <p:nvPicPr>
            <p:cNvPr id="6" name="Рисунок 5"/>
            <p:cNvPicPr>
              <a:picLocks noChangeAspect="1"/>
            </p:cNvPicPr>
            <p:nvPr/>
          </p:nvPicPr>
          <p:blipFill>
            <a:blip r:embed="rId2"/>
            <a:stretch>
              <a:fillRect/>
            </a:stretch>
          </p:blipFill>
          <p:spPr>
            <a:xfrm>
              <a:off x="4816475" y="1534160"/>
              <a:ext cx="3540200" cy="2782570"/>
            </a:xfrm>
            <a:prstGeom prst="rect">
              <a:avLst/>
            </a:prstGeom>
          </p:spPr>
        </p:pic>
        <p:sp>
          <p:nvSpPr>
            <p:cNvPr id="7" name="Прямоугольник 6"/>
            <p:cNvSpPr/>
            <p:nvPr/>
          </p:nvSpPr>
          <p:spPr>
            <a:xfrm>
              <a:off x="4816475" y="4316730"/>
              <a:ext cx="3540200" cy="738664"/>
            </a:xfrm>
            <a:prstGeom prst="rect">
              <a:avLst/>
            </a:prstGeom>
          </p:spPr>
          <p:txBody>
            <a:bodyPr wrap="square">
              <a:spAutoFit/>
            </a:bodyPr>
            <a:lstStyle/>
            <a:p>
              <a:pPr algn="ctr"/>
              <a:r>
                <a:rPr lang="ru-RU" i="1" dirty="0">
                  <a:solidFill>
                    <a:schemeClr val="tx1"/>
                  </a:solidFill>
                  <a:latin typeface="Calibri" panose="020F0502020204030204" pitchFamily="34" charset="0"/>
                </a:rPr>
                <a:t>Кристалл </a:t>
              </a:r>
              <a:r>
                <a:rPr lang="ru-RU" i="1" dirty="0" err="1">
                  <a:solidFill>
                    <a:schemeClr val="tx1"/>
                  </a:solidFill>
                  <a:latin typeface="Calibri" panose="020F0502020204030204" pitchFamily="34" charset="0"/>
                </a:rPr>
                <a:t>поликремния</a:t>
              </a:r>
              <a:r>
                <a:rPr lang="ru-RU" i="1" dirty="0">
                  <a:solidFill>
                    <a:schemeClr val="tx1"/>
                  </a:solidFill>
                  <a:latin typeface="Calibri" panose="020F0502020204030204" pitchFamily="34" charset="0"/>
                </a:rPr>
                <a:t>. Из такого нарезаются прямоугольные слитки, а потом пластины.</a:t>
              </a:r>
              <a:endParaRPr lang="ru-RU" dirty="0">
                <a:solidFill>
                  <a:schemeClr val="tx1"/>
                </a:solidFill>
                <a:latin typeface="Calibri" panose="020F0502020204030204" pitchFamily="34" charset="0"/>
              </a:endParaRPr>
            </a:p>
          </p:txBody>
        </p:sp>
      </p:grpSp>
    </p:spTree>
    <p:extLst>
      <p:ext uri="{BB962C8B-B14F-4D97-AF65-F5344CB8AC3E}">
        <p14:creationId xmlns:p14="http://schemas.microsoft.com/office/powerpoint/2010/main" val="2178431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6AD30A80-E4DB-064F-9C5F-077D5922DE95}" type="slidenum">
              <a:rPr lang="ru-RU" smtClean="0"/>
              <a:t>19</a:t>
            </a:fld>
            <a:endParaRPr lang="ru-RU"/>
          </a:p>
        </p:txBody>
      </p:sp>
      <p:pic>
        <p:nvPicPr>
          <p:cNvPr id="5" name="Рисунок 4"/>
          <p:cNvPicPr>
            <a:picLocks noChangeAspect="1"/>
          </p:cNvPicPr>
          <p:nvPr/>
        </p:nvPicPr>
        <p:blipFill>
          <a:blip r:embed="rId2"/>
          <a:stretch>
            <a:fillRect/>
          </a:stretch>
        </p:blipFill>
        <p:spPr>
          <a:xfrm>
            <a:off x="2796374" y="400796"/>
            <a:ext cx="6115813" cy="6115813"/>
          </a:xfrm>
          <a:prstGeom prst="rect">
            <a:avLst/>
          </a:prstGeom>
        </p:spPr>
      </p:pic>
    </p:spTree>
    <p:extLst>
      <p:ext uri="{BB962C8B-B14F-4D97-AF65-F5344CB8AC3E}">
        <p14:creationId xmlns:p14="http://schemas.microsoft.com/office/powerpoint/2010/main" val="673519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p:nvPr/>
        </p:nvPicPr>
        <p:blipFill>
          <a:blip r:embed="rId2"/>
          <a:stretch>
            <a:fillRect/>
          </a:stretch>
        </p:blipFill>
        <p:spPr>
          <a:xfrm>
            <a:off x="6622870" y="1358531"/>
            <a:ext cx="4941161" cy="3782962"/>
          </a:xfrm>
          <a:prstGeom prst="rect">
            <a:avLst/>
          </a:prstGeom>
        </p:spPr>
      </p:pic>
      <p:sp>
        <p:nvSpPr>
          <p:cNvPr id="2" name="Заголовок 1"/>
          <p:cNvSpPr>
            <a:spLocks noGrp="1"/>
          </p:cNvSpPr>
          <p:nvPr>
            <p:ph type="title"/>
          </p:nvPr>
        </p:nvSpPr>
        <p:spPr>
          <a:solidFill>
            <a:srgbClr val="92D050"/>
          </a:solidFill>
        </p:spPr>
        <p:txBody>
          <a:bodyPr/>
          <a:lstStyle/>
          <a:p>
            <a:r>
              <a:rPr lang="ru-RU" dirty="0"/>
              <a:t>Солнечный пруд</a:t>
            </a:r>
          </a:p>
        </p:txBody>
      </p:sp>
      <p:sp>
        <p:nvSpPr>
          <p:cNvPr id="3" name="Объект 2"/>
          <p:cNvSpPr>
            <a:spLocks noGrp="1"/>
          </p:cNvSpPr>
          <p:nvPr>
            <p:ph idx="1"/>
          </p:nvPr>
        </p:nvSpPr>
        <p:spPr>
          <a:xfrm>
            <a:off x="609600" y="1600201"/>
            <a:ext cx="6013270" cy="4525963"/>
          </a:xfrm>
        </p:spPr>
        <p:txBody>
          <a:bodyPr>
            <a:normAutofit fontScale="55000" lnSpcReduction="20000"/>
          </a:bodyPr>
          <a:lstStyle/>
          <a:p>
            <a:pPr marL="0" indent="0" algn="just">
              <a:buNone/>
            </a:pPr>
            <a:r>
              <a:rPr lang="ru-RU" b="1" dirty="0" smtClean="0"/>
              <a:t>          </a:t>
            </a:r>
            <a:r>
              <a:rPr lang="ru-RU" sz="3500" b="1" u="sng" dirty="0" smtClean="0"/>
              <a:t>Солнечный </a:t>
            </a:r>
            <a:r>
              <a:rPr lang="ru-RU" sz="3500" b="1" u="sng" dirty="0"/>
              <a:t>соляной пруд </a:t>
            </a:r>
            <a:r>
              <a:rPr lang="ru-RU" sz="3500" dirty="0"/>
              <a:t>- это неглубокий (2-4 м) бассейн с крутым рассолом в нижней его части, у которого в нижнем придонном слое температура под действием солнечной радиации достигает 100 °С и даже </a:t>
            </a:r>
            <a:r>
              <a:rPr lang="ru-RU" sz="3500" dirty="0" smtClean="0"/>
              <a:t>выше. </a:t>
            </a:r>
            <a:r>
              <a:rPr lang="ru-RU" sz="3500" dirty="0"/>
              <a:t>На 1 м площади пруда требуется 500-1000 кг поваренной соли, её можно заменить хлоридом </a:t>
            </a:r>
            <a:r>
              <a:rPr lang="ru-RU" sz="3500" dirty="0" smtClean="0"/>
              <a:t>магния. </a:t>
            </a:r>
          </a:p>
          <a:p>
            <a:pPr marL="0" indent="0" algn="just">
              <a:buNone/>
            </a:pPr>
            <a:r>
              <a:rPr lang="ru-RU" sz="3500" b="1" dirty="0" smtClean="0"/>
              <a:t>          Преимущества</a:t>
            </a:r>
            <a:r>
              <a:rPr lang="ru-RU" sz="3500" dirty="0" smtClean="0"/>
              <a:t> </a:t>
            </a:r>
            <a:r>
              <a:rPr lang="ru-RU" sz="3500" dirty="0"/>
              <a:t>солнечных соляных прудов перед другими солнечными установками: относительная дешевизна, утилизация большого количества солнечной энергии благодаря высокой теплоемкости, простота в изготовлении.</a:t>
            </a:r>
          </a:p>
          <a:p>
            <a:pPr marL="0" indent="0" algn="just">
              <a:buNone/>
            </a:pPr>
            <a:r>
              <a:rPr lang="ru-RU" sz="3500" dirty="0" smtClean="0"/>
              <a:t>          В </a:t>
            </a:r>
            <a:r>
              <a:rPr lang="ru-RU" sz="3500" dirty="0"/>
              <a:t>летний период солнечный соляной пруд может быть использован для горячего водоснабжения. В зимний период придонные слои могут прогреваться до 10-15 °С, что позволяет его использовать для отопления зданий с применением тепловых насосов парокомпрессионного типа </a:t>
            </a:r>
          </a:p>
        </p:txBody>
      </p:sp>
      <p:sp>
        <p:nvSpPr>
          <p:cNvPr id="4" name="Номер слайда 3"/>
          <p:cNvSpPr>
            <a:spLocks noGrp="1"/>
          </p:cNvSpPr>
          <p:nvPr>
            <p:ph type="sldNum" sz="quarter" idx="12"/>
          </p:nvPr>
        </p:nvSpPr>
        <p:spPr/>
        <p:txBody>
          <a:bodyPr/>
          <a:lstStyle/>
          <a:p>
            <a:fld id="{6AD30A80-E4DB-064F-9C5F-077D5922DE95}" type="slidenum">
              <a:rPr lang="ru-RU" smtClean="0"/>
              <a:t>2</a:t>
            </a:fld>
            <a:endParaRPr lang="ru-RU"/>
          </a:p>
        </p:txBody>
      </p:sp>
      <p:sp>
        <p:nvSpPr>
          <p:cNvPr id="6" name="Прямоугольник 5"/>
          <p:cNvSpPr/>
          <p:nvPr/>
        </p:nvSpPr>
        <p:spPr>
          <a:xfrm>
            <a:off x="6766560" y="5157927"/>
            <a:ext cx="5019039" cy="923330"/>
          </a:xfrm>
          <a:prstGeom prst="rect">
            <a:avLst/>
          </a:prstGeom>
        </p:spPr>
        <p:txBody>
          <a:bodyPr wrap="square">
            <a:spAutoFit/>
          </a:bodyPr>
          <a:lstStyle/>
          <a:p>
            <a:pPr algn="ctr"/>
            <a:r>
              <a:rPr lang="ru-RU" dirty="0"/>
              <a:t>1 - пресная вода; 2 - изолирующий слой с увеличивающейся книзу концентрацией рассола; 3 - слой горячего рассола</a:t>
            </a:r>
          </a:p>
        </p:txBody>
      </p:sp>
    </p:spTree>
    <p:extLst>
      <p:ext uri="{BB962C8B-B14F-4D97-AF65-F5344CB8AC3E}">
        <p14:creationId xmlns:p14="http://schemas.microsoft.com/office/powerpoint/2010/main" val="2752607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92D050"/>
          </a:solidFill>
        </p:spPr>
        <p:txBody>
          <a:bodyPr/>
          <a:lstStyle/>
          <a:p>
            <a:r>
              <a:rPr lang="ru-RU" dirty="0" smtClean="0"/>
              <a:t>Аморфные панели</a:t>
            </a:r>
            <a:endParaRPr lang="ru-RU" dirty="0"/>
          </a:p>
        </p:txBody>
      </p:sp>
      <p:sp>
        <p:nvSpPr>
          <p:cNvPr id="3" name="Объект 2"/>
          <p:cNvSpPr>
            <a:spLocks noGrp="1"/>
          </p:cNvSpPr>
          <p:nvPr>
            <p:ph idx="1"/>
          </p:nvPr>
        </p:nvSpPr>
        <p:spPr>
          <a:xfrm>
            <a:off x="609600" y="1600201"/>
            <a:ext cx="5443470" cy="4525963"/>
          </a:xfrm>
        </p:spPr>
        <p:txBody>
          <a:bodyPr>
            <a:normAutofit fontScale="70000" lnSpcReduction="20000"/>
          </a:bodyPr>
          <a:lstStyle/>
          <a:p>
            <a:pPr marL="0" indent="0" algn="just">
              <a:buNone/>
            </a:pPr>
            <a:r>
              <a:rPr lang="ru-RU" dirty="0" smtClean="0">
                <a:latin typeface="Calibri" panose="020F0502020204030204" pitchFamily="34" charset="0"/>
                <a:cs typeface="Varela Round" panose="020B0604020202020204" charset="-79"/>
              </a:rPr>
              <a:t>          </a:t>
            </a:r>
            <a:r>
              <a:rPr lang="ru-RU" dirty="0"/>
              <a:t>В случае изготовления панелей из аморфного кремния, используется не кристаллический кремний, а </a:t>
            </a:r>
            <a:r>
              <a:rPr lang="ru-RU" dirty="0" err="1"/>
              <a:t>силан</a:t>
            </a:r>
            <a:r>
              <a:rPr lang="ru-RU" dirty="0"/>
              <a:t>, или </a:t>
            </a:r>
            <a:r>
              <a:rPr lang="ru-RU" dirty="0" err="1"/>
              <a:t>кремневодород</a:t>
            </a:r>
            <a:r>
              <a:rPr lang="ru-RU" dirty="0"/>
              <a:t>, который тонким слоем наносится на материал подложки. КПД таких батарей составляет всего 5–6 %, у них очень низкий показатель </a:t>
            </a:r>
            <a:r>
              <a:rPr lang="ru-RU" dirty="0" smtClean="0"/>
              <a:t>эффективности.</a:t>
            </a:r>
          </a:p>
          <a:p>
            <a:pPr marL="0" indent="0" algn="just">
              <a:buNone/>
            </a:pPr>
            <a:r>
              <a:rPr lang="ru-RU" dirty="0" smtClean="0"/>
              <a:t>          Достоинства:</a:t>
            </a:r>
          </a:p>
          <a:p>
            <a:pPr marL="0" indent="0" algn="just">
              <a:buNone/>
            </a:pPr>
            <a:r>
              <a:rPr lang="ru-RU" dirty="0" smtClean="0"/>
              <a:t> </a:t>
            </a:r>
            <a:r>
              <a:rPr lang="ru-RU" dirty="0"/>
              <a:t>- Показатель оптического поглощения в 20 раз выше, чем у поли- и монокристаллов. </a:t>
            </a:r>
            <a:endParaRPr lang="ru-RU" dirty="0" smtClean="0"/>
          </a:p>
          <a:p>
            <a:pPr algn="just">
              <a:buFontTx/>
              <a:buChar char="-"/>
            </a:pPr>
            <a:r>
              <a:rPr lang="ru-RU" dirty="0" smtClean="0"/>
              <a:t>Толщина </a:t>
            </a:r>
            <a:r>
              <a:rPr lang="ru-RU" dirty="0"/>
              <a:t>элементов меньше 1 мкм</a:t>
            </a:r>
            <a:r>
              <a:rPr lang="ru-RU" dirty="0" smtClean="0"/>
              <a:t>.</a:t>
            </a:r>
          </a:p>
          <a:p>
            <a:pPr algn="just">
              <a:buFontTx/>
              <a:buChar char="-"/>
            </a:pPr>
            <a:r>
              <a:rPr lang="ru-RU" dirty="0" smtClean="0"/>
              <a:t> </a:t>
            </a:r>
            <a:r>
              <a:rPr lang="ru-RU" dirty="0"/>
              <a:t>Имеет более высокую производительность при пасмурной погоде. </a:t>
            </a:r>
            <a:endParaRPr lang="ru-RU" dirty="0" smtClean="0"/>
          </a:p>
          <a:p>
            <a:pPr algn="just">
              <a:buFontTx/>
              <a:buChar char="-"/>
            </a:pPr>
            <a:r>
              <a:rPr lang="ru-RU" dirty="0" smtClean="0"/>
              <a:t>Повышенная </a:t>
            </a:r>
            <a:r>
              <a:rPr lang="ru-RU" dirty="0"/>
              <a:t>гибкость.</a:t>
            </a:r>
          </a:p>
        </p:txBody>
      </p:sp>
      <p:sp>
        <p:nvSpPr>
          <p:cNvPr id="4" name="Номер слайда 3"/>
          <p:cNvSpPr>
            <a:spLocks noGrp="1"/>
          </p:cNvSpPr>
          <p:nvPr>
            <p:ph type="sldNum" sz="quarter" idx="12"/>
          </p:nvPr>
        </p:nvSpPr>
        <p:spPr/>
        <p:txBody>
          <a:bodyPr/>
          <a:lstStyle/>
          <a:p>
            <a:fld id="{6AD30A80-E4DB-064F-9C5F-077D5922DE95}" type="slidenum">
              <a:rPr lang="ru-RU" smtClean="0"/>
              <a:t>20</a:t>
            </a:fld>
            <a:endParaRPr lang="ru-RU"/>
          </a:p>
        </p:txBody>
      </p:sp>
      <p:pic>
        <p:nvPicPr>
          <p:cNvPr id="5" name="Рисунок 4"/>
          <p:cNvPicPr>
            <a:picLocks noChangeAspect="1"/>
          </p:cNvPicPr>
          <p:nvPr/>
        </p:nvPicPr>
        <p:blipFill>
          <a:blip r:embed="rId2"/>
          <a:stretch>
            <a:fillRect/>
          </a:stretch>
        </p:blipFill>
        <p:spPr>
          <a:xfrm>
            <a:off x="6236052" y="1841679"/>
            <a:ext cx="5339215" cy="3973754"/>
          </a:xfrm>
          <a:prstGeom prst="rect">
            <a:avLst/>
          </a:prstGeom>
          <a:effectLst>
            <a:softEdge rad="63500"/>
          </a:effectLst>
        </p:spPr>
      </p:pic>
    </p:spTree>
    <p:extLst>
      <p:ext uri="{BB962C8B-B14F-4D97-AF65-F5344CB8AC3E}">
        <p14:creationId xmlns:p14="http://schemas.microsoft.com/office/powerpoint/2010/main" val="318094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92D050"/>
          </a:solidFill>
        </p:spPr>
        <p:txBody>
          <a:bodyPr/>
          <a:lstStyle/>
          <a:p>
            <a:r>
              <a:rPr lang="ru-RU" dirty="0" smtClean="0"/>
              <a:t>Пленочные батареи</a:t>
            </a:r>
            <a:endParaRPr lang="ru-RU" dirty="0"/>
          </a:p>
        </p:txBody>
      </p:sp>
      <p:sp>
        <p:nvSpPr>
          <p:cNvPr id="3" name="Объект 2"/>
          <p:cNvSpPr>
            <a:spLocks noGrp="1"/>
          </p:cNvSpPr>
          <p:nvPr>
            <p:ph idx="1"/>
          </p:nvPr>
        </p:nvSpPr>
        <p:spPr>
          <a:xfrm>
            <a:off x="609600" y="1600201"/>
            <a:ext cx="5197434" cy="4525963"/>
          </a:xfrm>
        </p:spPr>
        <p:txBody>
          <a:bodyPr>
            <a:normAutofit fontScale="77500" lnSpcReduction="20000"/>
          </a:bodyPr>
          <a:lstStyle/>
          <a:p>
            <a:pPr marL="0" indent="0" algn="just">
              <a:buNone/>
            </a:pPr>
            <a:r>
              <a:rPr lang="ru-RU" b="1" dirty="0"/>
              <a:t>Батареи на основе </a:t>
            </a:r>
            <a:r>
              <a:rPr lang="ru-RU" b="1" dirty="0" err="1"/>
              <a:t>теллурида</a:t>
            </a:r>
            <a:r>
              <a:rPr lang="ru-RU" b="1" dirty="0"/>
              <a:t> кадмия. </a:t>
            </a:r>
            <a:r>
              <a:rPr lang="ru-RU" dirty="0"/>
              <a:t>Сегодня батареи на основе </a:t>
            </a:r>
            <a:r>
              <a:rPr lang="ru-RU" dirty="0" err="1"/>
              <a:t>теллурида</a:t>
            </a:r>
            <a:r>
              <a:rPr lang="ru-RU" dirty="0"/>
              <a:t> кадмия являются одними из самых перспективных в солнечной энергетике. Так как кадмий является кумулятивным ядом, то возникает вопрос: он токсичен или нет? Исследования показывают, что уровень кадмия, высвобождаемого в атмосферу, ничтожно мал. Значение КПД составляет порядка 11 %. Стоимость ватта мощности таких батарей на 20–30 % меньше, чем у кремниевых</a:t>
            </a:r>
          </a:p>
        </p:txBody>
      </p:sp>
      <p:sp>
        <p:nvSpPr>
          <p:cNvPr id="4" name="Номер слайда 3"/>
          <p:cNvSpPr>
            <a:spLocks noGrp="1"/>
          </p:cNvSpPr>
          <p:nvPr>
            <p:ph type="sldNum" sz="quarter" idx="12"/>
          </p:nvPr>
        </p:nvSpPr>
        <p:spPr/>
        <p:txBody>
          <a:bodyPr/>
          <a:lstStyle/>
          <a:p>
            <a:fld id="{6AD30A80-E4DB-064F-9C5F-077D5922DE95}" type="slidenum">
              <a:rPr lang="ru-RU" smtClean="0"/>
              <a:t>21</a:t>
            </a:fld>
            <a:endParaRPr lang="ru-RU"/>
          </a:p>
        </p:txBody>
      </p:sp>
      <p:sp>
        <p:nvSpPr>
          <p:cNvPr id="5" name="Прямоугольник 4"/>
          <p:cNvSpPr/>
          <p:nvPr/>
        </p:nvSpPr>
        <p:spPr>
          <a:xfrm>
            <a:off x="6096000" y="1600201"/>
            <a:ext cx="5486400" cy="4324261"/>
          </a:xfrm>
          <a:prstGeom prst="rect">
            <a:avLst/>
          </a:prstGeom>
        </p:spPr>
        <p:txBody>
          <a:bodyPr wrap="square">
            <a:spAutoFit/>
          </a:bodyPr>
          <a:lstStyle/>
          <a:p>
            <a:pPr algn="just"/>
            <a:r>
              <a:rPr lang="ru-RU" sz="2500" b="1" dirty="0"/>
              <a:t>Батареи на основе селенида меди-индия.</a:t>
            </a:r>
            <a:r>
              <a:rPr lang="ru-RU" sz="2500" dirty="0"/>
              <a:t> В качестве полупроводников используются медь, индий и селен, иногда некоторые элементы индия замещают галлием. </a:t>
            </a:r>
            <a:r>
              <a:rPr lang="ru-RU" sz="2500" dirty="0" smtClean="0"/>
              <a:t>Пленочные </a:t>
            </a:r>
            <a:r>
              <a:rPr lang="ru-RU" sz="2500" dirty="0"/>
              <a:t>солнечные батареи на основе селенида меди-индия имеют КПД, равный 15–20 %. Следует иметь в виду, что без использования галлия эффективность солнечных батарей возрастает примерно на 14 </a:t>
            </a:r>
            <a:r>
              <a:rPr lang="ru-RU" sz="2500" dirty="0" smtClean="0"/>
              <a:t>%.</a:t>
            </a:r>
            <a:endParaRPr lang="ru-RU" sz="2500" dirty="0"/>
          </a:p>
        </p:txBody>
      </p:sp>
    </p:spTree>
    <p:extLst>
      <p:ext uri="{BB962C8B-B14F-4D97-AF65-F5344CB8AC3E}">
        <p14:creationId xmlns:p14="http://schemas.microsoft.com/office/powerpoint/2010/main" val="9596286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92D050"/>
          </a:solidFill>
        </p:spPr>
        <p:txBody>
          <a:bodyPr/>
          <a:lstStyle/>
          <a:p>
            <a:r>
              <a:rPr lang="ru-RU" dirty="0"/>
              <a:t>Пленочные батареи</a:t>
            </a:r>
          </a:p>
        </p:txBody>
      </p:sp>
      <p:sp>
        <p:nvSpPr>
          <p:cNvPr id="3" name="Объект 2"/>
          <p:cNvSpPr>
            <a:spLocks noGrp="1"/>
          </p:cNvSpPr>
          <p:nvPr>
            <p:ph idx="1"/>
          </p:nvPr>
        </p:nvSpPr>
        <p:spPr/>
        <p:txBody>
          <a:bodyPr>
            <a:normAutofit fontScale="85000" lnSpcReduction="20000"/>
          </a:bodyPr>
          <a:lstStyle/>
          <a:p>
            <a:pPr marL="0" lvl="0" indent="0" algn="just">
              <a:buNone/>
            </a:pPr>
            <a:r>
              <a:rPr lang="ru-RU" b="1" dirty="0"/>
              <a:t>Батареи на основе полимеров.</a:t>
            </a:r>
            <a:r>
              <a:rPr lang="ru-RU" dirty="0"/>
              <a:t> В качестве </a:t>
            </a:r>
            <a:r>
              <a:rPr lang="ru-RU" dirty="0" err="1"/>
              <a:t>светопоглощающих</a:t>
            </a:r>
            <a:r>
              <a:rPr lang="ru-RU" dirty="0"/>
              <a:t> материалов используются органические полупроводники, такие как </a:t>
            </a:r>
            <a:r>
              <a:rPr lang="ru-RU" dirty="0" err="1"/>
              <a:t>полифенилен</a:t>
            </a:r>
            <a:r>
              <a:rPr lang="ru-RU" dirty="0"/>
              <a:t>, углеродные фуллерены, </a:t>
            </a:r>
            <a:r>
              <a:rPr lang="ru-RU" dirty="0" err="1"/>
              <a:t>фталоцианин</a:t>
            </a:r>
            <a:r>
              <a:rPr lang="ru-RU" dirty="0"/>
              <a:t> меди и другие. Толщина пленок составляет 100 </a:t>
            </a:r>
            <a:r>
              <a:rPr lang="ru-RU" dirty="0" err="1"/>
              <a:t>нм</a:t>
            </a:r>
            <a:r>
              <a:rPr lang="ru-RU" dirty="0"/>
              <a:t>.</a:t>
            </a:r>
          </a:p>
          <a:p>
            <a:pPr marL="0" indent="0" algn="just">
              <a:buNone/>
            </a:pPr>
            <a:r>
              <a:rPr lang="ru-RU" dirty="0"/>
              <a:t>Полимерные солнечные батареи имеют на сегодняшний день КПД всего 5-6 %. Однако при этом имеют ряд </a:t>
            </a:r>
            <a:r>
              <a:rPr lang="ru-RU" b="1" dirty="0"/>
              <a:t>достоинств</a:t>
            </a:r>
            <a:r>
              <a:rPr lang="ru-RU" dirty="0"/>
              <a:t>:</a:t>
            </a:r>
          </a:p>
          <a:p>
            <a:pPr lvl="0" algn="just"/>
            <a:r>
              <a:rPr lang="ru-RU" dirty="0"/>
              <a:t>низкая стоимость производства;</a:t>
            </a:r>
          </a:p>
          <a:p>
            <a:pPr lvl="0" algn="just"/>
            <a:r>
              <a:rPr lang="ru-RU" dirty="0"/>
              <a:t>легкость и доступность;</a:t>
            </a:r>
          </a:p>
          <a:p>
            <a:pPr lvl="0" algn="just"/>
            <a:r>
              <a:rPr lang="ru-RU" dirty="0"/>
              <a:t>отсутствие вредного воздействия на окружающую среду.</a:t>
            </a:r>
          </a:p>
          <a:p>
            <a:pPr algn="just"/>
            <a:r>
              <a:rPr lang="ru-RU" dirty="0"/>
              <a:t>Применяются полимерные батареи в областях, где наибольшее значение имеет механическая эластичность и </a:t>
            </a:r>
            <a:r>
              <a:rPr lang="ru-RU" dirty="0" err="1"/>
              <a:t>экологичность</a:t>
            </a:r>
            <a:r>
              <a:rPr lang="ru-RU" dirty="0"/>
              <a:t> утилизации </a:t>
            </a:r>
          </a:p>
        </p:txBody>
      </p:sp>
      <p:sp>
        <p:nvSpPr>
          <p:cNvPr id="4" name="Номер слайда 3"/>
          <p:cNvSpPr>
            <a:spLocks noGrp="1"/>
          </p:cNvSpPr>
          <p:nvPr>
            <p:ph type="sldNum" sz="quarter" idx="12"/>
          </p:nvPr>
        </p:nvSpPr>
        <p:spPr/>
        <p:txBody>
          <a:bodyPr/>
          <a:lstStyle/>
          <a:p>
            <a:fld id="{6AD30A80-E4DB-064F-9C5F-077D5922DE95}" type="slidenum">
              <a:rPr lang="ru-RU" smtClean="0"/>
              <a:t>22</a:t>
            </a:fld>
            <a:endParaRPr lang="ru-RU"/>
          </a:p>
        </p:txBody>
      </p:sp>
    </p:spTree>
    <p:extLst>
      <p:ext uri="{BB962C8B-B14F-4D97-AF65-F5344CB8AC3E}">
        <p14:creationId xmlns:p14="http://schemas.microsoft.com/office/powerpoint/2010/main" val="41548152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92D050"/>
          </a:solidFill>
        </p:spPr>
        <p:txBody>
          <a:bodyPr>
            <a:normAutofit fontScale="90000"/>
          </a:bodyPr>
          <a:lstStyle/>
          <a:p>
            <a:r>
              <a:rPr lang="ru-RU" dirty="0"/>
              <a:t>Основные отличия монокристаллических и поликристаллических модулей</a:t>
            </a:r>
          </a:p>
        </p:txBody>
      </p:sp>
      <p:sp>
        <p:nvSpPr>
          <p:cNvPr id="4" name="Номер слайда 3"/>
          <p:cNvSpPr>
            <a:spLocks noGrp="1"/>
          </p:cNvSpPr>
          <p:nvPr>
            <p:ph type="sldNum" sz="quarter" idx="12"/>
          </p:nvPr>
        </p:nvSpPr>
        <p:spPr/>
        <p:txBody>
          <a:bodyPr/>
          <a:lstStyle/>
          <a:p>
            <a:fld id="{6AD30A80-E4DB-064F-9C5F-077D5922DE95}" type="slidenum">
              <a:rPr lang="ru-RU" smtClean="0"/>
              <a:t>23</a:t>
            </a:fld>
            <a:endParaRPr lang="ru-RU"/>
          </a:p>
        </p:txBody>
      </p:sp>
      <p:graphicFrame>
        <p:nvGraphicFramePr>
          <p:cNvPr id="5" name="Таблица 4"/>
          <p:cNvGraphicFramePr>
            <a:graphicFrameLocks noGrp="1"/>
          </p:cNvGraphicFramePr>
          <p:nvPr>
            <p:extLst>
              <p:ext uri="{D42A27DB-BD31-4B8C-83A1-F6EECF244321}">
                <p14:modId xmlns:p14="http://schemas.microsoft.com/office/powerpoint/2010/main" val="3156080490"/>
              </p:ext>
            </p:extLst>
          </p:nvPr>
        </p:nvGraphicFramePr>
        <p:xfrm>
          <a:off x="1589307" y="1491495"/>
          <a:ext cx="9280462" cy="4906366"/>
        </p:xfrm>
        <a:graphic>
          <a:graphicData uri="http://schemas.openxmlformats.org/drawingml/2006/table">
            <a:tbl>
              <a:tblPr firstRow="1" firstCol="1" bandRow="1">
                <a:tableStyleId>{5C22544A-7EE6-4342-B048-85BDC9FD1C3A}</a:tableStyleId>
              </a:tblPr>
              <a:tblGrid>
                <a:gridCol w="1643290"/>
                <a:gridCol w="3580327"/>
                <a:gridCol w="4056845"/>
              </a:tblGrid>
              <a:tr h="543367">
                <a:tc>
                  <a:txBody>
                    <a:bodyPr/>
                    <a:lstStyle/>
                    <a:p>
                      <a:pPr algn="ctr">
                        <a:lnSpc>
                          <a:spcPts val="1000"/>
                        </a:lnSpc>
                        <a:spcBef>
                          <a:spcPts val="1500"/>
                        </a:spcBef>
                        <a:spcAft>
                          <a:spcPts val="0"/>
                        </a:spcAft>
                      </a:pPr>
                      <a:r>
                        <a:rPr lang="ru-RU" sz="1400" u="none" strike="noStrike" spc="0" dirty="0">
                          <a:effectLst/>
                        </a:rPr>
                        <a:t>Параметр</a:t>
                      </a:r>
                      <a:endParaRPr lang="ru-RU" sz="1400" dirty="0">
                        <a:effectLst/>
                        <a:latin typeface="Times New Roman"/>
                        <a:ea typeface="Times New Roman"/>
                        <a:cs typeface="Times New Roman"/>
                      </a:endParaRPr>
                    </a:p>
                  </a:txBody>
                  <a:tcPr marL="5766" marR="57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marL="114300" algn="ctr">
                        <a:lnSpc>
                          <a:spcPts val="1000"/>
                        </a:lnSpc>
                        <a:spcBef>
                          <a:spcPts val="1500"/>
                        </a:spcBef>
                        <a:spcAft>
                          <a:spcPts val="0"/>
                        </a:spcAft>
                      </a:pPr>
                      <a:r>
                        <a:rPr lang="ru-RU" sz="1400" u="none" strike="noStrike" spc="0" dirty="0">
                          <a:effectLst/>
                        </a:rPr>
                        <a:t>Монокристаллические солнечные элементы</a:t>
                      </a:r>
                      <a:endParaRPr lang="ru-RU" sz="1400" dirty="0">
                        <a:effectLst/>
                        <a:latin typeface="Times New Roman"/>
                        <a:ea typeface="Times New Roman"/>
                        <a:cs typeface="Times New Roman"/>
                      </a:endParaRPr>
                    </a:p>
                  </a:txBody>
                  <a:tcPr marL="5766" marR="57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lnSpc>
                          <a:spcPts val="1250"/>
                        </a:lnSpc>
                        <a:spcBef>
                          <a:spcPts val="1500"/>
                        </a:spcBef>
                        <a:spcAft>
                          <a:spcPts val="0"/>
                        </a:spcAft>
                      </a:pPr>
                      <a:r>
                        <a:rPr lang="ru-RU" sz="1400" u="none" strike="noStrike" spc="0" dirty="0">
                          <a:effectLst/>
                        </a:rPr>
                        <a:t>Поликристаллические солнечные</a:t>
                      </a:r>
                      <a:br>
                        <a:rPr lang="ru-RU" sz="1400" u="none" strike="noStrike" spc="0" dirty="0">
                          <a:effectLst/>
                        </a:rPr>
                      </a:br>
                      <a:r>
                        <a:rPr lang="ru-RU" sz="1400" u="none" strike="noStrike" spc="0" dirty="0">
                          <a:effectLst/>
                        </a:rPr>
                        <a:t>элементы</a:t>
                      </a:r>
                      <a:endParaRPr lang="ru-RU" sz="1400" dirty="0">
                        <a:effectLst/>
                        <a:latin typeface="Times New Roman"/>
                        <a:ea typeface="Times New Roman"/>
                        <a:cs typeface="Times New Roman"/>
                      </a:endParaRPr>
                    </a:p>
                  </a:txBody>
                  <a:tcPr marL="5766" marR="57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r>
              <a:tr h="656823">
                <a:tc>
                  <a:txBody>
                    <a:bodyPr/>
                    <a:lstStyle/>
                    <a:p>
                      <a:pPr algn="ctr">
                        <a:lnSpc>
                          <a:spcPct val="100000"/>
                        </a:lnSpc>
                        <a:spcBef>
                          <a:spcPts val="0"/>
                        </a:spcBef>
                        <a:spcAft>
                          <a:spcPts val="0"/>
                        </a:spcAft>
                      </a:pPr>
                      <a:r>
                        <a:rPr lang="ru-RU" sz="1400" u="none" strike="noStrike" spc="0" dirty="0">
                          <a:effectLst/>
                        </a:rPr>
                        <a:t>Технология</a:t>
                      </a:r>
                      <a:endParaRPr lang="ru-RU" sz="1400" dirty="0">
                        <a:effectLst/>
                      </a:endParaRPr>
                    </a:p>
                    <a:p>
                      <a:pPr algn="ctr">
                        <a:lnSpc>
                          <a:spcPct val="100000"/>
                        </a:lnSpc>
                        <a:spcBef>
                          <a:spcPts val="0"/>
                        </a:spcBef>
                        <a:spcAft>
                          <a:spcPts val="0"/>
                        </a:spcAft>
                      </a:pPr>
                      <a:r>
                        <a:rPr lang="ru-RU" sz="1400" u="none" strike="noStrike" spc="0" dirty="0">
                          <a:effectLst/>
                        </a:rPr>
                        <a:t>производства</a:t>
                      </a:r>
                      <a:endParaRPr lang="ru-RU" sz="1400" dirty="0">
                        <a:effectLst/>
                        <a:latin typeface="Times New Roman"/>
                        <a:ea typeface="Times New Roman"/>
                        <a:cs typeface="Times New Roman"/>
                      </a:endParaRPr>
                    </a:p>
                  </a:txBody>
                  <a:tcPr marL="5766" marR="57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lnSpc>
                          <a:spcPts val="1270"/>
                        </a:lnSpc>
                        <a:spcBef>
                          <a:spcPts val="1500"/>
                        </a:spcBef>
                        <a:spcAft>
                          <a:spcPts val="0"/>
                        </a:spcAft>
                      </a:pPr>
                      <a:r>
                        <a:rPr lang="ru-RU" sz="1400" u="none" strike="noStrike" spc="0" dirty="0">
                          <a:effectLst/>
                        </a:rPr>
                        <a:t>Монокристаллические цилиндры кремния</a:t>
                      </a:r>
                      <a:br>
                        <a:rPr lang="ru-RU" sz="1400" u="none" strike="noStrike" spc="0" dirty="0">
                          <a:effectLst/>
                        </a:rPr>
                      </a:br>
                      <a:r>
                        <a:rPr lang="ru-RU" sz="1400" u="none" strike="noStrike" spc="0" dirty="0">
                          <a:effectLst/>
                        </a:rPr>
                        <a:t>нарезаются на пластины, затем пластины об-</a:t>
                      </a:r>
                      <a:br>
                        <a:rPr lang="ru-RU" sz="1400" u="none" strike="noStrike" spc="0" dirty="0">
                          <a:effectLst/>
                        </a:rPr>
                      </a:br>
                      <a:r>
                        <a:rPr lang="ru-RU" sz="1400" u="none" strike="noStrike" spc="0" dirty="0" err="1">
                          <a:effectLst/>
                        </a:rPr>
                        <a:t>резаются</a:t>
                      </a:r>
                      <a:r>
                        <a:rPr lang="ru-RU" sz="1400" u="none" strike="noStrike" spc="0" dirty="0">
                          <a:effectLst/>
                        </a:rPr>
                        <a:t> до почти квадратной формы</a:t>
                      </a:r>
                      <a:endParaRPr lang="ru-RU" sz="1400" dirty="0">
                        <a:effectLst/>
                        <a:latin typeface="Times New Roman"/>
                        <a:ea typeface="Times New Roman"/>
                        <a:cs typeface="Times New Roman"/>
                      </a:endParaRPr>
                    </a:p>
                  </a:txBody>
                  <a:tcPr marL="5766" marR="57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250"/>
                        </a:lnSpc>
                        <a:spcBef>
                          <a:spcPts val="1500"/>
                        </a:spcBef>
                        <a:spcAft>
                          <a:spcPts val="0"/>
                        </a:spcAft>
                      </a:pPr>
                      <a:r>
                        <a:rPr lang="ru-RU" sz="1400" u="none" strike="noStrike" spc="0">
                          <a:effectLst/>
                        </a:rPr>
                        <a:t>Поликристаллические заготовки</a:t>
                      </a:r>
                      <a:br>
                        <a:rPr lang="ru-RU" sz="1400" u="none" strike="noStrike" spc="0">
                          <a:effectLst/>
                        </a:rPr>
                      </a:br>
                      <a:r>
                        <a:rPr lang="ru-RU" sz="1400" u="none" strike="noStrike" spc="0">
                          <a:effectLst/>
                        </a:rPr>
                        <a:t>прямоугольной формы режутся на</a:t>
                      </a:r>
                      <a:br>
                        <a:rPr lang="ru-RU" sz="1400" u="none" strike="noStrike" spc="0">
                          <a:effectLst/>
                        </a:rPr>
                      </a:br>
                      <a:r>
                        <a:rPr lang="ru-RU" sz="1400" u="none" strike="noStrike" spc="0">
                          <a:effectLst/>
                        </a:rPr>
                        <a:t>пластины.</a:t>
                      </a:r>
                      <a:endParaRPr lang="ru-RU" sz="1400">
                        <a:effectLst/>
                        <a:latin typeface="Times New Roman"/>
                        <a:ea typeface="Times New Roman"/>
                        <a:cs typeface="Times New Roman"/>
                      </a:endParaRPr>
                    </a:p>
                  </a:txBody>
                  <a:tcPr marL="5766" marR="57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72776">
                <a:tc>
                  <a:txBody>
                    <a:bodyPr/>
                    <a:lstStyle/>
                    <a:p>
                      <a:pPr algn="ctr">
                        <a:lnSpc>
                          <a:spcPct val="100000"/>
                        </a:lnSpc>
                        <a:spcBef>
                          <a:spcPts val="0"/>
                        </a:spcBef>
                        <a:spcAft>
                          <a:spcPts val="0"/>
                        </a:spcAft>
                      </a:pPr>
                      <a:r>
                        <a:rPr lang="ru-RU" sz="1400" u="none" strike="noStrike" spc="0" dirty="0">
                          <a:effectLst/>
                        </a:rPr>
                        <a:t>Температура</a:t>
                      </a:r>
                      <a:endParaRPr lang="ru-RU" sz="1400" dirty="0">
                        <a:effectLst/>
                      </a:endParaRPr>
                    </a:p>
                    <a:p>
                      <a:pPr algn="ctr">
                        <a:lnSpc>
                          <a:spcPct val="100000"/>
                        </a:lnSpc>
                        <a:spcBef>
                          <a:spcPts val="0"/>
                        </a:spcBef>
                        <a:spcAft>
                          <a:spcPts val="0"/>
                        </a:spcAft>
                      </a:pPr>
                      <a:r>
                        <a:rPr lang="ru-RU" sz="1400" u="none" strike="noStrike" spc="0" dirty="0">
                          <a:effectLst/>
                        </a:rPr>
                        <a:t>изготовления</a:t>
                      </a:r>
                      <a:endParaRPr lang="ru-RU" sz="1400" dirty="0">
                        <a:effectLst/>
                        <a:latin typeface="Times New Roman"/>
                        <a:ea typeface="Times New Roman"/>
                        <a:cs typeface="Times New Roman"/>
                      </a:endParaRPr>
                    </a:p>
                  </a:txBody>
                  <a:tcPr marL="5766" marR="57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lnSpc>
                          <a:spcPts val="1270"/>
                        </a:lnSpc>
                        <a:spcBef>
                          <a:spcPts val="1500"/>
                        </a:spcBef>
                        <a:spcAft>
                          <a:spcPts val="0"/>
                        </a:spcAft>
                      </a:pPr>
                      <a:r>
                        <a:rPr lang="ru-RU" sz="1400" u="none" strike="noStrike" spc="0" dirty="0">
                          <a:effectLst/>
                        </a:rPr>
                        <a:t>1400 °С</a:t>
                      </a:r>
                      <a:endParaRPr lang="ru-RU" sz="1400" dirty="0">
                        <a:effectLst/>
                        <a:latin typeface="Times New Roman"/>
                        <a:ea typeface="Times New Roman"/>
                        <a:cs typeface="Times New Roman"/>
                      </a:endParaRPr>
                    </a:p>
                  </a:txBody>
                  <a:tcPr marL="5766" marR="57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250"/>
                        </a:lnSpc>
                        <a:spcBef>
                          <a:spcPts val="1500"/>
                        </a:spcBef>
                        <a:spcAft>
                          <a:spcPts val="0"/>
                        </a:spcAft>
                      </a:pPr>
                      <a:r>
                        <a:rPr lang="ru-RU" sz="1400" u="none" strike="noStrike" spc="0">
                          <a:effectLst/>
                        </a:rPr>
                        <a:t>800~1000°C</a:t>
                      </a:r>
                      <a:endParaRPr lang="ru-RU" sz="1400">
                        <a:effectLst/>
                        <a:latin typeface="Times New Roman"/>
                        <a:ea typeface="Times New Roman"/>
                        <a:cs typeface="Times New Roman"/>
                      </a:endParaRPr>
                    </a:p>
                  </a:txBody>
                  <a:tcPr marL="5766" marR="57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8560">
                <a:tc>
                  <a:txBody>
                    <a:bodyPr/>
                    <a:lstStyle/>
                    <a:p>
                      <a:pPr algn="ctr">
                        <a:lnSpc>
                          <a:spcPct val="100000"/>
                        </a:lnSpc>
                        <a:spcBef>
                          <a:spcPts val="0"/>
                        </a:spcBef>
                        <a:spcAft>
                          <a:spcPts val="0"/>
                        </a:spcAft>
                      </a:pPr>
                      <a:r>
                        <a:rPr lang="ru-RU" sz="1400" u="none" strike="noStrike" spc="0" dirty="0">
                          <a:effectLst/>
                        </a:rPr>
                        <a:t>Форма</a:t>
                      </a:r>
                      <a:endParaRPr lang="ru-RU" sz="1400" dirty="0">
                        <a:effectLst/>
                        <a:latin typeface="Times New Roman"/>
                        <a:ea typeface="Times New Roman"/>
                        <a:cs typeface="Times New Roman"/>
                      </a:endParaRPr>
                    </a:p>
                  </a:txBody>
                  <a:tcPr marL="5766" marR="57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lnSpc>
                          <a:spcPts val="1270"/>
                        </a:lnSpc>
                        <a:spcBef>
                          <a:spcPts val="1500"/>
                        </a:spcBef>
                        <a:spcAft>
                          <a:spcPts val="0"/>
                        </a:spcAft>
                      </a:pPr>
                      <a:r>
                        <a:rPr lang="ru-RU" sz="1400" u="none" strike="noStrike" spc="0" dirty="0">
                          <a:effectLst/>
                        </a:rPr>
                        <a:t>Прямоугольная, с обрезанными углами</a:t>
                      </a:r>
                      <a:br>
                        <a:rPr lang="ru-RU" sz="1400" u="none" strike="noStrike" spc="0" dirty="0">
                          <a:effectLst/>
                        </a:rPr>
                      </a:br>
                      <a:r>
                        <a:rPr lang="ru-RU" sz="1400" u="none" strike="noStrike" spc="0" dirty="0">
                          <a:effectLst/>
                        </a:rPr>
                        <a:t>(</a:t>
                      </a:r>
                      <a:r>
                        <a:rPr lang="ru-RU" sz="1400" u="none" strike="noStrike" spc="0" dirty="0" err="1">
                          <a:effectLst/>
                        </a:rPr>
                        <a:t>квазипрямоугольные</a:t>
                      </a:r>
                      <a:r>
                        <a:rPr lang="ru-RU" sz="1400" u="none" strike="noStrike" spc="0" dirty="0">
                          <a:effectLst/>
                        </a:rPr>
                        <a:t>)</a:t>
                      </a:r>
                      <a:endParaRPr lang="ru-RU" sz="1400" dirty="0">
                        <a:effectLst/>
                        <a:latin typeface="Times New Roman"/>
                        <a:ea typeface="Times New Roman"/>
                        <a:cs typeface="Times New Roman"/>
                      </a:endParaRPr>
                    </a:p>
                  </a:txBody>
                  <a:tcPr marL="5766" marR="57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250"/>
                        </a:lnSpc>
                        <a:spcBef>
                          <a:spcPts val="1500"/>
                        </a:spcBef>
                        <a:spcAft>
                          <a:spcPts val="0"/>
                        </a:spcAft>
                      </a:pPr>
                      <a:r>
                        <a:rPr lang="ru-RU" sz="1400" u="none" strike="noStrike" spc="0">
                          <a:effectLst/>
                        </a:rPr>
                        <a:t>Прямоугольные или квадратные,</a:t>
                      </a:r>
                      <a:br>
                        <a:rPr lang="ru-RU" sz="1400" u="none" strike="noStrike" spc="0">
                          <a:effectLst/>
                        </a:rPr>
                      </a:br>
                      <a:r>
                        <a:rPr lang="ru-RU" sz="1400" u="none" strike="noStrike" spc="0">
                          <a:effectLst/>
                        </a:rPr>
                        <a:t>различной формы</a:t>
                      </a:r>
                      <a:endParaRPr lang="ru-RU" sz="1400">
                        <a:effectLst/>
                        <a:latin typeface="Times New Roman"/>
                        <a:ea typeface="Times New Roman"/>
                        <a:cs typeface="Times New Roman"/>
                      </a:endParaRPr>
                    </a:p>
                  </a:txBody>
                  <a:tcPr marL="5766" marR="57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8560">
                <a:tc>
                  <a:txBody>
                    <a:bodyPr/>
                    <a:lstStyle/>
                    <a:p>
                      <a:pPr algn="ctr">
                        <a:lnSpc>
                          <a:spcPct val="100000"/>
                        </a:lnSpc>
                        <a:spcBef>
                          <a:spcPts val="0"/>
                        </a:spcBef>
                        <a:spcAft>
                          <a:spcPts val="0"/>
                        </a:spcAft>
                      </a:pPr>
                      <a:r>
                        <a:rPr lang="ru-RU" sz="1400" u="none" strike="noStrike" spc="0" dirty="0">
                          <a:effectLst/>
                        </a:rPr>
                        <a:t>Толщина</a:t>
                      </a:r>
                      <a:endParaRPr lang="ru-RU" sz="1400" dirty="0">
                        <a:effectLst/>
                        <a:latin typeface="Times New Roman"/>
                        <a:ea typeface="Times New Roman"/>
                        <a:cs typeface="Times New Roman"/>
                      </a:endParaRPr>
                    </a:p>
                  </a:txBody>
                  <a:tcPr marL="5766" marR="57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lnSpc>
                          <a:spcPts val="1270"/>
                        </a:lnSpc>
                        <a:spcBef>
                          <a:spcPts val="1500"/>
                        </a:spcBef>
                        <a:spcAft>
                          <a:spcPts val="0"/>
                        </a:spcAft>
                      </a:pPr>
                      <a:r>
                        <a:rPr lang="ru-RU" sz="1400" u="none" strike="noStrike" spc="0" dirty="0">
                          <a:effectLst/>
                        </a:rPr>
                        <a:t>&lt; 300 </a:t>
                      </a:r>
                      <a:r>
                        <a:rPr lang="ru-RU" sz="1400" u="none" strike="noStrike" spc="0" dirty="0" err="1">
                          <a:effectLst/>
                        </a:rPr>
                        <a:t>pm</a:t>
                      </a:r>
                      <a:endParaRPr lang="ru-RU" sz="1400" dirty="0">
                        <a:effectLst/>
                        <a:latin typeface="Times New Roman"/>
                        <a:ea typeface="Times New Roman"/>
                        <a:cs typeface="Times New Roman"/>
                      </a:endParaRPr>
                    </a:p>
                  </a:txBody>
                  <a:tcPr marL="5766" marR="57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250"/>
                        </a:lnSpc>
                        <a:spcBef>
                          <a:spcPts val="1500"/>
                        </a:spcBef>
                        <a:spcAft>
                          <a:spcPts val="0"/>
                        </a:spcAft>
                      </a:pPr>
                      <a:r>
                        <a:rPr lang="ru-RU" sz="1400" u="none" strike="noStrike" spc="0" dirty="0">
                          <a:effectLst/>
                        </a:rPr>
                        <a:t>300~500 </a:t>
                      </a:r>
                      <a:r>
                        <a:rPr lang="ru-RU" sz="1400" u="none" strike="noStrike" spc="0" dirty="0" err="1">
                          <a:effectLst/>
                        </a:rPr>
                        <a:t>pm</a:t>
                      </a:r>
                      <a:endParaRPr lang="ru-RU" sz="1400" dirty="0">
                        <a:effectLst/>
                        <a:latin typeface="Times New Roman"/>
                        <a:ea typeface="Times New Roman"/>
                        <a:cs typeface="Times New Roman"/>
                      </a:endParaRPr>
                    </a:p>
                  </a:txBody>
                  <a:tcPr marL="5766" marR="57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8560">
                <a:tc>
                  <a:txBody>
                    <a:bodyPr/>
                    <a:lstStyle/>
                    <a:p>
                      <a:pPr algn="ctr">
                        <a:lnSpc>
                          <a:spcPct val="100000"/>
                        </a:lnSpc>
                        <a:spcBef>
                          <a:spcPts val="0"/>
                        </a:spcBef>
                        <a:spcAft>
                          <a:spcPts val="0"/>
                        </a:spcAft>
                      </a:pPr>
                      <a:r>
                        <a:rPr lang="ru-RU" sz="1400" u="none" strike="noStrike" spc="0" dirty="0">
                          <a:effectLst/>
                        </a:rPr>
                        <a:t>Цвет</a:t>
                      </a:r>
                      <a:endParaRPr lang="ru-RU" sz="1400" dirty="0">
                        <a:effectLst/>
                        <a:latin typeface="Times New Roman"/>
                        <a:ea typeface="Times New Roman"/>
                        <a:cs typeface="Times New Roman"/>
                      </a:endParaRPr>
                    </a:p>
                  </a:txBody>
                  <a:tcPr marL="5766" marR="57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lnSpc>
                          <a:spcPts val="1270"/>
                        </a:lnSpc>
                        <a:spcBef>
                          <a:spcPts val="1500"/>
                        </a:spcBef>
                        <a:spcAft>
                          <a:spcPts val="0"/>
                        </a:spcAft>
                      </a:pPr>
                      <a:r>
                        <a:rPr lang="ru-RU" sz="1400" u="none" strike="noStrike" spc="0" dirty="0">
                          <a:effectLst/>
                        </a:rPr>
                        <a:t>Черный</a:t>
                      </a:r>
                      <a:endParaRPr lang="ru-RU" sz="1400" dirty="0">
                        <a:effectLst/>
                        <a:latin typeface="Times New Roman"/>
                        <a:ea typeface="Times New Roman"/>
                        <a:cs typeface="Times New Roman"/>
                      </a:endParaRPr>
                    </a:p>
                  </a:txBody>
                  <a:tcPr marL="5766" marR="57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250"/>
                        </a:lnSpc>
                        <a:spcBef>
                          <a:spcPts val="1500"/>
                        </a:spcBef>
                        <a:spcAft>
                          <a:spcPts val="0"/>
                        </a:spcAft>
                      </a:pPr>
                      <a:r>
                        <a:rPr lang="ru-RU" sz="1400" u="none" strike="noStrike" spc="0" dirty="0">
                          <a:effectLst/>
                        </a:rPr>
                        <a:t>Темно-синий</a:t>
                      </a:r>
                      <a:endParaRPr lang="ru-RU" sz="1400" dirty="0">
                        <a:effectLst/>
                        <a:latin typeface="Times New Roman"/>
                        <a:ea typeface="Times New Roman"/>
                        <a:cs typeface="Times New Roman"/>
                      </a:endParaRPr>
                    </a:p>
                  </a:txBody>
                  <a:tcPr marL="5766" marR="57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8560">
                <a:tc>
                  <a:txBody>
                    <a:bodyPr/>
                    <a:lstStyle/>
                    <a:p>
                      <a:pPr algn="ctr">
                        <a:lnSpc>
                          <a:spcPct val="100000"/>
                        </a:lnSpc>
                        <a:spcBef>
                          <a:spcPts val="0"/>
                        </a:spcBef>
                        <a:spcAft>
                          <a:spcPts val="0"/>
                        </a:spcAft>
                      </a:pPr>
                      <a:r>
                        <a:rPr lang="ru-RU" sz="1400" u="none" strike="noStrike" spc="0" dirty="0">
                          <a:effectLst/>
                        </a:rPr>
                        <a:t>КПД</a:t>
                      </a:r>
                      <a:endParaRPr lang="ru-RU" sz="1400" dirty="0">
                        <a:effectLst/>
                        <a:latin typeface="Times New Roman"/>
                        <a:ea typeface="Times New Roman"/>
                        <a:cs typeface="Times New Roman"/>
                      </a:endParaRPr>
                    </a:p>
                  </a:txBody>
                  <a:tcPr marL="5766" marR="57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lnSpc>
                          <a:spcPts val="1270"/>
                        </a:lnSpc>
                        <a:spcBef>
                          <a:spcPts val="1500"/>
                        </a:spcBef>
                        <a:spcAft>
                          <a:spcPts val="0"/>
                        </a:spcAft>
                      </a:pPr>
                      <a:r>
                        <a:rPr lang="ru-RU" sz="1400" u="none" strike="noStrike" spc="0" dirty="0">
                          <a:effectLst/>
                        </a:rPr>
                        <a:t>15-23 %</a:t>
                      </a:r>
                      <a:endParaRPr lang="ru-RU" sz="1400" dirty="0">
                        <a:effectLst/>
                        <a:latin typeface="Times New Roman"/>
                        <a:ea typeface="Times New Roman"/>
                        <a:cs typeface="Times New Roman"/>
                      </a:endParaRPr>
                    </a:p>
                  </a:txBody>
                  <a:tcPr marL="5766" marR="57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250"/>
                        </a:lnSpc>
                        <a:spcBef>
                          <a:spcPts val="1500"/>
                        </a:spcBef>
                        <a:spcAft>
                          <a:spcPts val="0"/>
                        </a:spcAft>
                      </a:pPr>
                      <a:r>
                        <a:rPr lang="ru-RU" sz="1400" u="none" strike="noStrike" spc="0" dirty="0">
                          <a:effectLst/>
                        </a:rPr>
                        <a:t>12-17 %</a:t>
                      </a:r>
                      <a:endParaRPr lang="ru-RU" sz="1400" dirty="0">
                        <a:effectLst/>
                        <a:latin typeface="Times New Roman"/>
                        <a:ea typeface="Times New Roman"/>
                        <a:cs typeface="Times New Roman"/>
                      </a:endParaRPr>
                    </a:p>
                  </a:txBody>
                  <a:tcPr marL="5766" marR="57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72776">
                <a:tc>
                  <a:txBody>
                    <a:bodyPr/>
                    <a:lstStyle/>
                    <a:p>
                      <a:pPr algn="ctr">
                        <a:lnSpc>
                          <a:spcPct val="100000"/>
                        </a:lnSpc>
                        <a:spcBef>
                          <a:spcPts val="0"/>
                        </a:spcBef>
                        <a:spcAft>
                          <a:spcPts val="0"/>
                        </a:spcAft>
                      </a:pPr>
                      <a:r>
                        <a:rPr lang="ru-RU" sz="1400" u="none" strike="noStrike" spc="0" dirty="0">
                          <a:effectLst/>
                        </a:rPr>
                        <a:t>Стабильность</a:t>
                      </a:r>
                      <a:endParaRPr lang="ru-RU" sz="1400" dirty="0">
                        <a:effectLst/>
                      </a:endParaRPr>
                    </a:p>
                    <a:p>
                      <a:pPr algn="ctr">
                        <a:lnSpc>
                          <a:spcPct val="100000"/>
                        </a:lnSpc>
                        <a:spcBef>
                          <a:spcPts val="0"/>
                        </a:spcBef>
                        <a:spcAft>
                          <a:spcPts val="0"/>
                        </a:spcAft>
                      </a:pPr>
                      <a:r>
                        <a:rPr lang="ru-RU" sz="1400" u="none" strike="noStrike" spc="0" dirty="0">
                          <a:effectLst/>
                        </a:rPr>
                        <a:t>параметров</a:t>
                      </a:r>
                      <a:endParaRPr lang="ru-RU" sz="1400" dirty="0">
                        <a:effectLst/>
                        <a:latin typeface="Times New Roman"/>
                        <a:ea typeface="Times New Roman"/>
                        <a:cs typeface="Times New Roman"/>
                      </a:endParaRPr>
                    </a:p>
                  </a:txBody>
                  <a:tcPr marL="5766" marR="57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lnSpc>
                          <a:spcPts val="1270"/>
                        </a:lnSpc>
                        <a:spcBef>
                          <a:spcPts val="1500"/>
                        </a:spcBef>
                        <a:spcAft>
                          <a:spcPts val="0"/>
                        </a:spcAft>
                      </a:pPr>
                      <a:r>
                        <a:rPr lang="ru-RU" sz="1400" u="none" strike="noStrike" spc="0" dirty="0">
                          <a:effectLst/>
                        </a:rPr>
                        <a:t>Высокая стабильность</a:t>
                      </a:r>
                      <a:endParaRPr lang="ru-RU" sz="1400" dirty="0">
                        <a:effectLst/>
                        <a:latin typeface="Times New Roman"/>
                        <a:ea typeface="Times New Roman"/>
                        <a:cs typeface="Times New Roman"/>
                      </a:endParaRPr>
                    </a:p>
                  </a:txBody>
                  <a:tcPr marL="5766" marR="57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250"/>
                        </a:lnSpc>
                        <a:spcBef>
                          <a:spcPts val="1500"/>
                        </a:spcBef>
                        <a:spcAft>
                          <a:spcPts val="0"/>
                        </a:spcAft>
                      </a:pPr>
                      <a:r>
                        <a:rPr lang="ru-RU" sz="1400" u="none" strike="noStrike" spc="0" dirty="0">
                          <a:effectLst/>
                        </a:rPr>
                        <a:t>Высокая стабильность, но ниже,</a:t>
                      </a:r>
                      <a:br>
                        <a:rPr lang="ru-RU" sz="1400" u="none" strike="noStrike" spc="0" dirty="0">
                          <a:effectLst/>
                        </a:rPr>
                      </a:br>
                      <a:r>
                        <a:rPr lang="ru-RU" sz="1400" u="none" strike="noStrike" spc="0" dirty="0">
                          <a:effectLst/>
                        </a:rPr>
                        <a:t>чем у монокристаллических эле-</a:t>
                      </a:r>
                      <a:br>
                        <a:rPr lang="ru-RU" sz="1400" u="none" strike="noStrike" spc="0" dirty="0">
                          <a:effectLst/>
                        </a:rPr>
                      </a:br>
                      <a:r>
                        <a:rPr lang="ru-RU" sz="1400" u="none" strike="noStrike" spc="0" dirty="0">
                          <a:effectLst/>
                        </a:rPr>
                        <a:t>ментов</a:t>
                      </a:r>
                      <a:endParaRPr lang="ru-RU" sz="1400" dirty="0">
                        <a:effectLst/>
                        <a:latin typeface="Times New Roman"/>
                        <a:ea typeface="Times New Roman"/>
                        <a:cs typeface="Times New Roman"/>
                      </a:endParaRPr>
                    </a:p>
                  </a:txBody>
                  <a:tcPr marL="5766" marR="57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9713">
                <a:tc>
                  <a:txBody>
                    <a:bodyPr/>
                    <a:lstStyle/>
                    <a:p>
                      <a:pPr algn="ctr">
                        <a:lnSpc>
                          <a:spcPct val="100000"/>
                        </a:lnSpc>
                        <a:spcBef>
                          <a:spcPts val="0"/>
                        </a:spcBef>
                        <a:spcAft>
                          <a:spcPts val="0"/>
                        </a:spcAft>
                      </a:pPr>
                      <a:r>
                        <a:rPr lang="ru-RU" sz="1400" u="none" strike="noStrike" spc="0" dirty="0">
                          <a:effectLst/>
                        </a:rPr>
                        <a:t>Цена</a:t>
                      </a:r>
                      <a:endParaRPr lang="ru-RU" sz="1400" dirty="0">
                        <a:effectLst/>
                        <a:latin typeface="Times New Roman"/>
                        <a:ea typeface="Times New Roman"/>
                        <a:cs typeface="Times New Roman"/>
                      </a:endParaRPr>
                    </a:p>
                  </a:txBody>
                  <a:tcPr marL="5766" marR="57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lnSpc>
                          <a:spcPts val="1270"/>
                        </a:lnSpc>
                        <a:spcBef>
                          <a:spcPts val="1500"/>
                        </a:spcBef>
                        <a:spcAft>
                          <a:spcPts val="0"/>
                        </a:spcAft>
                      </a:pPr>
                      <a:r>
                        <a:rPr lang="ru-RU" sz="1400" u="none" strike="noStrike" spc="0" dirty="0">
                          <a:effectLst/>
                        </a:rPr>
                        <a:t>Относительно высокая</a:t>
                      </a:r>
                      <a:endParaRPr lang="ru-RU" sz="1400" dirty="0">
                        <a:effectLst/>
                        <a:latin typeface="Times New Roman"/>
                        <a:ea typeface="Times New Roman"/>
                        <a:cs typeface="Times New Roman"/>
                      </a:endParaRPr>
                    </a:p>
                  </a:txBody>
                  <a:tcPr marL="5766" marR="57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250"/>
                        </a:lnSpc>
                        <a:spcBef>
                          <a:spcPts val="1500"/>
                        </a:spcBef>
                        <a:spcAft>
                          <a:spcPts val="0"/>
                        </a:spcAft>
                      </a:pPr>
                      <a:r>
                        <a:rPr lang="ru-RU" sz="1400" u="none" strike="noStrike" spc="0" dirty="0">
                          <a:effectLst/>
                        </a:rPr>
                        <a:t>Относительно высокая, но ниже,</a:t>
                      </a:r>
                      <a:br>
                        <a:rPr lang="ru-RU" sz="1400" u="none" strike="noStrike" spc="0" dirty="0">
                          <a:effectLst/>
                        </a:rPr>
                      </a:br>
                      <a:r>
                        <a:rPr lang="ru-RU" sz="1400" u="none" strike="noStrike" spc="0" dirty="0">
                          <a:effectLst/>
                        </a:rPr>
                        <a:t>чем у монокристаллических эле-</a:t>
                      </a:r>
                      <a:br>
                        <a:rPr lang="ru-RU" sz="1400" u="none" strike="noStrike" spc="0" dirty="0">
                          <a:effectLst/>
                        </a:rPr>
                      </a:br>
                      <a:r>
                        <a:rPr lang="ru-RU" sz="1400" u="none" strike="noStrike" spc="0" dirty="0">
                          <a:effectLst/>
                        </a:rPr>
                        <a:t>ментов</a:t>
                      </a:r>
                      <a:endParaRPr lang="ru-RU" sz="1400" dirty="0">
                        <a:effectLst/>
                        <a:latin typeface="Times New Roman"/>
                        <a:ea typeface="Times New Roman"/>
                        <a:cs typeface="Times New Roman"/>
                      </a:endParaRPr>
                    </a:p>
                  </a:txBody>
                  <a:tcPr marL="5766" marR="57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8560">
                <a:tc>
                  <a:txBody>
                    <a:bodyPr/>
                    <a:lstStyle/>
                    <a:p>
                      <a:pPr algn="ctr">
                        <a:lnSpc>
                          <a:spcPct val="100000"/>
                        </a:lnSpc>
                        <a:spcBef>
                          <a:spcPts val="0"/>
                        </a:spcBef>
                        <a:spcAft>
                          <a:spcPts val="0"/>
                        </a:spcAft>
                      </a:pPr>
                      <a:r>
                        <a:rPr lang="ru-RU" sz="1400" u="none" strike="noStrike" spc="0" dirty="0">
                          <a:effectLst/>
                        </a:rPr>
                        <a:t>Окупаемость по</a:t>
                      </a:r>
                      <a:br>
                        <a:rPr lang="ru-RU" sz="1400" u="none" strike="noStrike" spc="0" dirty="0">
                          <a:effectLst/>
                        </a:rPr>
                      </a:br>
                      <a:r>
                        <a:rPr lang="ru-RU" sz="1400" u="none" strike="noStrike" spc="0" dirty="0">
                          <a:effectLst/>
                        </a:rPr>
                        <a:t>энергии</a:t>
                      </a:r>
                      <a:endParaRPr lang="ru-RU" sz="1400" dirty="0">
                        <a:effectLst/>
                        <a:latin typeface="Times New Roman"/>
                        <a:ea typeface="Times New Roman"/>
                        <a:cs typeface="Times New Roman"/>
                      </a:endParaRPr>
                    </a:p>
                  </a:txBody>
                  <a:tcPr marL="5766" marR="57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lnSpc>
                          <a:spcPts val="1270"/>
                        </a:lnSpc>
                        <a:spcBef>
                          <a:spcPts val="1500"/>
                        </a:spcBef>
                        <a:spcAft>
                          <a:spcPts val="0"/>
                        </a:spcAft>
                      </a:pPr>
                      <a:r>
                        <a:rPr lang="ru-RU" sz="1400" u="none" strike="noStrike" spc="0">
                          <a:effectLst/>
                        </a:rPr>
                        <a:t>2 года</a:t>
                      </a:r>
                      <a:endParaRPr lang="ru-RU" sz="1400">
                        <a:effectLst/>
                        <a:latin typeface="Times New Roman"/>
                        <a:ea typeface="Times New Roman"/>
                        <a:cs typeface="Times New Roman"/>
                      </a:endParaRPr>
                    </a:p>
                  </a:txBody>
                  <a:tcPr marL="5766" marR="57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250"/>
                        </a:lnSpc>
                        <a:spcBef>
                          <a:spcPts val="1500"/>
                        </a:spcBef>
                        <a:spcAft>
                          <a:spcPts val="0"/>
                        </a:spcAft>
                      </a:pPr>
                      <a:r>
                        <a:rPr lang="ru-RU" sz="1400" u="none" strike="noStrike" spc="0" dirty="0">
                          <a:effectLst/>
                        </a:rPr>
                        <a:t>2~3 года</a:t>
                      </a:r>
                      <a:endParaRPr lang="ru-RU" sz="1400" dirty="0">
                        <a:effectLst/>
                        <a:latin typeface="Times New Roman"/>
                        <a:ea typeface="Times New Roman"/>
                        <a:cs typeface="Times New Roman"/>
                      </a:endParaRPr>
                    </a:p>
                  </a:txBody>
                  <a:tcPr marL="5766" marR="57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5566043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92D050"/>
          </a:solidFill>
        </p:spPr>
        <p:txBody>
          <a:bodyPr>
            <a:normAutofit fontScale="90000"/>
          </a:bodyPr>
          <a:lstStyle/>
          <a:p>
            <a:r>
              <a:rPr lang="ru-RU" dirty="0"/>
              <a:t>Сравнение тонкоплёночных и кристаллических фотоэлектрических модулей</a:t>
            </a:r>
          </a:p>
        </p:txBody>
      </p:sp>
      <p:sp>
        <p:nvSpPr>
          <p:cNvPr id="4" name="Номер слайда 3"/>
          <p:cNvSpPr>
            <a:spLocks noGrp="1"/>
          </p:cNvSpPr>
          <p:nvPr>
            <p:ph type="sldNum" sz="quarter" idx="12"/>
          </p:nvPr>
        </p:nvSpPr>
        <p:spPr/>
        <p:txBody>
          <a:bodyPr/>
          <a:lstStyle/>
          <a:p>
            <a:fld id="{6AD30A80-E4DB-064F-9C5F-077D5922DE95}" type="slidenum">
              <a:rPr lang="ru-RU" smtClean="0"/>
              <a:t>24</a:t>
            </a:fld>
            <a:endParaRPr lang="ru-RU"/>
          </a:p>
        </p:txBody>
      </p:sp>
      <p:graphicFrame>
        <p:nvGraphicFramePr>
          <p:cNvPr id="5" name="Таблица 4"/>
          <p:cNvGraphicFramePr>
            <a:graphicFrameLocks noGrp="1"/>
          </p:cNvGraphicFramePr>
          <p:nvPr>
            <p:extLst>
              <p:ext uri="{D42A27DB-BD31-4B8C-83A1-F6EECF244321}">
                <p14:modId xmlns:p14="http://schemas.microsoft.com/office/powerpoint/2010/main" val="3630473810"/>
              </p:ext>
            </p:extLst>
          </p:nvPr>
        </p:nvGraphicFramePr>
        <p:xfrm>
          <a:off x="819398" y="1510741"/>
          <a:ext cx="10616541" cy="4619451"/>
        </p:xfrm>
        <a:graphic>
          <a:graphicData uri="http://schemas.openxmlformats.org/drawingml/2006/table">
            <a:tbl>
              <a:tblPr firstRow="1" firstCol="1" bandRow="1">
                <a:tableStyleId>{5C22544A-7EE6-4342-B048-85BDC9FD1C3A}</a:tableStyleId>
              </a:tblPr>
              <a:tblGrid>
                <a:gridCol w="4144489"/>
                <a:gridCol w="2671948"/>
                <a:gridCol w="3800104"/>
              </a:tblGrid>
              <a:tr h="332946">
                <a:tc>
                  <a:txBody>
                    <a:bodyPr/>
                    <a:lstStyle/>
                    <a:p>
                      <a:pPr algn="ctr">
                        <a:lnSpc>
                          <a:spcPct val="100000"/>
                        </a:lnSpc>
                        <a:spcBef>
                          <a:spcPts val="0"/>
                        </a:spcBef>
                        <a:spcAft>
                          <a:spcPts val="0"/>
                        </a:spcAft>
                      </a:pPr>
                      <a:r>
                        <a:rPr lang="ru-RU" sz="1600" u="none" strike="noStrike" spc="0" dirty="0">
                          <a:effectLst/>
                        </a:rPr>
                        <a:t>Технология</a:t>
                      </a:r>
                      <a:endParaRPr lang="ru-RU" sz="1600" dirty="0">
                        <a:effectLst/>
                        <a:latin typeface="Times New Roman"/>
                        <a:ea typeface="Times New Roman"/>
                        <a:cs typeface="Times New Roman"/>
                      </a:endParaRPr>
                    </a:p>
                  </a:txBody>
                  <a:tcPr marL="2774" marR="277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marL="101600" algn="l">
                        <a:lnSpc>
                          <a:spcPct val="100000"/>
                        </a:lnSpc>
                        <a:spcBef>
                          <a:spcPts val="0"/>
                        </a:spcBef>
                        <a:spcAft>
                          <a:spcPts val="0"/>
                        </a:spcAft>
                      </a:pPr>
                      <a:r>
                        <a:rPr lang="ru-RU" sz="1600" u="none" strike="noStrike" spc="0" dirty="0">
                          <a:effectLst/>
                        </a:rPr>
                        <a:t>Кристаллический кремний</a:t>
                      </a:r>
                      <a:endParaRPr lang="ru-RU" sz="1600" dirty="0">
                        <a:effectLst/>
                        <a:latin typeface="Times New Roman"/>
                        <a:ea typeface="Times New Roman"/>
                        <a:cs typeface="Times New Roman"/>
                      </a:endParaRPr>
                    </a:p>
                  </a:txBody>
                  <a:tcPr marL="2774" marR="277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a:lnSpc>
                          <a:spcPct val="100000"/>
                        </a:lnSpc>
                        <a:spcBef>
                          <a:spcPts val="0"/>
                        </a:spcBef>
                        <a:spcAft>
                          <a:spcPts val="0"/>
                        </a:spcAft>
                      </a:pPr>
                      <a:r>
                        <a:rPr lang="ru-RU" sz="1600" u="none" strike="noStrike" spc="0" dirty="0">
                          <a:effectLst/>
                        </a:rPr>
                        <a:t>Тонкопленочные модули</a:t>
                      </a:r>
                      <a:endParaRPr lang="ru-RU" sz="1600" dirty="0">
                        <a:effectLst/>
                        <a:latin typeface="Times New Roman"/>
                        <a:ea typeface="Times New Roman"/>
                        <a:cs typeface="Times New Roman"/>
                      </a:endParaRPr>
                    </a:p>
                  </a:txBody>
                  <a:tcPr marL="2774" marR="277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r>
              <a:tr h="1120462">
                <a:tc>
                  <a:txBody>
                    <a:bodyPr/>
                    <a:lstStyle/>
                    <a:p>
                      <a:pPr algn="l">
                        <a:lnSpc>
                          <a:spcPct val="100000"/>
                        </a:lnSpc>
                        <a:spcBef>
                          <a:spcPts val="0"/>
                        </a:spcBef>
                        <a:spcAft>
                          <a:spcPts val="0"/>
                        </a:spcAft>
                      </a:pPr>
                      <a:r>
                        <a:rPr lang="ru-RU" sz="1600" u="none" strike="noStrike" spc="0" dirty="0">
                          <a:effectLst/>
                        </a:rPr>
                        <a:t>Разновидности технологии</a:t>
                      </a:r>
                      <a:endParaRPr lang="ru-RU" sz="1600" dirty="0">
                        <a:effectLst/>
                        <a:latin typeface="Times New Roman"/>
                        <a:ea typeface="Times New Roman"/>
                        <a:cs typeface="Times New Roman"/>
                      </a:endParaRPr>
                    </a:p>
                  </a:txBody>
                  <a:tcPr marL="2774" marR="2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a:lnSpc>
                          <a:spcPct val="100000"/>
                        </a:lnSpc>
                        <a:spcBef>
                          <a:spcPts val="0"/>
                        </a:spcBef>
                        <a:spcAft>
                          <a:spcPts val="0"/>
                        </a:spcAft>
                      </a:pPr>
                      <a:r>
                        <a:rPr lang="ru-RU" sz="1600" u="none" strike="noStrike" spc="0" dirty="0">
                          <a:effectLst/>
                        </a:rPr>
                        <a:t>Монокристаллический</a:t>
                      </a:r>
                      <a:br>
                        <a:rPr lang="ru-RU" sz="1600" u="none" strike="noStrike" spc="0" dirty="0">
                          <a:effectLst/>
                        </a:rPr>
                      </a:br>
                      <a:r>
                        <a:rPr lang="ru-RU" sz="1600" u="none" strike="noStrike" spc="0" dirty="0">
                          <a:effectLst/>
                        </a:rPr>
                        <a:t>кремний (</a:t>
                      </a:r>
                      <a:r>
                        <a:rPr lang="en-US" sz="1600" u="none" strike="noStrike" spc="0" dirty="0">
                          <a:effectLst/>
                        </a:rPr>
                        <a:t>c</a:t>
                      </a:r>
                      <a:r>
                        <a:rPr lang="ru-RU" sz="1600" u="none" strike="noStrike" spc="0" dirty="0">
                          <a:effectLst/>
                        </a:rPr>
                        <a:t>-</a:t>
                      </a:r>
                      <a:r>
                        <a:rPr lang="en-US" sz="1600" u="none" strike="noStrike" spc="0" dirty="0">
                          <a:effectLst/>
                        </a:rPr>
                        <a:t>Si</a:t>
                      </a:r>
                      <a:r>
                        <a:rPr lang="ru-RU" sz="1600" u="none" strike="noStrike" spc="0" dirty="0">
                          <a:effectLst/>
                        </a:rPr>
                        <a:t>)</a:t>
                      </a:r>
                      <a:br>
                        <a:rPr lang="ru-RU" sz="1600" u="none" strike="noStrike" spc="0" dirty="0">
                          <a:effectLst/>
                        </a:rPr>
                      </a:br>
                      <a:r>
                        <a:rPr lang="ru-RU" sz="1600" u="none" strike="noStrike" spc="0" dirty="0">
                          <a:effectLst/>
                        </a:rPr>
                        <a:t>Поликристаллический</a:t>
                      </a:r>
                      <a:br>
                        <a:rPr lang="ru-RU" sz="1600" u="none" strike="noStrike" spc="0" dirty="0">
                          <a:effectLst/>
                        </a:rPr>
                      </a:br>
                      <a:r>
                        <a:rPr lang="ru-RU" sz="1600" u="none" strike="noStrike" spc="0" dirty="0">
                          <a:effectLst/>
                        </a:rPr>
                        <a:t>кремний (</a:t>
                      </a:r>
                      <a:r>
                        <a:rPr lang="en-US" sz="1600" u="none" strike="noStrike" spc="0" dirty="0">
                          <a:effectLst/>
                        </a:rPr>
                        <a:t>pc</a:t>
                      </a:r>
                      <a:r>
                        <a:rPr lang="ru-RU" sz="1600" u="none" strike="noStrike" spc="0" dirty="0">
                          <a:effectLst/>
                        </a:rPr>
                        <a:t>-</a:t>
                      </a:r>
                      <a:r>
                        <a:rPr lang="en-US" sz="1600" u="none" strike="noStrike" spc="0" dirty="0">
                          <a:effectLst/>
                        </a:rPr>
                        <a:t>Si </a:t>
                      </a:r>
                      <a:r>
                        <a:rPr lang="ru-RU" sz="1600" u="none" strike="noStrike" spc="0" dirty="0">
                          <a:effectLst/>
                        </a:rPr>
                        <a:t>/ </a:t>
                      </a:r>
                      <a:r>
                        <a:rPr lang="en-US" sz="1600" u="none" strike="noStrike" spc="0" dirty="0">
                          <a:effectLst/>
                        </a:rPr>
                        <a:t>mc</a:t>
                      </a:r>
                      <a:r>
                        <a:rPr lang="ru-RU" sz="1600" u="none" strike="noStrike" spc="0" dirty="0">
                          <a:effectLst/>
                        </a:rPr>
                        <a:t>-</a:t>
                      </a:r>
                      <a:r>
                        <a:rPr lang="en-US" sz="1600" u="none" strike="noStrike" spc="0" dirty="0">
                          <a:effectLst/>
                        </a:rPr>
                        <a:t>Si</a:t>
                      </a:r>
                      <a:r>
                        <a:rPr lang="ru-RU" sz="1600" u="none" strike="noStrike" spc="0" dirty="0">
                          <a:effectLst/>
                        </a:rPr>
                        <a:t>)</a:t>
                      </a:r>
                      <a:endParaRPr lang="ru-RU" sz="1600" dirty="0">
                        <a:effectLst/>
                        <a:latin typeface="Times New Roman"/>
                        <a:ea typeface="Times New Roman"/>
                        <a:cs typeface="Times New Roman"/>
                      </a:endParaRPr>
                    </a:p>
                  </a:txBody>
                  <a:tcPr marL="2774" marR="2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0"/>
                        </a:spcBef>
                        <a:spcAft>
                          <a:spcPts val="0"/>
                        </a:spcAft>
                      </a:pPr>
                      <a:r>
                        <a:rPr lang="ru-RU" sz="1600" u="none" strike="noStrike" spc="0" dirty="0">
                          <a:effectLst/>
                        </a:rPr>
                        <a:t>Аморфный кремний (</a:t>
                      </a:r>
                      <a:r>
                        <a:rPr lang="en-US" sz="1600" u="none" strike="noStrike" spc="0" dirty="0">
                          <a:effectLst/>
                        </a:rPr>
                        <a:t>a</a:t>
                      </a:r>
                      <a:r>
                        <a:rPr lang="ru-RU" sz="1600" u="none" strike="noStrike" spc="0" dirty="0">
                          <a:effectLst/>
                        </a:rPr>
                        <a:t>-</a:t>
                      </a:r>
                      <a:r>
                        <a:rPr lang="en-US" sz="1600" u="none" strike="noStrike" spc="0" dirty="0">
                          <a:effectLst/>
                        </a:rPr>
                        <a:t>Si</a:t>
                      </a:r>
                      <a:r>
                        <a:rPr lang="ru-RU" sz="1600" u="none" strike="noStrike" spc="0" dirty="0">
                          <a:effectLst/>
                        </a:rPr>
                        <a:t>)</a:t>
                      </a:r>
                      <a:br>
                        <a:rPr lang="ru-RU" sz="1600" u="none" strike="noStrike" spc="0" dirty="0">
                          <a:effectLst/>
                        </a:rPr>
                      </a:br>
                      <a:r>
                        <a:rPr lang="ru-RU" sz="1600" u="none" strike="noStrike" spc="0" dirty="0" err="1">
                          <a:effectLst/>
                        </a:rPr>
                        <a:t>Теллурид</a:t>
                      </a:r>
                      <a:r>
                        <a:rPr lang="ru-RU" sz="1600" u="none" strike="noStrike" spc="0" dirty="0">
                          <a:effectLst/>
                        </a:rPr>
                        <a:t> кадмия (</a:t>
                      </a:r>
                      <a:r>
                        <a:rPr lang="en-US" sz="1600" u="none" strike="noStrike" spc="0" dirty="0" err="1">
                          <a:effectLst/>
                        </a:rPr>
                        <a:t>CdTe</a:t>
                      </a:r>
                      <a:r>
                        <a:rPr lang="ru-RU" sz="1600" u="none" strike="noStrike" spc="0" dirty="0">
                          <a:effectLst/>
                        </a:rPr>
                        <a:t>)</a:t>
                      </a:r>
                      <a:br>
                        <a:rPr lang="ru-RU" sz="1600" u="none" strike="noStrike" spc="0" dirty="0">
                          <a:effectLst/>
                        </a:rPr>
                      </a:br>
                      <a:r>
                        <a:rPr lang="ru-RU" sz="1600" u="none" strike="noStrike" spc="0" dirty="0" err="1">
                          <a:effectLst/>
                        </a:rPr>
                        <a:t>Деселенид</a:t>
                      </a:r>
                      <a:r>
                        <a:rPr lang="ru-RU" sz="1600" u="none" strike="noStrike" spc="0" dirty="0">
                          <a:effectLst/>
                        </a:rPr>
                        <a:t> галлия-меди-индия</a:t>
                      </a:r>
                      <a:br>
                        <a:rPr lang="ru-RU" sz="1600" u="none" strike="noStrike" spc="0" dirty="0">
                          <a:effectLst/>
                        </a:rPr>
                      </a:br>
                      <a:r>
                        <a:rPr lang="ru-RU" sz="1600" u="none" strike="noStrike" spc="0" dirty="0">
                          <a:effectLst/>
                        </a:rPr>
                        <a:t>(</a:t>
                      </a:r>
                      <a:r>
                        <a:rPr lang="en-US" sz="1600" u="none" strike="noStrike" spc="0" dirty="0">
                          <a:effectLst/>
                        </a:rPr>
                        <a:t>CIG </a:t>
                      </a:r>
                      <a:r>
                        <a:rPr lang="ru-RU" sz="1600" u="none" strike="noStrike" spc="0" dirty="0">
                          <a:effectLst/>
                        </a:rPr>
                        <a:t>/ </a:t>
                      </a:r>
                      <a:r>
                        <a:rPr lang="en-US" sz="1600" u="none" strike="noStrike" spc="0" dirty="0">
                          <a:effectLst/>
                        </a:rPr>
                        <a:t>CIGS</a:t>
                      </a:r>
                      <a:r>
                        <a:rPr lang="ru-RU" sz="1600" u="none" strike="noStrike" spc="0" dirty="0" smtClean="0">
                          <a:effectLst/>
                        </a:rPr>
                        <a:t>)</a:t>
                      </a:r>
                    </a:p>
                    <a:p>
                      <a:pPr algn="ctr">
                        <a:lnSpc>
                          <a:spcPct val="100000"/>
                        </a:lnSpc>
                        <a:spcBef>
                          <a:spcPts val="0"/>
                        </a:spcBef>
                        <a:spcAft>
                          <a:spcPts val="0"/>
                        </a:spcAft>
                      </a:pPr>
                      <a:r>
                        <a:rPr lang="ru-RU" sz="1600" u="none" strike="noStrike" spc="0" dirty="0" smtClean="0">
                          <a:effectLst/>
                        </a:rPr>
                        <a:t>Органические </a:t>
                      </a:r>
                      <a:r>
                        <a:rPr lang="ru-RU" sz="1600" u="none" strike="noStrike" spc="0" dirty="0">
                          <a:effectLst/>
                        </a:rPr>
                        <a:t>фотоэлементы</a:t>
                      </a:r>
                      <a:br>
                        <a:rPr lang="ru-RU" sz="1600" u="none" strike="noStrike" spc="0" dirty="0">
                          <a:effectLst/>
                        </a:rPr>
                      </a:br>
                      <a:r>
                        <a:rPr lang="ru-RU" sz="1600" u="none" strike="noStrike" spc="0" dirty="0">
                          <a:effectLst/>
                        </a:rPr>
                        <a:t>(</a:t>
                      </a:r>
                      <a:r>
                        <a:rPr lang="en-US" sz="1600" u="none" strike="noStrike" spc="0" dirty="0">
                          <a:effectLst/>
                        </a:rPr>
                        <a:t>OPV </a:t>
                      </a:r>
                      <a:r>
                        <a:rPr lang="ru-RU" sz="1600" u="none" strike="noStrike" spc="0" dirty="0">
                          <a:effectLst/>
                        </a:rPr>
                        <a:t>/ </a:t>
                      </a:r>
                      <a:r>
                        <a:rPr lang="en-US" sz="1600" u="none" strike="noStrike" spc="0" dirty="0">
                          <a:effectLst/>
                        </a:rPr>
                        <a:t>DSC </a:t>
                      </a:r>
                      <a:r>
                        <a:rPr lang="ru-RU" sz="1600" u="none" strike="noStrike" spc="0" dirty="0">
                          <a:effectLst/>
                        </a:rPr>
                        <a:t>/ </a:t>
                      </a:r>
                      <a:r>
                        <a:rPr lang="en-US" sz="1600" u="none" strike="noStrike" spc="0" dirty="0">
                          <a:effectLst/>
                        </a:rPr>
                        <a:t>DYSC</a:t>
                      </a:r>
                      <a:r>
                        <a:rPr lang="ru-RU" sz="1600" u="none" strike="noStrike" spc="0" dirty="0">
                          <a:effectLst/>
                        </a:rPr>
                        <a:t>)</a:t>
                      </a:r>
                      <a:endParaRPr lang="ru-RU" sz="1600" dirty="0">
                        <a:effectLst/>
                        <a:latin typeface="Times New Roman"/>
                        <a:ea typeface="Times New Roman"/>
                        <a:cs typeface="Times New Roman"/>
                      </a:endParaRPr>
                    </a:p>
                  </a:txBody>
                  <a:tcPr marL="2774" marR="277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43885">
                <a:tc>
                  <a:txBody>
                    <a:bodyPr/>
                    <a:lstStyle/>
                    <a:p>
                      <a:pPr algn="l">
                        <a:lnSpc>
                          <a:spcPct val="100000"/>
                        </a:lnSpc>
                        <a:spcBef>
                          <a:spcPts val="0"/>
                        </a:spcBef>
                        <a:spcAft>
                          <a:spcPts val="0"/>
                        </a:spcAft>
                      </a:pPr>
                      <a:r>
                        <a:rPr lang="ru-RU" sz="1600" u="none" strike="noStrike" spc="0" dirty="0">
                          <a:effectLst/>
                        </a:rPr>
                        <a:t>Отношение напряжения в </a:t>
                      </a:r>
                      <a:r>
                        <a:rPr lang="ru-RU" sz="1600" u="none" strike="noStrike" spc="0" dirty="0" smtClean="0">
                          <a:effectLst/>
                        </a:rPr>
                        <a:t>рабочей точке </a:t>
                      </a:r>
                      <a:r>
                        <a:rPr lang="ru-RU" sz="1600" u="none" strike="noStrike" spc="0" dirty="0">
                          <a:effectLst/>
                        </a:rPr>
                        <a:t>к </a:t>
                      </a:r>
                      <a:r>
                        <a:rPr lang="ru-RU" sz="1600" u="none" strike="noStrike" spc="0" dirty="0" smtClean="0">
                          <a:effectLst/>
                        </a:rPr>
                        <a:t>напряжению х. х. </a:t>
                      </a:r>
                      <a:r>
                        <a:rPr lang="ru-RU" sz="1600" u="none" strike="noStrike" spc="0" dirty="0">
                          <a:effectLst/>
                        </a:rPr>
                        <a:t>(</a:t>
                      </a:r>
                      <a:r>
                        <a:rPr lang="en-US" sz="1600" u="none" strike="noStrike" spc="0" dirty="0" err="1">
                          <a:effectLst/>
                        </a:rPr>
                        <a:t>Vmp</a:t>
                      </a:r>
                      <a:r>
                        <a:rPr lang="en-US" sz="1600" u="none" strike="noStrike" spc="0" dirty="0">
                          <a:effectLst/>
                        </a:rPr>
                        <a:t> </a:t>
                      </a:r>
                      <a:r>
                        <a:rPr lang="ru-RU" sz="1600" u="none" strike="noStrike" spc="0" dirty="0">
                          <a:effectLst/>
                        </a:rPr>
                        <a:t>/ </a:t>
                      </a:r>
                      <a:r>
                        <a:rPr lang="en-US" sz="1600" u="none" strike="noStrike" spc="0" dirty="0" err="1">
                          <a:effectLst/>
                        </a:rPr>
                        <a:t>Voc</a:t>
                      </a:r>
                      <a:r>
                        <a:rPr lang="ru-RU" sz="1600" u="none" strike="noStrike" spc="0" dirty="0" smtClean="0">
                          <a:effectLst/>
                        </a:rPr>
                        <a:t>) (</a:t>
                      </a:r>
                      <a:r>
                        <a:rPr lang="ru-RU" sz="1600" u="none" strike="noStrike" spc="0" dirty="0">
                          <a:effectLst/>
                        </a:rPr>
                        <a:t>выше - лучше, т. к. </a:t>
                      </a:r>
                      <a:r>
                        <a:rPr lang="ru-RU" sz="1600" u="none" strike="noStrike" spc="0" dirty="0" smtClean="0">
                          <a:effectLst/>
                        </a:rPr>
                        <a:t>меньше разница </a:t>
                      </a:r>
                      <a:r>
                        <a:rPr lang="ru-RU" sz="1600" u="none" strike="noStrike" spc="0" dirty="0">
                          <a:effectLst/>
                        </a:rPr>
                        <a:t>между </a:t>
                      </a:r>
                      <a:r>
                        <a:rPr lang="en-US" sz="1600" u="none" strike="noStrike" spc="0" dirty="0" err="1">
                          <a:effectLst/>
                        </a:rPr>
                        <a:t>Voc</a:t>
                      </a:r>
                      <a:r>
                        <a:rPr lang="en-US" sz="1600" u="none" strike="noStrike" spc="0" dirty="0">
                          <a:effectLst/>
                        </a:rPr>
                        <a:t> </a:t>
                      </a:r>
                      <a:r>
                        <a:rPr lang="ru-RU" sz="1600" u="none" strike="noStrike" spc="0" dirty="0">
                          <a:effectLst/>
                        </a:rPr>
                        <a:t>и </a:t>
                      </a:r>
                      <a:r>
                        <a:rPr lang="en-US" sz="1600" u="none" strike="noStrike" spc="0" dirty="0" err="1">
                          <a:effectLst/>
                        </a:rPr>
                        <a:t>Vmp</a:t>
                      </a:r>
                      <a:r>
                        <a:rPr lang="ru-RU" sz="1600" u="none" strike="noStrike" spc="0" dirty="0">
                          <a:effectLst/>
                        </a:rPr>
                        <a:t>)</a:t>
                      </a:r>
                      <a:endParaRPr lang="ru-RU" sz="1600" dirty="0">
                        <a:effectLst/>
                        <a:latin typeface="Times New Roman"/>
                        <a:ea typeface="Times New Roman"/>
                        <a:cs typeface="Times New Roman"/>
                      </a:endParaRPr>
                    </a:p>
                  </a:txBody>
                  <a:tcPr marL="2774" marR="277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a:lnSpc>
                          <a:spcPct val="100000"/>
                        </a:lnSpc>
                        <a:spcBef>
                          <a:spcPts val="0"/>
                        </a:spcBef>
                        <a:spcAft>
                          <a:spcPts val="0"/>
                        </a:spcAft>
                      </a:pPr>
                      <a:r>
                        <a:rPr lang="ru-RU" sz="1600" u="none" strike="noStrike" spc="0" dirty="0">
                          <a:effectLst/>
                        </a:rPr>
                        <a:t>80-85 %</a:t>
                      </a:r>
                      <a:endParaRPr lang="ru-RU" sz="1600" dirty="0">
                        <a:effectLst/>
                        <a:latin typeface="Times New Roman"/>
                        <a:ea typeface="Times New Roman"/>
                        <a:cs typeface="Times New Roman"/>
                      </a:endParaRPr>
                    </a:p>
                  </a:txBody>
                  <a:tcPr marL="2774" marR="2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0"/>
                        </a:spcBef>
                        <a:spcAft>
                          <a:spcPts val="0"/>
                        </a:spcAft>
                      </a:pPr>
                      <a:r>
                        <a:rPr lang="ru-RU" sz="1600" u="none" strike="noStrike" spc="0" dirty="0">
                          <a:effectLst/>
                        </a:rPr>
                        <a:t>72-78 %</a:t>
                      </a:r>
                      <a:endParaRPr lang="ru-RU" sz="1600" dirty="0">
                        <a:effectLst/>
                        <a:latin typeface="Times New Roman"/>
                        <a:ea typeface="Times New Roman"/>
                        <a:cs typeface="Times New Roman"/>
                      </a:endParaRPr>
                    </a:p>
                  </a:txBody>
                  <a:tcPr marL="2774" marR="2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83132">
                <a:tc>
                  <a:txBody>
                    <a:bodyPr/>
                    <a:lstStyle/>
                    <a:p>
                      <a:pPr algn="l">
                        <a:lnSpc>
                          <a:spcPct val="100000"/>
                        </a:lnSpc>
                        <a:spcBef>
                          <a:spcPts val="0"/>
                        </a:spcBef>
                        <a:spcAft>
                          <a:spcPts val="0"/>
                        </a:spcAft>
                      </a:pPr>
                      <a:r>
                        <a:rPr lang="ru-RU" sz="1600" u="none" strike="noStrike" spc="-50" baseline="0" dirty="0">
                          <a:effectLst/>
                        </a:rPr>
                        <a:t>Температурные </a:t>
                      </a:r>
                      <a:r>
                        <a:rPr lang="ru-RU" sz="1600" u="none" strike="noStrike" spc="-50" baseline="0" dirty="0" smtClean="0">
                          <a:effectLst/>
                        </a:rPr>
                        <a:t>коэффициенты (</a:t>
                      </a:r>
                      <a:r>
                        <a:rPr lang="ru-RU" sz="1600" u="none" strike="noStrike" spc="-50" baseline="0" dirty="0">
                          <a:effectLst/>
                        </a:rPr>
                        <a:t>низкий температурный </a:t>
                      </a:r>
                      <a:r>
                        <a:rPr lang="ru-RU" sz="1600" u="none" strike="noStrike" spc="-50" baseline="0" dirty="0" smtClean="0">
                          <a:effectLst/>
                        </a:rPr>
                        <a:t>коэффициент </a:t>
                      </a:r>
                      <a:r>
                        <a:rPr lang="ru-RU" sz="1600" u="none" strike="noStrike" spc="-50" baseline="0" dirty="0">
                          <a:effectLst/>
                        </a:rPr>
                        <a:t>лучше при работе </a:t>
                      </a:r>
                      <a:r>
                        <a:rPr lang="ru-RU" sz="1600" u="none" strike="noStrike" spc="-50" baseline="0" dirty="0" smtClean="0">
                          <a:effectLst/>
                        </a:rPr>
                        <a:t>при высоких </a:t>
                      </a:r>
                      <a:r>
                        <a:rPr lang="ru-RU" sz="1600" u="none" strike="noStrike" spc="-50" baseline="0" dirty="0">
                          <a:effectLst/>
                        </a:rPr>
                        <a:t>температурах </a:t>
                      </a:r>
                      <a:r>
                        <a:rPr lang="ru-RU" sz="1600" u="none" strike="noStrike" spc="-50" baseline="0" dirty="0" smtClean="0">
                          <a:effectLst/>
                        </a:rPr>
                        <a:t>окружающей </a:t>
                      </a:r>
                      <a:r>
                        <a:rPr lang="ru-RU" sz="1600" u="none" strike="noStrike" spc="-50" baseline="0" dirty="0">
                          <a:effectLst/>
                        </a:rPr>
                        <a:t>среды)</a:t>
                      </a:r>
                      <a:endParaRPr lang="ru-RU" sz="1600" spc="-50" baseline="0" dirty="0">
                        <a:effectLst/>
                        <a:latin typeface="Times New Roman"/>
                        <a:ea typeface="Times New Roman"/>
                        <a:cs typeface="Times New Roman"/>
                      </a:endParaRPr>
                    </a:p>
                  </a:txBody>
                  <a:tcPr marL="2774" marR="277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marL="101600" algn="l">
                        <a:lnSpc>
                          <a:spcPct val="100000"/>
                        </a:lnSpc>
                        <a:spcBef>
                          <a:spcPts val="0"/>
                        </a:spcBef>
                        <a:spcAft>
                          <a:spcPts val="0"/>
                        </a:spcAft>
                      </a:pPr>
                      <a:r>
                        <a:rPr lang="ru-RU" sz="1600" u="none" strike="noStrike" spc="0" dirty="0">
                          <a:effectLst/>
                        </a:rPr>
                        <a:t>Выше (-0,4-0,5 %/градус)</a:t>
                      </a:r>
                      <a:endParaRPr lang="ru-RU" sz="1600" dirty="0">
                        <a:effectLst/>
                        <a:latin typeface="Times New Roman"/>
                        <a:ea typeface="Times New Roman"/>
                        <a:cs typeface="Times New Roman"/>
                      </a:endParaRPr>
                    </a:p>
                  </a:txBody>
                  <a:tcPr marL="2774" marR="2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0"/>
                        </a:spcBef>
                        <a:spcAft>
                          <a:spcPts val="0"/>
                        </a:spcAft>
                      </a:pPr>
                      <a:r>
                        <a:rPr lang="ru-RU" sz="1600" u="none" strike="noStrike" spc="0" dirty="0">
                          <a:effectLst/>
                        </a:rPr>
                        <a:t>Ниже (-0,1-0,2 %/градус)</a:t>
                      </a:r>
                      <a:endParaRPr lang="ru-RU" sz="1600" dirty="0">
                        <a:effectLst/>
                        <a:latin typeface="Times New Roman"/>
                        <a:ea typeface="Times New Roman"/>
                        <a:cs typeface="Times New Roman"/>
                      </a:endParaRPr>
                    </a:p>
                  </a:txBody>
                  <a:tcPr marL="2774" marR="2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58140">
                <a:tc>
                  <a:txBody>
                    <a:bodyPr/>
                    <a:lstStyle/>
                    <a:p>
                      <a:pPr algn="just">
                        <a:lnSpc>
                          <a:spcPct val="100000"/>
                        </a:lnSpc>
                        <a:spcBef>
                          <a:spcPts val="0"/>
                        </a:spcBef>
                        <a:spcAft>
                          <a:spcPts val="0"/>
                        </a:spcAft>
                      </a:pPr>
                      <a:r>
                        <a:rPr lang="ru-RU" sz="1600" u="none" strike="noStrike" spc="0" dirty="0">
                          <a:effectLst/>
                        </a:rPr>
                        <a:t>Заполнение вольтамперной </a:t>
                      </a:r>
                      <a:r>
                        <a:rPr lang="ru-RU" sz="1600" u="none" strike="noStrike" spc="0" dirty="0" smtClean="0">
                          <a:effectLst/>
                        </a:rPr>
                        <a:t>характеристики </a:t>
                      </a:r>
                      <a:r>
                        <a:rPr lang="ru-RU" sz="1600" u="none" strike="noStrike" spc="0" dirty="0">
                          <a:effectLst/>
                        </a:rPr>
                        <a:t>(идеальный </a:t>
                      </a:r>
                      <a:r>
                        <a:rPr lang="ru-RU" sz="1600" u="none" strike="noStrike" spc="0" dirty="0" smtClean="0">
                          <a:effectLst/>
                        </a:rPr>
                        <a:t>элемент </a:t>
                      </a:r>
                      <a:r>
                        <a:rPr lang="ru-RU" sz="1600" u="none" strike="noStrike" spc="0" dirty="0">
                          <a:effectLst/>
                        </a:rPr>
                        <a:t>имеет 100 % заполнение)</a:t>
                      </a:r>
                      <a:endParaRPr lang="ru-RU" sz="1600" dirty="0">
                        <a:effectLst/>
                        <a:latin typeface="Times New Roman"/>
                        <a:ea typeface="Times New Roman"/>
                        <a:cs typeface="Times New Roman"/>
                      </a:endParaRPr>
                    </a:p>
                  </a:txBody>
                  <a:tcPr marL="2774" marR="27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a:lnSpc>
                          <a:spcPct val="100000"/>
                        </a:lnSpc>
                        <a:spcBef>
                          <a:spcPts val="0"/>
                        </a:spcBef>
                        <a:spcAft>
                          <a:spcPts val="0"/>
                        </a:spcAft>
                      </a:pPr>
                      <a:r>
                        <a:rPr lang="ru-RU" sz="1600" u="none" strike="noStrike" spc="0" dirty="0">
                          <a:effectLst/>
                        </a:rPr>
                        <a:t>73-82 %</a:t>
                      </a:r>
                      <a:endParaRPr lang="ru-RU" sz="1600" dirty="0">
                        <a:effectLst/>
                        <a:latin typeface="Times New Roman"/>
                        <a:ea typeface="Times New Roman"/>
                        <a:cs typeface="Times New Roman"/>
                      </a:endParaRPr>
                    </a:p>
                  </a:txBody>
                  <a:tcPr marL="2774" marR="2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0"/>
                        </a:spcBef>
                        <a:spcAft>
                          <a:spcPts val="0"/>
                        </a:spcAft>
                      </a:pPr>
                      <a:r>
                        <a:rPr lang="ru-RU" sz="1600" u="none" strike="noStrike" spc="0" dirty="0">
                          <a:effectLst/>
                        </a:rPr>
                        <a:t>60-68 %</a:t>
                      </a:r>
                      <a:endParaRPr lang="ru-RU" sz="1600" dirty="0">
                        <a:effectLst/>
                        <a:latin typeface="Times New Roman"/>
                        <a:ea typeface="Times New Roman"/>
                        <a:cs typeface="Times New Roman"/>
                      </a:endParaRPr>
                    </a:p>
                  </a:txBody>
                  <a:tcPr marL="2774" marR="2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50673">
                <a:tc>
                  <a:txBody>
                    <a:bodyPr/>
                    <a:lstStyle/>
                    <a:p>
                      <a:pPr algn="just">
                        <a:lnSpc>
                          <a:spcPct val="100000"/>
                        </a:lnSpc>
                        <a:spcBef>
                          <a:spcPts val="0"/>
                        </a:spcBef>
                        <a:spcAft>
                          <a:spcPts val="0"/>
                        </a:spcAft>
                      </a:pPr>
                      <a:r>
                        <a:rPr lang="ru-RU" sz="1600" u="none" strike="noStrike" spc="0" dirty="0">
                          <a:effectLst/>
                        </a:rPr>
                        <a:t>Конструкция модуля</a:t>
                      </a:r>
                      <a:endParaRPr lang="ru-RU" sz="1600" dirty="0">
                        <a:effectLst/>
                        <a:latin typeface="Times New Roman"/>
                        <a:ea typeface="Times New Roman"/>
                        <a:cs typeface="Times New Roman"/>
                      </a:endParaRPr>
                    </a:p>
                  </a:txBody>
                  <a:tcPr marL="2774" marR="2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a:lnSpc>
                          <a:spcPct val="100000"/>
                        </a:lnSpc>
                        <a:spcBef>
                          <a:spcPts val="0"/>
                        </a:spcBef>
                        <a:spcAft>
                          <a:spcPts val="0"/>
                        </a:spcAft>
                      </a:pPr>
                      <a:r>
                        <a:rPr lang="ru-RU" sz="1600" u="none" strike="noStrike" spc="0" dirty="0">
                          <a:effectLst/>
                        </a:rPr>
                        <a:t>В раме из анодированного</a:t>
                      </a:r>
                      <a:br>
                        <a:rPr lang="ru-RU" sz="1600" u="none" strike="noStrike" spc="0" dirty="0">
                          <a:effectLst/>
                        </a:rPr>
                      </a:br>
                      <a:r>
                        <a:rPr lang="ru-RU" sz="1600" u="none" strike="noStrike" spc="0" dirty="0">
                          <a:effectLst/>
                        </a:rPr>
                        <a:t>алюминия</a:t>
                      </a:r>
                      <a:endParaRPr lang="ru-RU" sz="1600" dirty="0">
                        <a:effectLst/>
                        <a:latin typeface="Times New Roman"/>
                        <a:ea typeface="Times New Roman"/>
                        <a:cs typeface="Times New Roman"/>
                      </a:endParaRPr>
                    </a:p>
                  </a:txBody>
                  <a:tcPr marL="2774" marR="2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0"/>
                        </a:spcBef>
                        <a:spcAft>
                          <a:spcPts val="0"/>
                        </a:spcAft>
                      </a:pPr>
                      <a:r>
                        <a:rPr lang="ru-RU" sz="1600" u="none" strike="noStrike" spc="-50" baseline="0" dirty="0">
                          <a:effectLst/>
                        </a:rPr>
                        <a:t>Без рамы, между 2 стеклами </a:t>
                      </a:r>
                      <a:r>
                        <a:rPr lang="ru-RU" sz="1600" u="none" strike="noStrike" spc="-50" baseline="0" dirty="0" smtClean="0">
                          <a:effectLst/>
                        </a:rPr>
                        <a:t>– цена ниже</a:t>
                      </a:r>
                      <a:r>
                        <a:rPr lang="ru-RU" sz="1600" u="none" strike="noStrike" spc="-50" baseline="0" dirty="0">
                          <a:effectLst/>
                        </a:rPr>
                        <a:t>, вес больше на гибком </a:t>
                      </a:r>
                      <a:r>
                        <a:rPr lang="ru-RU" sz="1600" u="none" strike="noStrike" spc="-50" baseline="0" dirty="0" smtClean="0">
                          <a:effectLst/>
                        </a:rPr>
                        <a:t>основании </a:t>
                      </a:r>
                      <a:r>
                        <a:rPr lang="ru-RU" sz="1600" u="none" strike="noStrike" spc="-50" baseline="0" dirty="0">
                          <a:effectLst/>
                        </a:rPr>
                        <a:t>- легче, дешевле</a:t>
                      </a:r>
                      <a:endParaRPr lang="ru-RU" sz="1600" spc="-50" baseline="0" dirty="0">
                        <a:effectLst/>
                        <a:latin typeface="Times New Roman"/>
                        <a:ea typeface="Times New Roman"/>
                        <a:cs typeface="Times New Roman"/>
                      </a:endParaRPr>
                    </a:p>
                  </a:txBody>
                  <a:tcPr marL="2774" marR="2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8532050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92D050"/>
          </a:solidFill>
        </p:spPr>
        <p:txBody>
          <a:bodyPr>
            <a:normAutofit fontScale="90000"/>
          </a:bodyPr>
          <a:lstStyle/>
          <a:p>
            <a:r>
              <a:rPr lang="ru-RU" dirty="0"/>
              <a:t>Сравнение тонкоплёночных и кристаллических фотоэлектрических модулей</a:t>
            </a:r>
          </a:p>
        </p:txBody>
      </p:sp>
      <p:sp>
        <p:nvSpPr>
          <p:cNvPr id="4" name="Номер слайда 3"/>
          <p:cNvSpPr>
            <a:spLocks noGrp="1"/>
          </p:cNvSpPr>
          <p:nvPr>
            <p:ph type="sldNum" sz="quarter" idx="12"/>
          </p:nvPr>
        </p:nvSpPr>
        <p:spPr/>
        <p:txBody>
          <a:bodyPr/>
          <a:lstStyle/>
          <a:p>
            <a:fld id="{6AD30A80-E4DB-064F-9C5F-077D5922DE95}" type="slidenum">
              <a:rPr lang="ru-RU" smtClean="0"/>
              <a:t>25</a:t>
            </a:fld>
            <a:endParaRPr lang="ru-RU"/>
          </a:p>
        </p:txBody>
      </p:sp>
      <p:graphicFrame>
        <p:nvGraphicFramePr>
          <p:cNvPr id="5" name="Таблица 4"/>
          <p:cNvGraphicFramePr>
            <a:graphicFrameLocks noGrp="1"/>
          </p:cNvGraphicFramePr>
          <p:nvPr>
            <p:extLst>
              <p:ext uri="{D42A27DB-BD31-4B8C-83A1-F6EECF244321}">
                <p14:modId xmlns:p14="http://schemas.microsoft.com/office/powerpoint/2010/main" val="3297145075"/>
              </p:ext>
            </p:extLst>
          </p:nvPr>
        </p:nvGraphicFramePr>
        <p:xfrm>
          <a:off x="793642" y="1534491"/>
          <a:ext cx="10606672" cy="4403171"/>
        </p:xfrm>
        <a:graphic>
          <a:graphicData uri="http://schemas.openxmlformats.org/drawingml/2006/table">
            <a:tbl>
              <a:tblPr firstRow="1" firstCol="1" bandRow="1">
                <a:tableStyleId>{5C22544A-7EE6-4342-B048-85BDC9FD1C3A}</a:tableStyleId>
              </a:tblPr>
              <a:tblGrid>
                <a:gridCol w="3541691"/>
                <a:gridCol w="2837363"/>
                <a:gridCol w="4227618"/>
              </a:tblGrid>
              <a:tr h="332946">
                <a:tc>
                  <a:txBody>
                    <a:bodyPr/>
                    <a:lstStyle/>
                    <a:p>
                      <a:pPr algn="ctr">
                        <a:lnSpc>
                          <a:spcPct val="100000"/>
                        </a:lnSpc>
                        <a:spcBef>
                          <a:spcPts val="1500"/>
                        </a:spcBef>
                        <a:spcAft>
                          <a:spcPts val="0"/>
                        </a:spcAft>
                      </a:pPr>
                      <a:r>
                        <a:rPr lang="ru-RU" sz="1600" u="none" strike="noStrike" spc="0" dirty="0">
                          <a:effectLst/>
                        </a:rPr>
                        <a:t>Технология</a:t>
                      </a:r>
                      <a:endParaRPr lang="ru-RU" sz="1600" dirty="0">
                        <a:effectLst/>
                        <a:latin typeface="Times New Roman"/>
                        <a:ea typeface="Times New Roman"/>
                        <a:cs typeface="Times New Roman"/>
                      </a:endParaRPr>
                    </a:p>
                  </a:txBody>
                  <a:tcPr marL="2774" marR="277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marL="101600" algn="ctr">
                        <a:lnSpc>
                          <a:spcPct val="100000"/>
                        </a:lnSpc>
                        <a:spcBef>
                          <a:spcPts val="1500"/>
                        </a:spcBef>
                        <a:spcAft>
                          <a:spcPts val="0"/>
                        </a:spcAft>
                      </a:pPr>
                      <a:r>
                        <a:rPr lang="ru-RU" sz="1600" u="none" strike="noStrike" spc="0" dirty="0">
                          <a:effectLst/>
                        </a:rPr>
                        <a:t>Кристаллический кремний</a:t>
                      </a:r>
                      <a:endParaRPr lang="ru-RU" sz="1600" dirty="0">
                        <a:effectLst/>
                        <a:latin typeface="Times New Roman"/>
                        <a:ea typeface="Times New Roman"/>
                        <a:cs typeface="Times New Roman"/>
                      </a:endParaRPr>
                    </a:p>
                  </a:txBody>
                  <a:tcPr marL="2774" marR="277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lnSpc>
                          <a:spcPct val="100000"/>
                        </a:lnSpc>
                        <a:spcBef>
                          <a:spcPts val="1500"/>
                        </a:spcBef>
                        <a:spcAft>
                          <a:spcPts val="0"/>
                        </a:spcAft>
                      </a:pPr>
                      <a:r>
                        <a:rPr lang="ru-RU" sz="1600" u="none" strike="noStrike" spc="0" dirty="0">
                          <a:effectLst/>
                        </a:rPr>
                        <a:t>Тонкопленочные модули</a:t>
                      </a:r>
                      <a:endParaRPr lang="ru-RU" sz="1600" dirty="0">
                        <a:effectLst/>
                        <a:latin typeface="Times New Roman"/>
                        <a:ea typeface="Times New Roman"/>
                        <a:cs typeface="Times New Roman"/>
                      </a:endParaRPr>
                    </a:p>
                  </a:txBody>
                  <a:tcPr marL="2774" marR="277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r>
              <a:tr h="412625">
                <a:tc>
                  <a:txBody>
                    <a:bodyPr/>
                    <a:lstStyle/>
                    <a:p>
                      <a:pPr algn="just">
                        <a:lnSpc>
                          <a:spcPct val="100000"/>
                        </a:lnSpc>
                        <a:spcBef>
                          <a:spcPts val="0"/>
                        </a:spcBef>
                        <a:spcAft>
                          <a:spcPts val="0"/>
                        </a:spcAft>
                      </a:pPr>
                      <a:r>
                        <a:rPr lang="ru-RU" sz="1600" u="none" strike="noStrike" spc="0" dirty="0">
                          <a:effectLst/>
                        </a:rPr>
                        <a:t>КПД модуля</a:t>
                      </a:r>
                      <a:endParaRPr lang="ru-RU" sz="1600" dirty="0">
                        <a:effectLst/>
                        <a:latin typeface="Times New Roman"/>
                        <a:ea typeface="Times New Roman"/>
                        <a:cs typeface="Times New Roman"/>
                      </a:endParaRPr>
                    </a:p>
                  </a:txBody>
                  <a:tcPr marL="2774" marR="2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lnSpc>
                          <a:spcPct val="100000"/>
                        </a:lnSpc>
                        <a:spcBef>
                          <a:spcPts val="0"/>
                        </a:spcBef>
                        <a:spcAft>
                          <a:spcPts val="0"/>
                        </a:spcAft>
                      </a:pPr>
                      <a:r>
                        <a:rPr lang="ru-RU" sz="1600" u="none" strike="noStrike" spc="0" dirty="0">
                          <a:effectLst/>
                        </a:rPr>
                        <a:t>13-19 %</a:t>
                      </a:r>
                      <a:endParaRPr lang="ru-RU" sz="1600" dirty="0">
                        <a:effectLst/>
                        <a:latin typeface="Times New Roman"/>
                        <a:ea typeface="Times New Roman"/>
                        <a:cs typeface="Times New Roman"/>
                      </a:endParaRPr>
                    </a:p>
                  </a:txBody>
                  <a:tcPr marL="2774" marR="2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Bef>
                          <a:spcPts val="0"/>
                        </a:spcBef>
                        <a:spcAft>
                          <a:spcPts val="0"/>
                        </a:spcAft>
                      </a:pPr>
                      <a:r>
                        <a:rPr lang="ru-RU" sz="1600" u="none" strike="noStrike" spc="0" dirty="0">
                          <a:effectLst/>
                        </a:rPr>
                        <a:t>4-12 %</a:t>
                      </a:r>
                      <a:endParaRPr lang="ru-RU" sz="1600" dirty="0">
                        <a:effectLst/>
                        <a:latin typeface="Times New Roman"/>
                        <a:ea typeface="Times New Roman"/>
                        <a:cs typeface="Times New Roman"/>
                      </a:endParaRPr>
                    </a:p>
                  </a:txBody>
                  <a:tcPr marL="2774" marR="2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95897">
                <a:tc>
                  <a:txBody>
                    <a:bodyPr/>
                    <a:lstStyle/>
                    <a:p>
                      <a:pPr algn="just">
                        <a:lnSpc>
                          <a:spcPct val="100000"/>
                        </a:lnSpc>
                        <a:spcBef>
                          <a:spcPts val="1500"/>
                        </a:spcBef>
                        <a:spcAft>
                          <a:spcPts val="0"/>
                        </a:spcAft>
                      </a:pPr>
                      <a:r>
                        <a:rPr lang="ru-RU" sz="1600" u="none" strike="noStrike" spc="0" dirty="0">
                          <a:effectLst/>
                        </a:rPr>
                        <a:t>Совместимость с инверторами</a:t>
                      </a:r>
                      <a:endParaRPr lang="ru-RU" sz="1600" dirty="0">
                        <a:effectLst/>
                        <a:latin typeface="Times New Roman"/>
                        <a:ea typeface="Times New Roman"/>
                        <a:cs typeface="Times New Roman"/>
                      </a:endParaRPr>
                    </a:p>
                  </a:txBody>
                  <a:tcPr marL="2774" marR="2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lnSpc>
                          <a:spcPct val="100000"/>
                        </a:lnSpc>
                        <a:spcBef>
                          <a:spcPts val="1500"/>
                        </a:spcBef>
                        <a:spcAft>
                          <a:spcPts val="0"/>
                        </a:spcAft>
                      </a:pPr>
                      <a:r>
                        <a:rPr lang="ru-RU" sz="1600" u="none" strike="noStrike" spc="0" dirty="0">
                          <a:effectLst/>
                        </a:rPr>
                        <a:t>Чем меньше температур-</a:t>
                      </a:r>
                      <a:br>
                        <a:rPr lang="ru-RU" sz="1600" u="none" strike="noStrike" spc="0" dirty="0">
                          <a:effectLst/>
                        </a:rPr>
                      </a:br>
                      <a:r>
                        <a:rPr lang="ru-RU" sz="1600" u="none" strike="noStrike" spc="0" dirty="0" err="1">
                          <a:effectLst/>
                        </a:rPr>
                        <a:t>ный</a:t>
                      </a:r>
                      <a:r>
                        <a:rPr lang="ru-RU" sz="1600" u="none" strike="noStrike" spc="0" dirty="0">
                          <a:effectLst/>
                        </a:rPr>
                        <a:t> коэффициент, тем</a:t>
                      </a:r>
                      <a:br>
                        <a:rPr lang="ru-RU" sz="1600" u="none" strike="noStrike" spc="0" dirty="0">
                          <a:effectLst/>
                        </a:rPr>
                      </a:br>
                      <a:r>
                        <a:rPr lang="ru-RU" sz="1600" u="none" strike="noStrike" spc="0" dirty="0">
                          <a:effectLst/>
                        </a:rPr>
                        <a:t>лучше. Можно </a:t>
                      </a:r>
                      <a:r>
                        <a:rPr lang="ru-RU" sz="1600" u="none" strike="noStrike" spc="0" dirty="0" err="1">
                          <a:effectLst/>
                        </a:rPr>
                        <a:t>использо</a:t>
                      </a:r>
                      <a:r>
                        <a:rPr lang="ru-RU" sz="1600" u="none" strike="noStrike" spc="0" dirty="0">
                          <a:effectLst/>
                        </a:rPr>
                        <a:t>-</a:t>
                      </a:r>
                      <a:br>
                        <a:rPr lang="ru-RU" sz="1600" u="none" strike="noStrike" spc="0" dirty="0">
                          <a:effectLst/>
                        </a:rPr>
                      </a:br>
                      <a:r>
                        <a:rPr lang="ru-RU" sz="1600" u="none" strike="noStrike" spc="0" dirty="0" err="1">
                          <a:effectLst/>
                        </a:rPr>
                        <a:t>вать</a:t>
                      </a:r>
                      <a:r>
                        <a:rPr lang="ru-RU" sz="1600" u="none" strike="noStrike" spc="0" dirty="0">
                          <a:effectLst/>
                        </a:rPr>
                        <a:t> </a:t>
                      </a:r>
                      <a:r>
                        <a:rPr lang="ru-RU" sz="1600" u="none" strike="noStrike" spc="0" dirty="0" err="1">
                          <a:effectLst/>
                        </a:rPr>
                        <a:t>бестрансформаторные</a:t>
                      </a:r>
                      <a:r>
                        <a:rPr lang="ru-RU" sz="1600" u="none" strike="noStrike" spc="0" dirty="0">
                          <a:effectLst/>
                        </a:rPr>
                        <a:t/>
                      </a:r>
                      <a:br>
                        <a:rPr lang="ru-RU" sz="1600" u="none" strike="noStrike" spc="0" dirty="0">
                          <a:effectLst/>
                        </a:rPr>
                      </a:br>
                      <a:r>
                        <a:rPr lang="ru-RU" sz="1600" u="none" strike="noStrike" spc="0" dirty="0">
                          <a:effectLst/>
                        </a:rPr>
                        <a:t>инверторы</a:t>
                      </a:r>
                      <a:endParaRPr lang="ru-RU" sz="1600" dirty="0">
                        <a:effectLst/>
                        <a:latin typeface="Times New Roman"/>
                        <a:ea typeface="Times New Roman"/>
                        <a:cs typeface="Times New Roman"/>
                      </a:endParaRPr>
                    </a:p>
                  </a:txBody>
                  <a:tcPr marL="2774" marR="2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Bef>
                          <a:spcPts val="1500"/>
                        </a:spcBef>
                        <a:spcAft>
                          <a:spcPts val="0"/>
                        </a:spcAft>
                      </a:pPr>
                      <a:r>
                        <a:rPr lang="ru-RU" sz="1600" u="none" strike="noStrike" spc="0" dirty="0">
                          <a:effectLst/>
                        </a:rPr>
                        <a:t>Проектировщик должен </a:t>
                      </a:r>
                      <a:r>
                        <a:rPr lang="ru-RU" sz="1600" u="none" strike="noStrike" spc="0" dirty="0" smtClean="0">
                          <a:effectLst/>
                        </a:rPr>
                        <a:t>учитывать такие </a:t>
                      </a:r>
                      <a:r>
                        <a:rPr lang="ru-RU" sz="1600" u="none" strike="noStrike" spc="0" dirty="0">
                          <a:effectLst/>
                        </a:rPr>
                        <a:t>факторы, как </a:t>
                      </a:r>
                      <a:r>
                        <a:rPr lang="ru-RU" sz="1600" u="none" strike="noStrike" spc="0" dirty="0" smtClean="0">
                          <a:effectLst/>
                        </a:rPr>
                        <a:t>температурный коэффициент</a:t>
                      </a:r>
                      <a:r>
                        <a:rPr lang="ru-RU" sz="1600" u="none" strike="noStrike" spc="0" dirty="0">
                          <a:effectLst/>
                        </a:rPr>
                        <a:t>, отношение </a:t>
                      </a:r>
                      <a:r>
                        <a:rPr lang="ru-RU" sz="1600" u="none" strike="noStrike" spc="0" dirty="0" err="1">
                          <a:effectLst/>
                        </a:rPr>
                        <a:t>Voc</a:t>
                      </a:r>
                      <a:r>
                        <a:rPr lang="ru-RU" sz="1600" u="none" strike="noStrike" spc="0" dirty="0">
                          <a:effectLst/>
                        </a:rPr>
                        <a:t> </a:t>
                      </a:r>
                      <a:r>
                        <a:rPr lang="ru-RU" sz="1600" u="none" strike="noStrike" spc="0" dirty="0" smtClean="0">
                          <a:effectLst/>
                        </a:rPr>
                        <a:t>/ </a:t>
                      </a:r>
                      <a:r>
                        <a:rPr lang="ru-RU" sz="1600" u="none" strike="noStrike" spc="0" dirty="0" err="1" smtClean="0">
                          <a:effectLst/>
                        </a:rPr>
                        <a:t>Vmp</a:t>
                      </a:r>
                      <a:r>
                        <a:rPr lang="ru-RU" sz="1600" u="none" strike="noStrike" spc="0" dirty="0">
                          <a:effectLst/>
                        </a:rPr>
                        <a:t>, сопротивление изоляции</a:t>
                      </a:r>
                      <a:br>
                        <a:rPr lang="ru-RU" sz="1600" u="none" strike="noStrike" spc="0" dirty="0">
                          <a:effectLst/>
                        </a:rPr>
                      </a:br>
                      <a:r>
                        <a:rPr lang="ru-RU" sz="1600" u="none" strike="noStrike" spc="0" dirty="0">
                          <a:effectLst/>
                        </a:rPr>
                        <a:t>и т. п. Обычно для </a:t>
                      </a:r>
                      <a:r>
                        <a:rPr lang="ru-RU" sz="1600" u="none" strike="noStrike" spc="0" dirty="0" smtClean="0">
                          <a:effectLst/>
                        </a:rPr>
                        <a:t>тонкопленочных </a:t>
                      </a:r>
                      <a:r>
                        <a:rPr lang="ru-RU" sz="1600" u="none" strike="noStrike" spc="0" dirty="0">
                          <a:effectLst/>
                        </a:rPr>
                        <a:t>модулей требуется инвертор </a:t>
                      </a:r>
                      <a:r>
                        <a:rPr lang="ru-RU" sz="1600" u="none" strike="noStrike" spc="0" dirty="0" smtClean="0">
                          <a:effectLst/>
                        </a:rPr>
                        <a:t>с гальванической </a:t>
                      </a:r>
                      <a:r>
                        <a:rPr lang="ru-RU" sz="1600" u="none" strike="noStrike" spc="0" dirty="0">
                          <a:effectLst/>
                        </a:rPr>
                        <a:t>развязкой</a:t>
                      </a:r>
                      <a:endParaRPr lang="ru-RU" sz="1600" dirty="0">
                        <a:effectLst/>
                        <a:latin typeface="Times New Roman"/>
                        <a:ea typeface="Times New Roman"/>
                        <a:cs typeface="Times New Roman"/>
                      </a:endParaRPr>
                    </a:p>
                  </a:txBody>
                  <a:tcPr marL="2774" marR="2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5814">
                <a:tc>
                  <a:txBody>
                    <a:bodyPr/>
                    <a:lstStyle/>
                    <a:p>
                      <a:pPr algn="just">
                        <a:lnSpc>
                          <a:spcPct val="100000"/>
                        </a:lnSpc>
                        <a:spcBef>
                          <a:spcPts val="1500"/>
                        </a:spcBef>
                        <a:spcAft>
                          <a:spcPts val="0"/>
                        </a:spcAft>
                      </a:pPr>
                      <a:r>
                        <a:rPr lang="ru-RU" sz="1600" u="none" strike="noStrike" spc="0" dirty="0">
                          <a:effectLst/>
                        </a:rPr>
                        <a:t>Монтажные конструкции</a:t>
                      </a:r>
                      <a:endParaRPr lang="ru-RU" sz="1600" dirty="0">
                        <a:effectLst/>
                        <a:latin typeface="Times New Roman"/>
                        <a:ea typeface="Times New Roman"/>
                        <a:cs typeface="Times New Roman"/>
                      </a:endParaRPr>
                    </a:p>
                  </a:txBody>
                  <a:tcPr marL="2774" marR="2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lnSpc>
                          <a:spcPct val="100000"/>
                        </a:lnSpc>
                        <a:spcBef>
                          <a:spcPts val="1500"/>
                        </a:spcBef>
                        <a:spcAft>
                          <a:spcPts val="0"/>
                        </a:spcAft>
                      </a:pPr>
                      <a:r>
                        <a:rPr lang="ru-RU" sz="1600" u="none" strike="noStrike" spc="0" dirty="0">
                          <a:effectLst/>
                        </a:rPr>
                        <a:t>Типовые</a:t>
                      </a:r>
                      <a:endParaRPr lang="ru-RU" sz="1600" dirty="0">
                        <a:effectLst/>
                        <a:latin typeface="Times New Roman"/>
                        <a:ea typeface="Times New Roman"/>
                        <a:cs typeface="Times New Roman"/>
                      </a:endParaRPr>
                    </a:p>
                  </a:txBody>
                  <a:tcPr marL="2774" marR="2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Bef>
                          <a:spcPts val="1500"/>
                        </a:spcBef>
                        <a:spcAft>
                          <a:spcPts val="0"/>
                        </a:spcAft>
                      </a:pPr>
                      <a:r>
                        <a:rPr lang="ru-RU" sz="1600" u="none" strike="noStrike" spc="0" dirty="0">
                          <a:effectLst/>
                        </a:rPr>
                        <a:t>Типовые, но могут </a:t>
                      </a:r>
                      <a:r>
                        <a:rPr lang="ru-RU" sz="1600" u="none" strike="noStrike" spc="0" dirty="0" smtClean="0">
                          <a:effectLst/>
                        </a:rPr>
                        <a:t>потребоваться специальные </a:t>
                      </a:r>
                      <a:r>
                        <a:rPr lang="ru-RU" sz="1600" u="none" strike="noStrike" spc="0" dirty="0">
                          <a:effectLst/>
                        </a:rPr>
                        <a:t>зажимы или крепеж</a:t>
                      </a:r>
                      <a:r>
                        <a:rPr lang="ru-RU" sz="1600" u="none" strike="noStrike" spc="0" dirty="0" smtClean="0">
                          <a:effectLst/>
                        </a:rPr>
                        <a:t>. Во </a:t>
                      </a:r>
                      <a:r>
                        <a:rPr lang="ru-RU" sz="1600" u="none" strike="noStrike" spc="0" dirty="0">
                          <a:effectLst/>
                        </a:rPr>
                        <a:t>многих случаях стоимость </a:t>
                      </a:r>
                      <a:r>
                        <a:rPr lang="ru-RU" sz="1600" u="none" strike="noStrike" spc="0" dirty="0" smtClean="0">
                          <a:effectLst/>
                        </a:rPr>
                        <a:t>установки </a:t>
                      </a:r>
                      <a:r>
                        <a:rPr lang="ru-RU" sz="1600" u="none" strike="noStrike" spc="0" dirty="0">
                          <a:effectLst/>
                        </a:rPr>
                        <a:t>намного меньше</a:t>
                      </a:r>
                      <a:endParaRPr lang="ru-RU" sz="1600" dirty="0">
                        <a:effectLst/>
                        <a:latin typeface="Times New Roman"/>
                        <a:ea typeface="Times New Roman"/>
                        <a:cs typeface="Times New Roman"/>
                      </a:endParaRPr>
                    </a:p>
                  </a:txBody>
                  <a:tcPr marL="2774" marR="2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5814">
                <a:tc>
                  <a:txBody>
                    <a:bodyPr/>
                    <a:lstStyle/>
                    <a:p>
                      <a:pPr algn="just">
                        <a:lnSpc>
                          <a:spcPct val="100000"/>
                        </a:lnSpc>
                        <a:spcBef>
                          <a:spcPts val="1500"/>
                        </a:spcBef>
                        <a:spcAft>
                          <a:spcPts val="0"/>
                        </a:spcAft>
                      </a:pPr>
                      <a:r>
                        <a:rPr lang="ru-RU" sz="1600" u="none" strike="noStrike" spc="0" dirty="0">
                          <a:effectLst/>
                        </a:rPr>
                        <a:t>Соединения постоянного тока</a:t>
                      </a:r>
                      <a:endParaRPr lang="ru-RU" sz="1600" dirty="0">
                        <a:effectLst/>
                        <a:latin typeface="Times New Roman"/>
                        <a:ea typeface="Times New Roman"/>
                        <a:cs typeface="Times New Roman"/>
                      </a:endParaRPr>
                    </a:p>
                  </a:txBody>
                  <a:tcPr marL="2774" marR="2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lnSpc>
                          <a:spcPct val="100000"/>
                        </a:lnSpc>
                        <a:spcBef>
                          <a:spcPts val="1500"/>
                        </a:spcBef>
                        <a:spcAft>
                          <a:spcPts val="0"/>
                        </a:spcAft>
                      </a:pPr>
                      <a:r>
                        <a:rPr lang="ru-RU" sz="1600" u="none" strike="noStrike" spc="0">
                          <a:effectLst/>
                        </a:rPr>
                        <a:t>Типовые</a:t>
                      </a:r>
                      <a:endParaRPr lang="ru-RU" sz="1600">
                        <a:effectLst/>
                        <a:latin typeface="Times New Roman"/>
                        <a:ea typeface="Times New Roman"/>
                        <a:cs typeface="Times New Roman"/>
                      </a:endParaRPr>
                    </a:p>
                  </a:txBody>
                  <a:tcPr marL="2774" marR="2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Bef>
                          <a:spcPts val="1500"/>
                        </a:spcBef>
                        <a:spcAft>
                          <a:spcPts val="0"/>
                        </a:spcAft>
                      </a:pPr>
                      <a:r>
                        <a:rPr lang="ru-RU" sz="1600" u="none" strike="noStrike" spc="0" dirty="0">
                          <a:effectLst/>
                        </a:rPr>
                        <a:t>Типовые, иногда может </a:t>
                      </a:r>
                      <a:r>
                        <a:rPr lang="ru-RU" sz="1600" u="none" strike="noStrike" spc="0" dirty="0" smtClean="0">
                          <a:effectLst/>
                        </a:rPr>
                        <a:t>потребоваться </a:t>
                      </a:r>
                      <a:r>
                        <a:rPr lang="ru-RU" sz="1600" u="none" strike="noStrike" spc="0" dirty="0">
                          <a:effectLst/>
                        </a:rPr>
                        <a:t>больше разветвителей </a:t>
                      </a:r>
                      <a:r>
                        <a:rPr lang="ru-RU" sz="1600" u="none" strike="noStrike" spc="0" dirty="0" smtClean="0">
                          <a:effectLst/>
                        </a:rPr>
                        <a:t>и предохранителей</a:t>
                      </a:r>
                      <a:endParaRPr lang="ru-RU" sz="1600" dirty="0">
                        <a:effectLst/>
                        <a:latin typeface="Times New Roman"/>
                        <a:ea typeface="Times New Roman"/>
                        <a:cs typeface="Times New Roman"/>
                      </a:endParaRPr>
                    </a:p>
                  </a:txBody>
                  <a:tcPr marL="2774" marR="2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5814">
                <a:tc>
                  <a:txBody>
                    <a:bodyPr/>
                    <a:lstStyle/>
                    <a:p>
                      <a:pPr algn="just">
                        <a:lnSpc>
                          <a:spcPct val="100000"/>
                        </a:lnSpc>
                        <a:spcBef>
                          <a:spcPts val="1500"/>
                        </a:spcBef>
                        <a:spcAft>
                          <a:spcPts val="0"/>
                        </a:spcAft>
                      </a:pPr>
                      <a:r>
                        <a:rPr lang="ru-RU" sz="1600" u="none" strike="noStrike" spc="0" dirty="0">
                          <a:effectLst/>
                        </a:rPr>
                        <a:t>Типовое применение</a:t>
                      </a:r>
                      <a:endParaRPr lang="ru-RU" sz="1600" dirty="0">
                        <a:effectLst/>
                        <a:latin typeface="Times New Roman"/>
                        <a:ea typeface="Times New Roman"/>
                        <a:cs typeface="Times New Roman"/>
                      </a:endParaRPr>
                    </a:p>
                  </a:txBody>
                  <a:tcPr marL="2774" marR="2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lnSpc>
                          <a:spcPct val="100000"/>
                        </a:lnSpc>
                        <a:spcBef>
                          <a:spcPts val="1500"/>
                        </a:spcBef>
                        <a:spcAft>
                          <a:spcPts val="0"/>
                        </a:spcAft>
                      </a:pPr>
                      <a:r>
                        <a:rPr lang="ru-RU" sz="1600" u="none" strike="noStrike" spc="0">
                          <a:effectLst/>
                        </a:rPr>
                        <a:t>Жилые дома</a:t>
                      </a:r>
                      <a:br>
                        <a:rPr lang="ru-RU" sz="1600" u="none" strike="noStrike" spc="0">
                          <a:effectLst/>
                        </a:rPr>
                      </a:br>
                      <a:r>
                        <a:rPr lang="ru-RU" sz="1600" u="none" strike="noStrike" spc="0">
                          <a:effectLst/>
                        </a:rPr>
                        <a:t>Коммерческие объекты</a:t>
                      </a:r>
                      <a:br>
                        <a:rPr lang="ru-RU" sz="1600" u="none" strike="noStrike" spc="0">
                          <a:effectLst/>
                        </a:rPr>
                      </a:br>
                      <a:r>
                        <a:rPr lang="ru-RU" sz="1600" u="none" strike="noStrike" spc="0">
                          <a:effectLst/>
                        </a:rPr>
                        <a:t>Генерация в сеть</a:t>
                      </a:r>
                      <a:endParaRPr lang="ru-RU" sz="1600">
                        <a:effectLst/>
                        <a:latin typeface="Times New Roman"/>
                        <a:ea typeface="Times New Roman"/>
                        <a:cs typeface="Times New Roman"/>
                      </a:endParaRPr>
                    </a:p>
                  </a:txBody>
                  <a:tcPr marL="2774" marR="2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Bef>
                          <a:spcPts val="1500"/>
                        </a:spcBef>
                        <a:spcAft>
                          <a:spcPts val="0"/>
                        </a:spcAft>
                      </a:pPr>
                      <a:r>
                        <a:rPr lang="ru-RU" sz="1600" u="none" strike="noStrike" spc="0" dirty="0">
                          <a:effectLst/>
                        </a:rPr>
                        <a:t>Жилые дома</a:t>
                      </a:r>
                      <a:br>
                        <a:rPr lang="ru-RU" sz="1600" u="none" strike="noStrike" spc="0" dirty="0">
                          <a:effectLst/>
                        </a:rPr>
                      </a:br>
                      <a:r>
                        <a:rPr lang="ru-RU" sz="1600" u="none" strike="noStrike" spc="0" dirty="0">
                          <a:effectLst/>
                        </a:rPr>
                        <a:t>Коммерческие объекты</a:t>
                      </a:r>
                      <a:br>
                        <a:rPr lang="ru-RU" sz="1600" u="none" strike="noStrike" spc="0" dirty="0">
                          <a:effectLst/>
                        </a:rPr>
                      </a:br>
                      <a:r>
                        <a:rPr lang="ru-RU" sz="1600" u="none" strike="noStrike" spc="0" dirty="0">
                          <a:effectLst/>
                        </a:rPr>
                        <a:t>Генерация в сеть</a:t>
                      </a:r>
                      <a:endParaRPr lang="ru-RU" sz="1600" dirty="0">
                        <a:effectLst/>
                        <a:latin typeface="Times New Roman"/>
                        <a:ea typeface="Times New Roman"/>
                        <a:cs typeface="Times New Roman"/>
                      </a:endParaRPr>
                    </a:p>
                  </a:txBody>
                  <a:tcPr marL="2774" marR="2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5814">
                <a:tc>
                  <a:txBody>
                    <a:bodyPr/>
                    <a:lstStyle/>
                    <a:p>
                      <a:pPr algn="just">
                        <a:lnSpc>
                          <a:spcPct val="100000"/>
                        </a:lnSpc>
                        <a:spcBef>
                          <a:spcPts val="1500"/>
                        </a:spcBef>
                        <a:spcAft>
                          <a:spcPts val="0"/>
                        </a:spcAft>
                      </a:pPr>
                      <a:r>
                        <a:rPr lang="ru-RU" sz="1600" u="none" strike="noStrike" spc="0" dirty="0">
                          <a:effectLst/>
                        </a:rPr>
                        <a:t>Требуемая площадь</a:t>
                      </a:r>
                      <a:endParaRPr lang="ru-RU" sz="1600" dirty="0">
                        <a:effectLst/>
                        <a:latin typeface="Times New Roman"/>
                        <a:ea typeface="Times New Roman"/>
                        <a:cs typeface="Times New Roman"/>
                      </a:endParaRPr>
                    </a:p>
                  </a:txBody>
                  <a:tcPr marL="2774" marR="2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lnSpc>
                          <a:spcPct val="100000"/>
                        </a:lnSpc>
                        <a:spcBef>
                          <a:spcPts val="1500"/>
                        </a:spcBef>
                        <a:spcAft>
                          <a:spcPts val="0"/>
                        </a:spcAft>
                      </a:pPr>
                      <a:r>
                        <a:rPr lang="ru-RU" sz="1600" u="none" strike="noStrike" spc="0">
                          <a:effectLst/>
                        </a:rPr>
                        <a:t>около 150 Вт/м2</a:t>
                      </a:r>
                      <a:endParaRPr lang="ru-RU" sz="1600">
                        <a:effectLst/>
                        <a:latin typeface="Times New Roman"/>
                        <a:ea typeface="Times New Roman"/>
                        <a:cs typeface="Times New Roman"/>
                      </a:endParaRPr>
                    </a:p>
                  </a:txBody>
                  <a:tcPr marL="2774" marR="2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Bef>
                          <a:spcPts val="1500"/>
                        </a:spcBef>
                        <a:spcAft>
                          <a:spcPts val="0"/>
                        </a:spcAft>
                      </a:pPr>
                      <a:r>
                        <a:rPr lang="ru-RU" sz="1600" u="none" strike="noStrike" spc="0" dirty="0">
                          <a:effectLst/>
                        </a:rPr>
                        <a:t>Может потребоваться до 50 </a:t>
                      </a:r>
                      <a:r>
                        <a:rPr lang="ru-RU" sz="1600" u="none" strike="noStrike" spc="0" dirty="0" smtClean="0">
                          <a:effectLst/>
                        </a:rPr>
                        <a:t>% больше </a:t>
                      </a:r>
                      <a:r>
                        <a:rPr lang="ru-RU" sz="1600" u="none" strike="noStrike" spc="0" dirty="0">
                          <a:effectLst/>
                        </a:rPr>
                        <a:t>площади для той же </a:t>
                      </a:r>
                      <a:r>
                        <a:rPr lang="ru-RU" sz="1600" u="none" strike="noStrike" spc="0" dirty="0" smtClean="0">
                          <a:effectLst/>
                        </a:rPr>
                        <a:t>мощности </a:t>
                      </a:r>
                      <a:r>
                        <a:rPr lang="ru-RU" sz="1600" u="none" strike="noStrike" spc="0" dirty="0">
                          <a:effectLst/>
                        </a:rPr>
                        <a:t>солнечной батареи</a:t>
                      </a:r>
                      <a:endParaRPr lang="ru-RU" sz="1600" dirty="0">
                        <a:effectLst/>
                        <a:latin typeface="Times New Roman"/>
                        <a:ea typeface="Times New Roman"/>
                        <a:cs typeface="Times New Roman"/>
                      </a:endParaRPr>
                    </a:p>
                  </a:txBody>
                  <a:tcPr marL="2774" marR="2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4217061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92D050"/>
          </a:solidFill>
        </p:spPr>
        <p:txBody>
          <a:bodyPr>
            <a:normAutofit fontScale="90000"/>
          </a:bodyPr>
          <a:lstStyle/>
          <a:p>
            <a:r>
              <a:rPr lang="ru-RU" dirty="0" smtClean="0"/>
              <a:t>Сравнение </a:t>
            </a:r>
            <a:r>
              <a:rPr lang="ru-RU" dirty="0"/>
              <a:t>тонкоплёночных и кристаллических фотоэлектрических модулей</a:t>
            </a:r>
          </a:p>
        </p:txBody>
      </p:sp>
      <p:sp>
        <p:nvSpPr>
          <p:cNvPr id="4" name="Номер слайда 3"/>
          <p:cNvSpPr>
            <a:spLocks noGrp="1"/>
          </p:cNvSpPr>
          <p:nvPr>
            <p:ph type="sldNum" sz="quarter" idx="12"/>
          </p:nvPr>
        </p:nvSpPr>
        <p:spPr/>
        <p:txBody>
          <a:bodyPr/>
          <a:lstStyle/>
          <a:p>
            <a:fld id="{6AD30A80-E4DB-064F-9C5F-077D5922DE95}" type="slidenum">
              <a:rPr lang="ru-RU" smtClean="0"/>
              <a:t>26</a:t>
            </a:fld>
            <a:endParaRPr lang="ru-RU"/>
          </a:p>
        </p:txBody>
      </p:sp>
      <p:graphicFrame>
        <p:nvGraphicFramePr>
          <p:cNvPr id="5" name="Таблица 4"/>
          <p:cNvGraphicFramePr>
            <a:graphicFrameLocks noGrp="1"/>
          </p:cNvGraphicFramePr>
          <p:nvPr>
            <p:extLst>
              <p:ext uri="{D42A27DB-BD31-4B8C-83A1-F6EECF244321}">
                <p14:modId xmlns:p14="http://schemas.microsoft.com/office/powerpoint/2010/main" val="2357862998"/>
              </p:ext>
            </p:extLst>
          </p:nvPr>
        </p:nvGraphicFramePr>
        <p:xfrm>
          <a:off x="811475" y="1600200"/>
          <a:ext cx="10606672" cy="3901440"/>
        </p:xfrm>
        <a:graphic>
          <a:graphicData uri="http://schemas.openxmlformats.org/drawingml/2006/table">
            <a:tbl>
              <a:tblPr firstRow="1" firstCol="1" bandRow="1">
                <a:tableStyleId>{5C22544A-7EE6-4342-B048-85BDC9FD1C3A}</a:tableStyleId>
              </a:tblPr>
              <a:tblGrid>
                <a:gridCol w="3541691"/>
                <a:gridCol w="2837363"/>
                <a:gridCol w="4227618"/>
              </a:tblGrid>
              <a:tr h="235814">
                <a:tc>
                  <a:txBody>
                    <a:bodyPr/>
                    <a:lstStyle/>
                    <a:p>
                      <a:pPr algn="ctr">
                        <a:lnSpc>
                          <a:spcPct val="100000"/>
                        </a:lnSpc>
                        <a:spcBef>
                          <a:spcPts val="0"/>
                        </a:spcBef>
                        <a:spcAft>
                          <a:spcPts val="0"/>
                        </a:spcAft>
                      </a:pPr>
                      <a:r>
                        <a:rPr lang="ru-RU" sz="1600" u="none" strike="noStrike" spc="0" dirty="0">
                          <a:effectLst/>
                        </a:rPr>
                        <a:t>Технология</a:t>
                      </a:r>
                      <a:endParaRPr lang="ru-RU" sz="1600" dirty="0">
                        <a:effectLst/>
                        <a:latin typeface="Times New Roman"/>
                        <a:ea typeface="Times New Roman"/>
                        <a:cs typeface="Times New Roman"/>
                      </a:endParaRPr>
                    </a:p>
                  </a:txBody>
                  <a:tcPr marL="2774" marR="277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marL="101600" algn="ctr">
                        <a:lnSpc>
                          <a:spcPct val="100000"/>
                        </a:lnSpc>
                        <a:spcBef>
                          <a:spcPts val="0"/>
                        </a:spcBef>
                        <a:spcAft>
                          <a:spcPts val="0"/>
                        </a:spcAft>
                      </a:pPr>
                      <a:r>
                        <a:rPr lang="ru-RU" sz="1600" u="none" strike="noStrike" spc="0" dirty="0">
                          <a:effectLst/>
                        </a:rPr>
                        <a:t>Кристаллический кремний</a:t>
                      </a:r>
                      <a:endParaRPr lang="ru-RU" sz="1600" dirty="0">
                        <a:effectLst/>
                        <a:latin typeface="Times New Roman"/>
                        <a:ea typeface="Times New Roman"/>
                        <a:cs typeface="Times New Roman"/>
                      </a:endParaRPr>
                    </a:p>
                  </a:txBody>
                  <a:tcPr marL="2774" marR="277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lnSpc>
                          <a:spcPct val="100000"/>
                        </a:lnSpc>
                        <a:spcBef>
                          <a:spcPts val="0"/>
                        </a:spcBef>
                        <a:spcAft>
                          <a:spcPts val="0"/>
                        </a:spcAft>
                      </a:pPr>
                      <a:r>
                        <a:rPr lang="ru-RU" sz="1600" u="none" strike="noStrike" spc="0" dirty="0">
                          <a:effectLst/>
                        </a:rPr>
                        <a:t>Тонкопленочные модули</a:t>
                      </a:r>
                      <a:endParaRPr lang="ru-RU" sz="1600" dirty="0">
                        <a:effectLst/>
                        <a:latin typeface="Times New Roman"/>
                        <a:ea typeface="Times New Roman"/>
                        <a:cs typeface="Times New Roman"/>
                      </a:endParaRPr>
                    </a:p>
                  </a:txBody>
                  <a:tcPr marL="2774" marR="277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r>
              <a:tr h="235814">
                <a:tc>
                  <a:txBody>
                    <a:bodyPr/>
                    <a:lstStyle/>
                    <a:p>
                      <a:pPr algn="just">
                        <a:lnSpc>
                          <a:spcPct val="100000"/>
                        </a:lnSpc>
                        <a:spcBef>
                          <a:spcPts val="1500"/>
                        </a:spcBef>
                        <a:spcAft>
                          <a:spcPts val="0"/>
                        </a:spcAft>
                      </a:pPr>
                      <a:r>
                        <a:rPr lang="ru-RU" sz="1600" u="none" strike="noStrike" spc="0" dirty="0">
                          <a:solidFill>
                            <a:schemeClr val="bg1"/>
                          </a:solidFill>
                          <a:effectLst/>
                        </a:rPr>
                        <a:t>Себестоимость производства</a:t>
                      </a:r>
                      <a:endParaRPr lang="ru-RU" sz="1600" dirty="0">
                        <a:solidFill>
                          <a:schemeClr val="bg1"/>
                        </a:solidFill>
                        <a:effectLst/>
                        <a:latin typeface="Times New Roman"/>
                        <a:ea typeface="Times New Roman"/>
                        <a:cs typeface="Times New Roman"/>
                      </a:endParaRPr>
                    </a:p>
                  </a:txBody>
                  <a:tcPr marL="2774" marR="2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lnSpc>
                          <a:spcPct val="100000"/>
                        </a:lnSpc>
                        <a:spcBef>
                          <a:spcPts val="1500"/>
                        </a:spcBef>
                        <a:spcAft>
                          <a:spcPts val="0"/>
                        </a:spcAft>
                      </a:pPr>
                      <a:r>
                        <a:rPr lang="ru-RU" sz="1600" u="none" strike="noStrike" spc="0" dirty="0">
                          <a:solidFill>
                            <a:schemeClr val="tx1"/>
                          </a:solidFill>
                          <a:effectLst/>
                        </a:rPr>
                        <a:t>Себестоимость </a:t>
                      </a:r>
                      <a:r>
                        <a:rPr lang="ru-RU" sz="1600" u="none" strike="noStrike" spc="0" dirty="0" smtClean="0">
                          <a:solidFill>
                            <a:schemeClr val="tx1"/>
                          </a:solidFill>
                          <a:effectLst/>
                        </a:rPr>
                        <a:t>производства </a:t>
                      </a:r>
                      <a:r>
                        <a:rPr lang="ru-RU" sz="1600" u="none" strike="noStrike" spc="0" dirty="0">
                          <a:solidFill>
                            <a:schemeClr val="tx1"/>
                          </a:solidFill>
                          <a:effectLst/>
                        </a:rPr>
                        <a:t>зависит от цен на </a:t>
                      </a:r>
                      <a:r>
                        <a:rPr lang="ru-RU" sz="1600" u="none" strike="noStrike" spc="0" dirty="0" smtClean="0">
                          <a:solidFill>
                            <a:schemeClr val="tx1"/>
                          </a:solidFill>
                          <a:effectLst/>
                        </a:rPr>
                        <a:t>сырье </a:t>
                      </a:r>
                      <a:r>
                        <a:rPr lang="ru-RU" sz="1600" u="none" strike="noStrike" spc="0" dirty="0">
                          <a:solidFill>
                            <a:schemeClr val="tx1"/>
                          </a:solidFill>
                          <a:effectLst/>
                        </a:rPr>
                        <a:t>- </a:t>
                      </a:r>
                      <a:r>
                        <a:rPr lang="ru-RU" sz="1600" u="none" strike="noStrike" spc="0" dirty="0" err="1">
                          <a:solidFill>
                            <a:schemeClr val="tx1"/>
                          </a:solidFill>
                          <a:effectLst/>
                        </a:rPr>
                        <a:t>поликремний</a:t>
                      </a:r>
                      <a:endParaRPr lang="ru-RU" sz="1600" dirty="0">
                        <a:solidFill>
                          <a:schemeClr val="tx1"/>
                        </a:solidFill>
                        <a:effectLst/>
                        <a:latin typeface="Times New Roman"/>
                        <a:ea typeface="Times New Roman"/>
                        <a:cs typeface="Times New Roman"/>
                      </a:endParaRPr>
                    </a:p>
                  </a:txBody>
                  <a:tcPr marL="2774" marR="2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Bef>
                          <a:spcPts val="1500"/>
                        </a:spcBef>
                        <a:spcAft>
                          <a:spcPts val="0"/>
                        </a:spcAft>
                      </a:pPr>
                      <a:r>
                        <a:rPr lang="ru-RU" sz="1600" u="none" strike="noStrike" spc="0" dirty="0">
                          <a:solidFill>
                            <a:schemeClr val="tx1"/>
                          </a:solidFill>
                          <a:effectLst/>
                        </a:rPr>
                        <a:t>При производстве используется </a:t>
                      </a:r>
                      <a:r>
                        <a:rPr lang="ru-RU" sz="1600" u="none" strike="noStrike" spc="0" dirty="0" smtClean="0">
                          <a:solidFill>
                            <a:schemeClr val="tx1"/>
                          </a:solidFill>
                          <a:effectLst/>
                        </a:rPr>
                        <a:t>в 200 </a:t>
                      </a:r>
                      <a:r>
                        <a:rPr lang="ru-RU" sz="1600" u="none" strike="noStrike" spc="0" dirty="0">
                          <a:solidFill>
                            <a:schemeClr val="tx1"/>
                          </a:solidFill>
                          <a:effectLst/>
                        </a:rPr>
                        <a:t>раз меньше кремния, что </a:t>
                      </a:r>
                      <a:r>
                        <a:rPr lang="ru-RU" sz="1600" u="none" strike="noStrike" spc="0" dirty="0" smtClean="0">
                          <a:solidFill>
                            <a:schemeClr val="tx1"/>
                          </a:solidFill>
                          <a:effectLst/>
                        </a:rPr>
                        <a:t>обеспечивает </a:t>
                      </a:r>
                      <a:r>
                        <a:rPr lang="ru-RU" sz="1600" u="none" strike="noStrike" spc="0" dirty="0">
                          <a:solidFill>
                            <a:schemeClr val="tx1"/>
                          </a:solidFill>
                          <a:effectLst/>
                        </a:rPr>
                        <a:t>значительное </a:t>
                      </a:r>
                      <a:r>
                        <a:rPr lang="ru-RU" sz="1600" u="none" strike="noStrike" spc="0" dirty="0" smtClean="0">
                          <a:solidFill>
                            <a:schemeClr val="tx1"/>
                          </a:solidFill>
                          <a:effectLst/>
                        </a:rPr>
                        <a:t>снижение себестоимости </a:t>
                      </a:r>
                      <a:r>
                        <a:rPr lang="ru-RU" sz="1600" u="none" strike="noStrike" spc="0" dirty="0">
                          <a:solidFill>
                            <a:schemeClr val="tx1"/>
                          </a:solidFill>
                          <a:effectLst/>
                        </a:rPr>
                        <a:t>производства</a:t>
                      </a:r>
                      <a:endParaRPr lang="ru-RU" sz="1600" dirty="0">
                        <a:solidFill>
                          <a:schemeClr val="tx1"/>
                        </a:solidFill>
                        <a:effectLst/>
                        <a:latin typeface="Times New Roman"/>
                        <a:ea typeface="Times New Roman"/>
                        <a:cs typeface="Times New Roman"/>
                      </a:endParaRPr>
                    </a:p>
                  </a:txBody>
                  <a:tcPr marL="2774" marR="2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428">
                <a:tc>
                  <a:txBody>
                    <a:bodyPr/>
                    <a:lstStyle/>
                    <a:p>
                      <a:pPr algn="just">
                        <a:lnSpc>
                          <a:spcPct val="100000"/>
                        </a:lnSpc>
                        <a:spcBef>
                          <a:spcPts val="1500"/>
                        </a:spcBef>
                        <a:spcAft>
                          <a:spcPts val="0"/>
                        </a:spcAft>
                      </a:pPr>
                      <a:r>
                        <a:rPr lang="ru-RU" sz="1600" u="none" strike="noStrike" spc="0" dirty="0">
                          <a:solidFill>
                            <a:schemeClr val="bg1"/>
                          </a:solidFill>
                          <a:effectLst/>
                        </a:rPr>
                        <a:t>Восприятие света</a:t>
                      </a:r>
                      <a:endParaRPr lang="ru-RU" sz="1600" dirty="0">
                        <a:solidFill>
                          <a:schemeClr val="bg1"/>
                        </a:solidFill>
                        <a:effectLst/>
                        <a:latin typeface="Times New Roman"/>
                        <a:ea typeface="Times New Roman"/>
                        <a:cs typeface="Times New Roman"/>
                      </a:endParaRPr>
                    </a:p>
                  </a:txBody>
                  <a:tcPr marL="2774" marR="2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lnSpc>
                          <a:spcPct val="100000"/>
                        </a:lnSpc>
                        <a:spcBef>
                          <a:spcPts val="1500"/>
                        </a:spcBef>
                        <a:spcAft>
                          <a:spcPts val="0"/>
                        </a:spcAft>
                      </a:pPr>
                      <a:r>
                        <a:rPr lang="ru-RU" sz="1600" u="none" strike="noStrike" spc="0" dirty="0">
                          <a:solidFill>
                            <a:schemeClr val="tx1"/>
                          </a:solidFill>
                          <a:effectLst/>
                        </a:rPr>
                        <a:t>Восприятие только </a:t>
                      </a:r>
                      <a:r>
                        <a:rPr lang="ru-RU" sz="1600" u="none" strike="noStrike" spc="0" dirty="0" smtClean="0">
                          <a:solidFill>
                            <a:schemeClr val="tx1"/>
                          </a:solidFill>
                          <a:effectLst/>
                        </a:rPr>
                        <a:t>прямого </a:t>
                      </a:r>
                      <a:r>
                        <a:rPr lang="ru-RU" sz="1600" u="none" strike="noStrike" spc="0" dirty="0">
                          <a:solidFill>
                            <a:schemeClr val="tx1"/>
                          </a:solidFill>
                          <a:effectLst/>
                        </a:rPr>
                        <a:t>света, необходимость</a:t>
                      </a:r>
                      <a:br>
                        <a:rPr lang="ru-RU" sz="1600" u="none" strike="noStrike" spc="0" dirty="0">
                          <a:solidFill>
                            <a:schemeClr val="tx1"/>
                          </a:solidFill>
                          <a:effectLst/>
                        </a:rPr>
                      </a:br>
                      <a:r>
                        <a:rPr lang="ru-RU" sz="1600" u="none" strike="noStrike" spc="0" dirty="0">
                          <a:solidFill>
                            <a:schemeClr val="tx1"/>
                          </a:solidFill>
                          <a:effectLst/>
                        </a:rPr>
                        <a:t>установки </a:t>
                      </a:r>
                      <a:r>
                        <a:rPr lang="ru-RU" sz="1600" u="none" strike="noStrike" spc="0" dirty="0" smtClean="0">
                          <a:solidFill>
                            <a:schemeClr val="tx1"/>
                          </a:solidFill>
                          <a:effectLst/>
                        </a:rPr>
                        <a:t>дополнительных </a:t>
                      </a:r>
                      <a:r>
                        <a:rPr lang="ru-RU" sz="1600" u="none" strike="noStrike" spc="0" dirty="0">
                          <a:solidFill>
                            <a:schemeClr val="tx1"/>
                          </a:solidFill>
                          <a:effectLst/>
                        </a:rPr>
                        <a:t>систем слежения за</a:t>
                      </a:r>
                      <a:br>
                        <a:rPr lang="ru-RU" sz="1600" u="none" strike="noStrike" spc="0" dirty="0">
                          <a:solidFill>
                            <a:schemeClr val="tx1"/>
                          </a:solidFill>
                          <a:effectLst/>
                        </a:rPr>
                      </a:br>
                      <a:r>
                        <a:rPr lang="ru-RU" sz="1600" u="none" strike="noStrike" spc="0" dirty="0">
                          <a:solidFill>
                            <a:schemeClr val="tx1"/>
                          </a:solidFill>
                          <a:effectLst/>
                        </a:rPr>
                        <a:t>солнцем</a:t>
                      </a:r>
                      <a:endParaRPr lang="ru-RU" sz="1600" dirty="0">
                        <a:solidFill>
                          <a:schemeClr val="tx1"/>
                        </a:solidFill>
                        <a:effectLst/>
                        <a:latin typeface="Times New Roman"/>
                        <a:ea typeface="Times New Roman"/>
                        <a:cs typeface="Times New Roman"/>
                      </a:endParaRPr>
                    </a:p>
                  </a:txBody>
                  <a:tcPr marL="2774" marR="2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Bef>
                          <a:spcPts val="1500"/>
                        </a:spcBef>
                        <a:spcAft>
                          <a:spcPts val="0"/>
                        </a:spcAft>
                      </a:pPr>
                      <a:r>
                        <a:rPr lang="ru-RU" sz="1600" u="none" strike="noStrike" spc="0" dirty="0">
                          <a:solidFill>
                            <a:schemeClr val="tx1"/>
                          </a:solidFill>
                          <a:effectLst/>
                        </a:rPr>
                        <a:t>Лучшее восприятие </a:t>
                      </a:r>
                      <a:r>
                        <a:rPr lang="ru-RU" sz="1600" u="none" strike="noStrike" spc="0" dirty="0" smtClean="0">
                          <a:solidFill>
                            <a:schemeClr val="tx1"/>
                          </a:solidFill>
                          <a:effectLst/>
                        </a:rPr>
                        <a:t>рассеянного света</a:t>
                      </a:r>
                      <a:r>
                        <a:rPr lang="ru-RU" sz="1600" u="none" strike="noStrike" spc="0" dirty="0">
                          <a:solidFill>
                            <a:schemeClr val="tx1"/>
                          </a:solidFill>
                          <a:effectLst/>
                        </a:rPr>
                        <a:t>, меньший </a:t>
                      </a:r>
                      <a:r>
                        <a:rPr lang="ru-RU" sz="1600" u="none" strike="noStrike" spc="0" dirty="0" smtClean="0">
                          <a:solidFill>
                            <a:schemeClr val="tx1"/>
                          </a:solidFill>
                          <a:effectLst/>
                        </a:rPr>
                        <a:t>температурный коэффициент </a:t>
                      </a:r>
                      <a:r>
                        <a:rPr lang="ru-RU" sz="1600" u="none" strike="noStrike" spc="0" dirty="0">
                          <a:solidFill>
                            <a:schemeClr val="tx1"/>
                          </a:solidFill>
                          <a:effectLst/>
                        </a:rPr>
                        <a:t>(меньшее </a:t>
                      </a:r>
                      <a:r>
                        <a:rPr lang="ru-RU" sz="1600" u="none" strike="noStrike" spc="0" dirty="0" smtClean="0">
                          <a:solidFill>
                            <a:schemeClr val="tx1"/>
                          </a:solidFill>
                          <a:effectLst/>
                        </a:rPr>
                        <a:t>снижение эффективности </a:t>
                      </a:r>
                      <a:r>
                        <a:rPr lang="ru-RU" sz="1600" u="none" strike="noStrike" spc="0" dirty="0">
                          <a:solidFill>
                            <a:schemeClr val="tx1"/>
                          </a:solidFill>
                          <a:effectLst/>
                        </a:rPr>
                        <a:t>при </a:t>
                      </a:r>
                      <a:r>
                        <a:rPr lang="ru-RU" sz="1600" u="none" strike="noStrike" spc="0" dirty="0" smtClean="0">
                          <a:solidFill>
                            <a:schemeClr val="tx1"/>
                          </a:solidFill>
                          <a:effectLst/>
                        </a:rPr>
                        <a:t>повышении температуры</a:t>
                      </a:r>
                      <a:r>
                        <a:rPr lang="ru-RU" sz="1600" u="none" strike="noStrike" spc="0" dirty="0">
                          <a:solidFill>
                            <a:schemeClr val="tx1"/>
                          </a:solidFill>
                          <a:effectLst/>
                        </a:rPr>
                        <a:t>)</a:t>
                      </a:r>
                      <a:endParaRPr lang="ru-RU" sz="1600" dirty="0">
                        <a:solidFill>
                          <a:schemeClr val="tx1"/>
                        </a:solidFill>
                        <a:effectLst/>
                        <a:latin typeface="Times New Roman"/>
                        <a:ea typeface="Times New Roman"/>
                        <a:cs typeface="Times New Roman"/>
                      </a:endParaRPr>
                    </a:p>
                  </a:txBody>
                  <a:tcPr marL="2774" marR="2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428">
                <a:tc>
                  <a:txBody>
                    <a:bodyPr/>
                    <a:lstStyle/>
                    <a:p>
                      <a:pPr algn="just">
                        <a:lnSpc>
                          <a:spcPct val="100000"/>
                        </a:lnSpc>
                        <a:spcBef>
                          <a:spcPts val="1500"/>
                        </a:spcBef>
                        <a:spcAft>
                          <a:spcPts val="0"/>
                        </a:spcAft>
                      </a:pPr>
                      <a:r>
                        <a:rPr lang="ru-RU" sz="1600" u="none" strike="noStrike" spc="0" dirty="0">
                          <a:solidFill>
                            <a:schemeClr val="bg1"/>
                          </a:solidFill>
                          <a:effectLst/>
                        </a:rPr>
                        <a:t>Развитие технологии</a:t>
                      </a:r>
                      <a:endParaRPr lang="ru-RU" sz="1600" dirty="0">
                        <a:solidFill>
                          <a:schemeClr val="bg1"/>
                        </a:solidFill>
                        <a:effectLst/>
                        <a:latin typeface="Times New Roman"/>
                        <a:ea typeface="Times New Roman"/>
                        <a:cs typeface="Times New Roman"/>
                      </a:endParaRPr>
                    </a:p>
                  </a:txBody>
                  <a:tcPr marL="2774" marR="2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lnSpc>
                          <a:spcPct val="100000"/>
                        </a:lnSpc>
                        <a:spcBef>
                          <a:spcPts val="1500"/>
                        </a:spcBef>
                        <a:spcAft>
                          <a:spcPts val="0"/>
                        </a:spcAft>
                      </a:pPr>
                      <a:r>
                        <a:rPr lang="ru-RU" sz="1600" u="none" strike="noStrike" spc="0" dirty="0">
                          <a:solidFill>
                            <a:schemeClr val="tx1"/>
                          </a:solidFill>
                          <a:effectLst/>
                        </a:rPr>
                        <a:t>Технология с </a:t>
                      </a:r>
                      <a:r>
                        <a:rPr lang="ru-RU" sz="1600" u="none" strike="noStrike" spc="0" dirty="0" smtClean="0">
                          <a:solidFill>
                            <a:schemeClr val="tx1"/>
                          </a:solidFill>
                          <a:effectLst/>
                        </a:rPr>
                        <a:t>ограниченным </a:t>
                      </a:r>
                      <a:r>
                        <a:rPr lang="ru-RU" sz="1600" u="none" strike="noStrike" spc="0" dirty="0">
                          <a:solidFill>
                            <a:schemeClr val="tx1"/>
                          </a:solidFill>
                          <a:effectLst/>
                        </a:rPr>
                        <a:t>потенциалом развития</a:t>
                      </a:r>
                      <a:endParaRPr lang="ru-RU" sz="1600" dirty="0">
                        <a:solidFill>
                          <a:schemeClr val="tx1"/>
                        </a:solidFill>
                        <a:effectLst/>
                        <a:latin typeface="Times New Roman"/>
                        <a:ea typeface="Times New Roman"/>
                        <a:cs typeface="Times New Roman"/>
                      </a:endParaRPr>
                    </a:p>
                  </a:txBody>
                  <a:tcPr marL="2774" marR="2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Bef>
                          <a:spcPts val="1500"/>
                        </a:spcBef>
                        <a:spcAft>
                          <a:spcPts val="0"/>
                        </a:spcAft>
                      </a:pPr>
                      <a:r>
                        <a:rPr lang="ru-RU" sz="1600" u="none" strike="noStrike" spc="0" dirty="0">
                          <a:solidFill>
                            <a:schemeClr val="tx1"/>
                          </a:solidFill>
                          <a:effectLst/>
                        </a:rPr>
                        <a:t>Новая технология с </a:t>
                      </a:r>
                      <a:r>
                        <a:rPr lang="ru-RU" sz="1600" u="none" strike="noStrike" spc="0" dirty="0" smtClean="0">
                          <a:solidFill>
                            <a:schemeClr val="tx1"/>
                          </a:solidFill>
                          <a:effectLst/>
                        </a:rPr>
                        <a:t>перспективой развития </a:t>
                      </a:r>
                      <a:r>
                        <a:rPr lang="ru-RU" sz="1600" u="none" strike="noStrike" spc="0" dirty="0">
                          <a:solidFill>
                            <a:schemeClr val="tx1"/>
                          </a:solidFill>
                          <a:effectLst/>
                        </a:rPr>
                        <a:t>(повышение КПД</a:t>
                      </a:r>
                      <a:r>
                        <a:rPr lang="ru-RU" sz="1600" u="none" strike="noStrike" spc="0" dirty="0" smtClean="0">
                          <a:solidFill>
                            <a:schemeClr val="tx1"/>
                          </a:solidFill>
                          <a:effectLst/>
                        </a:rPr>
                        <a:t>, уменьшение </a:t>
                      </a:r>
                      <a:r>
                        <a:rPr lang="ru-RU" sz="1600" u="none" strike="noStrike" spc="0" dirty="0">
                          <a:solidFill>
                            <a:schemeClr val="tx1"/>
                          </a:solidFill>
                          <a:effectLst/>
                        </a:rPr>
                        <a:t>себестоимости, </a:t>
                      </a:r>
                      <a:r>
                        <a:rPr lang="ru-RU" sz="1600" u="none" strike="noStrike" spc="0" dirty="0" smtClean="0">
                          <a:solidFill>
                            <a:schemeClr val="tx1"/>
                          </a:solidFill>
                          <a:effectLst/>
                        </a:rPr>
                        <a:t>применение </a:t>
                      </a:r>
                      <a:r>
                        <a:rPr lang="ru-RU" sz="1600" u="none" strike="noStrike" spc="0" dirty="0">
                          <a:solidFill>
                            <a:schemeClr val="tx1"/>
                          </a:solidFill>
                          <a:effectLst/>
                        </a:rPr>
                        <a:t>в строительстве и </a:t>
                      </a:r>
                      <a:r>
                        <a:rPr lang="ru-RU" sz="1600" u="none" strike="noStrike" spc="0" dirty="0" smtClean="0">
                          <a:solidFill>
                            <a:schemeClr val="tx1"/>
                          </a:solidFill>
                          <a:effectLst/>
                        </a:rPr>
                        <a:t>архитектуре</a:t>
                      </a:r>
                      <a:r>
                        <a:rPr lang="ru-RU" sz="1600" u="none" strike="noStrike" spc="0" dirty="0">
                          <a:solidFill>
                            <a:schemeClr val="tx1"/>
                          </a:solidFill>
                          <a:effectLst/>
                        </a:rPr>
                        <a:t>)</a:t>
                      </a:r>
                      <a:endParaRPr lang="ru-RU" sz="1600" dirty="0">
                        <a:solidFill>
                          <a:schemeClr val="tx1"/>
                        </a:solidFill>
                        <a:effectLst/>
                        <a:latin typeface="Times New Roman"/>
                        <a:ea typeface="Times New Roman"/>
                        <a:cs typeface="Times New Roman"/>
                      </a:endParaRPr>
                    </a:p>
                  </a:txBody>
                  <a:tcPr marL="2774" marR="2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5814">
                <a:tc>
                  <a:txBody>
                    <a:bodyPr/>
                    <a:lstStyle/>
                    <a:p>
                      <a:pPr algn="just">
                        <a:lnSpc>
                          <a:spcPct val="100000"/>
                        </a:lnSpc>
                        <a:spcBef>
                          <a:spcPts val="1500"/>
                        </a:spcBef>
                        <a:spcAft>
                          <a:spcPts val="0"/>
                        </a:spcAft>
                      </a:pPr>
                      <a:r>
                        <a:rPr lang="ru-RU" sz="1600" u="none" strike="noStrike" spc="0" dirty="0">
                          <a:solidFill>
                            <a:schemeClr val="bg1"/>
                          </a:solidFill>
                          <a:effectLst/>
                        </a:rPr>
                        <a:t>Сегмент потребителей</a:t>
                      </a:r>
                      <a:endParaRPr lang="ru-RU" sz="1600" dirty="0">
                        <a:solidFill>
                          <a:schemeClr val="bg1"/>
                        </a:solidFill>
                        <a:effectLst/>
                        <a:latin typeface="Times New Roman"/>
                        <a:ea typeface="Times New Roman"/>
                        <a:cs typeface="Times New Roman"/>
                      </a:endParaRPr>
                    </a:p>
                  </a:txBody>
                  <a:tcPr marL="2774" marR="2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lnSpc>
                          <a:spcPct val="100000"/>
                        </a:lnSpc>
                        <a:spcBef>
                          <a:spcPts val="1500"/>
                        </a:spcBef>
                        <a:spcAft>
                          <a:spcPts val="0"/>
                        </a:spcAft>
                      </a:pPr>
                      <a:r>
                        <a:rPr lang="ru-RU" sz="1600" u="none" strike="noStrike" spc="0" dirty="0">
                          <a:solidFill>
                            <a:schemeClr val="tx1"/>
                          </a:solidFill>
                          <a:effectLst/>
                        </a:rPr>
                        <a:t>Генерирующие компании,</a:t>
                      </a:r>
                      <a:br>
                        <a:rPr lang="ru-RU" sz="1600" u="none" strike="noStrike" spc="0" dirty="0">
                          <a:solidFill>
                            <a:schemeClr val="tx1"/>
                          </a:solidFill>
                          <a:effectLst/>
                        </a:rPr>
                      </a:br>
                      <a:r>
                        <a:rPr lang="ru-RU" sz="1600" u="none" strike="noStrike" spc="0" dirty="0">
                          <a:solidFill>
                            <a:schemeClr val="tx1"/>
                          </a:solidFill>
                          <a:effectLst/>
                        </a:rPr>
                        <a:t>крупные и бытовые </a:t>
                      </a:r>
                      <a:r>
                        <a:rPr lang="ru-RU" sz="1600" u="none" strike="noStrike" spc="0" dirty="0" err="1">
                          <a:solidFill>
                            <a:schemeClr val="tx1"/>
                          </a:solidFill>
                          <a:effectLst/>
                        </a:rPr>
                        <a:t>потре</a:t>
                      </a:r>
                      <a:r>
                        <a:rPr lang="ru-RU" sz="1600" u="none" strike="noStrike" spc="0" dirty="0">
                          <a:solidFill>
                            <a:schemeClr val="tx1"/>
                          </a:solidFill>
                          <a:effectLst/>
                        </a:rPr>
                        <a:t>-</a:t>
                      </a:r>
                      <a:br>
                        <a:rPr lang="ru-RU" sz="1600" u="none" strike="noStrike" spc="0" dirty="0">
                          <a:solidFill>
                            <a:schemeClr val="tx1"/>
                          </a:solidFill>
                          <a:effectLst/>
                        </a:rPr>
                      </a:br>
                      <a:r>
                        <a:rPr lang="ru-RU" sz="1600" u="none" strike="noStrike" spc="0" dirty="0" err="1">
                          <a:solidFill>
                            <a:schemeClr val="tx1"/>
                          </a:solidFill>
                          <a:effectLst/>
                        </a:rPr>
                        <a:t>бители</a:t>
                      </a:r>
                      <a:endParaRPr lang="ru-RU" sz="1600" dirty="0">
                        <a:solidFill>
                          <a:schemeClr val="tx1"/>
                        </a:solidFill>
                        <a:effectLst/>
                        <a:latin typeface="Times New Roman"/>
                        <a:ea typeface="Times New Roman"/>
                        <a:cs typeface="Times New Roman"/>
                      </a:endParaRPr>
                    </a:p>
                  </a:txBody>
                  <a:tcPr marL="2774" marR="2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Bef>
                          <a:spcPts val="1500"/>
                        </a:spcBef>
                        <a:spcAft>
                          <a:spcPts val="0"/>
                        </a:spcAft>
                      </a:pPr>
                      <a:r>
                        <a:rPr lang="ru-RU" sz="1600" u="none" strike="noStrike" spc="0" dirty="0">
                          <a:solidFill>
                            <a:schemeClr val="tx1"/>
                          </a:solidFill>
                          <a:effectLst/>
                        </a:rPr>
                        <a:t>Генерирующие компании, </a:t>
                      </a:r>
                      <a:r>
                        <a:rPr lang="ru-RU" sz="1600" u="none" strike="noStrike" spc="0" dirty="0" smtClean="0">
                          <a:solidFill>
                            <a:schemeClr val="tx1"/>
                          </a:solidFill>
                          <a:effectLst/>
                        </a:rPr>
                        <a:t>девелоперы</a:t>
                      </a:r>
                      <a:r>
                        <a:rPr lang="ru-RU" sz="1600" u="none" strike="noStrike" spc="0" dirty="0">
                          <a:solidFill>
                            <a:schemeClr val="tx1"/>
                          </a:solidFill>
                          <a:effectLst/>
                        </a:rPr>
                        <a:t>, крупные и бытовые </a:t>
                      </a:r>
                      <a:r>
                        <a:rPr lang="ru-RU" sz="1600" u="none" strike="noStrike" spc="0" dirty="0" smtClean="0">
                          <a:solidFill>
                            <a:schemeClr val="tx1"/>
                          </a:solidFill>
                          <a:effectLst/>
                        </a:rPr>
                        <a:t>потребители</a:t>
                      </a:r>
                      <a:endParaRPr lang="ru-RU" sz="1600" dirty="0">
                        <a:solidFill>
                          <a:schemeClr val="tx1"/>
                        </a:solidFill>
                        <a:effectLst/>
                        <a:latin typeface="Times New Roman"/>
                        <a:ea typeface="Times New Roman"/>
                        <a:cs typeface="Times New Roman"/>
                      </a:endParaRPr>
                    </a:p>
                  </a:txBody>
                  <a:tcPr marL="2774" marR="2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567366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92D050"/>
          </a:solidFill>
        </p:spPr>
        <p:txBody>
          <a:bodyPr/>
          <a:lstStyle/>
          <a:p>
            <a:r>
              <a:rPr lang="ru-RU" dirty="0"/>
              <a:t>КПД солнечных батарей</a:t>
            </a:r>
          </a:p>
        </p:txBody>
      </p:sp>
      <p:sp>
        <p:nvSpPr>
          <p:cNvPr id="4" name="Номер слайда 3"/>
          <p:cNvSpPr>
            <a:spLocks noGrp="1"/>
          </p:cNvSpPr>
          <p:nvPr>
            <p:ph type="sldNum" sz="quarter" idx="12"/>
          </p:nvPr>
        </p:nvSpPr>
        <p:spPr/>
        <p:txBody>
          <a:bodyPr/>
          <a:lstStyle/>
          <a:p>
            <a:fld id="{6AD30A80-E4DB-064F-9C5F-077D5922DE95}" type="slidenum">
              <a:rPr lang="ru-RU" smtClean="0"/>
              <a:t>27</a:t>
            </a:fld>
            <a:endParaRPr lang="ru-RU"/>
          </a:p>
        </p:txBody>
      </p:sp>
      <p:graphicFrame>
        <p:nvGraphicFramePr>
          <p:cNvPr id="5" name="Таблица 4"/>
          <p:cNvGraphicFramePr>
            <a:graphicFrameLocks noGrp="1"/>
          </p:cNvGraphicFramePr>
          <p:nvPr>
            <p:extLst>
              <p:ext uri="{D42A27DB-BD31-4B8C-83A1-F6EECF244321}">
                <p14:modId xmlns:p14="http://schemas.microsoft.com/office/powerpoint/2010/main" val="2933405892"/>
              </p:ext>
            </p:extLst>
          </p:nvPr>
        </p:nvGraphicFramePr>
        <p:xfrm>
          <a:off x="1566971" y="1591295"/>
          <a:ext cx="8918917" cy="4622556"/>
        </p:xfrm>
        <a:graphic>
          <a:graphicData uri="http://schemas.openxmlformats.org/drawingml/2006/table">
            <a:tbl>
              <a:tblPr firstRow="1" firstCol="1" bandRow="1">
                <a:tableStyleId>{5C22544A-7EE6-4342-B048-85BDC9FD1C3A}</a:tableStyleId>
              </a:tblPr>
              <a:tblGrid>
                <a:gridCol w="7778886"/>
                <a:gridCol w="1140031"/>
              </a:tblGrid>
              <a:tr h="664023">
                <a:tc>
                  <a:txBody>
                    <a:bodyPr/>
                    <a:lstStyle/>
                    <a:p>
                      <a:pPr algn="ctr">
                        <a:lnSpc>
                          <a:spcPct val="150000"/>
                        </a:lnSpc>
                        <a:spcBef>
                          <a:spcPts val="0"/>
                        </a:spcBef>
                        <a:spcAft>
                          <a:spcPts val="0"/>
                        </a:spcAft>
                      </a:pPr>
                      <a:r>
                        <a:rPr lang="ru-RU" sz="1800" u="none" strike="noStrike" spc="0" dirty="0">
                          <a:effectLst/>
                        </a:rPr>
                        <a:t>КПД солнечных батарей, выпускаемых в производственных масштабах</a:t>
                      </a:r>
                      <a:endParaRPr lang="ru-RU" sz="1800" dirty="0">
                        <a:effectLst/>
                        <a:latin typeface="Times New Roman"/>
                        <a:ea typeface="Times New Roman"/>
                        <a:cs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lnSpc>
                          <a:spcPct val="150000"/>
                        </a:lnSpc>
                        <a:spcBef>
                          <a:spcPts val="0"/>
                        </a:spcBef>
                        <a:spcAft>
                          <a:spcPts val="0"/>
                        </a:spcAft>
                      </a:pPr>
                      <a:r>
                        <a:rPr lang="ru-RU" sz="1800" u="none" strike="noStrike" spc="0">
                          <a:effectLst/>
                        </a:rPr>
                        <a:t>КПД</a:t>
                      </a:r>
                      <a:endParaRPr lang="ru-RU" sz="1800">
                        <a:effectLst/>
                        <a:latin typeface="Times New Roman"/>
                        <a:ea typeface="Times New Roman"/>
                        <a:cs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r>
              <a:tr h="655488">
                <a:tc>
                  <a:txBody>
                    <a:bodyPr/>
                    <a:lstStyle/>
                    <a:p>
                      <a:pPr algn="ctr">
                        <a:lnSpc>
                          <a:spcPct val="150000"/>
                        </a:lnSpc>
                        <a:spcBef>
                          <a:spcPts val="0"/>
                        </a:spcBef>
                        <a:spcAft>
                          <a:spcPts val="0"/>
                        </a:spcAft>
                      </a:pPr>
                      <a:r>
                        <a:rPr lang="ru-RU" sz="1800" u="none" strike="noStrike" spc="0" dirty="0">
                          <a:effectLst/>
                        </a:rPr>
                        <a:t>Монокристаллические</a:t>
                      </a:r>
                      <a:endParaRPr lang="ru-RU" sz="1800" dirty="0">
                        <a:effectLst/>
                        <a:latin typeface="Times New Roman"/>
                        <a:ea typeface="Times New Roman"/>
                        <a:cs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marL="152400" algn="ctr">
                        <a:lnSpc>
                          <a:spcPct val="150000"/>
                        </a:lnSpc>
                        <a:spcBef>
                          <a:spcPts val="0"/>
                        </a:spcBef>
                        <a:spcAft>
                          <a:spcPts val="0"/>
                        </a:spcAft>
                      </a:pPr>
                      <a:r>
                        <a:rPr lang="ru-RU" sz="1800" u="none" strike="noStrike" spc="0" dirty="0">
                          <a:effectLst/>
                        </a:rPr>
                        <a:t>17-22 %</a:t>
                      </a:r>
                      <a:endParaRPr lang="ru-RU" sz="1800" dirty="0">
                        <a:effectLst/>
                        <a:latin typeface="Times New Roman"/>
                        <a:ea typeface="Times New Roman"/>
                        <a:cs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655488">
                <a:tc>
                  <a:txBody>
                    <a:bodyPr/>
                    <a:lstStyle/>
                    <a:p>
                      <a:pPr algn="ctr">
                        <a:lnSpc>
                          <a:spcPct val="150000"/>
                        </a:lnSpc>
                        <a:spcBef>
                          <a:spcPts val="0"/>
                        </a:spcBef>
                        <a:spcAft>
                          <a:spcPts val="0"/>
                        </a:spcAft>
                      </a:pPr>
                      <a:r>
                        <a:rPr lang="ru-RU" sz="1800" u="none" strike="noStrike" spc="0" dirty="0">
                          <a:effectLst/>
                        </a:rPr>
                        <a:t>Поликристаллические</a:t>
                      </a:r>
                      <a:endParaRPr lang="ru-RU" sz="1800" dirty="0">
                        <a:effectLst/>
                        <a:latin typeface="Times New Roman"/>
                        <a:ea typeface="Times New Roman"/>
                        <a:cs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marL="152400" algn="ctr">
                        <a:lnSpc>
                          <a:spcPct val="150000"/>
                        </a:lnSpc>
                        <a:spcBef>
                          <a:spcPts val="0"/>
                        </a:spcBef>
                        <a:spcAft>
                          <a:spcPts val="0"/>
                        </a:spcAft>
                      </a:pPr>
                      <a:r>
                        <a:rPr lang="ru-RU" sz="1800" u="none" strike="noStrike" spc="0" dirty="0">
                          <a:effectLst/>
                        </a:rPr>
                        <a:t>12-18 %</a:t>
                      </a:r>
                      <a:endParaRPr lang="ru-RU" sz="1800" dirty="0">
                        <a:effectLst/>
                        <a:latin typeface="Times New Roman"/>
                        <a:ea typeface="Times New Roman"/>
                        <a:cs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655488">
                <a:tc>
                  <a:txBody>
                    <a:bodyPr/>
                    <a:lstStyle/>
                    <a:p>
                      <a:pPr algn="ctr">
                        <a:lnSpc>
                          <a:spcPct val="150000"/>
                        </a:lnSpc>
                        <a:spcBef>
                          <a:spcPts val="0"/>
                        </a:spcBef>
                        <a:spcAft>
                          <a:spcPts val="0"/>
                        </a:spcAft>
                      </a:pPr>
                      <a:r>
                        <a:rPr lang="ru-RU" sz="1800" u="none" strike="noStrike" spc="0" dirty="0">
                          <a:effectLst/>
                        </a:rPr>
                        <a:t>Аморфные (из аморфного кремния)</a:t>
                      </a:r>
                      <a:endParaRPr lang="ru-RU" sz="1800" dirty="0">
                        <a:effectLst/>
                        <a:latin typeface="Times New Roman"/>
                        <a:ea typeface="Times New Roman"/>
                        <a:cs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lnSpc>
                          <a:spcPct val="150000"/>
                        </a:lnSpc>
                        <a:spcBef>
                          <a:spcPts val="0"/>
                        </a:spcBef>
                        <a:spcAft>
                          <a:spcPts val="0"/>
                        </a:spcAft>
                      </a:pPr>
                      <a:r>
                        <a:rPr lang="ru-RU" sz="1800" u="none" strike="noStrike" spc="0" dirty="0">
                          <a:effectLst/>
                        </a:rPr>
                        <a:t>5-6 %</a:t>
                      </a:r>
                      <a:endParaRPr lang="ru-RU" sz="1800" dirty="0">
                        <a:effectLst/>
                        <a:latin typeface="Times New Roman"/>
                        <a:ea typeface="Times New Roman"/>
                        <a:cs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664023">
                <a:tc>
                  <a:txBody>
                    <a:bodyPr/>
                    <a:lstStyle/>
                    <a:p>
                      <a:pPr algn="ctr">
                        <a:lnSpc>
                          <a:spcPct val="150000"/>
                        </a:lnSpc>
                        <a:spcBef>
                          <a:spcPts val="0"/>
                        </a:spcBef>
                        <a:spcAft>
                          <a:spcPts val="0"/>
                        </a:spcAft>
                      </a:pPr>
                      <a:r>
                        <a:rPr lang="ru-RU" sz="1800" u="none" strike="noStrike" spc="0" dirty="0">
                          <a:effectLst/>
                        </a:rPr>
                        <a:t>На основе </a:t>
                      </a:r>
                      <a:r>
                        <a:rPr lang="ru-RU" sz="1800" u="none" strike="noStrike" spc="0" dirty="0" err="1">
                          <a:effectLst/>
                        </a:rPr>
                        <a:t>теллурида</a:t>
                      </a:r>
                      <a:r>
                        <a:rPr lang="ru-RU" sz="1800" u="none" strike="noStrike" spc="0" dirty="0">
                          <a:effectLst/>
                        </a:rPr>
                        <a:t> кадмия</a:t>
                      </a:r>
                      <a:endParaRPr lang="ru-RU" sz="1800" dirty="0">
                        <a:effectLst/>
                        <a:latin typeface="Times New Roman"/>
                        <a:ea typeface="Times New Roman"/>
                        <a:cs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marL="152400" algn="ctr">
                        <a:lnSpc>
                          <a:spcPct val="150000"/>
                        </a:lnSpc>
                        <a:spcBef>
                          <a:spcPts val="0"/>
                        </a:spcBef>
                        <a:spcAft>
                          <a:spcPts val="0"/>
                        </a:spcAft>
                      </a:pPr>
                      <a:r>
                        <a:rPr lang="ru-RU" sz="1800" u="none" strike="noStrike" spc="0" dirty="0">
                          <a:effectLst/>
                        </a:rPr>
                        <a:t>10-12 %</a:t>
                      </a:r>
                      <a:endParaRPr lang="ru-RU" sz="1800" dirty="0">
                        <a:effectLst/>
                        <a:latin typeface="Times New Roman"/>
                        <a:ea typeface="Times New Roman"/>
                        <a:cs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655488">
                <a:tc>
                  <a:txBody>
                    <a:bodyPr/>
                    <a:lstStyle/>
                    <a:p>
                      <a:pPr algn="ctr">
                        <a:lnSpc>
                          <a:spcPct val="150000"/>
                        </a:lnSpc>
                        <a:spcBef>
                          <a:spcPts val="0"/>
                        </a:spcBef>
                        <a:spcAft>
                          <a:spcPts val="0"/>
                        </a:spcAft>
                      </a:pPr>
                      <a:r>
                        <a:rPr lang="ru-RU" sz="1800" u="none" strike="noStrike" spc="0" dirty="0">
                          <a:effectLst/>
                        </a:rPr>
                        <a:t>На основе селенида меди-индия</a:t>
                      </a:r>
                      <a:endParaRPr lang="ru-RU" sz="1800" dirty="0">
                        <a:effectLst/>
                        <a:latin typeface="Times New Roman"/>
                        <a:ea typeface="Times New Roman"/>
                        <a:cs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marL="152400" algn="ctr">
                        <a:lnSpc>
                          <a:spcPct val="150000"/>
                        </a:lnSpc>
                        <a:spcBef>
                          <a:spcPts val="0"/>
                        </a:spcBef>
                        <a:spcAft>
                          <a:spcPts val="0"/>
                        </a:spcAft>
                      </a:pPr>
                      <a:r>
                        <a:rPr lang="ru-RU" sz="1800" u="none" strike="noStrike" spc="0" dirty="0">
                          <a:effectLst/>
                        </a:rPr>
                        <a:t>15-20 %</a:t>
                      </a:r>
                      <a:endParaRPr lang="ru-RU" sz="1800" dirty="0">
                        <a:effectLst/>
                        <a:latin typeface="Times New Roman"/>
                        <a:ea typeface="Times New Roman"/>
                        <a:cs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672558">
                <a:tc>
                  <a:txBody>
                    <a:bodyPr/>
                    <a:lstStyle/>
                    <a:p>
                      <a:pPr algn="ctr">
                        <a:lnSpc>
                          <a:spcPct val="150000"/>
                        </a:lnSpc>
                        <a:spcBef>
                          <a:spcPts val="0"/>
                        </a:spcBef>
                        <a:spcAft>
                          <a:spcPts val="0"/>
                        </a:spcAft>
                      </a:pPr>
                      <a:r>
                        <a:rPr lang="ru-RU" sz="1800" u="none" strike="noStrike" spc="0">
                          <a:effectLst/>
                        </a:rPr>
                        <a:t>На основе полимеров</a:t>
                      </a:r>
                      <a:endParaRPr lang="ru-RU" sz="1800">
                        <a:effectLst/>
                        <a:latin typeface="Times New Roman"/>
                        <a:ea typeface="Times New Roman"/>
                        <a:cs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lnSpc>
                          <a:spcPct val="150000"/>
                        </a:lnSpc>
                        <a:spcBef>
                          <a:spcPts val="0"/>
                        </a:spcBef>
                        <a:spcAft>
                          <a:spcPts val="0"/>
                        </a:spcAft>
                      </a:pPr>
                      <a:r>
                        <a:rPr lang="ru-RU" sz="1800" u="none" strike="noStrike" spc="0" dirty="0">
                          <a:effectLst/>
                        </a:rPr>
                        <a:t>5-6 %</a:t>
                      </a:r>
                      <a:endParaRPr lang="ru-RU" sz="1800" dirty="0">
                        <a:effectLst/>
                        <a:latin typeface="Times New Roman"/>
                        <a:ea typeface="Times New Roman"/>
                        <a:cs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Tree>
    <p:extLst>
      <p:ext uri="{BB962C8B-B14F-4D97-AF65-F5344CB8AC3E}">
        <p14:creationId xmlns:p14="http://schemas.microsoft.com/office/powerpoint/2010/main" val="2614991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p:nvPr/>
        </p:nvPicPr>
        <p:blipFill>
          <a:blip r:embed="rId2" cstate="print">
            <a:extLst>
              <a:ext uri="{28A0092B-C50C-407E-A947-70E740481C1C}">
                <a14:useLocalDpi xmlns:a14="http://schemas.microsoft.com/office/drawing/2010/main" val="0"/>
              </a:ext>
            </a:extLst>
          </a:blip>
          <a:stretch>
            <a:fillRect/>
          </a:stretch>
        </p:blipFill>
        <p:spPr>
          <a:xfrm>
            <a:off x="6753498" y="1410782"/>
            <a:ext cx="4894217" cy="3847692"/>
          </a:xfrm>
          <a:prstGeom prst="rect">
            <a:avLst/>
          </a:prstGeom>
        </p:spPr>
      </p:pic>
      <p:sp>
        <p:nvSpPr>
          <p:cNvPr id="2" name="Заголовок 1"/>
          <p:cNvSpPr>
            <a:spLocks noGrp="1"/>
          </p:cNvSpPr>
          <p:nvPr>
            <p:ph type="title"/>
          </p:nvPr>
        </p:nvSpPr>
        <p:spPr>
          <a:solidFill>
            <a:srgbClr val="92D050"/>
          </a:solidFill>
        </p:spPr>
        <p:txBody>
          <a:bodyPr/>
          <a:lstStyle/>
          <a:p>
            <a:r>
              <a:rPr lang="ru-RU" dirty="0"/>
              <a:t>Солнечные опреснители</a:t>
            </a:r>
          </a:p>
        </p:txBody>
      </p:sp>
      <p:sp>
        <p:nvSpPr>
          <p:cNvPr id="3" name="Объект 2"/>
          <p:cNvSpPr>
            <a:spLocks noGrp="1"/>
          </p:cNvSpPr>
          <p:nvPr>
            <p:ph idx="1"/>
          </p:nvPr>
        </p:nvSpPr>
        <p:spPr>
          <a:xfrm>
            <a:off x="609600" y="1600201"/>
            <a:ext cx="6078582" cy="4525963"/>
          </a:xfrm>
        </p:spPr>
        <p:txBody>
          <a:bodyPr>
            <a:noAutofit/>
          </a:bodyPr>
          <a:lstStyle/>
          <a:p>
            <a:pPr marL="0" indent="0" algn="just">
              <a:buNone/>
            </a:pPr>
            <a:r>
              <a:rPr lang="ru-RU" sz="1500" dirty="0" smtClean="0"/>
              <a:t>          </a:t>
            </a:r>
            <a:r>
              <a:rPr lang="ru-RU" sz="1500" b="1" u="sng" dirty="0" smtClean="0"/>
              <a:t>Солнечные </a:t>
            </a:r>
            <a:r>
              <a:rPr lang="ru-RU" sz="1500" b="1" u="sng" dirty="0"/>
              <a:t>опреснители</a:t>
            </a:r>
            <a:r>
              <a:rPr lang="ru-RU" sz="1500" dirty="0"/>
              <a:t> - это устройства для опреснения воды (методом </a:t>
            </a:r>
            <a:r>
              <a:rPr lang="ru-RU" sz="1500" dirty="0" err="1"/>
              <a:t>термодистилляции</a:t>
            </a:r>
            <a:r>
              <a:rPr lang="ru-RU" sz="1500" dirty="0"/>
              <a:t>) с использованием энергии солнечного излучения. Применяется в местностях, где дефицит пресной воды сочетается с достаточными запасами </a:t>
            </a:r>
            <a:r>
              <a:rPr lang="ru-RU" sz="1500" dirty="0" smtClean="0"/>
              <a:t>соленой.</a:t>
            </a:r>
          </a:p>
          <a:p>
            <a:pPr marL="0" indent="0" algn="just">
              <a:buNone/>
            </a:pPr>
            <a:r>
              <a:rPr lang="ru-RU" sz="1500" dirty="0" smtClean="0"/>
              <a:t>          </a:t>
            </a:r>
            <a:r>
              <a:rPr lang="ru-RU" sz="1500" b="1" dirty="0" smtClean="0"/>
              <a:t>Типы </a:t>
            </a:r>
            <a:r>
              <a:rPr lang="ru-RU" sz="1500" b="1" dirty="0"/>
              <a:t>солнечных установок для опреснения морской воды и обессоливания минерализованной </a:t>
            </a:r>
            <a:r>
              <a:rPr lang="ru-RU" sz="1500" b="1" dirty="0" smtClean="0"/>
              <a:t>воды:</a:t>
            </a:r>
          </a:p>
          <a:p>
            <a:pPr marL="0" indent="0" algn="just">
              <a:buNone/>
            </a:pPr>
            <a:r>
              <a:rPr lang="ru-RU" sz="1500" dirty="0" smtClean="0"/>
              <a:t>1. Опреснители </a:t>
            </a:r>
            <a:r>
              <a:rPr lang="ru-RU" sz="1500" dirty="0"/>
              <a:t>бассейнового типа, в которых солнечная энергия используется непосредственно для испарения воды в процессе дистилляции. В качестве дополнительного источника энергии может использоваться, например, нагретая охлаждающая </a:t>
            </a:r>
            <a:r>
              <a:rPr lang="ru-RU" sz="1500" dirty="0" smtClean="0"/>
              <a:t>вода.</a:t>
            </a:r>
          </a:p>
          <a:p>
            <a:pPr marL="0" indent="0" algn="just">
              <a:buNone/>
            </a:pPr>
            <a:r>
              <a:rPr lang="ru-RU" sz="1500" dirty="0" smtClean="0"/>
              <a:t>2. Установки </a:t>
            </a:r>
            <a:r>
              <a:rPr lang="ru-RU" sz="1500" dirty="0"/>
              <a:t>с процессами увлажнения воздуха и конденсации паров и многократным использованием солнечной энергии в многоступенчатых или параллельно включенных расширителях-испарителях, при этом перенос водяных паров осуществляется вследствие конвекции воздуха.</a:t>
            </a:r>
          </a:p>
          <a:p>
            <a:pPr marL="0" indent="0" algn="just">
              <a:buNone/>
            </a:pPr>
            <a:r>
              <a:rPr lang="ru-RU" sz="1500" dirty="0" smtClean="0"/>
              <a:t>3. Установки</a:t>
            </a:r>
            <a:r>
              <a:rPr lang="ru-RU" sz="1500" dirty="0"/>
              <a:t>, в которых источником энергии служит солнечная радиация, но принцип работы их подобен обычным топливным опреснительным установкам, причем движение рабочей жидкости и водяных паров осуществляется с помощью насоса и вакуум-насоса </a:t>
            </a:r>
          </a:p>
        </p:txBody>
      </p:sp>
      <p:sp>
        <p:nvSpPr>
          <p:cNvPr id="4" name="Номер слайда 3"/>
          <p:cNvSpPr>
            <a:spLocks noGrp="1"/>
          </p:cNvSpPr>
          <p:nvPr>
            <p:ph type="sldNum" sz="quarter" idx="12"/>
          </p:nvPr>
        </p:nvSpPr>
        <p:spPr/>
        <p:txBody>
          <a:bodyPr/>
          <a:lstStyle/>
          <a:p>
            <a:fld id="{6AD30A80-E4DB-064F-9C5F-077D5922DE95}" type="slidenum">
              <a:rPr lang="ru-RU" smtClean="0"/>
              <a:t>3</a:t>
            </a:fld>
            <a:endParaRPr lang="ru-RU"/>
          </a:p>
        </p:txBody>
      </p:sp>
      <p:sp>
        <p:nvSpPr>
          <p:cNvPr id="6" name="Прямоугольник 5"/>
          <p:cNvSpPr/>
          <p:nvPr/>
        </p:nvSpPr>
        <p:spPr>
          <a:xfrm>
            <a:off x="6688182" y="5156704"/>
            <a:ext cx="4894217" cy="923330"/>
          </a:xfrm>
          <a:prstGeom prst="rect">
            <a:avLst/>
          </a:prstGeom>
        </p:spPr>
        <p:txBody>
          <a:bodyPr wrap="square">
            <a:spAutoFit/>
          </a:bodyPr>
          <a:lstStyle/>
          <a:p>
            <a:pPr algn="ctr"/>
            <a:r>
              <a:rPr lang="ru-RU" dirty="0"/>
              <a:t>1- бассейн с морской водой; 2 - прозрачная крышка бассейна; 3 - желоб для сбора конденсата</a:t>
            </a:r>
          </a:p>
        </p:txBody>
      </p:sp>
    </p:spTree>
    <p:extLst>
      <p:ext uri="{BB962C8B-B14F-4D97-AF65-F5344CB8AC3E}">
        <p14:creationId xmlns:p14="http://schemas.microsoft.com/office/powerpoint/2010/main" val="2461650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92D050"/>
          </a:solidFill>
        </p:spPr>
        <p:txBody>
          <a:bodyPr/>
          <a:lstStyle/>
          <a:p>
            <a:r>
              <a:rPr lang="ru-RU" dirty="0"/>
              <a:t>Солнечные печи для </a:t>
            </a:r>
            <a:r>
              <a:rPr lang="ru-RU" dirty="0" err="1"/>
              <a:t>пищеприготовления</a:t>
            </a:r>
            <a:endParaRPr lang="ru-RU" dirty="0"/>
          </a:p>
        </p:txBody>
      </p:sp>
      <p:sp>
        <p:nvSpPr>
          <p:cNvPr id="3" name="Объект 2"/>
          <p:cNvSpPr>
            <a:spLocks noGrp="1"/>
          </p:cNvSpPr>
          <p:nvPr>
            <p:ph idx="1"/>
          </p:nvPr>
        </p:nvSpPr>
        <p:spPr>
          <a:xfrm>
            <a:off x="609599" y="1600201"/>
            <a:ext cx="7711441" cy="4525963"/>
          </a:xfrm>
        </p:spPr>
        <p:txBody>
          <a:bodyPr>
            <a:normAutofit fontScale="70000" lnSpcReduction="20000"/>
          </a:bodyPr>
          <a:lstStyle/>
          <a:p>
            <a:pPr marL="0" indent="0" algn="just">
              <a:buNone/>
            </a:pPr>
            <a:r>
              <a:rPr lang="ru-RU" dirty="0" smtClean="0"/>
              <a:t>          </a:t>
            </a:r>
            <a:r>
              <a:rPr lang="ru-RU" b="1" u="sng" dirty="0" smtClean="0"/>
              <a:t>Солнечные </a:t>
            </a:r>
            <a:r>
              <a:rPr lang="ru-RU" b="1" u="sng" dirty="0"/>
              <a:t>печи для </a:t>
            </a:r>
            <a:r>
              <a:rPr lang="ru-RU" b="1" u="sng" dirty="0" err="1"/>
              <a:t>пищеприготовления</a:t>
            </a:r>
            <a:r>
              <a:rPr lang="ru-RU" b="1" u="sng" dirty="0"/>
              <a:t> </a:t>
            </a:r>
            <a:r>
              <a:rPr lang="ru-RU" dirty="0"/>
              <a:t>- это устройства для использования солнечного света в процессе приготовления пищи без использования топлива или электроэнергии [37].</a:t>
            </a:r>
          </a:p>
          <a:p>
            <a:pPr marL="0" indent="0" algn="just">
              <a:buNone/>
            </a:pPr>
            <a:r>
              <a:rPr lang="ru-RU" dirty="0" smtClean="0"/>
              <a:t>          В </a:t>
            </a:r>
            <a:r>
              <a:rPr lang="ru-RU" dirty="0"/>
              <a:t>зависимости от типа конструкции, можно выделить два основных вида солнечных печей:</a:t>
            </a:r>
          </a:p>
          <a:p>
            <a:pPr lvl="0"/>
            <a:r>
              <a:rPr lang="ru-RU" b="1" dirty="0"/>
              <a:t>Коробочная солнечная </a:t>
            </a:r>
            <a:r>
              <a:rPr lang="ru-RU" b="1" dirty="0" smtClean="0"/>
              <a:t>печь </a:t>
            </a:r>
            <a:r>
              <a:rPr lang="ru-RU" dirty="0" smtClean="0"/>
              <a:t>- </a:t>
            </a:r>
            <a:r>
              <a:rPr lang="ru-RU" dirty="0"/>
              <a:t>применяется для небыстрого приготовления пищи в большом количестве</a:t>
            </a:r>
            <a:r>
              <a:rPr lang="ru-RU" dirty="0" smtClean="0"/>
              <a:t>.</a:t>
            </a:r>
            <a:endParaRPr lang="ru-RU" dirty="0"/>
          </a:p>
          <a:p>
            <a:r>
              <a:rPr lang="ru-RU" b="1" dirty="0"/>
              <a:t>Солнечная печь с </a:t>
            </a:r>
            <a:r>
              <a:rPr lang="ru-RU" b="1" dirty="0" smtClean="0"/>
              <a:t>зеркалом-концентратором </a:t>
            </a:r>
            <a:r>
              <a:rPr lang="ru-RU" dirty="0" smtClean="0"/>
              <a:t>- </a:t>
            </a:r>
            <a:r>
              <a:rPr lang="ru-RU" dirty="0"/>
              <a:t>служит для приготовления малого объема еды в течение короткого </a:t>
            </a:r>
            <a:r>
              <a:rPr lang="ru-RU" dirty="0" smtClean="0"/>
              <a:t>времени. </a:t>
            </a:r>
            <a:r>
              <a:rPr lang="ru-RU" dirty="0"/>
              <a:t>Главный недостаток такой печи состоит в регулярном поворачивании зеркальной поверхности к солнцу, что может явиться причиной ожогов слизистых глаз и рук </a:t>
            </a:r>
          </a:p>
        </p:txBody>
      </p:sp>
      <p:sp>
        <p:nvSpPr>
          <p:cNvPr id="4" name="Номер слайда 3"/>
          <p:cNvSpPr>
            <a:spLocks noGrp="1"/>
          </p:cNvSpPr>
          <p:nvPr>
            <p:ph type="sldNum" sz="quarter" idx="12"/>
          </p:nvPr>
        </p:nvSpPr>
        <p:spPr/>
        <p:txBody>
          <a:bodyPr/>
          <a:lstStyle/>
          <a:p>
            <a:fld id="{6AD30A80-E4DB-064F-9C5F-077D5922DE95}" type="slidenum">
              <a:rPr lang="ru-RU" smtClean="0"/>
              <a:t>4</a:t>
            </a:fld>
            <a:endParaRPr lang="ru-RU"/>
          </a:p>
        </p:txBody>
      </p:sp>
      <p:pic>
        <p:nvPicPr>
          <p:cNvPr id="5" name="Рисунок 4"/>
          <p:cNvPicPr/>
          <p:nvPr/>
        </p:nvPicPr>
        <p:blipFill>
          <a:blip r:embed="rId2"/>
          <a:stretch>
            <a:fillRect/>
          </a:stretch>
        </p:blipFill>
        <p:spPr>
          <a:xfrm>
            <a:off x="8579173" y="1600201"/>
            <a:ext cx="2942273" cy="2174965"/>
          </a:xfrm>
          <a:prstGeom prst="rect">
            <a:avLst/>
          </a:prstGeom>
        </p:spPr>
      </p:pic>
      <p:pic>
        <p:nvPicPr>
          <p:cNvPr id="6" name="Рисунок 5"/>
          <p:cNvPicPr/>
          <p:nvPr/>
        </p:nvPicPr>
        <p:blipFill>
          <a:blip r:embed="rId3"/>
          <a:stretch>
            <a:fillRect/>
          </a:stretch>
        </p:blipFill>
        <p:spPr>
          <a:xfrm>
            <a:off x="8699864" y="4023360"/>
            <a:ext cx="2692582" cy="2332991"/>
          </a:xfrm>
          <a:prstGeom prst="rect">
            <a:avLst/>
          </a:prstGeom>
        </p:spPr>
      </p:pic>
    </p:spTree>
    <p:extLst>
      <p:ext uri="{BB962C8B-B14F-4D97-AF65-F5344CB8AC3E}">
        <p14:creationId xmlns:p14="http://schemas.microsoft.com/office/powerpoint/2010/main" val="3925419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92D050"/>
          </a:solidFill>
        </p:spPr>
        <p:txBody>
          <a:bodyPr/>
          <a:lstStyle/>
          <a:p>
            <a:r>
              <a:rPr lang="ru-RU" dirty="0"/>
              <a:t>Промышленные солнечные печи</a:t>
            </a:r>
          </a:p>
        </p:txBody>
      </p:sp>
      <p:sp>
        <p:nvSpPr>
          <p:cNvPr id="3" name="Объект 2"/>
          <p:cNvSpPr>
            <a:spLocks noGrp="1"/>
          </p:cNvSpPr>
          <p:nvPr>
            <p:ph idx="1"/>
          </p:nvPr>
        </p:nvSpPr>
        <p:spPr>
          <a:xfrm>
            <a:off x="609601" y="1600201"/>
            <a:ext cx="4262845" cy="4525963"/>
          </a:xfrm>
        </p:spPr>
        <p:txBody>
          <a:bodyPr>
            <a:normAutofit fontScale="92500" lnSpcReduction="20000"/>
          </a:bodyPr>
          <a:lstStyle/>
          <a:p>
            <a:pPr marL="0" indent="0" algn="just">
              <a:buNone/>
            </a:pPr>
            <a:r>
              <a:rPr lang="ru-RU" b="1" u="sng" dirty="0" smtClean="0"/>
              <a:t>Промышленные </a:t>
            </a:r>
            <a:r>
              <a:rPr lang="ru-RU" b="1" u="sng" dirty="0"/>
              <a:t>солнечные печи </a:t>
            </a:r>
            <a:r>
              <a:rPr lang="ru-RU" dirty="0"/>
              <a:t>- это солнечные печи, используемые в промышленности для обеспечения технологических процессов (плавка металлов, высокотемпературного пластика и др.) </a:t>
            </a:r>
          </a:p>
        </p:txBody>
      </p:sp>
      <p:sp>
        <p:nvSpPr>
          <p:cNvPr id="4" name="Номер слайда 3"/>
          <p:cNvSpPr>
            <a:spLocks noGrp="1"/>
          </p:cNvSpPr>
          <p:nvPr>
            <p:ph type="sldNum" sz="quarter" idx="12"/>
          </p:nvPr>
        </p:nvSpPr>
        <p:spPr/>
        <p:txBody>
          <a:bodyPr/>
          <a:lstStyle/>
          <a:p>
            <a:fld id="{6AD30A80-E4DB-064F-9C5F-077D5922DE95}" type="slidenum">
              <a:rPr lang="ru-RU" smtClean="0"/>
              <a:t>5</a:t>
            </a:fld>
            <a:endParaRPr lang="ru-RU"/>
          </a:p>
        </p:txBody>
      </p:sp>
      <p:pic>
        <p:nvPicPr>
          <p:cNvPr id="5" name="Рисунок 4"/>
          <p:cNvPicPr/>
          <p:nvPr/>
        </p:nvPicPr>
        <p:blipFill>
          <a:blip r:embed="rId2"/>
          <a:stretch>
            <a:fillRect/>
          </a:stretch>
        </p:blipFill>
        <p:spPr>
          <a:xfrm>
            <a:off x="5016138" y="1652772"/>
            <a:ext cx="6710090" cy="4194642"/>
          </a:xfrm>
          <a:prstGeom prst="rect">
            <a:avLst/>
          </a:prstGeom>
        </p:spPr>
      </p:pic>
      <p:sp>
        <p:nvSpPr>
          <p:cNvPr id="6" name="Прямоугольник 5"/>
          <p:cNvSpPr/>
          <p:nvPr/>
        </p:nvSpPr>
        <p:spPr>
          <a:xfrm>
            <a:off x="6435638" y="5883035"/>
            <a:ext cx="4001588" cy="369332"/>
          </a:xfrm>
          <a:prstGeom prst="rect">
            <a:avLst/>
          </a:prstGeom>
        </p:spPr>
        <p:txBody>
          <a:bodyPr wrap="square">
            <a:spAutoFit/>
          </a:bodyPr>
          <a:lstStyle/>
          <a:p>
            <a:pPr algn="ctr"/>
            <a:r>
              <a:rPr lang="ru-RU" dirty="0" smtClean="0"/>
              <a:t>Солнечная </a:t>
            </a:r>
            <a:r>
              <a:rPr lang="ru-RU" dirty="0"/>
              <a:t>печь в Узбекистане</a:t>
            </a:r>
          </a:p>
        </p:txBody>
      </p:sp>
    </p:spTree>
    <p:extLst>
      <p:ext uri="{BB962C8B-B14F-4D97-AF65-F5344CB8AC3E}">
        <p14:creationId xmlns:p14="http://schemas.microsoft.com/office/powerpoint/2010/main" val="3275434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92D050"/>
          </a:solidFill>
        </p:spPr>
        <p:txBody>
          <a:bodyPr>
            <a:normAutofit fontScale="90000"/>
          </a:bodyPr>
          <a:lstStyle/>
          <a:p>
            <a:r>
              <a:rPr lang="ru-RU" dirty="0"/>
              <a:t>Фотоэлектрические солнечные элементы, модули и их материалы</a:t>
            </a:r>
          </a:p>
        </p:txBody>
      </p:sp>
      <p:sp>
        <p:nvSpPr>
          <p:cNvPr id="3" name="Объект 2"/>
          <p:cNvSpPr>
            <a:spLocks noGrp="1"/>
          </p:cNvSpPr>
          <p:nvPr>
            <p:ph idx="1"/>
          </p:nvPr>
        </p:nvSpPr>
        <p:spPr/>
        <p:txBody>
          <a:bodyPr>
            <a:normAutofit fontScale="85000" lnSpcReduction="20000"/>
          </a:bodyPr>
          <a:lstStyle/>
          <a:p>
            <a:pPr marL="0" indent="0" algn="just">
              <a:buNone/>
            </a:pPr>
            <a:r>
              <a:rPr lang="ru-RU" b="1" dirty="0" smtClean="0"/>
              <a:t>          </a:t>
            </a:r>
            <a:r>
              <a:rPr lang="ru-RU" b="1" u="sng" dirty="0" smtClean="0"/>
              <a:t>Фотоэлектрический </a:t>
            </a:r>
            <a:r>
              <a:rPr lang="ru-RU" b="1" u="sng" dirty="0"/>
              <a:t>солнечный элемент (СЭ) (фотоэлемент</a:t>
            </a:r>
            <a:r>
              <a:rPr lang="ru-RU" dirty="0"/>
              <a:t>) - это полупроводниковый прибор, который служит для преобразования световой энергии в электрическую. В основе этого преобразования лежит явление фотоэффекта, открытое в 1887 году </a:t>
            </a:r>
            <a:r>
              <a:rPr lang="ru-RU" dirty="0" smtClean="0"/>
              <a:t>Генрихом Герцем.</a:t>
            </a:r>
          </a:p>
          <a:p>
            <a:pPr marL="0" indent="0" algn="just">
              <a:buNone/>
            </a:pPr>
            <a:r>
              <a:rPr lang="ru-RU" dirty="0" smtClean="0"/>
              <a:t>          Солнечные </a:t>
            </a:r>
            <a:r>
              <a:rPr lang="ru-RU" dirty="0"/>
              <a:t>элементы (СЭ) изготавливаются из материалов, которые напрямую преобразуют солнечный свет в электричество. Большая часть из выпускаемых в настоящее время СЭ изготавливается из </a:t>
            </a:r>
            <a:r>
              <a:rPr lang="ru-RU" i="1" dirty="0"/>
              <a:t>кремния</a:t>
            </a:r>
            <a:r>
              <a:rPr lang="ru-RU" dirty="0"/>
              <a:t> (химический символ </a:t>
            </a:r>
            <a:r>
              <a:rPr lang="en-US" dirty="0"/>
              <a:t>Si</a:t>
            </a:r>
            <a:r>
              <a:rPr lang="ru-RU" dirty="0"/>
              <a:t>). Кремний - это полупроводник. Он широко распространен на земле в виде песка, который является диоксидом кремния (</a:t>
            </a:r>
            <a:r>
              <a:rPr lang="en-US" dirty="0" err="1"/>
              <a:t>SiO</a:t>
            </a:r>
            <a:r>
              <a:rPr lang="ru-RU" baseline="-25000" dirty="0"/>
              <a:t>2</a:t>
            </a:r>
            <a:r>
              <a:rPr lang="ru-RU" dirty="0"/>
              <a:t>), также известного под названием «кварцит». Другая область применения кремния - электроника, где кремний используется для производства полупроводниковых приборов и микросхем</a:t>
            </a:r>
            <a:r>
              <a:rPr lang="ru-RU" dirty="0" smtClean="0"/>
              <a:t>.</a:t>
            </a:r>
          </a:p>
        </p:txBody>
      </p:sp>
      <p:sp>
        <p:nvSpPr>
          <p:cNvPr id="4" name="Номер слайда 3"/>
          <p:cNvSpPr>
            <a:spLocks noGrp="1"/>
          </p:cNvSpPr>
          <p:nvPr>
            <p:ph type="sldNum" sz="quarter" idx="12"/>
          </p:nvPr>
        </p:nvSpPr>
        <p:spPr/>
        <p:txBody>
          <a:bodyPr/>
          <a:lstStyle/>
          <a:p>
            <a:fld id="{6AD30A80-E4DB-064F-9C5F-077D5922DE95}" type="slidenum">
              <a:rPr lang="ru-RU" smtClean="0"/>
              <a:t>6</a:t>
            </a:fld>
            <a:endParaRPr lang="ru-RU"/>
          </a:p>
        </p:txBody>
      </p:sp>
    </p:spTree>
    <p:extLst>
      <p:ext uri="{BB962C8B-B14F-4D97-AF65-F5344CB8AC3E}">
        <p14:creationId xmlns:p14="http://schemas.microsoft.com/office/powerpoint/2010/main" val="424720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92D050"/>
          </a:solidFill>
        </p:spPr>
        <p:txBody>
          <a:bodyPr>
            <a:normAutofit fontScale="90000"/>
          </a:bodyPr>
          <a:lstStyle/>
          <a:p>
            <a:r>
              <a:rPr lang="ru-RU" dirty="0" smtClean="0"/>
              <a:t>Принцип действия фотоэлемента </a:t>
            </a:r>
            <a:r>
              <a:rPr lang="ru-RU" dirty="0"/>
              <a:t>из кремния</a:t>
            </a:r>
          </a:p>
        </p:txBody>
      </p:sp>
      <p:sp>
        <p:nvSpPr>
          <p:cNvPr id="4" name="Номер слайда 3"/>
          <p:cNvSpPr>
            <a:spLocks noGrp="1"/>
          </p:cNvSpPr>
          <p:nvPr>
            <p:ph type="sldNum" sz="quarter" idx="12"/>
          </p:nvPr>
        </p:nvSpPr>
        <p:spPr/>
        <p:txBody>
          <a:bodyPr/>
          <a:lstStyle/>
          <a:p>
            <a:fld id="{6AD30A80-E4DB-064F-9C5F-077D5922DE95}" type="slidenum">
              <a:rPr lang="ru-RU" smtClean="0"/>
              <a:t>7</a:t>
            </a:fld>
            <a:endParaRPr lang="ru-RU"/>
          </a:p>
        </p:txBody>
      </p:sp>
      <p:pic>
        <p:nvPicPr>
          <p:cNvPr id="5" name="Рисунок 4"/>
          <p:cNvPicPr/>
          <p:nvPr/>
        </p:nvPicPr>
        <p:blipFill>
          <a:blip r:embed="rId2"/>
          <a:stretch>
            <a:fillRect/>
          </a:stretch>
        </p:blipFill>
        <p:spPr>
          <a:xfrm>
            <a:off x="1146212" y="1519705"/>
            <a:ext cx="9942495" cy="4604823"/>
          </a:xfrm>
          <a:prstGeom prst="rect">
            <a:avLst/>
          </a:prstGeom>
        </p:spPr>
      </p:pic>
    </p:spTree>
    <p:extLst>
      <p:ext uri="{BB962C8B-B14F-4D97-AF65-F5344CB8AC3E}">
        <p14:creationId xmlns:p14="http://schemas.microsoft.com/office/powerpoint/2010/main" val="2685624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92D050"/>
          </a:solidFill>
        </p:spPr>
        <p:txBody>
          <a:bodyPr/>
          <a:lstStyle/>
          <a:p>
            <a:r>
              <a:rPr lang="ru-RU" dirty="0" smtClean="0"/>
              <a:t>Характеристики фотоэлементов</a:t>
            </a:r>
            <a:endParaRPr lang="ru-RU" dirty="0"/>
          </a:p>
        </p:txBody>
      </p:sp>
      <p:sp>
        <p:nvSpPr>
          <p:cNvPr id="4" name="Номер слайда 3"/>
          <p:cNvSpPr>
            <a:spLocks noGrp="1"/>
          </p:cNvSpPr>
          <p:nvPr>
            <p:ph type="sldNum" sz="quarter" idx="12"/>
          </p:nvPr>
        </p:nvSpPr>
        <p:spPr/>
        <p:txBody>
          <a:bodyPr/>
          <a:lstStyle/>
          <a:p>
            <a:fld id="{6AD30A80-E4DB-064F-9C5F-077D5922DE95}" type="slidenum">
              <a:rPr lang="ru-RU" smtClean="0"/>
              <a:t>8</a:t>
            </a:fld>
            <a:endParaRPr lang="ru-RU"/>
          </a:p>
        </p:txBody>
      </p:sp>
      <p:graphicFrame>
        <p:nvGraphicFramePr>
          <p:cNvPr id="5" name="Таблица 4"/>
          <p:cNvGraphicFramePr>
            <a:graphicFrameLocks noGrp="1"/>
          </p:cNvGraphicFramePr>
          <p:nvPr>
            <p:extLst>
              <p:ext uri="{D42A27DB-BD31-4B8C-83A1-F6EECF244321}">
                <p14:modId xmlns:p14="http://schemas.microsoft.com/office/powerpoint/2010/main" val="477205959"/>
              </p:ext>
            </p:extLst>
          </p:nvPr>
        </p:nvGraphicFramePr>
        <p:xfrm>
          <a:off x="631192" y="5185238"/>
          <a:ext cx="5324475" cy="657225"/>
        </p:xfrm>
        <a:graphic>
          <a:graphicData uri="http://schemas.openxmlformats.org/drawingml/2006/table">
            <a:tbl>
              <a:tblPr>
                <a:tableStyleId>{5C22544A-7EE6-4342-B048-85BDC9FD1C3A}</a:tableStyleId>
              </a:tblPr>
              <a:tblGrid>
                <a:gridCol w="5324475"/>
              </a:tblGrid>
              <a:tr h="657225">
                <a:tc>
                  <a:txBody>
                    <a:bodyPr/>
                    <a:lstStyle/>
                    <a:p>
                      <a:pPr algn="l">
                        <a:lnSpc>
                          <a:spcPts val="1300"/>
                        </a:lnSpc>
                        <a:spcAft>
                          <a:spcPts val="295"/>
                        </a:spcAft>
                      </a:pPr>
                      <a:r>
                        <a:rPr lang="ru-RU" sz="1600" dirty="0">
                          <a:effectLst/>
                        </a:rPr>
                        <a:t>Вольт-амперная характеристика солнечного элемента и</a:t>
                      </a:r>
                    </a:p>
                    <a:p>
                      <a:pPr algn="ctr">
                        <a:lnSpc>
                          <a:spcPts val="1300"/>
                        </a:lnSpc>
                        <a:spcAft>
                          <a:spcPts val="0"/>
                        </a:spcAft>
                      </a:pPr>
                      <a:r>
                        <a:rPr lang="ru-RU" sz="1600" dirty="0">
                          <a:effectLst/>
                        </a:rPr>
                        <a:t>напряжение холостого хода</a:t>
                      </a:r>
                      <a:endParaRPr lang="ru-RU" sz="1600" b="1" dirty="0">
                        <a:effectLst/>
                        <a:latin typeface="Times New Roman"/>
                        <a:ea typeface="Times New Roman"/>
                      </a:endParaRPr>
                    </a:p>
                  </a:txBody>
                  <a:tcPr marL="0" marR="0" marT="0" marB="0">
                    <a:noFill/>
                  </a:tcPr>
                </a:tc>
              </a:tr>
            </a:tbl>
          </a:graphicData>
        </a:graphic>
      </p:graphicFrame>
      <p:graphicFrame>
        <p:nvGraphicFramePr>
          <p:cNvPr id="7" name="Таблица 6"/>
          <p:cNvGraphicFramePr>
            <a:graphicFrameLocks noGrp="1"/>
          </p:cNvGraphicFramePr>
          <p:nvPr>
            <p:extLst>
              <p:ext uri="{D42A27DB-BD31-4B8C-83A1-F6EECF244321}">
                <p14:modId xmlns:p14="http://schemas.microsoft.com/office/powerpoint/2010/main" val="2949475636"/>
              </p:ext>
            </p:extLst>
          </p:nvPr>
        </p:nvGraphicFramePr>
        <p:xfrm>
          <a:off x="6406917" y="5190308"/>
          <a:ext cx="5591175" cy="409575"/>
        </p:xfrm>
        <a:graphic>
          <a:graphicData uri="http://schemas.openxmlformats.org/drawingml/2006/table">
            <a:tbl>
              <a:tblPr>
                <a:tableStyleId>{5C22544A-7EE6-4342-B048-85BDC9FD1C3A}</a:tableStyleId>
              </a:tblPr>
              <a:tblGrid>
                <a:gridCol w="5591175"/>
              </a:tblGrid>
              <a:tr h="409575">
                <a:tc>
                  <a:txBody>
                    <a:bodyPr/>
                    <a:lstStyle/>
                    <a:p>
                      <a:pPr algn="l">
                        <a:lnSpc>
                          <a:spcPts val="1300"/>
                        </a:lnSpc>
                        <a:spcAft>
                          <a:spcPts val="0"/>
                        </a:spcAft>
                      </a:pPr>
                      <a:r>
                        <a:rPr lang="ru-RU" sz="1600" dirty="0">
                          <a:effectLst/>
                        </a:rPr>
                        <a:t>Вольт-амперная характеристика солнечного элемента и ток</a:t>
                      </a:r>
                      <a:endParaRPr lang="ru-RU" sz="1600" b="1" dirty="0">
                        <a:effectLst/>
                        <a:latin typeface="Times New Roman"/>
                        <a:ea typeface="Times New Roman"/>
                      </a:endParaRPr>
                    </a:p>
                  </a:txBody>
                  <a:tcPr marL="0" marR="0" marT="0" marB="0">
                    <a:noFill/>
                  </a:tcPr>
                </a:tc>
              </a:tr>
            </a:tbl>
          </a:graphicData>
        </a:graphic>
      </p:graphicFrame>
      <p:sp>
        <p:nvSpPr>
          <p:cNvPr id="9" name="Прямоугольник 8"/>
          <p:cNvSpPr/>
          <p:nvPr/>
        </p:nvSpPr>
        <p:spPr>
          <a:xfrm>
            <a:off x="610750" y="1525228"/>
            <a:ext cx="5457541" cy="923330"/>
          </a:xfrm>
          <a:prstGeom prst="rect">
            <a:avLst/>
          </a:prstGeom>
        </p:spPr>
        <p:txBody>
          <a:bodyPr wrap="square">
            <a:spAutoFit/>
          </a:bodyPr>
          <a:lstStyle/>
          <a:p>
            <a:pPr algn="just">
              <a:spcAft>
                <a:spcPts val="0"/>
              </a:spcAft>
            </a:pPr>
            <a:r>
              <a:rPr lang="ru-RU" b="1" dirty="0" smtClean="0"/>
              <a:t>1. Напряжение </a:t>
            </a:r>
            <a:r>
              <a:rPr lang="ru-RU" b="1" dirty="0"/>
              <a:t>холостого </a:t>
            </a:r>
            <a:r>
              <a:rPr lang="ru-RU" b="1" dirty="0" smtClean="0"/>
              <a:t>хода </a:t>
            </a:r>
            <a:r>
              <a:rPr lang="ru-RU" dirty="0" smtClean="0"/>
              <a:t>- </a:t>
            </a:r>
            <a:r>
              <a:rPr lang="ru-RU" dirty="0"/>
              <a:t>это максимальное </a:t>
            </a:r>
            <a:r>
              <a:rPr lang="ru-RU" dirty="0" smtClean="0"/>
              <a:t>напряжение</a:t>
            </a:r>
            <a:r>
              <a:rPr lang="ru-RU" dirty="0"/>
              <a:t>, создаваемое солнечным элементом, возникающее при </a:t>
            </a:r>
            <a:r>
              <a:rPr lang="ru-RU" dirty="0" smtClean="0"/>
              <a:t>нулевом </a:t>
            </a:r>
            <a:r>
              <a:rPr lang="ru-RU" dirty="0"/>
              <a:t>токе</a:t>
            </a:r>
            <a:endParaRPr lang="ru-RU" b="1" dirty="0">
              <a:latin typeface="Times New Roman"/>
              <a:ea typeface="Times New Roman"/>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5849" y="2350513"/>
            <a:ext cx="4009913" cy="276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1210" y="2397729"/>
            <a:ext cx="3893457" cy="2783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Прямоугольник 9"/>
          <p:cNvSpPr/>
          <p:nvPr/>
        </p:nvSpPr>
        <p:spPr>
          <a:xfrm>
            <a:off x="6068291" y="1525228"/>
            <a:ext cx="5640779" cy="923330"/>
          </a:xfrm>
          <a:prstGeom prst="rect">
            <a:avLst/>
          </a:prstGeom>
        </p:spPr>
        <p:txBody>
          <a:bodyPr wrap="square">
            <a:spAutoFit/>
          </a:bodyPr>
          <a:lstStyle/>
          <a:p>
            <a:pPr algn="just"/>
            <a:r>
              <a:rPr lang="ru-RU" b="1" dirty="0" smtClean="0"/>
              <a:t>2. Ток </a:t>
            </a:r>
            <a:r>
              <a:rPr lang="ru-RU" b="1" dirty="0"/>
              <a:t>короткого замыкания </a:t>
            </a:r>
            <a:r>
              <a:rPr lang="ru-RU" dirty="0"/>
              <a:t>- это ток, протекающий </a:t>
            </a:r>
            <a:r>
              <a:rPr lang="ru-RU" dirty="0" smtClean="0"/>
              <a:t>через солнечный </a:t>
            </a:r>
            <a:r>
              <a:rPr lang="ru-RU" dirty="0"/>
              <a:t>элемент, когда напряжение </a:t>
            </a:r>
            <a:r>
              <a:rPr lang="ru-RU" dirty="0" smtClean="0"/>
              <a:t>равно </a:t>
            </a:r>
            <a:r>
              <a:rPr lang="ru-RU" dirty="0"/>
              <a:t>нулю (</a:t>
            </a:r>
            <a:r>
              <a:rPr lang="ru-RU" dirty="0" smtClean="0"/>
              <a:t>т.е. когда солнечный </a:t>
            </a:r>
            <a:r>
              <a:rPr lang="ru-RU" dirty="0"/>
              <a:t>элемент замкнут накоротко)</a:t>
            </a:r>
          </a:p>
        </p:txBody>
      </p:sp>
      <p:sp>
        <p:nvSpPr>
          <p:cNvPr id="12" name="Прямоугольник 11"/>
          <p:cNvSpPr/>
          <p:nvPr/>
        </p:nvSpPr>
        <p:spPr>
          <a:xfrm>
            <a:off x="610750" y="5618271"/>
            <a:ext cx="10971650" cy="923330"/>
          </a:xfrm>
          <a:prstGeom prst="rect">
            <a:avLst/>
          </a:prstGeom>
        </p:spPr>
        <p:txBody>
          <a:bodyPr wrap="square">
            <a:spAutoFit/>
          </a:bodyPr>
          <a:lstStyle/>
          <a:p>
            <a:pPr algn="just"/>
            <a:r>
              <a:rPr lang="ru-RU" b="1" dirty="0"/>
              <a:t>3. </a:t>
            </a:r>
            <a:r>
              <a:rPr lang="ru-RU" dirty="0"/>
              <a:t>На практике солнечный элемент работает при комбинации тока и напряжения, когда вырабатывается достаточная мощность. Лучшее их сочетание называется </a:t>
            </a:r>
            <a:r>
              <a:rPr lang="ru-RU" b="1" dirty="0"/>
              <a:t>точкой максимальной мощности (ТММ)</a:t>
            </a:r>
            <a:r>
              <a:rPr lang="ru-RU" dirty="0"/>
              <a:t>, соответствующие напряжение и ток обозначаются 𝑈</a:t>
            </a:r>
            <a:r>
              <a:rPr lang="ru-RU" dirty="0" err="1"/>
              <a:t>тмм</a:t>
            </a:r>
            <a:r>
              <a:rPr lang="ru-RU" dirty="0"/>
              <a:t> и 𝐼</a:t>
            </a:r>
            <a:r>
              <a:rPr lang="ru-RU" dirty="0" err="1"/>
              <a:t>тмм</a:t>
            </a:r>
            <a:r>
              <a:rPr lang="ru-RU" dirty="0"/>
              <a:t>. </a:t>
            </a:r>
          </a:p>
        </p:txBody>
      </p:sp>
    </p:spTree>
    <p:extLst>
      <p:ext uri="{BB962C8B-B14F-4D97-AF65-F5344CB8AC3E}">
        <p14:creationId xmlns:p14="http://schemas.microsoft.com/office/powerpoint/2010/main" val="2205786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6AD30A80-E4DB-064F-9C5F-077D5922DE95}" type="slidenum">
              <a:rPr lang="ru-RU" smtClean="0"/>
              <a:t>9</a:t>
            </a:fld>
            <a:endParaRPr lang="ru-RU"/>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7141" y="2624451"/>
            <a:ext cx="3256084" cy="2308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2189" y="2815529"/>
            <a:ext cx="4325819" cy="2117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7" name="Объект 2"/>
              <p:cNvSpPr>
                <a:spLocks noGrp="1"/>
              </p:cNvSpPr>
              <p:nvPr>
                <p:ph idx="1"/>
              </p:nvPr>
            </p:nvSpPr>
            <p:spPr>
              <a:xfrm>
                <a:off x="609600" y="1609405"/>
                <a:ext cx="10972800" cy="2119421"/>
              </a:xfrm>
            </p:spPr>
            <p:txBody>
              <a:bodyPr>
                <a:noAutofit/>
              </a:bodyPr>
              <a:lstStyle/>
              <a:p>
                <a:pPr marL="0" indent="0" algn="just">
                  <a:buNone/>
                </a:pPr>
                <a:r>
                  <a:rPr lang="ru-RU" sz="1600" b="1" dirty="0" smtClean="0"/>
                  <a:t>4. Коэффициент </a:t>
                </a:r>
                <a:r>
                  <a:rPr lang="ru-RU" sz="1600" b="1" dirty="0"/>
                  <a:t>заполнения </a:t>
                </a:r>
                <a:r>
                  <a:rPr lang="ru-RU" sz="1600" dirty="0"/>
                  <a:t>вольт-амперной характеристики (ВАХ) солнечного </a:t>
                </a:r>
                <a:r>
                  <a:rPr lang="ru-RU" sz="1600" dirty="0" smtClean="0"/>
                  <a:t>элемента </a:t>
                </a:r>
                <a:r>
                  <a:rPr lang="ru-RU" sz="1600" dirty="0"/>
                  <a:t>(</a:t>
                </a:r>
                <a:r>
                  <a:rPr lang="en-US" sz="1600" dirty="0"/>
                  <a:t>fill factor</a:t>
                </a:r>
                <a:r>
                  <a:rPr lang="ru-RU" sz="1600" dirty="0"/>
                  <a:t>, </a:t>
                </a:r>
                <a:r>
                  <a:rPr lang="en-US" sz="1600" i="1" dirty="0"/>
                  <a:t>FF</a:t>
                </a:r>
                <a:r>
                  <a:rPr lang="ru-RU" sz="1600" i="1" dirty="0"/>
                  <a:t>)</a:t>
                </a:r>
                <a:r>
                  <a:rPr lang="ru-RU" sz="1600" dirty="0" smtClean="0"/>
                  <a:t> - параметр</a:t>
                </a:r>
                <a:r>
                  <a:rPr lang="ru-RU" sz="1600" dirty="0"/>
                  <a:t>, который в сочетании </a:t>
                </a:r>
                <a:r>
                  <a:rPr lang="ru-RU" sz="1600" dirty="0" smtClean="0"/>
                  <a:t>с напряжением </a:t>
                </a:r>
                <a:r>
                  <a:rPr lang="ru-RU" sz="1600" dirty="0"/>
                  <a:t>холостого хода и током короткого замыкания </a:t>
                </a:r>
                <a:r>
                  <a:rPr lang="ru-RU" sz="1600" dirty="0" smtClean="0"/>
                  <a:t>определяет </a:t>
                </a:r>
                <a:r>
                  <a:rPr lang="ru-RU" sz="1600" dirty="0"/>
                  <a:t>максимальную мощность солнечного элемента. </a:t>
                </a:r>
                <a:endParaRPr lang="ru-RU" sz="1600" dirty="0" smtClean="0"/>
              </a:p>
              <a:p>
                <a:pPr marL="0" indent="0" algn="just">
                  <a:buNone/>
                </a:pPr>
                <a14:m>
                  <m:oMathPara xmlns:m="http://schemas.openxmlformats.org/officeDocument/2006/math">
                    <m:oMathParaPr>
                      <m:jc m:val="centerGroup"/>
                    </m:oMathParaPr>
                    <m:oMath xmlns:m="http://schemas.openxmlformats.org/officeDocument/2006/math">
                      <m:r>
                        <a:rPr lang="en-US" sz="1600" b="0" i="1" smtClean="0">
                          <a:latin typeface="Cambria Math"/>
                        </a:rPr>
                        <m:t>𝐹𝐹</m:t>
                      </m:r>
                      <m:r>
                        <a:rPr lang="en-US" sz="1600" b="0" i="1" smtClean="0">
                          <a:latin typeface="Cambria Math"/>
                        </a:rPr>
                        <m:t>=</m:t>
                      </m:r>
                      <m:f>
                        <m:fPr>
                          <m:ctrlPr>
                            <a:rPr lang="en-US" sz="1600" b="0" i="1" smtClean="0">
                              <a:latin typeface="Cambria Math"/>
                            </a:rPr>
                          </m:ctrlPr>
                        </m:fPr>
                        <m:num>
                          <m:d>
                            <m:dPr>
                              <m:ctrlPr>
                                <a:rPr lang="en-US" sz="1600" b="0" i="1" smtClean="0">
                                  <a:latin typeface="Cambria Math"/>
                                </a:rPr>
                              </m:ctrlPr>
                            </m:dPr>
                            <m:e>
                              <m:sSub>
                                <m:sSubPr>
                                  <m:ctrlPr>
                                    <a:rPr lang="en-US" sz="1600" b="0" i="1" smtClean="0">
                                      <a:latin typeface="Cambria Math"/>
                                    </a:rPr>
                                  </m:ctrlPr>
                                </m:sSubPr>
                                <m:e>
                                  <m:r>
                                    <a:rPr lang="en-US" sz="1600" b="0" i="1" smtClean="0">
                                      <a:latin typeface="Cambria Math"/>
                                    </a:rPr>
                                    <m:t>𝑈</m:t>
                                  </m:r>
                                </m:e>
                                <m:sub>
                                  <m:r>
                                    <a:rPr lang="ru-RU" sz="1600" b="0" i="1" smtClean="0">
                                      <a:latin typeface="Cambria Math"/>
                                    </a:rPr>
                                    <m:t>ТММ</m:t>
                                  </m:r>
                                </m:sub>
                              </m:sSub>
                              <m:r>
                                <a:rPr lang="en-US" sz="1600" b="0" i="1" smtClean="0">
                                  <a:latin typeface="Cambria Math"/>
                                  <a:ea typeface="Cambria Math"/>
                                </a:rPr>
                                <m:t>∙</m:t>
                              </m:r>
                              <m:sSub>
                                <m:sSubPr>
                                  <m:ctrlPr>
                                    <a:rPr lang="en-US" sz="1600" i="1">
                                      <a:latin typeface="Cambria Math"/>
                                    </a:rPr>
                                  </m:ctrlPr>
                                </m:sSubPr>
                                <m:e>
                                  <m:r>
                                    <a:rPr lang="en-US" sz="1600" b="0" i="1" smtClean="0">
                                      <a:latin typeface="Cambria Math"/>
                                    </a:rPr>
                                    <m:t>𝐼</m:t>
                                  </m:r>
                                </m:e>
                                <m:sub>
                                  <m:r>
                                    <a:rPr lang="ru-RU" sz="1600" i="1">
                                      <a:latin typeface="Cambria Math"/>
                                    </a:rPr>
                                    <m:t>ТММ</m:t>
                                  </m:r>
                                </m:sub>
                              </m:sSub>
                            </m:e>
                          </m:d>
                        </m:num>
                        <m:den>
                          <m:sSub>
                            <m:sSubPr>
                              <m:ctrlPr>
                                <a:rPr lang="en-US" sz="1600" i="1">
                                  <a:latin typeface="Cambria Math"/>
                                </a:rPr>
                              </m:ctrlPr>
                            </m:sSubPr>
                            <m:e>
                              <m:r>
                                <a:rPr lang="en-US" sz="1600" i="1">
                                  <a:latin typeface="Cambria Math"/>
                                </a:rPr>
                                <m:t>𝑈</m:t>
                              </m:r>
                            </m:e>
                            <m:sub>
                              <m:r>
                                <a:rPr lang="ru-RU" sz="1600" b="0" i="1" smtClean="0">
                                  <a:latin typeface="Cambria Math"/>
                                </a:rPr>
                                <m:t>ХХ</m:t>
                              </m:r>
                            </m:sub>
                          </m:sSub>
                          <m:r>
                            <a:rPr lang="en-US" sz="1600" i="1">
                              <a:latin typeface="Cambria Math"/>
                              <a:ea typeface="Cambria Math"/>
                            </a:rPr>
                            <m:t>∙</m:t>
                          </m:r>
                          <m:sSub>
                            <m:sSubPr>
                              <m:ctrlPr>
                                <a:rPr lang="en-US" sz="1600" i="1">
                                  <a:latin typeface="Cambria Math"/>
                                </a:rPr>
                              </m:ctrlPr>
                            </m:sSubPr>
                            <m:e>
                              <m:r>
                                <a:rPr lang="en-US" sz="1600" i="1">
                                  <a:latin typeface="Cambria Math"/>
                                </a:rPr>
                                <m:t>𝐼</m:t>
                              </m:r>
                            </m:e>
                            <m:sub>
                              <m:r>
                                <a:rPr lang="ru-RU" sz="1600" b="0" i="1" smtClean="0">
                                  <a:latin typeface="Cambria Math"/>
                                </a:rPr>
                                <m:t>КЗ</m:t>
                              </m:r>
                            </m:sub>
                          </m:sSub>
                        </m:den>
                      </m:f>
                    </m:oMath>
                  </m:oMathPara>
                </a14:m>
                <a:endParaRPr lang="ru-RU" sz="1600" dirty="0" smtClean="0"/>
              </a:p>
              <a:p>
                <a:pPr marL="0" indent="0" algn="just">
                  <a:buNone/>
                </a:pPr>
                <a:endParaRPr lang="ru-RU" sz="1600" dirty="0"/>
              </a:p>
            </p:txBody>
          </p:sp>
        </mc:Choice>
        <mc:Fallback xmlns="">
          <p:sp>
            <p:nvSpPr>
              <p:cNvPr id="7" name="Объект 2"/>
              <p:cNvSpPr>
                <a:spLocks noGrp="1" noRot="1" noChangeAspect="1" noMove="1" noResize="1" noEditPoints="1" noAdjustHandles="1" noChangeArrowheads="1" noChangeShapeType="1" noTextEdit="1"/>
              </p:cNvSpPr>
              <p:nvPr>
                <p:ph idx="1"/>
              </p:nvPr>
            </p:nvSpPr>
            <p:spPr>
              <a:xfrm>
                <a:off x="609600" y="1609405"/>
                <a:ext cx="10972800" cy="2119421"/>
              </a:xfrm>
              <a:blipFill rotWithShape="1">
                <a:blip r:embed="rId4"/>
                <a:stretch>
                  <a:fillRect l="-278" t="-862" r="-278"/>
                </a:stretch>
              </a:blipFill>
            </p:spPr>
            <p:txBody>
              <a:bodyPr/>
              <a:lstStyle/>
              <a:p>
                <a:r>
                  <a:rPr lang="ru-RU">
                    <a:noFill/>
                  </a:rPr>
                  <a:t> </a:t>
                </a:r>
              </a:p>
            </p:txBody>
          </p:sp>
        </mc:Fallback>
      </mc:AlternateContent>
      <p:sp>
        <p:nvSpPr>
          <p:cNvPr id="8" name="Заголовок 1"/>
          <p:cNvSpPr>
            <a:spLocks noGrp="1"/>
          </p:cNvSpPr>
          <p:nvPr>
            <p:ph type="title"/>
          </p:nvPr>
        </p:nvSpPr>
        <p:spPr>
          <a:solidFill>
            <a:srgbClr val="92D050"/>
          </a:solidFill>
        </p:spPr>
        <p:txBody>
          <a:bodyPr/>
          <a:lstStyle/>
          <a:p>
            <a:r>
              <a:rPr lang="ru-RU" dirty="0" smtClean="0"/>
              <a:t>Характеристики фотоэлементов</a:t>
            </a:r>
            <a:endParaRPr lang="ru-RU" dirty="0"/>
          </a:p>
        </p:txBody>
      </p:sp>
      <p:sp>
        <p:nvSpPr>
          <p:cNvPr id="9" name="Прямоугольник 8"/>
          <p:cNvSpPr/>
          <p:nvPr/>
        </p:nvSpPr>
        <p:spPr>
          <a:xfrm>
            <a:off x="419314" y="4932531"/>
            <a:ext cx="6096000" cy="584775"/>
          </a:xfrm>
          <a:prstGeom prst="rect">
            <a:avLst/>
          </a:prstGeom>
        </p:spPr>
        <p:txBody>
          <a:bodyPr>
            <a:spAutoFit/>
          </a:bodyPr>
          <a:lstStyle/>
          <a:p>
            <a:pPr algn="ctr"/>
            <a:r>
              <a:rPr lang="ru-RU" sz="1600" dirty="0"/>
              <a:t>Графическое представление коэффициента заполнения</a:t>
            </a:r>
            <a:br>
              <a:rPr lang="ru-RU" sz="1600" dirty="0"/>
            </a:br>
            <a:r>
              <a:rPr lang="ru-RU" sz="1600" dirty="0"/>
              <a:t>вольт-амперной характеристики (ВАХ) солнечного элемента</a:t>
            </a:r>
          </a:p>
        </p:txBody>
      </p:sp>
      <p:sp>
        <p:nvSpPr>
          <p:cNvPr id="10" name="Прямоугольник 9"/>
          <p:cNvSpPr/>
          <p:nvPr/>
        </p:nvSpPr>
        <p:spPr>
          <a:xfrm>
            <a:off x="6270166" y="4920528"/>
            <a:ext cx="5502234" cy="830997"/>
          </a:xfrm>
          <a:prstGeom prst="rect">
            <a:avLst/>
          </a:prstGeom>
        </p:spPr>
        <p:txBody>
          <a:bodyPr wrap="square">
            <a:spAutoFit/>
          </a:bodyPr>
          <a:lstStyle/>
          <a:p>
            <a:pPr algn="ctr"/>
            <a:r>
              <a:rPr lang="ru-RU" sz="1600" dirty="0"/>
              <a:t>Вольт-амперная характеристика (ВАХ)</a:t>
            </a:r>
            <a:br>
              <a:rPr lang="ru-RU" sz="1600" dirty="0"/>
            </a:br>
            <a:r>
              <a:rPr lang="ru-RU" sz="1600" dirty="0"/>
              <a:t>солнечных элементов </a:t>
            </a:r>
            <a:r>
              <a:rPr lang="en-US" sz="1600" dirty="0"/>
              <a:t>c </a:t>
            </a:r>
            <a:r>
              <a:rPr lang="ru-RU" sz="1600" dirty="0"/>
              <a:t>различным коэффициентом заполнения</a:t>
            </a:r>
          </a:p>
        </p:txBody>
      </p:sp>
      <p:sp>
        <p:nvSpPr>
          <p:cNvPr id="11" name="Прямоугольник 10"/>
          <p:cNvSpPr/>
          <p:nvPr/>
        </p:nvSpPr>
        <p:spPr>
          <a:xfrm>
            <a:off x="763124" y="5777646"/>
            <a:ext cx="10374884" cy="369332"/>
          </a:xfrm>
          <a:prstGeom prst="rect">
            <a:avLst/>
          </a:prstGeom>
        </p:spPr>
        <p:txBody>
          <a:bodyPr wrap="square">
            <a:spAutoFit/>
          </a:bodyPr>
          <a:lstStyle/>
          <a:p>
            <a:r>
              <a:rPr lang="ru-RU" b="1" dirty="0" smtClean="0"/>
              <a:t>5. Коэффициент полезного действия (КПД) </a:t>
            </a:r>
            <a:endParaRPr lang="ru-RU" b="1" dirty="0"/>
          </a:p>
        </p:txBody>
      </p:sp>
      <mc:AlternateContent xmlns:mc="http://schemas.openxmlformats.org/markup-compatibility/2006" xmlns:a14="http://schemas.microsoft.com/office/drawing/2010/main">
        <mc:Choice Requires="a14">
          <p:sp>
            <p:nvSpPr>
              <p:cNvPr id="12" name="Прямоугольник 11"/>
              <p:cNvSpPr/>
              <p:nvPr/>
            </p:nvSpPr>
            <p:spPr>
              <a:xfrm>
                <a:off x="5127212" y="5690436"/>
                <a:ext cx="6096000" cy="841834"/>
              </a:xfrm>
              <a:prstGeom prst="rect">
                <a:avLst/>
              </a:prstGeom>
            </p:spPr>
            <p:txBody>
              <a:bodyPr>
                <a:spAutoFit/>
              </a:bodyPr>
              <a:lstStyle/>
              <a:p>
                <a:pPr algn="just"/>
                <a14:m>
                  <m:oMath xmlns:m="http://schemas.openxmlformats.org/officeDocument/2006/math">
                    <m:r>
                      <a:rPr lang="en-US" i="1" smtClean="0">
                        <a:latin typeface="Cambria Math"/>
                        <a:ea typeface="Cambria Math"/>
                      </a:rPr>
                      <m:t>𝜂</m:t>
                    </m:r>
                    <m:r>
                      <a:rPr lang="en-US" i="1">
                        <a:latin typeface="Cambria Math"/>
                      </a:rPr>
                      <m:t>=</m:t>
                    </m:r>
                    <m:f>
                      <m:fPr>
                        <m:ctrlPr>
                          <a:rPr lang="en-US" i="1">
                            <a:latin typeface="Cambria Math"/>
                          </a:rPr>
                        </m:ctrlPr>
                      </m:fPr>
                      <m:num>
                        <m:sSub>
                          <m:sSubPr>
                            <m:ctrlPr>
                              <a:rPr lang="en-US" i="1">
                                <a:latin typeface="Cambria Math"/>
                              </a:rPr>
                            </m:ctrlPr>
                          </m:sSubPr>
                          <m:e>
                            <m:r>
                              <a:rPr lang="ru-RU" i="1">
                                <a:latin typeface="Cambria Math"/>
                              </a:rPr>
                              <m:t>Р</m:t>
                            </m:r>
                          </m:e>
                          <m:sub>
                            <m:r>
                              <a:rPr lang="en-US" b="0" i="1" smtClean="0">
                                <a:latin typeface="Cambria Math"/>
                              </a:rPr>
                              <m:t>𝑚𝑎𝑥</m:t>
                            </m:r>
                          </m:sub>
                        </m:sSub>
                      </m:num>
                      <m:den>
                        <m:sSub>
                          <m:sSubPr>
                            <m:ctrlPr>
                              <a:rPr lang="en-US" i="1">
                                <a:latin typeface="Cambria Math"/>
                              </a:rPr>
                            </m:ctrlPr>
                          </m:sSubPr>
                          <m:e>
                            <m:r>
                              <a:rPr lang="ru-RU" b="0" i="1" smtClean="0">
                                <a:latin typeface="Cambria Math"/>
                              </a:rPr>
                              <m:t>Р</m:t>
                            </m:r>
                          </m:e>
                          <m:sub>
                            <m:r>
                              <a:rPr lang="ru-RU" b="0" i="1" smtClean="0">
                                <a:latin typeface="Cambria Math"/>
                              </a:rPr>
                              <m:t>пад</m:t>
                            </m:r>
                          </m:sub>
                        </m:sSub>
                      </m:den>
                    </m:f>
                    <m:r>
                      <a:rPr lang="en-US" i="1">
                        <a:latin typeface="Cambria Math"/>
                        <a:ea typeface="Cambria Math"/>
                      </a:rPr>
                      <m:t>∙</m:t>
                    </m:r>
                  </m:oMath>
                </a14:m>
                <a:r>
                  <a:rPr lang="ru-RU" dirty="0" smtClean="0"/>
                  <a:t>100%</a:t>
                </a:r>
                <a:endParaRPr lang="ru-RU" dirty="0"/>
              </a:p>
              <a:p>
                <a:pPr algn="just"/>
                <a:endParaRPr lang="ru-RU" dirty="0"/>
              </a:p>
            </p:txBody>
          </p:sp>
        </mc:Choice>
        <mc:Fallback xmlns="">
          <p:sp>
            <p:nvSpPr>
              <p:cNvPr id="12" name="Прямоугольник 11"/>
              <p:cNvSpPr>
                <a:spLocks noRot="1" noChangeAspect="1" noMove="1" noResize="1" noEditPoints="1" noAdjustHandles="1" noChangeArrowheads="1" noChangeShapeType="1" noTextEdit="1"/>
              </p:cNvSpPr>
              <p:nvPr/>
            </p:nvSpPr>
            <p:spPr>
              <a:xfrm>
                <a:off x="5127212" y="5690436"/>
                <a:ext cx="6096000" cy="841834"/>
              </a:xfrm>
              <a:prstGeom prst="rect">
                <a:avLst/>
              </a:prstGeom>
              <a:blipFill rotWithShape="1">
                <a:blip r:embed="rId5"/>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2985516752"/>
      </p:ext>
    </p:extLst>
  </p:cSld>
  <p:clrMapOvr>
    <a:masterClrMapping/>
  </p:clrMapOvr>
</p:sld>
</file>

<file path=ppt/theme/theme1.xml><?xml version="1.0" encoding="utf-8"?>
<a:theme xmlns:a="http://schemas.openxmlformats.org/drawingml/2006/main" name="Тема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Тема1" id="{C9DE6AFF-DEDF-AD41-88B2-662795850789}" vid="{378A196D-A180-0040-BE0B-1E23BCC4FCA5}"/>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Тема1</Template>
  <TotalTime>30406</TotalTime>
  <Words>2111</Words>
  <Application>Microsoft Office PowerPoint</Application>
  <PresentationFormat>Произвольный</PresentationFormat>
  <Paragraphs>240</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Тема1</vt:lpstr>
      <vt:lpstr>Презентация PowerPoint</vt:lpstr>
      <vt:lpstr>Солнечный пруд</vt:lpstr>
      <vt:lpstr>Солнечные опреснители</vt:lpstr>
      <vt:lpstr>Солнечные печи для пищеприготовления</vt:lpstr>
      <vt:lpstr>Промышленные солнечные печи</vt:lpstr>
      <vt:lpstr>Фотоэлектрические солнечные элементы, модули и их материалы</vt:lpstr>
      <vt:lpstr>Принцип действия фотоэлемента из кремния</vt:lpstr>
      <vt:lpstr>Характеристики фотоэлементов</vt:lpstr>
      <vt:lpstr>Характеристики фотоэлементов</vt:lpstr>
      <vt:lpstr>Солнечные элементы первого поколения</vt:lpstr>
      <vt:lpstr>Солнечные элементы второго поколения</vt:lpstr>
      <vt:lpstr>Схема аллотропных форм кремния</vt:lpstr>
      <vt:lpstr>Основные различия между моно- и полисолнечными элементами</vt:lpstr>
      <vt:lpstr>Солнечные элементы третьего поколения</vt:lpstr>
      <vt:lpstr>Солнечная батарея</vt:lpstr>
      <vt:lpstr>Солнечные батареи</vt:lpstr>
      <vt:lpstr>Монокристаллические модули</vt:lpstr>
      <vt:lpstr>Поликристаллические модули</vt:lpstr>
      <vt:lpstr>Презентация PowerPoint</vt:lpstr>
      <vt:lpstr>Аморфные панели</vt:lpstr>
      <vt:lpstr>Пленочные батареи</vt:lpstr>
      <vt:lpstr>Пленочные батареи</vt:lpstr>
      <vt:lpstr>Основные отличия монокристаллических и поликристаллических модулей</vt:lpstr>
      <vt:lpstr>Сравнение тонкоплёночных и кристаллических фотоэлектрических модулей</vt:lpstr>
      <vt:lpstr>Сравнение тонкоплёночных и кристаллических фотоэлектрических модулей</vt:lpstr>
      <vt:lpstr>Сравнение тонкоплёночных и кристаллических фотоэлектрических модулей</vt:lpstr>
      <vt:lpstr>КПД солнечных батарей</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Microsoft Office</dc:creator>
  <cp:lastModifiedBy>Моисеева Регина Рафаиловна</cp:lastModifiedBy>
  <cp:revision>325</cp:revision>
  <dcterms:created xsi:type="dcterms:W3CDTF">2018-11-25T16:28:05Z</dcterms:created>
  <dcterms:modified xsi:type="dcterms:W3CDTF">2024-04-08T07:58:02Z</dcterms:modified>
</cp:coreProperties>
</file>