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2060" y="30816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Работа над любым проектом включает определенные этапы выполнения проекта, которые необходимо четко спланировать для достижения максимальной эффективности проектной работы.</a:t>
            </a:r>
          </a:p>
          <a:p>
            <a:r>
              <a:rPr lang="ru-RU" sz="2800" dirty="0"/>
              <a:t>Этапы работы над проектом</a:t>
            </a:r>
          </a:p>
          <a:p>
            <a:r>
              <a:rPr lang="ru-RU" sz="2800" dirty="0"/>
              <a:t>1.	Подготовительный:</a:t>
            </a:r>
          </a:p>
          <a:p>
            <a:r>
              <a:rPr lang="ru-RU" sz="2800" dirty="0"/>
              <a:t>• Планирование</a:t>
            </a:r>
          </a:p>
          <a:p>
            <a:r>
              <a:rPr lang="ru-RU" sz="2800" dirty="0"/>
              <a:t>• Исследование:</a:t>
            </a:r>
          </a:p>
          <a:p>
            <a:r>
              <a:rPr lang="ru-RU" sz="2800" dirty="0"/>
              <a:t>• Результаты:</a:t>
            </a:r>
          </a:p>
          <a:p>
            <a:r>
              <a:rPr lang="ru-RU" sz="2800" dirty="0"/>
              <a:t>2.	Подготовка к защите проекта:</a:t>
            </a:r>
          </a:p>
          <a:p>
            <a:r>
              <a:rPr lang="ru-RU" sz="2800" dirty="0"/>
              <a:t>• Презентация (отчёт):</a:t>
            </a:r>
          </a:p>
          <a:p>
            <a:r>
              <a:rPr lang="ru-RU" sz="2800" dirty="0"/>
              <a:t>• Оценка результатов и процесса (рефлексия).</a:t>
            </a:r>
          </a:p>
          <a:p>
            <a:r>
              <a:rPr lang="ru-RU" sz="2800" dirty="0"/>
              <a:t>Различные источники по-разному классифицируют этапы работы над учебным проектом.</a:t>
            </a:r>
          </a:p>
        </p:txBody>
      </p:sp>
    </p:spTree>
    <p:extLst>
      <p:ext uri="{BB962C8B-B14F-4D97-AF65-F5344CB8AC3E}">
        <p14:creationId xmlns:p14="http://schemas.microsoft.com/office/powerpoint/2010/main" val="1913812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5883624" cy="334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57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85391" y="260648"/>
            <a:ext cx="92525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Л.Л Розанов выделяет следующие этапы проектной деятельности:</a:t>
            </a:r>
          </a:p>
          <a:p>
            <a:r>
              <a:rPr lang="ru-RU" sz="2400" dirty="0"/>
              <a:t>1. Организационно-подготовительный (выбор темы; определение задач проекта; поиск проблемы; составление предварительного плана; определение участников, методов, приемов исследования; овладение терминологией).</a:t>
            </a:r>
          </a:p>
          <a:p>
            <a:r>
              <a:rPr lang="ru-RU" sz="2400" dirty="0"/>
              <a:t>2. Поисково-исследовательский (разработка программы исследования; сбор и изучение необходимой информации; непосредственное исследование на основе применения методов наблюдения, эксперимента, анализа и синтеза).</a:t>
            </a:r>
          </a:p>
          <a:p>
            <a:r>
              <a:rPr lang="ru-RU" sz="2400" dirty="0"/>
              <a:t>3. Отчетно-оформительский (составление названия исследовательского проекта; изложение проекта).</a:t>
            </a:r>
          </a:p>
          <a:p>
            <a:r>
              <a:rPr lang="ru-RU" sz="2400" dirty="0"/>
              <a:t>4. Информационно-</a:t>
            </a:r>
            <a:r>
              <a:rPr lang="ru-RU" sz="2400" dirty="0" err="1"/>
              <a:t>презентативный</a:t>
            </a:r>
            <a:r>
              <a:rPr lang="ru-RU" sz="2400" dirty="0"/>
              <a:t> (защита проекта; самооценка и оценка проектов).</a:t>
            </a:r>
          </a:p>
        </p:txBody>
      </p:sp>
    </p:spTree>
    <p:extLst>
      <p:ext uri="{BB962C8B-B14F-4D97-AF65-F5344CB8AC3E}">
        <p14:creationId xmlns:p14="http://schemas.microsoft.com/office/powerpoint/2010/main" val="1341414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Укрупненно структура и последовательность исследовательских этапов представлены на рис. 1.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6667816" cy="338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755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44824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Предваряет реальное исследование теоретическое обоснование проблемы, которое включает:</a:t>
            </a:r>
          </a:p>
          <a:p>
            <a:r>
              <a:rPr lang="ru-RU" dirty="0"/>
              <a:t>– обоснование наличия реальной проблемы;</a:t>
            </a:r>
          </a:p>
          <a:p>
            <a:r>
              <a:rPr lang="ru-RU" dirty="0"/>
              <a:t>– определение показателя, позволяющего качественно или количественно охарактеризовать данную исследовательскую проблему;</a:t>
            </a:r>
          </a:p>
          <a:p>
            <a:r>
              <a:rPr lang="ru-RU" dirty="0"/>
              <a:t>– оценку возможности статистически определить значение и динамику этого показателя;</a:t>
            </a:r>
          </a:p>
          <a:p>
            <a:r>
              <a:rPr lang="ru-RU" dirty="0"/>
              <a:t>– оценку степени достоверности полученных данных; </a:t>
            </a:r>
          </a:p>
          <a:p>
            <a:r>
              <a:rPr lang="ru-RU" dirty="0"/>
              <a:t>– выявление существенных элементов проблемы, исследование которых входит в предметную сферу исследования, например выявление социальных связей, групп, отношений, играющих определяющую роль в повышении качества управленческих решений;</a:t>
            </a:r>
          </a:p>
          <a:p>
            <a:r>
              <a:rPr lang="ru-RU" dirty="0"/>
              <a:t>– выделение в рассматриваемой проблемной ситуации главных и второстепенных компонентов с целью определения основного направления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3337748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88924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Проект выполняется группой студентов, которая составляет команду проекта. Команда проекта – группа, тесно взаимодействующая и работающая вместе при решении проблемы: анализе, принятии решений, обдумывании и т. п. Совместная работа и кооперация членов команды при работе над проектом – необходимый компонент всего подхода к обучению с использованием технологии проектов. Команда проекта создается студентами на период реализации одного проекта. </a:t>
            </a:r>
          </a:p>
          <a:p>
            <a:r>
              <a:rPr lang="ru-RU" sz="2000" dirty="0"/>
              <a:t>Состав команды проекта определяется тематикой проекта, выбранной конкретными студентами, а также возможным количеством участников одного проекта, выполняемого под руководством– руководителя проекта.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30747"/>
            <a:ext cx="4295924" cy="304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352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4602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При выполнении проекта команда с помощью руководителя проекта</a:t>
            </a:r>
          </a:p>
          <a:p>
            <a:r>
              <a:rPr lang="ru-RU" sz="2800" dirty="0"/>
              <a:t> – структурирует проект в логике научного исследования; </a:t>
            </a:r>
          </a:p>
          <a:p>
            <a:r>
              <a:rPr lang="ru-RU" sz="2800" dirty="0"/>
              <a:t>– включает в проект аргументацию его актуальности;</a:t>
            </a:r>
          </a:p>
          <a:p>
            <a:r>
              <a:rPr lang="ru-RU" sz="2800" dirty="0"/>
              <a:t>– обозначает цели и задачи проектного исследования; </a:t>
            </a:r>
          </a:p>
          <a:p>
            <a:r>
              <a:rPr lang="ru-RU" sz="2800" dirty="0"/>
              <a:t>– формулирует гипотезу исследования;</a:t>
            </a:r>
          </a:p>
          <a:p>
            <a:r>
              <a:rPr lang="ru-RU" sz="2800" dirty="0"/>
              <a:t>– определяет методы исследования;</a:t>
            </a:r>
          </a:p>
          <a:p>
            <a:r>
              <a:rPr lang="ru-RU" sz="2800" dirty="0"/>
              <a:t>– конкретизирует источники информации;</a:t>
            </a:r>
          </a:p>
          <a:p>
            <a:r>
              <a:rPr lang="ru-RU" sz="2800" dirty="0"/>
              <a:t>– выводит методологию исследования;</a:t>
            </a:r>
          </a:p>
          <a:p>
            <a:r>
              <a:rPr lang="ru-RU" sz="2800" dirty="0"/>
              <a:t>– определяет пути решения проблем;</a:t>
            </a:r>
          </a:p>
          <a:p>
            <a:r>
              <a:rPr lang="ru-RU" sz="2800" dirty="0"/>
              <a:t>– осваивает новое опытным путем;</a:t>
            </a:r>
          </a:p>
          <a:p>
            <a:r>
              <a:rPr lang="ru-RU" sz="2800" dirty="0"/>
              <a:t>– оформляет проект в виде выводов; </a:t>
            </a:r>
          </a:p>
          <a:p>
            <a:r>
              <a:rPr lang="ru-RU" sz="2800" dirty="0"/>
              <a:t>– подтверждает или опровергает гипотезу;</a:t>
            </a:r>
          </a:p>
          <a:p>
            <a:r>
              <a:rPr lang="ru-RU" sz="2800" dirty="0"/>
              <a:t>– выходит на новый спектр проблем.</a:t>
            </a:r>
          </a:p>
        </p:txBody>
      </p:sp>
    </p:spTree>
    <p:extLst>
      <p:ext uri="{BB962C8B-B14F-4D97-AF65-F5344CB8AC3E}">
        <p14:creationId xmlns:p14="http://schemas.microsoft.com/office/powerpoint/2010/main" val="1706298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24744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Каждый участник выдвигает идеи, другие пытаются их развивать, а анализ полученных решений проводится позже. Иногда используют «немой» вариант «мозгового штурма» – </a:t>
            </a:r>
            <a:r>
              <a:rPr lang="ru-RU" dirty="0" err="1"/>
              <a:t>брейнрайтинг</a:t>
            </a:r>
            <a:r>
              <a:rPr lang="ru-RU" dirty="0"/>
              <a:t>, когда идеи записываются на листке бумаги, который участники передают друг другу, внося новые возникшие соображения. «Мозговой штурм» включает следующие этапы:</a:t>
            </a:r>
          </a:p>
          <a:p>
            <a:r>
              <a:rPr lang="ru-RU" dirty="0"/>
              <a:t>• Постановка проблемы. Предварительный этап. В начале этого этапа проблема должна быть четко сформулирована. Происходит отбор участников «штурма», определение ведущего и распределение прочих ролей участников в зависимости от поставленной проблемы и выбранного способа проведения штурма.</a:t>
            </a:r>
          </a:p>
          <a:p>
            <a:r>
              <a:rPr lang="ru-RU" dirty="0"/>
              <a:t>• Генерация идей. Основной этап, от которого во многом зависит успех всего «мозгового штурма».</a:t>
            </a:r>
          </a:p>
          <a:p>
            <a:r>
              <a:rPr lang="ru-RU" dirty="0"/>
              <a:t>• Группировка, отбор и оценка идей. Этот этап позволяет выделить наиболее ценные идеи и представить окончательный результат «мозгового штурма» в виде набора свойств, характеристик, особенностей исследуемого объекта.</a:t>
            </a:r>
          </a:p>
        </p:txBody>
      </p:sp>
    </p:spTree>
    <p:extLst>
      <p:ext uri="{BB962C8B-B14F-4D97-AF65-F5344CB8AC3E}">
        <p14:creationId xmlns:p14="http://schemas.microsoft.com/office/powerpoint/2010/main" val="874163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18" y="188640"/>
            <a:ext cx="91350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SWOT-анализ – это метод стратегического анализа, который эффективен при осуществлении начальной оценки текущей ситуации. Суть метода заключается в выявлении факторов внутренней и внешней среды исследуемого объекта и разделении их на четыре категории: </a:t>
            </a:r>
            <a:r>
              <a:rPr lang="ru-RU" dirty="0" err="1"/>
              <a:t>Strengths</a:t>
            </a:r>
            <a:r>
              <a:rPr lang="ru-RU" dirty="0"/>
              <a:t> (сильные стороны), </a:t>
            </a:r>
            <a:r>
              <a:rPr lang="ru-RU" dirty="0" err="1"/>
              <a:t>Weaknesses</a:t>
            </a:r>
            <a:r>
              <a:rPr lang="ru-RU" dirty="0"/>
              <a:t> (слабые стороны), </a:t>
            </a:r>
            <a:r>
              <a:rPr lang="ru-RU" dirty="0" err="1"/>
              <a:t>Opportunities</a:t>
            </a:r>
            <a:r>
              <a:rPr lang="ru-RU" dirty="0"/>
              <a:t> (возможности) и </a:t>
            </a:r>
            <a:r>
              <a:rPr lang="ru-RU" dirty="0" err="1"/>
              <a:t>Th</a:t>
            </a:r>
            <a:r>
              <a:rPr lang="ru-RU" dirty="0"/>
              <a:t> </a:t>
            </a:r>
            <a:r>
              <a:rPr lang="ru-RU" dirty="0" err="1"/>
              <a:t>reats</a:t>
            </a:r>
            <a:r>
              <a:rPr lang="ru-RU" dirty="0"/>
              <a:t> (угрозы). Сильные (S) и слабые (W) стороны являются факторами внутренней среды объекта анализа (т. е. тем, на что сам объект способен повлиять); возможности (O) и угрозы (T) являются факторами внешней среды.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0888"/>
            <a:ext cx="6830913" cy="4021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847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70427"/>
            <a:ext cx="4621213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009" y="3288943"/>
            <a:ext cx="4633913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4026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649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Gimiki</dc:creator>
  <cp:lastModifiedBy>Пользователь Windows</cp:lastModifiedBy>
  <cp:revision>1</cp:revision>
  <dcterms:created xsi:type="dcterms:W3CDTF">2023-11-28T12:08:49Z</dcterms:created>
  <dcterms:modified xsi:type="dcterms:W3CDTF">2023-11-28T12:14:07Z</dcterms:modified>
</cp:coreProperties>
</file>