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13"/>
  </p:notesMasterIdLst>
  <p:handoutMasterIdLst>
    <p:handoutMasterId r:id="rId14"/>
  </p:handoutMasterIdLst>
  <p:sldIdLst>
    <p:sldId id="256" r:id="rId2"/>
    <p:sldId id="315" r:id="rId3"/>
    <p:sldId id="316" r:id="rId4"/>
    <p:sldId id="317" r:id="rId5"/>
    <p:sldId id="318" r:id="rId6"/>
    <p:sldId id="319" r:id="rId7"/>
    <p:sldId id="320" r:id="rId8"/>
    <p:sldId id="321" r:id="rId9"/>
    <p:sldId id="322" r:id="rId10"/>
    <p:sldId id="323" r:id="rId11"/>
    <p:sldId id="32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FA1"/>
    <a:srgbClr val="FFC1B5"/>
    <a:srgbClr val="FFB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0"/>
    <p:restoredTop sz="94727"/>
  </p:normalViewPr>
  <p:slideViewPr>
    <p:cSldViewPr snapToGrid="0" snapToObjects="1">
      <p:cViewPr>
        <p:scale>
          <a:sx n="118" d="100"/>
          <a:sy n="118" d="100"/>
        </p:scale>
        <p:origin x="-27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7BDA20-0915-4900-880A-D0AC57717EE9}"/>
    <pc:docChg chg="modSld">
      <pc:chgData name="" userId="" providerId="" clId="Web-{A37BDA20-0915-4900-880A-D0AC57717EE9}" dt="2019-02-26T12:43:06.812" v="26" actId="14100"/>
      <pc:docMkLst>
        <pc:docMk/>
      </pc:docMkLst>
      <pc:sldChg chg="modSp">
        <pc:chgData name="" userId="" providerId="" clId="Web-{A37BDA20-0915-4900-880A-D0AC57717EE9}" dt="2019-02-26T12:43:06.812" v="26" actId="14100"/>
        <pc:sldMkLst>
          <pc:docMk/>
          <pc:sldMk cId="1912680238" sldId="293"/>
        </pc:sldMkLst>
        <pc:spChg chg="mod">
          <ac:chgData name="" userId="" providerId="" clId="Web-{A37BDA20-0915-4900-880A-D0AC57717EE9}" dt="2019-02-26T12:43:06.812" v="26" actId="14100"/>
          <ac:spMkLst>
            <pc:docMk/>
            <pc:sldMk cId="1912680238" sldId="293"/>
            <ac:spMk id="23" creationId="{00000000-0000-0000-0000-000000000000}"/>
          </ac:spMkLst>
        </pc:spChg>
      </pc:sldChg>
      <pc:sldChg chg="modSp">
        <pc:chgData name="" userId="" providerId="" clId="Web-{A37BDA20-0915-4900-880A-D0AC57717EE9}" dt="2019-02-26T12:41:41.294" v="2" actId="20577"/>
        <pc:sldMkLst>
          <pc:docMk/>
          <pc:sldMk cId="1725395473" sldId="296"/>
        </pc:sldMkLst>
        <pc:spChg chg="mod">
          <ac:chgData name="" userId="" providerId="" clId="Web-{A37BDA20-0915-4900-880A-D0AC57717EE9}" dt="2019-02-26T12:41:41.294" v="2" actId="20577"/>
          <ac:spMkLst>
            <pc:docMk/>
            <pc:sldMk cId="1725395473" sldId="296"/>
            <ac:spMk id="9" creationId="{00000000-0000-0000-0000-000000000000}"/>
          </ac:spMkLst>
        </pc:spChg>
      </pc:sldChg>
    </pc:docChg>
  </pc:docChgLst>
  <pc:docChgLst>
    <pc:chgData clId="Web-{E888C0AF-F9E3-4350-BCE2-EF5EEEBB9718}"/>
    <pc:docChg chg="modSld">
      <pc:chgData name="" userId="" providerId="" clId="Web-{E888C0AF-F9E3-4350-BCE2-EF5EEEBB9718}" dt="2019-08-16T12:25:56.174" v="38" actId="20577"/>
      <pc:docMkLst>
        <pc:docMk/>
      </pc:docMkLst>
      <pc:sldChg chg="addSp delSp modSp">
        <pc:chgData name="" userId="" providerId="" clId="Web-{E888C0AF-F9E3-4350-BCE2-EF5EEEBB9718}" dt="2019-08-16T12:25:56.174" v="37" actId="20577"/>
        <pc:sldMkLst>
          <pc:docMk/>
          <pc:sldMk cId="471288344" sldId="276"/>
        </pc:sldMkLst>
        <pc:spChg chg="add mod">
          <ac:chgData name="" userId="" providerId="" clId="Web-{E888C0AF-F9E3-4350-BCE2-EF5EEEBB9718}" dt="2019-08-16T12:25:56.174" v="37" actId="20577"/>
          <ac:spMkLst>
            <pc:docMk/>
            <pc:sldMk cId="471288344" sldId="276"/>
            <ac:spMk id="2" creationId="{D76D20AA-A980-4EFA-8A9B-4A05B6312AC0}"/>
          </ac:spMkLst>
        </pc:spChg>
        <pc:spChg chg="del mod">
          <ac:chgData name="" userId="" providerId="" clId="Web-{E888C0AF-F9E3-4350-BCE2-EF5EEEBB9718}" dt="2019-08-16T12:24:28.627" v="10"/>
          <ac:spMkLst>
            <pc:docMk/>
            <pc:sldMk cId="471288344" sldId="276"/>
            <ac:spMk id="6" creationId="{00000000-0000-0000-0000-000000000000}"/>
          </ac:spMkLst>
        </pc:spChg>
        <pc:picChg chg="mod">
          <ac:chgData name="" userId="" providerId="" clId="Web-{E888C0AF-F9E3-4350-BCE2-EF5EEEBB9718}" dt="2019-08-16T12:24:03.330" v="0" actId="1076"/>
          <ac:picMkLst>
            <pc:docMk/>
            <pc:sldMk cId="471288344" sldId="276"/>
            <ac:picMk id="8"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530D0-29E5-D249-A0C6-69F4EBD384F4}" type="datetimeFigureOut">
              <a:rPr lang="ru-RU" smtClean="0"/>
              <a:t>08.05.2024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BEC64A-B205-E041-970A-7CDBFA106881}" type="slidenum">
              <a:rPr lang="ru-RU" smtClean="0"/>
              <a:t>‹#›</a:t>
            </a:fld>
            <a:endParaRPr lang="ru-RU"/>
          </a:p>
        </p:txBody>
      </p:sp>
    </p:spTree>
    <p:extLst>
      <p:ext uri="{BB962C8B-B14F-4D97-AF65-F5344CB8AC3E}">
        <p14:creationId xmlns:p14="http://schemas.microsoft.com/office/powerpoint/2010/main" val="1014568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02172-E247-9441-B2C8-2FB2D52CFEA5}" type="datetimeFigureOut">
              <a:rPr lang="ru-RU" smtClean="0"/>
              <a:t>08.05.2024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EFE31-727B-424F-A299-54A6E4830AAF}" type="slidenum">
              <a:rPr lang="ru-RU" smtClean="0"/>
              <a:t>‹#›</a:t>
            </a:fld>
            <a:endParaRPr lang="ru-RU"/>
          </a:p>
        </p:txBody>
      </p:sp>
    </p:spTree>
    <p:extLst>
      <p:ext uri="{BB962C8B-B14F-4D97-AF65-F5344CB8AC3E}">
        <p14:creationId xmlns:p14="http://schemas.microsoft.com/office/powerpoint/2010/main" val="1042370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2DA4DDF-1E6E-344F-B853-F3D969FEC4FF}" type="datetime1">
              <a:rPr lang="ru-RU" smtClean="0"/>
              <a:t>08.05.2024</a:t>
            </a:fld>
            <a:endParaRPr lang="ru-RU"/>
          </a:p>
        </p:txBody>
      </p:sp>
      <p:sp>
        <p:nvSpPr>
          <p:cNvPr id="5" name="Нижний колонтитул 4"/>
          <p:cNvSpPr>
            <a:spLocks noGrp="1"/>
          </p:cNvSpPr>
          <p:nvPr>
            <p:ph type="ftr" sz="quarter" idx="11"/>
          </p:nvPr>
        </p:nvSpPr>
        <p:spPr/>
        <p:txBody>
          <a:bodyPr/>
          <a:lstStyle/>
          <a:p>
            <a:r>
              <a:rPr lang="en-US"/>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19195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1403F6-4779-2747-88DB-F4B7576FB608}" type="datetime1">
              <a:rPr lang="ru-RU" smtClean="0"/>
              <a:t>08.05.2024</a:t>
            </a:fld>
            <a:endParaRPr lang="ru-RU"/>
          </a:p>
        </p:txBody>
      </p:sp>
      <p:sp>
        <p:nvSpPr>
          <p:cNvPr id="5" name="Нижний колонтитул 4"/>
          <p:cNvSpPr>
            <a:spLocks noGrp="1"/>
          </p:cNvSpPr>
          <p:nvPr>
            <p:ph type="ftr" sz="quarter" idx="11"/>
          </p:nvPr>
        </p:nvSpPr>
        <p:spPr/>
        <p:txBody>
          <a:bodyPr/>
          <a:lstStyle/>
          <a:p>
            <a:r>
              <a:rPr lang="en-US"/>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425675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D1403F6-4779-2747-88DB-F4B7576FB608}" type="datetime1">
              <a:rPr lang="ru-RU" smtClean="0"/>
              <a:t>08.05.2024</a:t>
            </a:fld>
            <a:endParaRPr lang="ru-RU"/>
          </a:p>
        </p:txBody>
      </p:sp>
      <p:sp>
        <p:nvSpPr>
          <p:cNvPr id="5" name="Нижний колонтитул 4"/>
          <p:cNvSpPr>
            <a:spLocks noGrp="1"/>
          </p:cNvSpPr>
          <p:nvPr>
            <p:ph type="ftr" sz="quarter" idx="11"/>
          </p:nvPr>
        </p:nvSpPr>
        <p:spPr/>
        <p:txBody>
          <a:bodyPr/>
          <a:lstStyle/>
          <a:p>
            <a:r>
              <a:rPr lang="en-US"/>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097220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A28B4F-FFDE-AC41-B8CF-37BD32587E2B}" type="datetime1">
              <a:rPr lang="ru-RU" smtClean="0"/>
              <a:t>08.05.2024</a:t>
            </a:fld>
            <a:endParaRPr lang="ru-RU"/>
          </a:p>
        </p:txBody>
      </p:sp>
      <p:sp>
        <p:nvSpPr>
          <p:cNvPr id="5" name="Нижний колонтитул 4"/>
          <p:cNvSpPr>
            <a:spLocks noGrp="1"/>
          </p:cNvSpPr>
          <p:nvPr>
            <p:ph type="ftr" sz="quarter" idx="11"/>
          </p:nvPr>
        </p:nvSpPr>
        <p:spPr/>
        <p:txBody>
          <a:bodyPr/>
          <a:lstStyle/>
          <a:p>
            <a:r>
              <a:rPr lang="en-US"/>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54002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50C20C6-42FB-6F41-BBEE-3BC85D15744F}" type="datetime1">
              <a:rPr lang="ru-RU" smtClean="0"/>
              <a:t>08.05.2024</a:t>
            </a:fld>
            <a:endParaRPr lang="ru-RU"/>
          </a:p>
        </p:txBody>
      </p:sp>
      <p:sp>
        <p:nvSpPr>
          <p:cNvPr id="5" name="Нижний колонтитул 4"/>
          <p:cNvSpPr>
            <a:spLocks noGrp="1"/>
          </p:cNvSpPr>
          <p:nvPr>
            <p:ph type="ftr" sz="quarter" idx="11"/>
          </p:nvPr>
        </p:nvSpPr>
        <p:spPr/>
        <p:txBody>
          <a:bodyPr/>
          <a:lstStyle/>
          <a:p>
            <a:r>
              <a:rPr lang="en-US"/>
              <a:t>Economics for SES</a:t>
            </a:r>
            <a:endParaRPr lang="ru-RU"/>
          </a:p>
        </p:txBody>
      </p:sp>
      <p:sp>
        <p:nvSpPr>
          <p:cNvPr id="6" name="Номер слайда 5"/>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73432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80CD70E-DC6E-824D-8FBD-41B4638D6B74}" type="datetime1">
              <a:rPr lang="ru-RU" smtClean="0"/>
              <a:t>08.05.2024</a:t>
            </a:fld>
            <a:endParaRPr lang="ru-RU"/>
          </a:p>
        </p:txBody>
      </p:sp>
      <p:sp>
        <p:nvSpPr>
          <p:cNvPr id="6" name="Нижний колонтитул 5"/>
          <p:cNvSpPr>
            <a:spLocks noGrp="1"/>
          </p:cNvSpPr>
          <p:nvPr>
            <p:ph type="ftr" sz="quarter" idx="11"/>
          </p:nvPr>
        </p:nvSpPr>
        <p:spPr/>
        <p:txBody>
          <a:bodyPr/>
          <a:lstStyle/>
          <a:p>
            <a:r>
              <a:rPr lang="en-US"/>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925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CD368C-BB0F-924F-97BD-5455DC3BB498}" type="datetime1">
              <a:rPr lang="ru-RU" smtClean="0"/>
              <a:t>08.05.2024</a:t>
            </a:fld>
            <a:endParaRPr lang="ru-RU"/>
          </a:p>
        </p:txBody>
      </p:sp>
      <p:sp>
        <p:nvSpPr>
          <p:cNvPr id="8" name="Нижний колонтитул 7"/>
          <p:cNvSpPr>
            <a:spLocks noGrp="1"/>
          </p:cNvSpPr>
          <p:nvPr>
            <p:ph type="ftr" sz="quarter" idx="11"/>
          </p:nvPr>
        </p:nvSpPr>
        <p:spPr/>
        <p:txBody>
          <a:bodyPr/>
          <a:lstStyle/>
          <a:p>
            <a:r>
              <a:rPr lang="en-US"/>
              <a:t>Economics for SES</a:t>
            </a:r>
            <a:endParaRPr lang="ru-RU"/>
          </a:p>
        </p:txBody>
      </p:sp>
      <p:sp>
        <p:nvSpPr>
          <p:cNvPr id="9" name="Номер слайда 8"/>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43374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046EDF4-60BA-0541-8D2F-7B9A24E5D50E}" type="datetime1">
              <a:rPr lang="ru-RU" smtClean="0"/>
              <a:t>08.05.2024</a:t>
            </a:fld>
            <a:endParaRPr lang="ru-RU"/>
          </a:p>
        </p:txBody>
      </p:sp>
      <p:sp>
        <p:nvSpPr>
          <p:cNvPr id="4" name="Нижний колонтитул 3"/>
          <p:cNvSpPr>
            <a:spLocks noGrp="1"/>
          </p:cNvSpPr>
          <p:nvPr>
            <p:ph type="ftr" sz="quarter" idx="11"/>
          </p:nvPr>
        </p:nvSpPr>
        <p:spPr/>
        <p:txBody>
          <a:bodyPr/>
          <a:lstStyle/>
          <a:p>
            <a:r>
              <a:rPr lang="en-US"/>
              <a:t>Economics for SES</a:t>
            </a:r>
            <a:endParaRPr lang="ru-RU"/>
          </a:p>
        </p:txBody>
      </p:sp>
      <p:sp>
        <p:nvSpPr>
          <p:cNvPr id="5" name="Номер слайда 4"/>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0407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1403F6-4779-2747-88DB-F4B7576FB608}" type="datetime1">
              <a:rPr lang="ru-RU" smtClean="0"/>
              <a:t>08.05.2024</a:t>
            </a:fld>
            <a:endParaRPr lang="ru-RU"/>
          </a:p>
        </p:txBody>
      </p:sp>
      <p:sp>
        <p:nvSpPr>
          <p:cNvPr id="3" name="Нижний колонтитул 2"/>
          <p:cNvSpPr>
            <a:spLocks noGrp="1"/>
          </p:cNvSpPr>
          <p:nvPr>
            <p:ph type="ftr" sz="quarter" idx="11"/>
          </p:nvPr>
        </p:nvSpPr>
        <p:spPr/>
        <p:txBody>
          <a:bodyPr/>
          <a:lstStyle/>
          <a:p>
            <a:r>
              <a:rPr lang="en-US"/>
              <a:t>Economics for SES</a:t>
            </a:r>
            <a:endParaRPr lang="ru-RU"/>
          </a:p>
        </p:txBody>
      </p:sp>
      <p:sp>
        <p:nvSpPr>
          <p:cNvPr id="4" name="Номер слайда 3"/>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1981146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0D58407-4F2C-9A44-8F1C-083821FFA74F}" type="datetime1">
              <a:rPr lang="ru-RU" smtClean="0"/>
              <a:t>08.05.2024</a:t>
            </a:fld>
            <a:endParaRPr lang="ru-RU"/>
          </a:p>
        </p:txBody>
      </p:sp>
      <p:sp>
        <p:nvSpPr>
          <p:cNvPr id="6" name="Нижний колонтитул 5"/>
          <p:cNvSpPr>
            <a:spLocks noGrp="1"/>
          </p:cNvSpPr>
          <p:nvPr>
            <p:ph type="ftr" sz="quarter" idx="11"/>
          </p:nvPr>
        </p:nvSpPr>
        <p:spPr/>
        <p:txBody>
          <a:bodyPr/>
          <a:lstStyle/>
          <a:p>
            <a:r>
              <a:rPr lang="en-US"/>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90648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Чтобы добавить рисунок, перетащите его на заполнитель или щелкните значок</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3DE2F5E-4BEE-194C-BE71-CAE0E327518E}" type="datetime1">
              <a:rPr lang="ru-RU" smtClean="0"/>
              <a:t>08.05.2024</a:t>
            </a:fld>
            <a:endParaRPr lang="ru-RU"/>
          </a:p>
        </p:txBody>
      </p:sp>
      <p:sp>
        <p:nvSpPr>
          <p:cNvPr id="6" name="Нижний колонтитул 5"/>
          <p:cNvSpPr>
            <a:spLocks noGrp="1"/>
          </p:cNvSpPr>
          <p:nvPr>
            <p:ph type="ftr" sz="quarter" idx="11"/>
          </p:nvPr>
        </p:nvSpPr>
        <p:spPr/>
        <p:txBody>
          <a:bodyPr/>
          <a:lstStyle/>
          <a:p>
            <a:r>
              <a:rPr lang="en-US"/>
              <a:t>Economics for SES</a:t>
            </a:r>
            <a:endParaRPr lang="ru-RU"/>
          </a:p>
        </p:txBody>
      </p:sp>
      <p:sp>
        <p:nvSpPr>
          <p:cNvPr id="7" name="Номер слайда 6"/>
          <p:cNvSpPr>
            <a:spLocks noGrp="1"/>
          </p:cNvSpPr>
          <p:nvPr>
            <p:ph type="sldNum" sz="quarter" idx="12"/>
          </p:nvPr>
        </p:nvSpPr>
        <p:spPr/>
        <p:txBody>
          <a:bodyPr/>
          <a:lstStyle/>
          <a:p>
            <a:fld id="{6AD30A80-E4DB-064F-9C5F-077D5922DE95}" type="slidenum">
              <a:rPr lang="ru-RU" smtClean="0"/>
              <a:t>‹#›</a:t>
            </a:fld>
            <a:endParaRPr lang="ru-RU"/>
          </a:p>
        </p:txBody>
      </p:sp>
    </p:spTree>
    <p:extLst>
      <p:ext uri="{BB962C8B-B14F-4D97-AF65-F5344CB8AC3E}">
        <p14:creationId xmlns:p14="http://schemas.microsoft.com/office/powerpoint/2010/main" val="181344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403F6-4779-2747-88DB-F4B7576FB608}" type="datetime1">
              <a:rPr lang="ru-RU" smtClean="0"/>
              <a:t>08.05.2024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Economics for SES</a:t>
            </a: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30A80-E4DB-064F-9C5F-077D5922DE95}" type="slidenum">
              <a:rPr lang="ru-RU" smtClean="0"/>
              <a:t>‹#›</a:t>
            </a:fld>
            <a:endParaRPr lang="ru-RU"/>
          </a:p>
        </p:txBody>
      </p:sp>
    </p:spTree>
    <p:extLst>
      <p:ext uri="{BB962C8B-B14F-4D97-AF65-F5344CB8AC3E}">
        <p14:creationId xmlns:p14="http://schemas.microsoft.com/office/powerpoint/2010/main" val="85691779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6" descr="Фотозона_большая_Корстон.jpg"/>
          <p:cNvPicPr>
            <a:picLocks noChangeAspect="1"/>
          </p:cNvPicPr>
          <p:nvPr/>
        </p:nvPicPr>
        <p:blipFill>
          <a:blip r:embed="rId2" cstate="print"/>
          <a:stretch>
            <a:fillRect/>
          </a:stretch>
        </p:blipFill>
        <p:spPr>
          <a:xfrm>
            <a:off x="0" y="1714524"/>
            <a:ext cx="12192000" cy="6858000"/>
          </a:xfrm>
          <a:prstGeom prst="rect">
            <a:avLst/>
          </a:prstGeom>
        </p:spPr>
      </p:pic>
      <p:sp>
        <p:nvSpPr>
          <p:cNvPr id="9" name="Подзаголовок 2"/>
          <p:cNvSpPr txBox="1">
            <a:spLocks/>
          </p:cNvSpPr>
          <p:nvPr/>
        </p:nvSpPr>
        <p:spPr>
          <a:xfrm>
            <a:off x="466166" y="473059"/>
            <a:ext cx="11214846" cy="1678508"/>
          </a:xfrm>
          <a:prstGeom prst="rect">
            <a:avLst/>
          </a:prstGeom>
        </p:spPr>
        <p:txBody>
          <a:bodyPr>
            <a:normAutofit fontScale="62500" lnSpcReduction="20000"/>
          </a:bodyPr>
          <a:lstStyle/>
          <a:p>
            <a:pPr marL="342900" lvl="0" indent="-342900">
              <a:spcBef>
                <a:spcPct val="20000"/>
              </a:spcBef>
              <a:defRPr/>
            </a:pPr>
            <a:r>
              <a:rPr lang="ru-RU" sz="3500" b="1" dirty="0">
                <a:solidFill>
                  <a:srgbClr val="7030A0"/>
                </a:solidFill>
                <a:latin typeface="HelveticaNeueCyr" pitchFamily="50" charset="-52"/>
              </a:rPr>
              <a:t>	</a:t>
            </a:r>
            <a:r>
              <a:rPr lang="ru-RU" sz="3500" b="1" dirty="0">
                <a:solidFill>
                  <a:srgbClr val="7030A0"/>
                </a:solidFill>
                <a:latin typeface="Helvetica" charset="0"/>
                <a:ea typeface="Helvetica" charset="0"/>
                <a:cs typeface="Helvetica" charset="0"/>
              </a:rPr>
              <a:t>Возобновляемые источники энергии</a:t>
            </a:r>
            <a:endParaRPr lang="en-US" sz="3500" b="1" dirty="0">
              <a:solidFill>
                <a:srgbClr val="7030A0"/>
              </a:solidFill>
              <a:latin typeface="Helvetica" charset="0"/>
              <a:ea typeface="Helvetica" charset="0"/>
              <a:cs typeface="Helvetica" charset="0"/>
            </a:endParaRPr>
          </a:p>
          <a:p>
            <a:r>
              <a:rPr lang="ru-RU" sz="2800" b="1" spc="-5" dirty="0">
                <a:latin typeface="Helvetica" charset="0"/>
                <a:ea typeface="Helvetica" charset="0"/>
                <a:cs typeface="Helvetica" charset="0"/>
              </a:rPr>
              <a:t>    </a:t>
            </a:r>
          </a:p>
          <a:p>
            <a:pPr algn="ctr"/>
            <a:r>
              <a:rPr lang="ru-RU" sz="3800" b="1" spc="-5" dirty="0">
                <a:latin typeface="Times New Roman" panose="02020603050405020304" pitchFamily="18" charset="0"/>
                <a:ea typeface="Helvetica" charset="0"/>
                <a:cs typeface="Times New Roman" panose="02020603050405020304" pitchFamily="18" charset="0"/>
              </a:rPr>
              <a:t>Лекция</a:t>
            </a:r>
            <a:r>
              <a:rPr lang="en-US" sz="3800" b="1" spc="-30" dirty="0">
                <a:latin typeface="Times New Roman" panose="02020603050405020304" pitchFamily="18" charset="0"/>
                <a:ea typeface="Helvetica" charset="0"/>
                <a:cs typeface="Times New Roman" panose="02020603050405020304" pitchFamily="18" charset="0"/>
              </a:rPr>
              <a:t> </a:t>
            </a:r>
            <a:r>
              <a:rPr lang="ru-RU" sz="3800" b="1" spc="-30" dirty="0" smtClean="0">
                <a:latin typeface="Times New Roman" panose="02020603050405020304" pitchFamily="18" charset="0"/>
                <a:ea typeface="Helvetica" charset="0"/>
                <a:cs typeface="Times New Roman" panose="02020603050405020304" pitchFamily="18" charset="0"/>
              </a:rPr>
              <a:t>4</a:t>
            </a:r>
            <a:r>
              <a:rPr lang="en-US" sz="3800" b="1" spc="-30" dirty="0" smtClean="0">
                <a:latin typeface="Times New Roman" panose="02020603050405020304" pitchFamily="18" charset="0"/>
                <a:ea typeface="Helvetica" charset="0"/>
                <a:cs typeface="Times New Roman" panose="02020603050405020304" pitchFamily="18" charset="0"/>
              </a:rPr>
              <a:t>.</a:t>
            </a:r>
            <a:r>
              <a:rPr lang="ru-RU" sz="3800" b="1" spc="-30" dirty="0">
                <a:latin typeface="Times New Roman" panose="02020603050405020304" pitchFamily="18" charset="0"/>
                <a:ea typeface="Helvetica" charset="0"/>
                <a:cs typeface="Times New Roman" panose="02020603050405020304" pitchFamily="18" charset="0"/>
              </a:rPr>
              <a:t>2</a:t>
            </a:r>
            <a:r>
              <a:rPr lang="en-US" sz="3800" b="1" dirty="0">
                <a:latin typeface="Times New Roman" panose="02020603050405020304" pitchFamily="18" charset="0"/>
                <a:cs typeface="Times New Roman" panose="02020603050405020304" pitchFamily="18" charset="0"/>
              </a:rPr>
              <a:t>:</a:t>
            </a:r>
          </a:p>
          <a:p>
            <a:pPr algn="ctr"/>
            <a:r>
              <a:rPr lang="en-US" sz="3800" b="1" spc="-5" dirty="0">
                <a:latin typeface="Lucida Sans Unicode"/>
                <a:cs typeface="Lucida Sans Unicode"/>
              </a:rPr>
              <a:t> </a:t>
            </a:r>
            <a:r>
              <a:rPr lang="ru-RU" sz="3800" b="1" dirty="0">
                <a:effectLst/>
                <a:latin typeface="Times New Roman" panose="02020603050405020304" pitchFamily="18" charset="0"/>
                <a:ea typeface="Calibri" panose="020F0502020204030204" pitchFamily="34" charset="0"/>
                <a:cs typeface="Times New Roman" panose="02020603050405020304" pitchFamily="18" charset="0"/>
              </a:rPr>
              <a:t>Основы ветроэнергетики. </a:t>
            </a:r>
            <a:r>
              <a:rPr lang="ru-RU" sz="3800" b="1" dirty="0">
                <a:effectLst/>
                <a:latin typeface="Times New Roman" panose="02020603050405020304" pitchFamily="18" charset="0"/>
                <a:ea typeface="Calibri" panose="020F0502020204030204" pitchFamily="34" charset="0"/>
              </a:rPr>
              <a:t>Распределение скорости ветрового потока</a:t>
            </a:r>
            <a:endParaRPr lang="ru-RU" sz="3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HelveticaNeueCyr" pitchFamily="50" charset="-52"/>
              </a:rPr>
              <a:t/>
            </a:r>
            <a:br>
              <a:rPr lang="en-US" sz="2800" b="1" dirty="0">
                <a:latin typeface="HelveticaNeueCyr" pitchFamily="50" charset="-52"/>
              </a:rPr>
            </a:br>
            <a:endParaRPr lang="ru-RU" sz="2800" b="1" dirty="0">
              <a:effectLst>
                <a:glow rad="101600">
                  <a:schemeClr val="accent1">
                    <a:alpha val="40000"/>
                  </a:schemeClr>
                </a:glow>
              </a:effectLst>
            </a:endParaRPr>
          </a:p>
        </p:txBody>
      </p:sp>
    </p:spTree>
    <p:extLst>
      <p:ext uri="{BB962C8B-B14F-4D97-AF65-F5344CB8AC3E}">
        <p14:creationId xmlns:p14="http://schemas.microsoft.com/office/powerpoint/2010/main" val="71690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7DF67DB0-B85E-E153-41B8-88DA261C523D}"/>
              </a:ext>
            </a:extLst>
          </p:cNvPr>
          <p:cNvSpPr>
            <a:spLocks noGrp="1"/>
          </p:cNvSpPr>
          <p:nvPr>
            <p:ph type="sldNum" sz="quarter" idx="12"/>
          </p:nvPr>
        </p:nvSpPr>
        <p:spPr/>
        <p:txBody>
          <a:bodyPr/>
          <a:lstStyle/>
          <a:p>
            <a:fld id="{6AD30A80-E4DB-064F-9C5F-077D5922DE95}" type="slidenum">
              <a:rPr lang="ru-RU" smtClean="0"/>
              <a:t>10</a:t>
            </a:fld>
            <a:endParaRPr lang="ru-RU"/>
          </a:p>
        </p:txBody>
      </p:sp>
      <p:pic>
        <p:nvPicPr>
          <p:cNvPr id="5" name="Рисунок 4">
            <a:extLst>
              <a:ext uri="{FF2B5EF4-FFF2-40B4-BE49-F238E27FC236}">
                <a16:creationId xmlns:a16="http://schemas.microsoft.com/office/drawing/2014/main" xmlns="" id="{45A7AB17-1842-1D69-EDBE-6B2614B90412}"/>
              </a:ext>
            </a:extLst>
          </p:cNvPr>
          <p:cNvPicPr>
            <a:picLocks noChangeAspect="1"/>
          </p:cNvPicPr>
          <p:nvPr/>
        </p:nvPicPr>
        <p:blipFill>
          <a:blip r:embed="rId2"/>
          <a:stretch>
            <a:fillRect/>
          </a:stretch>
        </p:blipFill>
        <p:spPr>
          <a:xfrm>
            <a:off x="2008094" y="17728"/>
            <a:ext cx="8426823" cy="6077276"/>
          </a:xfrm>
          <a:prstGeom prst="rect">
            <a:avLst/>
          </a:prstGeom>
        </p:spPr>
      </p:pic>
      <p:pic>
        <p:nvPicPr>
          <p:cNvPr id="6" name="Рисунок 5">
            <a:extLst>
              <a:ext uri="{FF2B5EF4-FFF2-40B4-BE49-F238E27FC236}">
                <a16:creationId xmlns:a16="http://schemas.microsoft.com/office/drawing/2014/main" xmlns="" id="{968F6850-CCF1-D006-B992-85A30D3654DE}"/>
              </a:ext>
            </a:extLst>
          </p:cNvPr>
          <p:cNvPicPr>
            <a:picLocks noChangeAspect="1"/>
          </p:cNvPicPr>
          <p:nvPr/>
        </p:nvPicPr>
        <p:blipFill>
          <a:blip r:embed="rId3"/>
          <a:stretch>
            <a:fillRect/>
          </a:stretch>
        </p:blipFill>
        <p:spPr>
          <a:xfrm>
            <a:off x="0" y="6018651"/>
            <a:ext cx="12192000" cy="839349"/>
          </a:xfrm>
          <a:prstGeom prst="rect">
            <a:avLst/>
          </a:prstGeom>
        </p:spPr>
      </p:pic>
    </p:spTree>
    <p:extLst>
      <p:ext uri="{BB962C8B-B14F-4D97-AF65-F5344CB8AC3E}">
        <p14:creationId xmlns:p14="http://schemas.microsoft.com/office/powerpoint/2010/main" val="359018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C2EE5836-ED09-C045-E7E5-9E3878BC4B76}"/>
              </a:ext>
            </a:extLst>
          </p:cNvPr>
          <p:cNvSpPr>
            <a:spLocks noGrp="1"/>
          </p:cNvSpPr>
          <p:nvPr>
            <p:ph type="sldNum" sz="quarter" idx="12"/>
          </p:nvPr>
        </p:nvSpPr>
        <p:spPr/>
        <p:txBody>
          <a:bodyPr/>
          <a:lstStyle/>
          <a:p>
            <a:fld id="{6AD30A80-E4DB-064F-9C5F-077D5922DE95}" type="slidenum">
              <a:rPr lang="ru-RU" smtClean="0"/>
              <a:t>11</a:t>
            </a:fld>
            <a:endParaRPr lang="ru-RU"/>
          </a:p>
        </p:txBody>
      </p:sp>
      <p:pic>
        <p:nvPicPr>
          <p:cNvPr id="5" name="Рисунок 4">
            <a:extLst>
              <a:ext uri="{FF2B5EF4-FFF2-40B4-BE49-F238E27FC236}">
                <a16:creationId xmlns:a16="http://schemas.microsoft.com/office/drawing/2014/main" xmlns="" id="{3493CF6A-038B-BD63-CA71-9D8428E2F53D}"/>
              </a:ext>
            </a:extLst>
          </p:cNvPr>
          <p:cNvPicPr>
            <a:picLocks noChangeAspect="1"/>
          </p:cNvPicPr>
          <p:nvPr/>
        </p:nvPicPr>
        <p:blipFill>
          <a:blip r:embed="rId2"/>
          <a:stretch>
            <a:fillRect/>
          </a:stretch>
        </p:blipFill>
        <p:spPr>
          <a:xfrm>
            <a:off x="0" y="6018651"/>
            <a:ext cx="12192000" cy="839349"/>
          </a:xfrm>
          <a:prstGeom prst="rect">
            <a:avLst/>
          </a:prstGeom>
        </p:spPr>
      </p:pic>
      <p:pic>
        <p:nvPicPr>
          <p:cNvPr id="6" name="Рисунок 5">
            <a:extLst>
              <a:ext uri="{FF2B5EF4-FFF2-40B4-BE49-F238E27FC236}">
                <a16:creationId xmlns:a16="http://schemas.microsoft.com/office/drawing/2014/main" xmlns="" id="{4A603469-FAA7-1B23-D503-EEDD2D0ACD90}"/>
              </a:ext>
            </a:extLst>
          </p:cNvPr>
          <p:cNvPicPr>
            <a:picLocks noChangeAspect="1"/>
          </p:cNvPicPr>
          <p:nvPr/>
        </p:nvPicPr>
        <p:blipFill>
          <a:blip r:embed="rId3"/>
          <a:stretch>
            <a:fillRect/>
          </a:stretch>
        </p:blipFill>
        <p:spPr>
          <a:xfrm>
            <a:off x="1595718" y="0"/>
            <a:ext cx="9078826" cy="6018651"/>
          </a:xfrm>
          <a:prstGeom prst="rect">
            <a:avLst/>
          </a:prstGeom>
        </p:spPr>
      </p:pic>
    </p:spTree>
    <p:extLst>
      <p:ext uri="{BB962C8B-B14F-4D97-AF65-F5344CB8AC3E}">
        <p14:creationId xmlns:p14="http://schemas.microsoft.com/office/powerpoint/2010/main" val="141725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AD30A80-E4DB-064F-9C5F-077D5922DE95}" type="slidenum">
              <a:rPr lang="ru-RU" smtClean="0"/>
              <a:t>2</a:t>
            </a:fld>
            <a:endParaRPr lang="ru-RU"/>
          </a:p>
        </p:txBody>
      </p:sp>
      <p:pic>
        <p:nvPicPr>
          <p:cNvPr id="8" name="Рисунок 7">
            <a:extLst>
              <a:ext uri="{FF2B5EF4-FFF2-40B4-BE49-F238E27FC236}">
                <a16:creationId xmlns:a16="http://schemas.microsoft.com/office/drawing/2014/main" xmlns="" id="{4ED04571-D279-BC0C-882D-192C50FB5711}"/>
              </a:ext>
            </a:extLst>
          </p:cNvPr>
          <p:cNvPicPr>
            <a:picLocks noChangeAspect="1"/>
          </p:cNvPicPr>
          <p:nvPr/>
        </p:nvPicPr>
        <p:blipFill>
          <a:blip r:embed="rId3"/>
          <a:stretch>
            <a:fillRect/>
          </a:stretch>
        </p:blipFill>
        <p:spPr>
          <a:xfrm>
            <a:off x="0" y="6018651"/>
            <a:ext cx="12192000" cy="839349"/>
          </a:xfrm>
          <a:prstGeom prst="rect">
            <a:avLst/>
          </a:prstGeom>
        </p:spPr>
      </p:pic>
      <p:sp>
        <p:nvSpPr>
          <p:cNvPr id="3" name="TextBox 2">
            <a:extLst>
              <a:ext uri="{FF2B5EF4-FFF2-40B4-BE49-F238E27FC236}">
                <a16:creationId xmlns:a16="http://schemas.microsoft.com/office/drawing/2014/main" xmlns="" id="{87AFB75D-C6D0-F947-752E-88E9A8EEAE7C}"/>
              </a:ext>
            </a:extLst>
          </p:cNvPr>
          <p:cNvSpPr txBox="1"/>
          <p:nvPr/>
        </p:nvSpPr>
        <p:spPr>
          <a:xfrm>
            <a:off x="3173506" y="136524"/>
            <a:ext cx="6096000" cy="461665"/>
          </a:xfrm>
          <a:prstGeom prst="rect">
            <a:avLst/>
          </a:prstGeom>
          <a:noFill/>
        </p:spPr>
        <p:txBody>
          <a:bodyPr wrap="square">
            <a:spAutoFit/>
          </a:bodyPr>
          <a:lstStyle/>
          <a:p>
            <a:r>
              <a:rPr lang="ru-RU" sz="2400" b="1" dirty="0">
                <a:effectLst/>
                <a:latin typeface="Times New Roman" panose="02020603050405020304" pitchFamily="18" charset="0"/>
                <a:ea typeface="Calibri" panose="020F0502020204030204" pitchFamily="34" charset="0"/>
              </a:rPr>
              <a:t>Распределение скорости ветрового потока</a:t>
            </a:r>
            <a:endParaRPr lang="ru-RU" sz="2400" dirty="0"/>
          </a:p>
        </p:txBody>
      </p:sp>
      <p:sp>
        <p:nvSpPr>
          <p:cNvPr id="6" name="TextBox 5">
            <a:extLst>
              <a:ext uri="{FF2B5EF4-FFF2-40B4-BE49-F238E27FC236}">
                <a16:creationId xmlns:a16="http://schemas.microsoft.com/office/drawing/2014/main" xmlns="" id="{9E5DE356-8D91-B481-E7E5-0A8687E97501}"/>
              </a:ext>
            </a:extLst>
          </p:cNvPr>
          <p:cNvSpPr txBox="1"/>
          <p:nvPr/>
        </p:nvSpPr>
        <p:spPr>
          <a:xfrm>
            <a:off x="0" y="605119"/>
            <a:ext cx="11985812" cy="2222853"/>
          </a:xfrm>
          <a:prstGeom prst="rect">
            <a:avLst/>
          </a:prstGeom>
          <a:noFill/>
        </p:spPr>
        <p:txBody>
          <a:bodyPr wrap="square">
            <a:spAutoFit/>
          </a:bodyPr>
          <a:lstStyle/>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Современная практика математического моделирования профиля скорости ветрового потока в приземном слое располагает следующими видами интерполяций: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ts val="18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степенной;</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ts val="18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линейной;</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ts val="18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логарифмической.</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ts val="18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Степенная интерполяция использует выражение вида: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xmlns="" id="{BFDCB04E-F295-DB36-0CBA-5FF5B3444926}"/>
              </a:ext>
            </a:extLst>
          </p:cNvPr>
          <p:cNvGraphicFramePr>
            <a:graphicFrameLocks noChangeAspect="1"/>
          </p:cNvGraphicFramePr>
          <p:nvPr>
            <p:extLst>
              <p:ext uri="{D42A27DB-BD31-4B8C-83A1-F6EECF244321}">
                <p14:modId xmlns:p14="http://schemas.microsoft.com/office/powerpoint/2010/main" val="2321059556"/>
              </p:ext>
            </p:extLst>
          </p:nvPr>
        </p:nvGraphicFramePr>
        <p:xfrm>
          <a:off x="7043621" y="2224838"/>
          <a:ext cx="1693979" cy="753499"/>
        </p:xfrm>
        <a:graphic>
          <a:graphicData uri="http://schemas.openxmlformats.org/presentationml/2006/ole">
            <mc:AlternateContent xmlns:mc="http://schemas.openxmlformats.org/markup-compatibility/2006">
              <mc:Choice xmlns:v="urn:schemas-microsoft-com:vml" Requires="v">
                <p:oleObj spid="_x0000_s1026" name="Equation" r:id="rId4" imgW="962927" imgH="429255" progId="Equation.DSMT4">
                  <p:embed/>
                </p:oleObj>
              </mc:Choice>
              <mc:Fallback>
                <p:oleObj name="Equation" r:id="rId4" imgW="962927" imgH="429255" progId="Equation.DSMT4">
                  <p:embed/>
                  <p:pic>
                    <p:nvPicPr>
                      <p:cNvPr id="0" name=""/>
                      <p:cNvPicPr/>
                      <p:nvPr/>
                    </p:nvPicPr>
                    <p:blipFill>
                      <a:blip r:embed="rId5"/>
                      <a:stretch>
                        <a:fillRect/>
                      </a:stretch>
                    </p:blipFill>
                    <p:spPr>
                      <a:xfrm>
                        <a:off x="7043621" y="2224838"/>
                        <a:ext cx="1693979" cy="753499"/>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xmlns="" id="{095302EE-7372-0A7A-F36F-EB39EBB8BDE8}"/>
              </a:ext>
            </a:extLst>
          </p:cNvPr>
          <p:cNvSpPr txBox="1"/>
          <p:nvPr/>
        </p:nvSpPr>
        <p:spPr>
          <a:xfrm>
            <a:off x="125506" y="2899839"/>
            <a:ext cx="12066494" cy="646331"/>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где </a:t>
            </a:r>
            <a:r>
              <a:rPr lang="ru-RU" sz="1800" b="1" i="1" dirty="0">
                <a:effectLst/>
                <a:latin typeface="Times New Roman" panose="02020603050405020304" pitchFamily="18" charset="0"/>
                <a:ea typeface="Calibri" panose="020F0502020204030204" pitchFamily="34" charset="0"/>
              </a:rPr>
              <a:t>V</a:t>
            </a:r>
            <a:r>
              <a:rPr lang="ru-RU" sz="1800" b="1" i="1" baseline="-25000" dirty="0">
                <a:effectLst/>
                <a:latin typeface="Times New Roman" panose="02020603050405020304" pitchFamily="18" charset="0"/>
                <a:ea typeface="Calibri" panose="020F0502020204030204" pitchFamily="34" charset="0"/>
              </a:rPr>
              <a:t>Ф</a:t>
            </a:r>
            <a:r>
              <a:rPr lang="ru-RU" sz="1800" b="1" i="1" dirty="0">
                <a:effectLst/>
                <a:latin typeface="Times New Roman" panose="02020603050405020304" pitchFamily="18" charset="0"/>
                <a:ea typeface="Calibri" panose="020F0502020204030204" pitchFamily="34" charset="0"/>
              </a:rPr>
              <a:t> </a:t>
            </a:r>
            <a:r>
              <a:rPr lang="ru-RU" sz="1800" dirty="0">
                <a:effectLst/>
                <a:latin typeface="Times New Roman" panose="02020603050405020304" pitchFamily="18" charset="0"/>
                <a:ea typeface="Calibri" panose="020F0502020204030204" pitchFamily="34" charset="0"/>
              </a:rPr>
              <a:t>— скорость на высоте наблюдения (обычно на стандартной высоте флюгера метеоплощадки, как правило </a:t>
            </a:r>
            <a:r>
              <a:rPr lang="ru-RU" sz="1800" b="1" i="1" dirty="0" err="1">
                <a:effectLst/>
                <a:latin typeface="Times New Roman" panose="02020603050405020304" pitchFamily="18" charset="0"/>
                <a:ea typeface="Calibri" panose="020F0502020204030204" pitchFamily="34" charset="0"/>
              </a:rPr>
              <a:t>z</a:t>
            </a:r>
            <a:r>
              <a:rPr lang="ru-RU" sz="1800" b="1" i="1" baseline="-25000" dirty="0" err="1">
                <a:effectLst/>
                <a:latin typeface="Times New Roman" panose="02020603050405020304" pitchFamily="18" charset="0"/>
                <a:ea typeface="Calibri" panose="020F0502020204030204" pitchFamily="34" charset="0"/>
              </a:rPr>
              <a:t>Ф</a:t>
            </a:r>
            <a:r>
              <a:rPr lang="ru-RU" sz="1800" dirty="0">
                <a:effectLst/>
                <a:latin typeface="Times New Roman" panose="02020603050405020304" pitchFamily="18" charset="0"/>
                <a:ea typeface="Calibri" panose="020F0502020204030204" pitchFamily="34" charset="0"/>
              </a:rPr>
              <a:t> = 10…12 м); z — высота, на которой требуется определить скорость ветрового потока; </a:t>
            </a:r>
            <a:r>
              <a:rPr lang="ru-RU" sz="1800" b="1" i="1" dirty="0">
                <a:effectLst/>
                <a:latin typeface="Times New Roman" panose="02020603050405020304" pitchFamily="18" charset="0"/>
                <a:ea typeface="Calibri" panose="020F0502020204030204" pitchFamily="34" charset="0"/>
              </a:rPr>
              <a:t>α </a:t>
            </a:r>
            <a:r>
              <a:rPr lang="ru-RU" sz="1800" dirty="0">
                <a:effectLst/>
                <a:latin typeface="Times New Roman" panose="02020603050405020304" pitchFamily="18" charset="0"/>
                <a:ea typeface="Calibri" panose="020F0502020204030204" pitchFamily="34" charset="0"/>
              </a:rPr>
              <a:t>— показатель профиля.</a:t>
            </a:r>
            <a:endParaRPr lang="ru-RU" dirty="0"/>
          </a:p>
        </p:txBody>
      </p:sp>
      <p:sp>
        <p:nvSpPr>
          <p:cNvPr id="13" name="Rectangle 2">
            <a:extLst>
              <a:ext uri="{FF2B5EF4-FFF2-40B4-BE49-F238E27FC236}">
                <a16:creationId xmlns:a16="http://schemas.microsoft.com/office/drawing/2014/main" xmlns="" id="{70979A61-B1BE-CEDE-349F-520B1C54939E}"/>
              </a:ext>
            </a:extLst>
          </p:cNvPr>
          <p:cNvSpPr>
            <a:spLocks noChangeArrowheads="1"/>
          </p:cNvSpPr>
          <p:nvPr/>
        </p:nvSpPr>
        <p:spPr bwMode="auto">
          <a:xfrm>
            <a:off x="5405717" y="37024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xmlns="" id="{CFD197B9-FE2C-811E-5E6C-47C6E5523BC3}"/>
              </a:ext>
            </a:extLst>
          </p:cNvPr>
          <p:cNvGraphicFramePr>
            <a:graphicFrameLocks noChangeAspect="1"/>
          </p:cNvGraphicFramePr>
          <p:nvPr>
            <p:extLst>
              <p:ext uri="{D42A27DB-BD31-4B8C-83A1-F6EECF244321}">
                <p14:modId xmlns:p14="http://schemas.microsoft.com/office/powerpoint/2010/main" val="3186202199"/>
              </p:ext>
            </p:extLst>
          </p:nvPr>
        </p:nvGraphicFramePr>
        <p:xfrm>
          <a:off x="7179411" y="3788868"/>
          <a:ext cx="1422398" cy="761999"/>
        </p:xfrm>
        <a:graphic>
          <a:graphicData uri="http://schemas.openxmlformats.org/presentationml/2006/ole">
            <mc:AlternateContent xmlns:mc="http://schemas.openxmlformats.org/markup-compatibility/2006">
              <mc:Choice xmlns:v="urn:schemas-microsoft-com:vml" Requires="v">
                <p:oleObj spid="_x0000_s1027" name="Equation" r:id="rId6" imgW="799753" imgH="431613" progId="Equation.DSMT4">
                  <p:embed/>
                </p:oleObj>
              </mc:Choice>
              <mc:Fallback>
                <p:oleObj name="Equation" r:id="rId6" imgW="799753" imgH="4316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9411" y="3788868"/>
                        <a:ext cx="1422398" cy="761999"/>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xmlns="" id="{658F46BA-1233-006F-248A-096DC647E81B}"/>
              </a:ext>
            </a:extLst>
          </p:cNvPr>
          <p:cNvSpPr txBox="1"/>
          <p:nvPr/>
        </p:nvSpPr>
        <p:spPr>
          <a:xfrm>
            <a:off x="35858" y="4550867"/>
            <a:ext cx="12156141"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где Z</a:t>
            </a:r>
            <a:r>
              <a:rPr lang="ru-RU" sz="1800" baseline="-25000" dirty="0">
                <a:effectLst/>
                <a:latin typeface="Times New Roman" panose="02020603050405020304" pitchFamily="18" charset="0"/>
                <a:ea typeface="Calibri" panose="020F0502020204030204" pitchFamily="34" charset="0"/>
              </a:rPr>
              <a:t>0</a:t>
            </a:r>
            <a:r>
              <a:rPr lang="ru-RU" sz="1800" dirty="0">
                <a:effectLst/>
                <a:latin typeface="Times New Roman" panose="02020603050405020304" pitchFamily="18" charset="0"/>
                <a:ea typeface="Calibri" panose="020F0502020204030204" pitchFamily="34" charset="0"/>
              </a:rPr>
              <a:t> — высота шероховатости, м, показывающая на какой высоте средняя скорость ветрового потока равна 0</a:t>
            </a:r>
            <a:endParaRPr lang="ru-RU" dirty="0"/>
          </a:p>
        </p:txBody>
      </p:sp>
    </p:spTree>
    <p:extLst>
      <p:ext uri="{BB962C8B-B14F-4D97-AF65-F5344CB8AC3E}">
        <p14:creationId xmlns:p14="http://schemas.microsoft.com/office/powerpoint/2010/main" val="144160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E99DF8AD-4A0F-8134-7BCA-AA63A7EF5527}"/>
              </a:ext>
            </a:extLst>
          </p:cNvPr>
          <p:cNvSpPr>
            <a:spLocks noGrp="1"/>
          </p:cNvSpPr>
          <p:nvPr>
            <p:ph type="sldNum" sz="quarter" idx="12"/>
          </p:nvPr>
        </p:nvSpPr>
        <p:spPr/>
        <p:txBody>
          <a:bodyPr/>
          <a:lstStyle/>
          <a:p>
            <a:fld id="{6AD30A80-E4DB-064F-9C5F-077D5922DE95}" type="slidenum">
              <a:rPr lang="ru-RU" smtClean="0"/>
              <a:t>3</a:t>
            </a:fld>
            <a:endParaRPr lang="ru-RU"/>
          </a:p>
        </p:txBody>
      </p:sp>
      <p:sp>
        <p:nvSpPr>
          <p:cNvPr id="5" name="Rectangle 2">
            <a:extLst>
              <a:ext uri="{FF2B5EF4-FFF2-40B4-BE49-F238E27FC236}">
                <a16:creationId xmlns:a16="http://schemas.microsoft.com/office/drawing/2014/main" xmlns="" id="{228BB7D7-0415-8E7B-FD31-37193B3F21B0}"/>
              </a:ext>
            </a:extLst>
          </p:cNvPr>
          <p:cNvSpPr>
            <a:spLocks noChangeArrowheads="1"/>
          </p:cNvSpPr>
          <p:nvPr/>
        </p:nvSpPr>
        <p:spPr bwMode="auto">
          <a:xfrm>
            <a:off x="1864569" y="139228"/>
            <a:ext cx="84628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Линейная интерполяция использует зависимость вида:</a:t>
            </a:r>
            <a:endParaRPr kumimoji="0" lang="ru-RU" altLang="ru-RU"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Объект 5">
            <a:extLst>
              <a:ext uri="{FF2B5EF4-FFF2-40B4-BE49-F238E27FC236}">
                <a16:creationId xmlns:a16="http://schemas.microsoft.com/office/drawing/2014/main" xmlns="" id="{FF2339F7-164D-7FFC-A36E-03ABDA9298D4}"/>
              </a:ext>
            </a:extLst>
          </p:cNvPr>
          <p:cNvGraphicFramePr>
            <a:graphicFrameLocks noChangeAspect="1"/>
          </p:cNvGraphicFramePr>
          <p:nvPr>
            <p:extLst>
              <p:ext uri="{D42A27DB-BD31-4B8C-83A1-F6EECF244321}">
                <p14:modId xmlns:p14="http://schemas.microsoft.com/office/powerpoint/2010/main" val="113576004"/>
              </p:ext>
            </p:extLst>
          </p:nvPr>
        </p:nvGraphicFramePr>
        <p:xfrm>
          <a:off x="5136777" y="584096"/>
          <a:ext cx="1425388" cy="496954"/>
        </p:xfrm>
        <a:graphic>
          <a:graphicData uri="http://schemas.openxmlformats.org/presentationml/2006/ole">
            <mc:AlternateContent xmlns:mc="http://schemas.openxmlformats.org/markup-compatibility/2006">
              <mc:Choice xmlns:v="urn:schemas-microsoft-com:vml" Requires="v">
                <p:oleObj spid="_x0000_s2050" name="Equation" r:id="rId3" imgW="711200" imgH="228600" progId="Equation.DSMT4">
                  <p:embed/>
                </p:oleObj>
              </mc:Choice>
              <mc:Fallback>
                <p:oleObj name="Equation" r:id="rId3" imgW="711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777" y="584096"/>
                        <a:ext cx="1425388" cy="496954"/>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F1123DE6-1195-025A-7F0C-4345251BA19F}"/>
              </a:ext>
            </a:extLst>
          </p:cNvPr>
          <p:cNvSpPr txBox="1"/>
          <p:nvPr/>
        </p:nvSpPr>
        <p:spPr>
          <a:xfrm>
            <a:off x="0" y="1100406"/>
            <a:ext cx="12192000" cy="889154"/>
          </a:xfrm>
          <a:prstGeom prst="rect">
            <a:avLst/>
          </a:prstGeom>
          <a:noFill/>
        </p:spPr>
        <p:txBody>
          <a:bodyPr wrap="square">
            <a:spAutoFit/>
          </a:bodyPr>
          <a:lstStyle/>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где а и b — эмпирические параметры, не связанные друг с другом зависимостями, а зависящие от различных термических стратификаций и физико-географических условий местности.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821F8CEE-CD59-7D95-E7DA-3F427928783A}"/>
              </a:ext>
            </a:extLst>
          </p:cNvPr>
          <p:cNvSpPr txBox="1"/>
          <p:nvPr/>
        </p:nvSpPr>
        <p:spPr>
          <a:xfrm>
            <a:off x="0" y="1905022"/>
            <a:ext cx="12192000" cy="555730"/>
          </a:xfrm>
          <a:prstGeom prst="rect">
            <a:avLst/>
          </a:prstGeom>
          <a:noFill/>
        </p:spPr>
        <p:txBody>
          <a:bodyPr wrap="square">
            <a:spAutoFit/>
          </a:bodyPr>
          <a:lstStyle/>
          <a:p>
            <a:pPr indent="450215" algn="just">
              <a:lnSpc>
                <a:spcPts val="1800"/>
              </a:lnSpc>
              <a:spcAft>
                <a:spcPts val="8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Логарифмическая интерполяция, согласно теории Монина-Обухова для безразличной стратификации имеет вид:</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xmlns="" id="{A65D507E-9373-7FC7-8590-DC6E33C2E35F}"/>
              </a:ext>
            </a:extLst>
          </p:cNvPr>
          <p:cNvSpPr>
            <a:spLocks noChangeArrowheads="1"/>
          </p:cNvSpPr>
          <p:nvPr/>
        </p:nvSpPr>
        <p:spPr bwMode="auto">
          <a:xfrm>
            <a:off x="4760259" y="26870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a:extLst>
              <a:ext uri="{FF2B5EF4-FFF2-40B4-BE49-F238E27FC236}">
                <a16:creationId xmlns:a16="http://schemas.microsoft.com/office/drawing/2014/main" xmlns="" id="{CEBC0C78-4DF3-54D1-163C-CCFEEEE66767}"/>
              </a:ext>
            </a:extLst>
          </p:cNvPr>
          <p:cNvGraphicFramePr>
            <a:graphicFrameLocks noChangeAspect="1"/>
          </p:cNvGraphicFramePr>
          <p:nvPr>
            <p:extLst>
              <p:ext uri="{D42A27DB-BD31-4B8C-83A1-F6EECF244321}">
                <p14:modId xmlns:p14="http://schemas.microsoft.com/office/powerpoint/2010/main" val="2278226479"/>
              </p:ext>
            </p:extLst>
          </p:nvPr>
        </p:nvGraphicFramePr>
        <p:xfrm>
          <a:off x="4661646" y="2507771"/>
          <a:ext cx="2196353" cy="850201"/>
        </p:xfrm>
        <a:graphic>
          <a:graphicData uri="http://schemas.openxmlformats.org/presentationml/2006/ole">
            <mc:AlternateContent xmlns:mc="http://schemas.openxmlformats.org/markup-compatibility/2006">
              <mc:Choice xmlns:v="urn:schemas-microsoft-com:vml" Requires="v">
                <p:oleObj spid="_x0000_s2051" name="Equation" r:id="rId5" imgW="1181100" imgH="457200" progId="Equation.DSMT4">
                  <p:embed/>
                </p:oleObj>
              </mc:Choice>
              <mc:Fallback>
                <p:oleObj name="Equation" r:id="rId5" imgW="11811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646" y="2507771"/>
                        <a:ext cx="2196353" cy="850201"/>
                      </a:xfrm>
                      <a:prstGeom prst="rect">
                        <a:avLst/>
                      </a:prstGeom>
                      <a:noFill/>
                    </p:spPr>
                  </p:pic>
                </p:oleObj>
              </mc:Fallback>
            </mc:AlternateContent>
          </a:graphicData>
        </a:graphic>
      </p:graphicFrame>
      <p:sp>
        <p:nvSpPr>
          <p:cNvPr id="16" name="Rectangle 9">
            <a:extLst>
              <a:ext uri="{FF2B5EF4-FFF2-40B4-BE49-F238E27FC236}">
                <a16:creationId xmlns:a16="http://schemas.microsoft.com/office/drawing/2014/main" xmlns="" id="{1BB4BF32-8C97-D7A6-E33E-B61C7B83862F}"/>
              </a:ext>
            </a:extLst>
          </p:cNvPr>
          <p:cNvSpPr>
            <a:spLocks noChangeArrowheads="1"/>
          </p:cNvSpPr>
          <p:nvPr/>
        </p:nvSpPr>
        <p:spPr bwMode="auto">
          <a:xfrm>
            <a:off x="274526" y="3313152"/>
            <a:ext cx="4202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где V* – масштаб скорости, равный </a:t>
            </a:r>
            <a:endParaRPr kumimoji="0" lang="ru-RU" altLang="ru-RU"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7" name="Объект 16">
            <a:extLst>
              <a:ext uri="{FF2B5EF4-FFF2-40B4-BE49-F238E27FC236}">
                <a16:creationId xmlns:a16="http://schemas.microsoft.com/office/drawing/2014/main" xmlns="" id="{AFB73E11-02F7-7FA8-AD41-9A909F04A632}"/>
              </a:ext>
            </a:extLst>
          </p:cNvPr>
          <p:cNvGraphicFramePr>
            <a:graphicFrameLocks noChangeAspect="1"/>
          </p:cNvGraphicFramePr>
          <p:nvPr>
            <p:extLst>
              <p:ext uri="{D42A27DB-BD31-4B8C-83A1-F6EECF244321}">
                <p14:modId xmlns:p14="http://schemas.microsoft.com/office/powerpoint/2010/main" val="636984771"/>
              </p:ext>
            </p:extLst>
          </p:nvPr>
        </p:nvGraphicFramePr>
        <p:xfrm>
          <a:off x="4372533" y="3144344"/>
          <a:ext cx="578225" cy="711369"/>
        </p:xfrm>
        <a:graphic>
          <a:graphicData uri="http://schemas.openxmlformats.org/presentationml/2006/ole">
            <mc:AlternateContent xmlns:mc="http://schemas.openxmlformats.org/markup-compatibility/2006">
              <mc:Choice xmlns:v="urn:schemas-microsoft-com:vml" Requires="v">
                <p:oleObj spid="_x0000_s2052" name="Equation" r:id="rId7" imgW="177480" imgH="419040" progId="Equation.DSMT4">
                  <p:embed/>
                </p:oleObj>
              </mc:Choice>
              <mc:Fallback>
                <p:oleObj name="Equation" r:id="rId7" imgW="177480" imgH="419040" progId="Equation.DSMT4">
                  <p:embed/>
                  <p:pic>
                    <p:nvPicPr>
                      <p:cNvPr id="0" name="Object 8"/>
                      <p:cNvPicPr>
                        <a:picLocks noChangeAspect="1" noChangeArrowheads="1"/>
                      </p:cNvPicPr>
                      <p:nvPr/>
                    </p:nvPicPr>
                    <p:blipFill>
                      <a:blip r:embed="rId8"/>
                      <a:srcRect/>
                      <a:stretch>
                        <a:fillRect/>
                      </a:stretch>
                    </p:blipFill>
                    <p:spPr bwMode="auto">
                      <a:xfrm>
                        <a:off x="4372533" y="3144344"/>
                        <a:ext cx="578225" cy="711369"/>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xmlns="" id="{B29D57EB-F8F8-D4D1-78E4-6D2F29A073DD}"/>
              </a:ext>
            </a:extLst>
          </p:cNvPr>
          <p:cNvSpPr txBox="1"/>
          <p:nvPr/>
        </p:nvSpPr>
        <p:spPr>
          <a:xfrm>
            <a:off x="3343925" y="3914804"/>
            <a:ext cx="4580875" cy="324897"/>
          </a:xfrm>
          <a:prstGeom prst="rect">
            <a:avLst/>
          </a:prstGeom>
          <a:noFill/>
        </p:spPr>
        <p:txBody>
          <a:bodyPr wrap="square">
            <a:spAutoFit/>
          </a:bodyPr>
          <a:lstStyle/>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k — постоянная Кармана, равная 0,4.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4CE1BF1B-650B-901D-6604-67D4D1911B56}"/>
              </a:ext>
            </a:extLst>
          </p:cNvPr>
          <p:cNvSpPr txBox="1"/>
          <p:nvPr/>
        </p:nvSpPr>
        <p:spPr>
          <a:xfrm>
            <a:off x="4950758" y="3313152"/>
            <a:ext cx="6966716"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τ — вектор касательного напряжения в горизонтальной плоскости;</a:t>
            </a:r>
            <a:endParaRPr lang="ru-RU" dirty="0"/>
          </a:p>
        </p:txBody>
      </p:sp>
      <p:pic>
        <p:nvPicPr>
          <p:cNvPr id="23" name="Рисунок 22">
            <a:extLst>
              <a:ext uri="{FF2B5EF4-FFF2-40B4-BE49-F238E27FC236}">
                <a16:creationId xmlns:a16="http://schemas.microsoft.com/office/drawing/2014/main" xmlns="" id="{70D65C9C-7774-04F7-BC38-738FE891F597}"/>
              </a:ext>
            </a:extLst>
          </p:cNvPr>
          <p:cNvPicPr>
            <a:picLocks noChangeAspect="1"/>
          </p:cNvPicPr>
          <p:nvPr/>
        </p:nvPicPr>
        <p:blipFill>
          <a:blip r:embed="rId9"/>
          <a:stretch>
            <a:fillRect/>
          </a:stretch>
        </p:blipFill>
        <p:spPr>
          <a:xfrm>
            <a:off x="0" y="6018651"/>
            <a:ext cx="12192000" cy="839349"/>
          </a:xfrm>
          <a:prstGeom prst="rect">
            <a:avLst/>
          </a:prstGeom>
        </p:spPr>
      </p:pic>
    </p:spTree>
    <p:extLst>
      <p:ext uri="{BB962C8B-B14F-4D97-AF65-F5344CB8AC3E}">
        <p14:creationId xmlns:p14="http://schemas.microsoft.com/office/powerpoint/2010/main" val="106747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C7450A73-EA82-0A5C-9C17-48145988167B}"/>
              </a:ext>
            </a:extLst>
          </p:cNvPr>
          <p:cNvSpPr>
            <a:spLocks noGrp="1"/>
          </p:cNvSpPr>
          <p:nvPr>
            <p:ph type="sldNum" sz="quarter" idx="12"/>
          </p:nvPr>
        </p:nvSpPr>
        <p:spPr/>
        <p:txBody>
          <a:bodyPr/>
          <a:lstStyle/>
          <a:p>
            <a:fld id="{6AD30A80-E4DB-064F-9C5F-077D5922DE95}" type="slidenum">
              <a:rPr lang="ru-RU" smtClean="0"/>
              <a:t>4</a:t>
            </a:fld>
            <a:endParaRPr lang="ru-RU"/>
          </a:p>
        </p:txBody>
      </p:sp>
      <p:sp>
        <p:nvSpPr>
          <p:cNvPr id="6" name="TextBox 5">
            <a:extLst>
              <a:ext uri="{FF2B5EF4-FFF2-40B4-BE49-F238E27FC236}">
                <a16:creationId xmlns:a16="http://schemas.microsoft.com/office/drawing/2014/main" xmlns="" id="{2ED45D53-DE52-15BD-F3F7-5B52A8BD145E}"/>
              </a:ext>
            </a:extLst>
          </p:cNvPr>
          <p:cNvSpPr txBox="1"/>
          <p:nvPr/>
        </p:nvSpPr>
        <p:spPr>
          <a:xfrm>
            <a:off x="1380565" y="201270"/>
            <a:ext cx="9619129" cy="461665"/>
          </a:xfrm>
          <a:prstGeom prst="rect">
            <a:avLst/>
          </a:prstGeom>
          <a:noFill/>
        </p:spPr>
        <p:txBody>
          <a:bodyPr wrap="square">
            <a:sp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Влияние высоты шероховатости на профиль ветрового потока </a:t>
            </a:r>
            <a:endParaRPr lang="ru-RU" sz="2400" b="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E112C2D0-C10D-EF79-9B6E-4390D7543F2C}"/>
              </a:ext>
            </a:extLst>
          </p:cNvPr>
          <p:cNvPicPr>
            <a:picLocks noChangeAspect="1"/>
          </p:cNvPicPr>
          <p:nvPr/>
        </p:nvPicPr>
        <p:blipFill>
          <a:blip r:embed="rId2"/>
          <a:stretch>
            <a:fillRect/>
          </a:stretch>
        </p:blipFill>
        <p:spPr>
          <a:xfrm>
            <a:off x="11120" y="970689"/>
            <a:ext cx="6179009" cy="3679019"/>
          </a:xfrm>
          <a:prstGeom prst="rect">
            <a:avLst/>
          </a:prstGeom>
        </p:spPr>
      </p:pic>
      <p:sp>
        <p:nvSpPr>
          <p:cNvPr id="9" name="TextBox 8">
            <a:extLst>
              <a:ext uri="{FF2B5EF4-FFF2-40B4-BE49-F238E27FC236}">
                <a16:creationId xmlns:a16="http://schemas.microsoft.com/office/drawing/2014/main" xmlns="" id="{601FB7D9-BD38-AF4D-F01B-A6CD896A4981}"/>
              </a:ext>
            </a:extLst>
          </p:cNvPr>
          <p:cNvSpPr txBox="1"/>
          <p:nvPr/>
        </p:nvSpPr>
        <p:spPr>
          <a:xfrm>
            <a:off x="0" y="4609034"/>
            <a:ext cx="6096000" cy="646331"/>
          </a:xfrm>
          <a:prstGeom prst="rect">
            <a:avLst/>
          </a:prstGeom>
          <a:noFill/>
        </p:spPr>
        <p:txBody>
          <a:bodyPr wrap="square">
            <a:spAutoFit/>
          </a:bodyPr>
          <a:lstStyle/>
          <a:p>
            <a:pPr algn="ctr"/>
            <a:r>
              <a:rPr lang="ru-RU" sz="1800" dirty="0">
                <a:effectLst/>
                <a:latin typeface="Times New Roman" panose="02020603050405020304" pitchFamily="18" charset="0"/>
                <a:ea typeface="Calibri" panose="020F0502020204030204" pitchFamily="34" charset="0"/>
              </a:rPr>
              <a:t>Влияние z</a:t>
            </a:r>
            <a:r>
              <a:rPr lang="ru-RU" sz="1800" baseline="-25000" dirty="0">
                <a:effectLst/>
                <a:latin typeface="Times New Roman" panose="02020603050405020304" pitchFamily="18" charset="0"/>
                <a:ea typeface="Calibri" panose="020F0502020204030204" pitchFamily="34" charset="0"/>
              </a:rPr>
              <a:t>0 </a:t>
            </a:r>
            <a:r>
              <a:rPr lang="ru-RU" sz="1800" dirty="0">
                <a:effectLst/>
                <a:latin typeface="Times New Roman" panose="02020603050405020304" pitchFamily="18" charset="0"/>
                <a:ea typeface="Calibri" panose="020F0502020204030204" pitchFamily="34" charset="0"/>
              </a:rPr>
              <a:t>на вертикальный профиль скорости ветрового потока</a:t>
            </a:r>
            <a:endParaRPr lang="ru-RU" dirty="0"/>
          </a:p>
        </p:txBody>
      </p:sp>
      <p:pic>
        <p:nvPicPr>
          <p:cNvPr id="10" name="Рисунок 9">
            <a:extLst>
              <a:ext uri="{FF2B5EF4-FFF2-40B4-BE49-F238E27FC236}">
                <a16:creationId xmlns:a16="http://schemas.microsoft.com/office/drawing/2014/main" xmlns="" id="{F3509238-BC30-7B19-03B5-DA77EF2C21B3}"/>
              </a:ext>
            </a:extLst>
          </p:cNvPr>
          <p:cNvPicPr>
            <a:picLocks noChangeAspect="1"/>
          </p:cNvPicPr>
          <p:nvPr/>
        </p:nvPicPr>
        <p:blipFill>
          <a:blip r:embed="rId3"/>
          <a:stretch>
            <a:fillRect/>
          </a:stretch>
        </p:blipFill>
        <p:spPr>
          <a:xfrm>
            <a:off x="6882765" y="970689"/>
            <a:ext cx="4732200" cy="3699923"/>
          </a:xfrm>
          <a:prstGeom prst="rect">
            <a:avLst/>
          </a:prstGeom>
        </p:spPr>
      </p:pic>
      <p:sp>
        <p:nvSpPr>
          <p:cNvPr id="12" name="TextBox 11">
            <a:extLst>
              <a:ext uri="{FF2B5EF4-FFF2-40B4-BE49-F238E27FC236}">
                <a16:creationId xmlns:a16="http://schemas.microsoft.com/office/drawing/2014/main" xmlns="" id="{D6AB3985-F6D7-CB88-2BAC-438FB3BFA6E6}"/>
              </a:ext>
            </a:extLst>
          </p:cNvPr>
          <p:cNvSpPr txBox="1"/>
          <p:nvPr/>
        </p:nvSpPr>
        <p:spPr>
          <a:xfrm>
            <a:off x="6562165" y="4609034"/>
            <a:ext cx="6096000"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Качественная характеристика высоты шероховатости</a:t>
            </a:r>
            <a:endParaRPr lang="ru-RU" dirty="0"/>
          </a:p>
        </p:txBody>
      </p:sp>
      <p:pic>
        <p:nvPicPr>
          <p:cNvPr id="13" name="Рисунок 12">
            <a:extLst>
              <a:ext uri="{FF2B5EF4-FFF2-40B4-BE49-F238E27FC236}">
                <a16:creationId xmlns:a16="http://schemas.microsoft.com/office/drawing/2014/main" xmlns="" id="{75F9E5FC-7148-9027-B06D-71DC87FCC412}"/>
              </a:ext>
            </a:extLst>
          </p:cNvPr>
          <p:cNvPicPr>
            <a:picLocks noChangeAspect="1"/>
          </p:cNvPicPr>
          <p:nvPr/>
        </p:nvPicPr>
        <p:blipFill>
          <a:blip r:embed="rId4"/>
          <a:stretch>
            <a:fillRect/>
          </a:stretch>
        </p:blipFill>
        <p:spPr>
          <a:xfrm>
            <a:off x="0" y="6018651"/>
            <a:ext cx="12192000" cy="839349"/>
          </a:xfrm>
          <a:prstGeom prst="rect">
            <a:avLst/>
          </a:prstGeom>
        </p:spPr>
      </p:pic>
    </p:spTree>
    <p:extLst>
      <p:ext uri="{BB962C8B-B14F-4D97-AF65-F5344CB8AC3E}">
        <p14:creationId xmlns:p14="http://schemas.microsoft.com/office/powerpoint/2010/main" val="277124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0E35CD64-53E7-C260-4867-20C2DC411B87}"/>
              </a:ext>
            </a:extLst>
          </p:cNvPr>
          <p:cNvSpPr>
            <a:spLocks noGrp="1"/>
          </p:cNvSpPr>
          <p:nvPr>
            <p:ph type="sldNum" sz="quarter" idx="12"/>
          </p:nvPr>
        </p:nvSpPr>
        <p:spPr/>
        <p:txBody>
          <a:bodyPr/>
          <a:lstStyle/>
          <a:p>
            <a:fld id="{6AD30A80-E4DB-064F-9C5F-077D5922DE95}" type="slidenum">
              <a:rPr lang="ru-RU" smtClean="0"/>
              <a:t>5</a:t>
            </a:fld>
            <a:endParaRPr lang="ru-RU"/>
          </a:p>
        </p:txBody>
      </p:sp>
      <p:graphicFrame>
        <p:nvGraphicFramePr>
          <p:cNvPr id="5" name="Таблица 4">
            <a:extLst>
              <a:ext uri="{FF2B5EF4-FFF2-40B4-BE49-F238E27FC236}">
                <a16:creationId xmlns:a16="http://schemas.microsoft.com/office/drawing/2014/main" xmlns="" id="{07FDE716-B732-7687-4644-857B01AD986B}"/>
              </a:ext>
            </a:extLst>
          </p:cNvPr>
          <p:cNvGraphicFramePr>
            <a:graphicFrameLocks noGrp="1"/>
          </p:cNvGraphicFramePr>
          <p:nvPr>
            <p:extLst>
              <p:ext uri="{D42A27DB-BD31-4B8C-83A1-F6EECF244321}">
                <p14:modId xmlns:p14="http://schemas.microsoft.com/office/powerpoint/2010/main" val="4254371291"/>
              </p:ext>
            </p:extLst>
          </p:nvPr>
        </p:nvGraphicFramePr>
        <p:xfrm>
          <a:off x="1802186" y="535111"/>
          <a:ext cx="8561014" cy="5347019"/>
        </p:xfrm>
        <a:graphic>
          <a:graphicData uri="http://schemas.openxmlformats.org/drawingml/2006/table">
            <a:tbl>
              <a:tblPr firstRow="1" firstCol="1" bandRow="1">
                <a:tableStyleId>{5C22544A-7EE6-4342-B048-85BDC9FD1C3A}</a:tableStyleId>
              </a:tblPr>
              <a:tblGrid>
                <a:gridCol w="4792862">
                  <a:extLst>
                    <a:ext uri="{9D8B030D-6E8A-4147-A177-3AD203B41FA5}">
                      <a16:colId xmlns:a16="http://schemas.microsoft.com/office/drawing/2014/main" xmlns="" val="2935422174"/>
                    </a:ext>
                  </a:extLst>
                </a:gridCol>
                <a:gridCol w="3768152">
                  <a:extLst>
                    <a:ext uri="{9D8B030D-6E8A-4147-A177-3AD203B41FA5}">
                      <a16:colId xmlns:a16="http://schemas.microsoft.com/office/drawing/2014/main" xmlns="" val="1248805699"/>
                    </a:ext>
                  </a:extLst>
                </a:gridCol>
              </a:tblGrid>
              <a:tr h="290115">
                <a:tc>
                  <a:txBody>
                    <a:bodyPr/>
                    <a:lstStyle/>
                    <a:p>
                      <a:pPr algn="just">
                        <a:lnSpc>
                          <a:spcPts val="1800"/>
                        </a:lnSpc>
                        <a:spcAft>
                          <a:spcPts val="800"/>
                        </a:spcAft>
                      </a:pPr>
                      <a:r>
                        <a:rPr lang="ru-RU" sz="1400">
                          <a:effectLst/>
                          <a:latin typeface="Times New Roman" panose="02020603050405020304" pitchFamily="18" charset="0"/>
                          <a:cs typeface="Times New Roman" panose="02020603050405020304" pitchFamily="18" charset="0"/>
                        </a:rPr>
                        <a:t>Характеристика поверхности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800"/>
                        </a:lnSpc>
                        <a:spcAft>
                          <a:spcPts val="800"/>
                        </a:spcAft>
                      </a:pPr>
                      <a:r>
                        <a:rPr lang="ru-RU" sz="1400">
                          <a:effectLst/>
                          <a:latin typeface="Times New Roman" panose="02020603050405020304" pitchFamily="18" charset="0"/>
                          <a:cs typeface="Times New Roman" panose="02020603050405020304" pitchFamily="18" charset="0"/>
                        </a:rPr>
                        <a:t>Высота шероховатости </a:t>
                      </a:r>
                      <a:r>
                        <a:rPr lang="en-US" sz="1400">
                          <a:effectLst/>
                          <a:latin typeface="Times New Roman" panose="02020603050405020304" pitchFamily="18" charset="0"/>
                          <a:cs typeface="Times New Roman" panose="02020603050405020304" pitchFamily="18" charset="0"/>
                        </a:rPr>
                        <a:t>Z</a:t>
                      </a:r>
                      <a:r>
                        <a:rPr lang="en-US" sz="1400" baseline="-25000">
                          <a:effectLst/>
                          <a:latin typeface="Times New Roman" panose="02020603050405020304" pitchFamily="18" charset="0"/>
                          <a:cs typeface="Times New Roman" panose="02020603050405020304" pitchFamily="18" charset="0"/>
                        </a:rPr>
                        <a:t>0</a:t>
                      </a:r>
                      <a:r>
                        <a:rPr lang="en-US" sz="1400">
                          <a:effectLst/>
                          <a:latin typeface="Times New Roman" panose="02020603050405020304" pitchFamily="18" charset="0"/>
                          <a:cs typeface="Times New Roman" panose="02020603050405020304" pitchFamily="18" charset="0"/>
                        </a:rPr>
                        <a:t>, м</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08118382"/>
                  </a:ext>
                </a:extLst>
              </a:tr>
              <a:tr h="29011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Лес, город</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1 – 10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36609018"/>
                  </a:ext>
                </a:extLst>
              </a:tr>
              <a:tr h="290115">
                <a:tc>
                  <a:txBody>
                    <a:bodyPr/>
                    <a:lstStyle/>
                    <a:p>
                      <a:pPr algn="just">
                        <a:lnSpc>
                          <a:spcPts val="1800"/>
                        </a:lnSpc>
                        <a:spcAft>
                          <a:spcPts val="800"/>
                        </a:spcAft>
                      </a:pPr>
                      <a:r>
                        <a:rPr lang="ru-RU" sz="1400">
                          <a:effectLst/>
                          <a:latin typeface="Times New Roman" panose="02020603050405020304" pitchFamily="18" charset="0"/>
                          <a:cs typeface="Times New Roman" panose="02020603050405020304" pitchFamily="18" charset="0"/>
                        </a:rPr>
                        <a:t>Пригороды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a:effectLst/>
                          <a:latin typeface="Times New Roman" panose="02020603050405020304" pitchFamily="18" charset="0"/>
                          <a:cs typeface="Times New Roman" panose="02020603050405020304" pitchFamily="18" charset="0"/>
                        </a:rPr>
                        <a:t>0,5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75997500"/>
                  </a:ext>
                </a:extLst>
              </a:tr>
              <a:tr h="60337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Низкорослые лесозаготовительные полосы</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806214"/>
                  </a:ext>
                </a:extLst>
              </a:tr>
              <a:tr h="29011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Рощи и кустарники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08537276"/>
                  </a:ext>
                </a:extLst>
              </a:tr>
              <a:tr h="60337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Сельскохозяйственные угодья с плотной застройкой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39870137"/>
                  </a:ext>
                </a:extLst>
              </a:tr>
              <a:tr h="60337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Сельскохозяйственные угодья с редкой застройкой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7650027"/>
                  </a:ext>
                </a:extLst>
              </a:tr>
              <a:tr h="60337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Сельскохозяйственные угодья с очень редкими зданиями, деревьями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0,03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9130954"/>
                  </a:ext>
                </a:extLst>
              </a:tr>
              <a:tr h="60337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Взлётная полоса аэродрома, стриженая трава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0,01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8667888"/>
                  </a:ext>
                </a:extLst>
              </a:tr>
              <a:tr h="299339">
                <a:tc>
                  <a:txBody>
                    <a:bodyPr/>
                    <a:lstStyle/>
                    <a:p>
                      <a:pPr algn="just">
                        <a:lnSpc>
                          <a:spcPts val="1800"/>
                        </a:lnSpc>
                        <a:spcAft>
                          <a:spcPts val="800"/>
                        </a:spcAft>
                      </a:pPr>
                      <a:r>
                        <a:rPr lang="ru-RU" sz="1400">
                          <a:effectLst/>
                          <a:latin typeface="Times New Roman" panose="02020603050405020304" pitchFamily="18" charset="0"/>
                          <a:cs typeface="Times New Roman" panose="02020603050405020304" pitchFamily="18" charset="0"/>
                        </a:rPr>
                        <a:t>Ровная голая земля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5·10</a:t>
                      </a:r>
                      <a:r>
                        <a:rPr lang="ru-RU" sz="1400" baseline="300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57949348"/>
                  </a:ext>
                </a:extLst>
              </a:tr>
              <a:tr h="29011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Ровная поверхность снега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10</a:t>
                      </a:r>
                      <a:r>
                        <a:rPr lang="ru-RU" sz="1400" baseline="300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5907935"/>
                  </a:ext>
                </a:extLst>
              </a:tr>
              <a:tr h="29011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Ровная песчаная поверхность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3·10</a:t>
                      </a:r>
                      <a:r>
                        <a:rPr lang="ru-RU" sz="1400" baseline="300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9862739"/>
                  </a:ext>
                </a:extLst>
              </a:tr>
              <a:tr h="290115">
                <a:tc>
                  <a:txBody>
                    <a:bodyPr/>
                    <a:lstStyle/>
                    <a:p>
                      <a:pPr algn="just">
                        <a:lnSpc>
                          <a:spcPts val="1800"/>
                        </a:lnSpc>
                        <a:spcAft>
                          <a:spcPts val="800"/>
                        </a:spcAft>
                      </a:pPr>
                      <a:r>
                        <a:rPr lang="ru-RU" sz="1400" dirty="0">
                          <a:effectLst/>
                          <a:latin typeface="Times New Roman" panose="02020603050405020304" pitchFamily="18" charset="0"/>
                          <a:cs typeface="Times New Roman" panose="02020603050405020304" pitchFamily="18" charset="0"/>
                        </a:rPr>
                        <a:t>Гладкая водная поверхность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800"/>
                        </a:lnSpc>
                        <a:spcAft>
                          <a:spcPts val="800"/>
                        </a:spcAft>
                      </a:pPr>
                      <a:r>
                        <a:rPr lang="ru-RU" sz="1400" dirty="0">
                          <a:effectLst/>
                          <a:latin typeface="Times New Roman" panose="02020603050405020304" pitchFamily="18" charset="0"/>
                          <a:cs typeface="Times New Roman" panose="02020603050405020304" pitchFamily="18" charset="0"/>
                        </a:rPr>
                        <a:t>10</a:t>
                      </a:r>
                      <a:r>
                        <a:rPr lang="ru-RU" sz="1400" baseline="300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4958659"/>
                  </a:ext>
                </a:extLst>
              </a:tr>
            </a:tbl>
          </a:graphicData>
        </a:graphic>
      </p:graphicFrame>
      <p:pic>
        <p:nvPicPr>
          <p:cNvPr id="6" name="Рисунок 5">
            <a:extLst>
              <a:ext uri="{FF2B5EF4-FFF2-40B4-BE49-F238E27FC236}">
                <a16:creationId xmlns:a16="http://schemas.microsoft.com/office/drawing/2014/main" xmlns="" id="{FF8E09A3-23FB-4DB5-1F4F-AD9D1FE9E5BF}"/>
              </a:ext>
            </a:extLst>
          </p:cNvPr>
          <p:cNvPicPr>
            <a:picLocks noChangeAspect="1"/>
          </p:cNvPicPr>
          <p:nvPr/>
        </p:nvPicPr>
        <p:blipFill>
          <a:blip r:embed="rId2"/>
          <a:stretch>
            <a:fillRect/>
          </a:stretch>
        </p:blipFill>
        <p:spPr>
          <a:xfrm>
            <a:off x="0" y="6018651"/>
            <a:ext cx="12192000" cy="839349"/>
          </a:xfrm>
          <a:prstGeom prst="rect">
            <a:avLst/>
          </a:prstGeom>
        </p:spPr>
      </p:pic>
      <p:sp>
        <p:nvSpPr>
          <p:cNvPr id="8" name="TextBox 7">
            <a:extLst>
              <a:ext uri="{FF2B5EF4-FFF2-40B4-BE49-F238E27FC236}">
                <a16:creationId xmlns:a16="http://schemas.microsoft.com/office/drawing/2014/main" xmlns="" id="{28047A3E-4961-E9FD-3823-641A0A8C4389}"/>
              </a:ext>
            </a:extLst>
          </p:cNvPr>
          <p:cNvSpPr txBox="1"/>
          <p:nvPr/>
        </p:nvSpPr>
        <p:spPr>
          <a:xfrm>
            <a:off x="2931459" y="20224"/>
            <a:ext cx="6096000" cy="461665"/>
          </a:xfrm>
          <a:prstGeom prst="rect">
            <a:avLst/>
          </a:prstGeom>
          <a:noFill/>
        </p:spPr>
        <p:txBody>
          <a:bodyPr wrap="square">
            <a:spAutoFit/>
          </a:bodyPr>
          <a:lstStyle/>
          <a:p>
            <a:pPr algn="ctr"/>
            <a:r>
              <a:rPr lang="ru-RU" sz="2400" b="1" dirty="0">
                <a:effectLst/>
                <a:latin typeface="Times New Roman" panose="02020603050405020304" pitchFamily="18" charset="0"/>
                <a:ea typeface="Calibri" panose="020F0502020204030204" pitchFamily="34" charset="0"/>
              </a:rPr>
              <a:t>Высота шероховатости </a:t>
            </a:r>
            <a:endParaRPr lang="ru-RU" sz="2400" b="1" dirty="0"/>
          </a:p>
        </p:txBody>
      </p:sp>
    </p:spTree>
    <p:extLst>
      <p:ext uri="{BB962C8B-B14F-4D97-AF65-F5344CB8AC3E}">
        <p14:creationId xmlns:p14="http://schemas.microsoft.com/office/powerpoint/2010/main" val="124233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375FC3CA-A69E-C39C-58C8-EB88FEE7A137}"/>
              </a:ext>
            </a:extLst>
          </p:cNvPr>
          <p:cNvSpPr>
            <a:spLocks noGrp="1"/>
          </p:cNvSpPr>
          <p:nvPr>
            <p:ph type="sldNum" sz="quarter" idx="12"/>
          </p:nvPr>
        </p:nvSpPr>
        <p:spPr/>
        <p:txBody>
          <a:bodyPr/>
          <a:lstStyle/>
          <a:p>
            <a:fld id="{6AD30A80-E4DB-064F-9C5F-077D5922DE95}" type="slidenum">
              <a:rPr lang="ru-RU" smtClean="0"/>
              <a:t>6</a:t>
            </a:fld>
            <a:endParaRPr lang="ru-RU"/>
          </a:p>
        </p:txBody>
      </p:sp>
      <p:sp>
        <p:nvSpPr>
          <p:cNvPr id="6" name="TextBox 5">
            <a:extLst>
              <a:ext uri="{FF2B5EF4-FFF2-40B4-BE49-F238E27FC236}">
                <a16:creationId xmlns:a16="http://schemas.microsoft.com/office/drawing/2014/main" xmlns="" id="{11D9F936-44A6-1F49-DA67-638F2B1D9E7E}"/>
              </a:ext>
            </a:extLst>
          </p:cNvPr>
          <p:cNvSpPr txBox="1"/>
          <p:nvPr/>
        </p:nvSpPr>
        <p:spPr>
          <a:xfrm>
            <a:off x="2641600" y="148887"/>
            <a:ext cx="6096000" cy="344774"/>
          </a:xfrm>
          <a:prstGeom prst="rect">
            <a:avLst/>
          </a:prstGeom>
          <a:noFill/>
        </p:spPr>
        <p:txBody>
          <a:bodyPr wrap="square">
            <a:spAutoFit/>
          </a:bodyPr>
          <a:lstStyle/>
          <a:p>
            <a:pPr algn="ctr">
              <a:lnSpc>
                <a:spcPts val="1800"/>
              </a:lnSpc>
              <a:spcAft>
                <a:spcPts val="80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Плотность воздуха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A7525915-F390-3B2A-5FC7-1E49CEA03128}"/>
              </a:ext>
            </a:extLst>
          </p:cNvPr>
          <p:cNvSpPr txBox="1"/>
          <p:nvPr/>
        </p:nvSpPr>
        <p:spPr>
          <a:xfrm>
            <a:off x="0" y="513920"/>
            <a:ext cx="12192000" cy="1017394"/>
          </a:xfrm>
          <a:prstGeom prst="rect">
            <a:avLst/>
          </a:prstGeom>
          <a:noFill/>
        </p:spPr>
        <p:txBody>
          <a:bodyPr wrap="square">
            <a:spAutoFit/>
          </a:bodyPr>
          <a:lstStyle/>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Ещё одним важным параметром для расчёта ВЭУ является плотность воздуха, формирующего ветровой поток. Плотность воздуха может оказать заметное влияние на мощность ветрового потока. Как отмечалось выше, для НУ (атмосферное давление 101325 Па = 760 мм рт. ст., температура воздуха 273,15° K = 0° C) плотность воздуха составляет 1,225 кг/м</a:t>
            </a:r>
            <a:r>
              <a:rPr lang="ru-RU"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Непосредственно на месте её можно определить по формуле: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xmlns="" id="{D9B26097-9F37-185B-BAB9-A80DF6328571}"/>
              </a:ext>
            </a:extLst>
          </p:cNvPr>
          <p:cNvSpPr>
            <a:spLocks noChangeArrowheads="1"/>
          </p:cNvSpPr>
          <p:nvPr/>
        </p:nvSpPr>
        <p:spPr bwMode="auto">
          <a:xfrm>
            <a:off x="4751294" y="18377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xmlns="" id="{A64C92F6-8028-8540-EC2D-6FCA486ACE3C}"/>
              </a:ext>
            </a:extLst>
          </p:cNvPr>
          <p:cNvGraphicFramePr>
            <a:graphicFrameLocks noChangeAspect="1"/>
          </p:cNvGraphicFramePr>
          <p:nvPr>
            <p:extLst>
              <p:ext uri="{D42A27DB-BD31-4B8C-83A1-F6EECF244321}">
                <p14:modId xmlns:p14="http://schemas.microsoft.com/office/powerpoint/2010/main" val="1100991293"/>
              </p:ext>
            </p:extLst>
          </p:nvPr>
        </p:nvGraphicFramePr>
        <p:xfrm>
          <a:off x="5082990" y="1551573"/>
          <a:ext cx="1219199" cy="781049"/>
        </p:xfrm>
        <a:graphic>
          <a:graphicData uri="http://schemas.openxmlformats.org/presentationml/2006/ole">
            <mc:AlternateContent xmlns:mc="http://schemas.openxmlformats.org/markup-compatibility/2006">
              <mc:Choice xmlns:v="urn:schemas-microsoft-com:vml" Requires="v">
                <p:oleObj spid="_x0000_s3074" name="Equation" r:id="rId3" imgW="609336" imgH="393529" progId="Equation.DSMT4">
                  <p:embed/>
                </p:oleObj>
              </mc:Choice>
              <mc:Fallback>
                <p:oleObj name="Equation" r:id="rId3" imgW="609336"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990" y="1551573"/>
                        <a:ext cx="1219199" cy="781049"/>
                      </a:xfrm>
                      <a:prstGeom prst="rect">
                        <a:avLst/>
                      </a:prstGeom>
                      <a:noFill/>
                    </p:spPr>
                  </p:pic>
                </p:oleObj>
              </mc:Fallback>
            </mc:AlternateContent>
          </a:graphicData>
        </a:graphic>
      </p:graphicFrame>
      <p:pic>
        <p:nvPicPr>
          <p:cNvPr id="11" name="Рисунок 10">
            <a:extLst>
              <a:ext uri="{FF2B5EF4-FFF2-40B4-BE49-F238E27FC236}">
                <a16:creationId xmlns:a16="http://schemas.microsoft.com/office/drawing/2014/main" xmlns="" id="{0E2E0732-E78F-20A3-7BAB-D2D2FC83026F}"/>
              </a:ext>
            </a:extLst>
          </p:cNvPr>
          <p:cNvPicPr>
            <a:picLocks noChangeAspect="1"/>
          </p:cNvPicPr>
          <p:nvPr/>
        </p:nvPicPr>
        <p:blipFill>
          <a:blip r:embed="rId5"/>
          <a:stretch>
            <a:fillRect/>
          </a:stretch>
        </p:blipFill>
        <p:spPr>
          <a:xfrm>
            <a:off x="0" y="6018651"/>
            <a:ext cx="12192000" cy="839349"/>
          </a:xfrm>
          <a:prstGeom prst="rect">
            <a:avLst/>
          </a:prstGeom>
        </p:spPr>
      </p:pic>
      <p:sp>
        <p:nvSpPr>
          <p:cNvPr id="13" name="TextBox 12">
            <a:extLst>
              <a:ext uri="{FF2B5EF4-FFF2-40B4-BE49-F238E27FC236}">
                <a16:creationId xmlns:a16="http://schemas.microsoft.com/office/drawing/2014/main" xmlns="" id="{61EA7FF1-0857-6AF2-45B8-4F837645E57D}"/>
              </a:ext>
            </a:extLst>
          </p:cNvPr>
          <p:cNvSpPr txBox="1"/>
          <p:nvPr/>
        </p:nvSpPr>
        <p:spPr>
          <a:xfrm>
            <a:off x="-85110" y="2417272"/>
            <a:ext cx="12254753" cy="1017394"/>
          </a:xfrm>
          <a:prstGeom prst="rect">
            <a:avLst/>
          </a:prstGeom>
          <a:noFill/>
        </p:spPr>
        <p:txBody>
          <a:bodyPr wrap="square">
            <a:spAutoFit/>
          </a:bodyPr>
          <a:lstStyle/>
          <a:p>
            <a:pPr indent="450215" algn="just">
              <a:lnSpc>
                <a:spcPts val="18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где P</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АТМ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атмосферное давление, Па; Т — абсолютная температура, °К; R — газовая постоянная сухого воздуха, 287,05 Дж/(</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кг·К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Анализ разнообразных природно-климатических условий показал, что в холодных районах плотность воздуха, может быть, выше принимаемого при НУ значения и может составлять 1,6 кг/м</a:t>
            </a:r>
            <a:r>
              <a:rPr lang="ru-RU"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 в районах с тёплым и влажным воздухом ρ может снижаться до 1,1 кг/м</a:t>
            </a:r>
            <a:r>
              <a:rPr lang="ru-RU"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xmlns="" id="{5B20E57D-1DF8-8A8C-8A51-393899C601D1}"/>
              </a:ext>
            </a:extLst>
          </p:cNvPr>
          <p:cNvPicPr>
            <a:picLocks noChangeAspect="1"/>
          </p:cNvPicPr>
          <p:nvPr/>
        </p:nvPicPr>
        <p:blipFill>
          <a:blip r:embed="rId6"/>
          <a:stretch>
            <a:fillRect/>
          </a:stretch>
        </p:blipFill>
        <p:spPr>
          <a:xfrm>
            <a:off x="3635298" y="3433566"/>
            <a:ext cx="4813935" cy="2585085"/>
          </a:xfrm>
          <a:prstGeom prst="rect">
            <a:avLst/>
          </a:prstGeom>
        </p:spPr>
      </p:pic>
    </p:spTree>
    <p:extLst>
      <p:ext uri="{BB962C8B-B14F-4D97-AF65-F5344CB8AC3E}">
        <p14:creationId xmlns:p14="http://schemas.microsoft.com/office/powerpoint/2010/main" val="166615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4502AE84-E9DF-A305-80B1-7C7F8697371B}"/>
              </a:ext>
            </a:extLst>
          </p:cNvPr>
          <p:cNvSpPr>
            <a:spLocks noGrp="1"/>
          </p:cNvSpPr>
          <p:nvPr>
            <p:ph type="sldNum" sz="quarter" idx="12"/>
          </p:nvPr>
        </p:nvSpPr>
        <p:spPr/>
        <p:txBody>
          <a:bodyPr/>
          <a:lstStyle/>
          <a:p>
            <a:fld id="{6AD30A80-E4DB-064F-9C5F-077D5922DE95}" type="slidenum">
              <a:rPr lang="ru-RU" smtClean="0"/>
              <a:t>7</a:t>
            </a:fld>
            <a:endParaRPr lang="ru-RU"/>
          </a:p>
        </p:txBody>
      </p:sp>
      <p:pic>
        <p:nvPicPr>
          <p:cNvPr id="5" name="Рисунок 4">
            <a:extLst>
              <a:ext uri="{FF2B5EF4-FFF2-40B4-BE49-F238E27FC236}">
                <a16:creationId xmlns:a16="http://schemas.microsoft.com/office/drawing/2014/main" xmlns="" id="{CB11DC61-9C44-9D5E-ADCE-6D633E572526}"/>
              </a:ext>
            </a:extLst>
          </p:cNvPr>
          <p:cNvPicPr>
            <a:picLocks noChangeAspect="1"/>
          </p:cNvPicPr>
          <p:nvPr/>
        </p:nvPicPr>
        <p:blipFill>
          <a:blip r:embed="rId2"/>
          <a:stretch>
            <a:fillRect/>
          </a:stretch>
        </p:blipFill>
        <p:spPr>
          <a:xfrm>
            <a:off x="0" y="6018651"/>
            <a:ext cx="12192000" cy="839349"/>
          </a:xfrm>
          <a:prstGeom prst="rect">
            <a:avLst/>
          </a:prstGeom>
        </p:spPr>
      </p:pic>
      <p:pic>
        <p:nvPicPr>
          <p:cNvPr id="7" name="Рисунок 6">
            <a:extLst>
              <a:ext uri="{FF2B5EF4-FFF2-40B4-BE49-F238E27FC236}">
                <a16:creationId xmlns:a16="http://schemas.microsoft.com/office/drawing/2014/main" xmlns="" id="{F7A0F162-DCFE-F01D-29E7-931C567FBE6A}"/>
              </a:ext>
            </a:extLst>
          </p:cNvPr>
          <p:cNvPicPr>
            <a:picLocks noChangeAspect="1"/>
          </p:cNvPicPr>
          <p:nvPr/>
        </p:nvPicPr>
        <p:blipFill>
          <a:blip r:embed="rId3"/>
          <a:stretch>
            <a:fillRect/>
          </a:stretch>
        </p:blipFill>
        <p:spPr>
          <a:xfrm>
            <a:off x="1859928" y="92633"/>
            <a:ext cx="8472143" cy="5926018"/>
          </a:xfrm>
          <a:prstGeom prst="rect">
            <a:avLst/>
          </a:prstGeom>
        </p:spPr>
      </p:pic>
    </p:spTree>
    <p:extLst>
      <p:ext uri="{BB962C8B-B14F-4D97-AF65-F5344CB8AC3E}">
        <p14:creationId xmlns:p14="http://schemas.microsoft.com/office/powerpoint/2010/main" val="420380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5B8E9221-5F3F-A9FC-927E-B5E14515C42D}"/>
              </a:ext>
            </a:extLst>
          </p:cNvPr>
          <p:cNvSpPr>
            <a:spLocks noGrp="1"/>
          </p:cNvSpPr>
          <p:nvPr>
            <p:ph type="sldNum" sz="quarter" idx="12"/>
          </p:nvPr>
        </p:nvSpPr>
        <p:spPr/>
        <p:txBody>
          <a:bodyPr/>
          <a:lstStyle/>
          <a:p>
            <a:fld id="{6AD30A80-E4DB-064F-9C5F-077D5922DE95}" type="slidenum">
              <a:rPr lang="ru-RU" smtClean="0"/>
              <a:t>8</a:t>
            </a:fld>
            <a:endParaRPr lang="ru-RU"/>
          </a:p>
        </p:txBody>
      </p:sp>
      <p:pic>
        <p:nvPicPr>
          <p:cNvPr id="5" name="Picture 2" descr="Vetropotencial_RF">
            <a:extLst>
              <a:ext uri="{FF2B5EF4-FFF2-40B4-BE49-F238E27FC236}">
                <a16:creationId xmlns:a16="http://schemas.microsoft.com/office/drawing/2014/main" xmlns="" id="{91EE68FD-FC1A-4E19-BBD7-AA425C95C6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68564"/>
            <a:ext cx="12191999" cy="5641659"/>
          </a:xfrm>
          <a:prstGeom prst="rect">
            <a:avLst/>
          </a:prstGeom>
          <a:noFill/>
          <a:ln>
            <a:noFill/>
          </a:ln>
        </p:spPr>
      </p:pic>
      <p:pic>
        <p:nvPicPr>
          <p:cNvPr id="6" name="Рисунок 5">
            <a:extLst>
              <a:ext uri="{FF2B5EF4-FFF2-40B4-BE49-F238E27FC236}">
                <a16:creationId xmlns:a16="http://schemas.microsoft.com/office/drawing/2014/main" xmlns="" id="{2BACF388-7A2D-C00A-58D4-2B86884FE0CF}"/>
              </a:ext>
            </a:extLst>
          </p:cNvPr>
          <p:cNvPicPr>
            <a:picLocks noChangeAspect="1"/>
          </p:cNvPicPr>
          <p:nvPr/>
        </p:nvPicPr>
        <p:blipFill>
          <a:blip r:embed="rId3"/>
          <a:stretch>
            <a:fillRect/>
          </a:stretch>
        </p:blipFill>
        <p:spPr>
          <a:xfrm>
            <a:off x="0" y="6018651"/>
            <a:ext cx="12192000" cy="839349"/>
          </a:xfrm>
          <a:prstGeom prst="rect">
            <a:avLst/>
          </a:prstGeom>
        </p:spPr>
      </p:pic>
      <p:sp>
        <p:nvSpPr>
          <p:cNvPr id="8" name="TextBox 7">
            <a:extLst>
              <a:ext uri="{FF2B5EF4-FFF2-40B4-BE49-F238E27FC236}">
                <a16:creationId xmlns:a16="http://schemas.microsoft.com/office/drawing/2014/main" xmlns="" id="{43739CFE-D185-AA9A-E97D-771619275496}"/>
              </a:ext>
            </a:extLst>
          </p:cNvPr>
          <p:cNvSpPr txBox="1"/>
          <p:nvPr/>
        </p:nvSpPr>
        <p:spPr>
          <a:xfrm>
            <a:off x="2841811" y="0"/>
            <a:ext cx="6096000" cy="461665"/>
          </a:xfrm>
          <a:prstGeom prst="rect">
            <a:avLst/>
          </a:prstGeom>
          <a:noFill/>
        </p:spPr>
        <p:txBody>
          <a:bodyPr wrap="square">
            <a:spAutoFit/>
          </a:bodyPr>
          <a:lstStyle/>
          <a:p>
            <a:pPr algn="ctr"/>
            <a:r>
              <a:rPr lang="ru-RU" sz="2400" b="1" dirty="0">
                <a:effectLst/>
                <a:latin typeface="Times New Roman" panose="02020603050405020304" pitchFamily="18" charset="0"/>
                <a:ea typeface="Calibri" panose="020F0502020204030204" pitchFamily="34" charset="0"/>
              </a:rPr>
              <a:t>Карта ветров России</a:t>
            </a:r>
            <a:endParaRPr lang="ru-RU" sz="2400" b="1" dirty="0"/>
          </a:p>
        </p:txBody>
      </p:sp>
    </p:spTree>
    <p:extLst>
      <p:ext uri="{BB962C8B-B14F-4D97-AF65-F5344CB8AC3E}">
        <p14:creationId xmlns:p14="http://schemas.microsoft.com/office/powerpoint/2010/main" val="36226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DE344A7-A39D-338C-7BBB-91A31486271E}"/>
              </a:ext>
            </a:extLst>
          </p:cNvPr>
          <p:cNvSpPr>
            <a:spLocks noGrp="1"/>
          </p:cNvSpPr>
          <p:nvPr>
            <p:ph type="sldNum" sz="quarter" idx="12"/>
          </p:nvPr>
        </p:nvSpPr>
        <p:spPr/>
        <p:txBody>
          <a:bodyPr/>
          <a:lstStyle/>
          <a:p>
            <a:fld id="{6AD30A80-E4DB-064F-9C5F-077D5922DE95}" type="slidenum">
              <a:rPr lang="ru-RU" smtClean="0"/>
              <a:t>9</a:t>
            </a:fld>
            <a:endParaRPr lang="ru-RU"/>
          </a:p>
        </p:txBody>
      </p:sp>
      <p:pic>
        <p:nvPicPr>
          <p:cNvPr id="5" name="Рисунок 4">
            <a:extLst>
              <a:ext uri="{FF2B5EF4-FFF2-40B4-BE49-F238E27FC236}">
                <a16:creationId xmlns:a16="http://schemas.microsoft.com/office/drawing/2014/main" xmlns="" id="{2626BA06-FBF1-2F87-7277-87D2CD92FB03}"/>
              </a:ext>
            </a:extLst>
          </p:cNvPr>
          <p:cNvPicPr>
            <a:picLocks noChangeAspect="1"/>
          </p:cNvPicPr>
          <p:nvPr/>
        </p:nvPicPr>
        <p:blipFill>
          <a:blip r:embed="rId2"/>
          <a:stretch>
            <a:fillRect/>
          </a:stretch>
        </p:blipFill>
        <p:spPr>
          <a:xfrm>
            <a:off x="0" y="6018651"/>
            <a:ext cx="12192000" cy="839349"/>
          </a:xfrm>
          <a:prstGeom prst="rect">
            <a:avLst/>
          </a:prstGeom>
        </p:spPr>
      </p:pic>
      <p:pic>
        <p:nvPicPr>
          <p:cNvPr id="6" name="Рисунок 5">
            <a:extLst>
              <a:ext uri="{FF2B5EF4-FFF2-40B4-BE49-F238E27FC236}">
                <a16:creationId xmlns:a16="http://schemas.microsoft.com/office/drawing/2014/main" xmlns="" id="{EFD8B926-E275-90D4-67EB-452C0E8C10B4}"/>
              </a:ext>
            </a:extLst>
          </p:cNvPr>
          <p:cNvPicPr>
            <a:picLocks noChangeAspect="1"/>
          </p:cNvPicPr>
          <p:nvPr/>
        </p:nvPicPr>
        <p:blipFill>
          <a:blip r:embed="rId3"/>
          <a:stretch>
            <a:fillRect/>
          </a:stretch>
        </p:blipFill>
        <p:spPr>
          <a:xfrm>
            <a:off x="1021976" y="0"/>
            <a:ext cx="10148048" cy="5923936"/>
          </a:xfrm>
          <a:prstGeom prst="rect">
            <a:avLst/>
          </a:prstGeom>
        </p:spPr>
      </p:pic>
    </p:spTree>
    <p:extLst>
      <p:ext uri="{BB962C8B-B14F-4D97-AF65-F5344CB8AC3E}">
        <p14:creationId xmlns:p14="http://schemas.microsoft.com/office/powerpoint/2010/main" val="2006204678"/>
      </p:ext>
    </p:extLst>
  </p:cSld>
  <p:clrMapOvr>
    <a:masterClrMapping/>
  </p:clrMapOvr>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Тема1" id="{C9DE6AFF-DEDF-AD41-88B2-662795850789}" vid="{378A196D-A180-0040-BE0B-1E23BCC4FC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27329</TotalTime>
  <Words>394</Words>
  <Application>Microsoft Office PowerPoint</Application>
  <PresentationFormat>Произвольный</PresentationFormat>
  <Paragraphs>65</Paragraphs>
  <Slides>11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Тема1</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Моисеева Регина Рафаиловна</cp:lastModifiedBy>
  <cp:revision>228</cp:revision>
  <dcterms:created xsi:type="dcterms:W3CDTF">2018-11-25T16:28:05Z</dcterms:created>
  <dcterms:modified xsi:type="dcterms:W3CDTF">2024-05-08T09:38:05Z</dcterms:modified>
</cp:coreProperties>
</file>