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91" y="-8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Линейное программирование Анализ чувствительности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5030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Третья задача анализа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чувствительности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04" t="2887" b="13124"/>
          <a:stretch>
            <a:fillRect/>
          </a:stretch>
        </p:blipFill>
        <p:spPr bwMode="auto">
          <a:xfrm>
            <a:off x="502243" y="2124868"/>
            <a:ext cx="6000668" cy="269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983609" y="4986439"/>
            <a:ext cx="3037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Gilroy" pitchFamily="2" charset="-52"/>
              </a:rPr>
              <a:t>Определение </a:t>
            </a:r>
            <a:r>
              <a:rPr lang="ru-RU" dirty="0" err="1">
                <a:latin typeface="Gilroy" pitchFamily="2" charset="-52"/>
              </a:rPr>
              <a:t>min</a:t>
            </a:r>
            <a:r>
              <a:rPr lang="ru-RU" dirty="0">
                <a:latin typeface="Gilroy" pitchFamily="2" charset="-52"/>
              </a:rPr>
              <a:t> </a:t>
            </a:r>
            <a:r>
              <a:rPr lang="en-US" dirty="0" smtClean="0">
                <a:latin typeface="Gilroy" pitchFamily="2" charset="-52"/>
              </a:rPr>
              <a:t>C</a:t>
            </a:r>
            <a:r>
              <a:rPr lang="ru-RU" sz="1400" dirty="0" smtClean="0">
                <a:latin typeface="Gilroy" pitchFamily="2" charset="-52"/>
              </a:rPr>
              <a:t>1</a:t>
            </a:r>
            <a:endParaRPr lang="ru-RU" dirty="0">
              <a:latin typeface="Gilroy" pitchFamily="2" charset="-52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41"/>
          <a:stretch>
            <a:fillRect/>
          </a:stretch>
        </p:blipFill>
        <p:spPr bwMode="auto">
          <a:xfrm>
            <a:off x="6096000" y="2157525"/>
            <a:ext cx="5970814" cy="350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7562439" y="5857296"/>
            <a:ext cx="3037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Gilroy" pitchFamily="2" charset="-52"/>
              </a:rPr>
              <a:t>Определение m</a:t>
            </a:r>
            <a:r>
              <a:rPr lang="en-US" dirty="0" smtClean="0">
                <a:latin typeface="Gilroy" pitchFamily="2" charset="-52"/>
              </a:rPr>
              <a:t>ax</a:t>
            </a:r>
            <a:r>
              <a:rPr lang="ru-RU" dirty="0" smtClean="0">
                <a:latin typeface="Gilroy" pitchFamily="2" charset="-52"/>
              </a:rPr>
              <a:t> </a:t>
            </a:r>
            <a:r>
              <a:rPr lang="en-US" dirty="0" smtClean="0">
                <a:latin typeface="Gilroy" pitchFamily="2" charset="-52"/>
              </a:rPr>
              <a:t>C</a:t>
            </a:r>
            <a:r>
              <a:rPr lang="ru-RU" sz="1400" dirty="0" smtClean="0">
                <a:latin typeface="Gilroy" pitchFamily="2" charset="-52"/>
              </a:rPr>
              <a:t>1</a:t>
            </a:r>
            <a:endParaRPr lang="ru-RU" dirty="0">
              <a:latin typeface="Gilroy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0643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5030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Третья задача анализа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чувствительности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80563" y="6041962"/>
            <a:ext cx="7430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Gilroy" pitchFamily="2" charset="-52"/>
              </a:rPr>
              <a:t>Определение тангенса угла наклона </a:t>
            </a:r>
            <a:r>
              <a:rPr lang="en-US" dirty="0" err="1">
                <a:latin typeface="Gilroy" pitchFamily="2" charset="-52"/>
              </a:rPr>
              <a:t>tg</a:t>
            </a:r>
            <a:r>
              <a:rPr lang="en-US" dirty="0">
                <a:latin typeface="Gilroy" pitchFamily="2" charset="-52"/>
              </a:rPr>
              <a:t>α</a:t>
            </a:r>
            <a:r>
              <a:rPr lang="ru-RU" dirty="0">
                <a:latin typeface="Gilroy" pitchFamily="2" charset="-52"/>
              </a:rPr>
              <a:t> прямой </a:t>
            </a:r>
            <a:r>
              <a:rPr lang="en-US" dirty="0">
                <a:latin typeface="Gilroy" pitchFamily="2" charset="-52"/>
              </a:rPr>
              <a:t>Y</a:t>
            </a:r>
            <a:r>
              <a:rPr lang="ru-RU" baseline="-25000" dirty="0">
                <a:latin typeface="Gilroy" pitchFamily="2" charset="-52"/>
              </a:rPr>
              <a:t>1</a:t>
            </a:r>
            <a:r>
              <a:rPr lang="en-US" dirty="0">
                <a:latin typeface="Gilroy" pitchFamily="2" charset="-52"/>
              </a:rPr>
              <a:t>x</a:t>
            </a:r>
            <a:r>
              <a:rPr lang="ru-RU" baseline="-25000" dirty="0">
                <a:latin typeface="Gilroy" pitchFamily="2" charset="-52"/>
              </a:rPr>
              <a:t>1</a:t>
            </a:r>
            <a:r>
              <a:rPr lang="ru-RU" dirty="0">
                <a:latin typeface="Gilroy" pitchFamily="2" charset="-52"/>
              </a:rPr>
              <a:t>+ </a:t>
            </a:r>
            <a:r>
              <a:rPr lang="en-US" dirty="0">
                <a:latin typeface="Gilroy" pitchFamily="2" charset="-52"/>
              </a:rPr>
              <a:t>Y</a:t>
            </a:r>
            <a:r>
              <a:rPr lang="ru-RU" baseline="-25000" dirty="0">
                <a:latin typeface="Gilroy" pitchFamily="2" charset="-52"/>
              </a:rPr>
              <a:t>2</a:t>
            </a:r>
            <a:r>
              <a:rPr lang="en-US" dirty="0">
                <a:latin typeface="Gilroy" pitchFamily="2" charset="-52"/>
              </a:rPr>
              <a:t>x</a:t>
            </a:r>
            <a:r>
              <a:rPr lang="ru-RU" baseline="-25000" dirty="0">
                <a:latin typeface="Gilroy" pitchFamily="2" charset="-52"/>
              </a:rPr>
              <a:t>2</a:t>
            </a:r>
            <a:r>
              <a:rPr lang="ru-RU" dirty="0">
                <a:latin typeface="Gilroy" pitchFamily="2" charset="-52"/>
              </a:rPr>
              <a:t>=</a:t>
            </a:r>
            <a:r>
              <a:rPr lang="en-US" dirty="0">
                <a:latin typeface="Gilroy" pitchFamily="2" charset="-52"/>
              </a:rPr>
              <a:t>Z</a:t>
            </a:r>
            <a:endParaRPr lang="ru-RU" dirty="0">
              <a:latin typeface="Gilroy" pitchFamily="2" charset="-52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99"/>
          <a:stretch>
            <a:fillRect/>
          </a:stretch>
        </p:blipFill>
        <p:spPr bwMode="auto">
          <a:xfrm>
            <a:off x="1553338" y="1992767"/>
            <a:ext cx="9047037" cy="368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88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9087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Анализ чувствительности оптимального 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ешения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одноиндексных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задач ЛП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2" y="1698740"/>
            <a:ext cx="11450271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Неизбежное колебание значений таких экономических параметров, как цены на продукцию и сырье, запасы сырья, спрос на рынке и т.д. может привести 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неоптимальности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или непригодности прежнего режима работы. Для учета подобных ситуаций проводится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АНАЛИЗ ЧУВСТВИТЕЛЬНОСТИ.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решения задач анализа чувствительности ограничения линейной модели классифицируются следующим образом.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СВЯЗЫВАЮЩИЕ ограничения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проходят через оптимальную точку.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НЕСВЯЗЫВАЮЩИЕ ограничения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проходят через оптимальную точку. Аналогично ресурс, представляемый связывающим ограничением, называют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ДЕФИЦИТНЫМ,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 ресурс, представляемый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несвязывающим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ограничением –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НЕДЕФИЦИТНЫМ.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Ограничение называют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ИЗБЫТОЧНЫМ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том случае, если его исключение не влияет на ОДР и, следовательно, на оптимальное решение.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1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9087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Анализ чувствительности оптимального 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ешения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одноиндексных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задач ЛП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2" y="1698740"/>
            <a:ext cx="114502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Выделяют следующие три задачи анализа на чувствительность.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Анализ сокращения или увеличения ресурсов: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на сколько можно увеличить (ограничения типа ≤) запас дефицитного ресурса для улучшения оптимального значения ЦФ?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на сколько можно уменьшить (ограничения типа ≤) запас недефицитного ресурса при сохранении оптимального значения ЦФ?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Увеличение (ограничения типа ≤) запаса какого из ресурсов наиболее выгодно?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Анализ изменения коэффициентов ЦФ: каков диапазон изменения коэффициентов ЦФ, при котором не меняется оптимальное решение?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51106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Первая задача анализа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чувствительности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2" y="1698740"/>
            <a:ext cx="11450271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Правило №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Чтобы графически определить максимальное увеличение запаса дефицитного ресурса, вызывающее улучшение оптимального решения,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НЕОБХОДИМО передвигать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соответствующую прямую в направлении улучшения ЦФ до тех пор, пока это ограничение не станет избыточным.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Правило №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Чтобы численно определить максимальную величину запаса дефицитного ресурса, вызывающую улучшение оптимального решения, необходимо: </a:t>
            </a:r>
          </a:p>
          <a:p>
            <a:pPr algn="ctr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1) определить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координаты точки (x1;x2), в которой соответствующее ограничение становится избыточным;</a:t>
            </a:r>
          </a:p>
          <a:p>
            <a:pPr algn="ctr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2) подставить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координаты (x1;x2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левую часть соответствующего ограничения.</a:t>
            </a:r>
          </a:p>
          <a:p>
            <a:pPr algn="ctr"/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51106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Первая задача анализа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чувствительности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2" y="1698740"/>
            <a:ext cx="114502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Правило №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Чтобы определить максимальное уменьшение запаса недефицитного ресурса, не меняющее оптимальное решение, необходимо передвигать соответствующую прямую до пересечения с оптимальной точкой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Правило №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Чтобы численно определить минимальную величину запаса недефицитного ресурса, не меняющую оптимальное решение, необходимо подставить координаты оптимальной точки в левую часть соответствующего ограничения.</a:t>
            </a: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3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50549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Вторая задача анализа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чувствительности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2" y="1698740"/>
            <a:ext cx="11450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 решения первой задачи анализа оптимального решения на чувствительность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представляются в виде таблицы.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1" b="3065"/>
          <a:stretch>
            <a:fillRect/>
          </a:stretch>
        </p:blipFill>
        <p:spPr bwMode="auto">
          <a:xfrm>
            <a:off x="2460851" y="2634032"/>
            <a:ext cx="7858805" cy="3853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2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50549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Вторая задача анализа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чувствительности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2" y="2008991"/>
            <a:ext cx="11450271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Анализ представленной таблицы показывает, что к улучшению оптимального решения, т.е. к увеличению суточного дохода приводит увеличение дефицитных ресурсов. Для определения выгодности увеличения этих ресурсов используют понятие ценности дополнительной единицы i-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ресурса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yi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∆L(X*) – максимальное приращение оптимального значения ЦФ;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∆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– максимально допустимый прирост объема i-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ресурса.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879" y="3629712"/>
            <a:ext cx="3219676" cy="1386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85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5030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Третья задача анализа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чувствительности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2" y="2008991"/>
            <a:ext cx="114502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ГРАФИЧЕСКИЙ АНАЛИЗ ДОПУСТИМОГО ДИАПАЗОНА ИЗМЕНЕНИЯ ЦЕН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цен на продукцию, т.е. изменение коэффициентов ЦФ, представляется на графике вращением целевой прямой вокруг оптимальной точки. Так, при увеличении коэффициента ЦФ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C1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или уменьшении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целевая прямая вращается по часовой стрелке. При уменьшении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С1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или же увеличении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целевая прямая вращается против часовой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стрелки.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таких поворотах точка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оптимальной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 тех пор, пока наклон целевой прямой не выйдет за пределы, определяемые наклонами прямых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2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5030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Третья задача анализа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чувствительности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2" y="1796720"/>
            <a:ext cx="114502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АНАЛИТИЧЕСКИЙ ПОИСК ДОПУСТИМОГО ДИАПАЗОНА ИЗМЕНЕНИЯ ЦЕН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Совпадение в процессе вращения целевой прямой с прямой ограничения означает, что углы их наклона относительно горизонтальной оси сравнялись, а значит, стали равны тангенсы углов наклона этих прямых.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Правило 5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Чтобы определить границы допустимого диапазона изменения коэффициента ЦФ, например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С1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необходимо приравнять тангенс угла наклона целевой прямой ЦФ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α поочередно к тангенсам углов наклона прямых связывающих ограничений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2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641</Words>
  <Application>Microsoft Office PowerPoint</Application>
  <PresentationFormat>Произвольный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Линейное программирование Анализ чувствительности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игр.  Смешанные стратегии</dc:title>
  <dc:creator>Шорохов Игорь Романович</dc:creator>
  <cp:lastModifiedBy>Игорь Шорохов</cp:lastModifiedBy>
  <cp:revision>29</cp:revision>
  <dcterms:created xsi:type="dcterms:W3CDTF">2023-12-22T05:51:51Z</dcterms:created>
  <dcterms:modified xsi:type="dcterms:W3CDTF">2024-02-04T15:49:18Z</dcterms:modified>
</cp:coreProperties>
</file>