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8" r:id="rId5"/>
    <p:sldId id="279" r:id="rId6"/>
    <p:sldId id="280" r:id="rId7"/>
    <p:sldId id="281" r:id="rId8"/>
    <p:sldId id="282" r:id="rId9"/>
    <p:sldId id="283" r:id="rId10"/>
    <p:sldId id="284" r:id="rId11"/>
    <p:sldId id="285" r:id="rId12"/>
    <p:sldId id="286" r:id="rId13"/>
    <p:sldId id="287" r:id="rId14"/>
    <p:sldId id="288" r:id="rId15"/>
    <p:sldId id="269"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91" y="-8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084A5D4-66D6-4B60-9094-E9D9E47CE453}" type="datetimeFigureOut">
              <a:rPr lang="ru-RU" smtClean="0"/>
              <a:t>04.02.2024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666047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84A5D4-66D6-4B60-9094-E9D9E47CE453}" type="datetimeFigureOut">
              <a:rPr lang="ru-RU" smtClean="0"/>
              <a:t>04.02.2024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3010057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84A5D4-66D6-4B60-9094-E9D9E47CE453}" type="datetimeFigureOut">
              <a:rPr lang="ru-RU" smtClean="0"/>
              <a:t>04.02.2024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147922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84A5D4-66D6-4B60-9094-E9D9E47CE453}" type="datetimeFigureOut">
              <a:rPr lang="ru-RU" smtClean="0"/>
              <a:t>04.02.2024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413725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084A5D4-66D6-4B60-9094-E9D9E47CE453}" type="datetimeFigureOut">
              <a:rPr lang="ru-RU" smtClean="0"/>
              <a:t>04.02.2024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4149288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084A5D4-66D6-4B60-9094-E9D9E47CE453}" type="datetimeFigureOut">
              <a:rPr lang="ru-RU" smtClean="0"/>
              <a:t>04.02.2024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77425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084A5D4-66D6-4B60-9094-E9D9E47CE453}" type="datetimeFigureOut">
              <a:rPr lang="ru-RU" smtClean="0"/>
              <a:t>04.02.2024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126939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084A5D4-66D6-4B60-9094-E9D9E47CE453}" type="datetimeFigureOut">
              <a:rPr lang="ru-RU" smtClean="0"/>
              <a:t>04.02.2024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426095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084A5D4-66D6-4B60-9094-E9D9E47CE453}" type="datetimeFigureOut">
              <a:rPr lang="ru-RU" smtClean="0"/>
              <a:t>04.02.2024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95696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084A5D4-66D6-4B60-9094-E9D9E47CE453}" type="datetimeFigureOut">
              <a:rPr lang="ru-RU" smtClean="0"/>
              <a:t>04.02.2024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1633277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084A5D4-66D6-4B60-9094-E9D9E47CE453}" type="datetimeFigureOut">
              <a:rPr lang="ru-RU" smtClean="0"/>
              <a:t>04.02.2024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80084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4A5D4-66D6-4B60-9094-E9D9E47CE453}" type="datetimeFigureOut">
              <a:rPr lang="ru-RU" smtClean="0"/>
              <a:t>04.02.2024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BF5E0-622F-40A4-9565-5AA969B53972}" type="slidenum">
              <a:rPr lang="ru-RU" smtClean="0"/>
              <a:t>‹#›</a:t>
            </a:fld>
            <a:endParaRPr lang="ru-RU"/>
          </a:p>
        </p:txBody>
      </p:sp>
    </p:spTree>
    <p:extLst>
      <p:ext uri="{BB962C8B-B14F-4D97-AF65-F5344CB8AC3E}">
        <p14:creationId xmlns:p14="http://schemas.microsoft.com/office/powerpoint/2010/main" val="707472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0"/>
            <a:ext cx="9144000" cy="6857999"/>
          </a:xfrm>
        </p:spPr>
        <p:txBody>
          <a:bodyPr anchor="ctr"/>
          <a:lstStyle/>
          <a:p>
            <a:r>
              <a:rPr lang="ru-RU" b="1" dirty="0" smtClean="0">
                <a:latin typeface="Times New Roman" pitchFamily="18" charset="0"/>
                <a:cs typeface="Times New Roman" pitchFamily="18" charset="0"/>
              </a:rPr>
              <a:t>Понятие о цене информации</a:t>
            </a:r>
            <a:endParaRPr lang="ru-RU" b="1" dirty="0">
              <a:latin typeface="Times New Roman" pitchFamily="18" charset="0"/>
              <a:cs typeface="Times New Roman"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Tree>
    <p:extLst>
      <p:ext uri="{BB962C8B-B14F-4D97-AF65-F5344CB8AC3E}">
        <p14:creationId xmlns:p14="http://schemas.microsoft.com/office/powerpoint/2010/main" val="2228882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1893467"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Пример</a:t>
            </a:r>
            <a:endParaRPr lang="ru-RU" sz="3600" b="1" dirty="0">
              <a:latin typeface="Times New Roman" pitchFamily="18" charset="0"/>
              <a:cs typeface="Times New Roman" pitchFamily="18" charset="0"/>
            </a:endParaRPr>
          </a:p>
        </p:txBody>
      </p:sp>
      <p:sp>
        <p:nvSpPr>
          <p:cNvPr id="4" name="Прямоугольник 3"/>
          <p:cNvSpPr/>
          <p:nvPr/>
        </p:nvSpPr>
        <p:spPr>
          <a:xfrm>
            <a:off x="502242" y="2429097"/>
            <a:ext cx="11284477" cy="3108543"/>
          </a:xfrm>
          <a:prstGeom prst="rect">
            <a:avLst/>
          </a:prstGeom>
        </p:spPr>
        <p:txBody>
          <a:bodyPr wrap="square">
            <a:spAutoFit/>
          </a:bodyPr>
          <a:lstStyle/>
          <a:p>
            <a:pPr algn="just"/>
            <a:r>
              <a:rPr lang="ru-RU" sz="2800" dirty="0">
                <a:latin typeface="Times New Roman" pitchFamily="18" charset="0"/>
                <a:cs typeface="Times New Roman" pitchFamily="18" charset="0"/>
              </a:rPr>
              <a:t>Не смотря на то, что среднее значение прибыли заметно изменилось, выбор стратегии не поменялся. Можно сделать вывод, что уточнение между первым и вторым вариантами вероятностей состояний ничего не стоит. (Это справедливо лишь для поставленной цели определения количества завозимого ежедневно молока. Если же главной целью является оценка рентабельности бизнеса, то цена такой информации может быть совсем ненулевой. Подумайте, почему?).</a:t>
            </a:r>
          </a:p>
        </p:txBody>
      </p:sp>
      <p:sp>
        <p:nvSpPr>
          <p:cNvPr id="7"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1889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645707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1893467"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Пример</a:t>
            </a:r>
            <a:endParaRPr lang="ru-RU" sz="3600" b="1" dirty="0">
              <a:latin typeface="Times New Roman" pitchFamily="18" charset="0"/>
              <a:cs typeface="Times New Roman" pitchFamily="18" charset="0"/>
            </a:endParaRPr>
          </a:p>
        </p:txBody>
      </p:sp>
      <p:sp>
        <p:nvSpPr>
          <p:cNvPr id="4" name="Прямоугольник 3"/>
          <p:cNvSpPr/>
          <p:nvPr/>
        </p:nvSpPr>
        <p:spPr>
          <a:xfrm>
            <a:off x="502242" y="1759608"/>
            <a:ext cx="11284477" cy="492443"/>
          </a:xfrm>
          <a:prstGeom prst="rect">
            <a:avLst/>
          </a:prstGeom>
        </p:spPr>
        <p:txBody>
          <a:bodyPr wrap="square">
            <a:spAutoFit/>
          </a:bodyPr>
          <a:lstStyle/>
          <a:p>
            <a:pPr algn="just"/>
            <a:r>
              <a:rPr lang="ru-RU" sz="2600" dirty="0">
                <a:latin typeface="Times New Roman" pitchFamily="18" charset="0"/>
                <a:cs typeface="Times New Roman" pitchFamily="18" charset="0"/>
              </a:rPr>
              <a:t>Для </a:t>
            </a:r>
            <a:r>
              <a:rPr lang="ru-RU" sz="2600" dirty="0" smtClean="0">
                <a:latin typeface="Times New Roman" pitchFamily="18" charset="0"/>
                <a:cs typeface="Times New Roman" pitchFamily="18" charset="0"/>
              </a:rPr>
              <a:t>третьего варианта </a:t>
            </a:r>
            <a:r>
              <a:rPr lang="ru-RU" sz="2600" dirty="0">
                <a:latin typeface="Times New Roman" pitchFamily="18" charset="0"/>
                <a:cs typeface="Times New Roman" pitchFamily="18" charset="0"/>
              </a:rPr>
              <a:t>вероятностей:</a:t>
            </a:r>
          </a:p>
        </p:txBody>
      </p:sp>
      <p:sp>
        <p:nvSpPr>
          <p:cNvPr id="7"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1889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 name="Rectangle 3"/>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1" name="Rectangle 4"/>
          <p:cNvSpPr>
            <a:spLocks noChangeArrowheads="1"/>
          </p:cNvSpPr>
          <p:nvPr/>
        </p:nvSpPr>
        <p:spPr bwMode="auto">
          <a:xfrm>
            <a:off x="152400" y="20415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3" name="Объект 12"/>
          <p:cNvGraphicFramePr>
            <a:graphicFrameLocks noChangeAspect="1"/>
          </p:cNvGraphicFramePr>
          <p:nvPr>
            <p:extLst>
              <p:ext uri="{D42A27DB-BD31-4B8C-83A1-F6EECF244321}">
                <p14:modId xmlns:p14="http://schemas.microsoft.com/office/powerpoint/2010/main" val="2862459965"/>
              </p:ext>
            </p:extLst>
          </p:nvPr>
        </p:nvGraphicFramePr>
        <p:xfrm>
          <a:off x="485914" y="2354638"/>
          <a:ext cx="9539828" cy="2749177"/>
        </p:xfrm>
        <a:graphic>
          <a:graphicData uri="http://schemas.openxmlformats.org/presentationml/2006/ole">
            <mc:AlternateContent xmlns:mc="http://schemas.openxmlformats.org/markup-compatibility/2006">
              <mc:Choice xmlns:v="urn:schemas-microsoft-com:vml" Requires="v">
                <p:oleObj spid="_x0000_s23565" r:id="rId4" imgW="4965700" imgH="1435100" progId="Equation.DSMT4">
                  <p:embed/>
                </p:oleObj>
              </mc:Choice>
              <mc:Fallback>
                <p:oleObj r:id="rId4" imgW="4965700" imgH="14351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914" y="2354638"/>
                        <a:ext cx="9539828" cy="2749177"/>
                      </a:xfrm>
                      <a:prstGeom prst="rect">
                        <a:avLst/>
                      </a:prstGeom>
                      <a:noFill/>
                    </p:spPr>
                  </p:pic>
                </p:oleObj>
              </mc:Fallback>
            </mc:AlternateContent>
          </a:graphicData>
        </a:graphic>
      </p:graphicFrame>
      <p:sp>
        <p:nvSpPr>
          <p:cNvPr id="14"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5" name="Объект 14"/>
          <p:cNvGraphicFramePr>
            <a:graphicFrameLocks noChangeAspect="1"/>
          </p:cNvGraphicFramePr>
          <p:nvPr>
            <p:extLst>
              <p:ext uri="{D42A27DB-BD31-4B8C-83A1-F6EECF244321}">
                <p14:modId xmlns:p14="http://schemas.microsoft.com/office/powerpoint/2010/main" val="536852730"/>
              </p:ext>
            </p:extLst>
          </p:nvPr>
        </p:nvGraphicFramePr>
        <p:xfrm>
          <a:off x="502243" y="5372100"/>
          <a:ext cx="9785046" cy="440871"/>
        </p:xfrm>
        <a:graphic>
          <a:graphicData uri="http://schemas.openxmlformats.org/presentationml/2006/ole">
            <mc:AlternateContent xmlns:mc="http://schemas.openxmlformats.org/markup-compatibility/2006">
              <mc:Choice xmlns:v="urn:schemas-microsoft-com:vml" Requires="v">
                <p:oleObj spid="_x0000_s23566" r:id="rId6" imgW="5422900" imgH="241300" progId="Equation.DSMT4">
                  <p:embed/>
                </p:oleObj>
              </mc:Choice>
              <mc:Fallback>
                <p:oleObj r:id="rId6" imgW="5422900" imgH="2413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243" y="5372100"/>
                        <a:ext cx="9785046" cy="440871"/>
                      </a:xfrm>
                      <a:prstGeom prst="rect">
                        <a:avLst/>
                      </a:prstGeom>
                      <a:noFill/>
                    </p:spPr>
                  </p:pic>
                </p:oleObj>
              </mc:Fallback>
            </mc:AlternateContent>
          </a:graphicData>
        </a:graphic>
      </p:graphicFrame>
    </p:spTree>
    <p:extLst>
      <p:ext uri="{BB962C8B-B14F-4D97-AF65-F5344CB8AC3E}">
        <p14:creationId xmlns:p14="http://schemas.microsoft.com/office/powerpoint/2010/main" val="3960581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1893467"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Пример</a:t>
            </a:r>
            <a:endParaRPr lang="ru-RU" sz="3600" b="1" dirty="0">
              <a:latin typeface="Times New Roman" pitchFamily="18" charset="0"/>
              <a:cs typeface="Times New Roman" pitchFamily="18" charset="0"/>
            </a:endParaRPr>
          </a:p>
        </p:txBody>
      </p:sp>
      <p:sp>
        <p:nvSpPr>
          <p:cNvPr id="4" name="Прямоугольник 3"/>
          <p:cNvSpPr/>
          <p:nvPr/>
        </p:nvSpPr>
        <p:spPr>
          <a:xfrm>
            <a:off x="502241" y="1701553"/>
            <a:ext cx="11284477" cy="4893647"/>
          </a:xfrm>
          <a:prstGeom prst="rect">
            <a:avLst/>
          </a:prstGeom>
        </p:spPr>
        <p:txBody>
          <a:bodyPr wrap="square">
            <a:spAutoFit/>
          </a:bodyPr>
          <a:lstStyle/>
          <a:p>
            <a:pPr algn="just"/>
            <a:r>
              <a:rPr lang="ru-RU" sz="2400" dirty="0">
                <a:latin typeface="Times New Roman" pitchFamily="18" charset="0"/>
                <a:cs typeface="Times New Roman" pitchFamily="18" charset="0"/>
              </a:rPr>
              <a:t>Предполагая возможность всех вариантов распределения (а не точную уверенность в одном из них), коммерсант находится в дилемме  выбора между 3 и 4 ящиками. Выбрав 4 ящика, в первом случае он получит 500 руб. в день вместо 620 (потеря 120 руб.). Во втором случае он получит 360 руб. вместо 480 (потеря 120 руб.). Выбрав же 3 ящика при третьей возможности вероятностей, он получит 710 руб. вместо 780 (потеря 70 руб.). Таким образом, минимальная потеря достигается выбором 3 ящиков и равна 70 рублям. Это и есть максимальная удельная цена данного уточнения</a:t>
            </a:r>
            <a:r>
              <a:rPr lang="ru-RU" sz="2400" dirty="0" smtClean="0">
                <a:latin typeface="Times New Roman" pitchFamily="18" charset="0"/>
                <a:cs typeface="Times New Roman" pitchFamily="18" charset="0"/>
              </a:rPr>
              <a:t>.</a:t>
            </a:r>
          </a:p>
          <a:p>
            <a:pPr algn="just"/>
            <a:endParaRPr lang="ru-RU" sz="2400"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Интересно заметить, что оценивая разные варианты, мы фактически применили критерий </a:t>
            </a:r>
            <a:r>
              <a:rPr lang="ru-RU" sz="2400" dirty="0" err="1">
                <a:latin typeface="Times New Roman" pitchFamily="18" charset="0"/>
                <a:cs typeface="Times New Roman" pitchFamily="18" charset="0"/>
              </a:rPr>
              <a:t>Сэвиджа</a:t>
            </a:r>
            <a:r>
              <a:rPr lang="ru-RU" sz="2400" dirty="0">
                <a:latin typeface="Times New Roman" pitchFamily="18" charset="0"/>
                <a:cs typeface="Times New Roman" pitchFamily="18" charset="0"/>
              </a:rPr>
              <a:t> к новой матричной игре, в которой состояниями природы являются уже варианты распределения вероятностей, а результатами – средние результаты при данных вероятностях:</a:t>
            </a:r>
          </a:p>
        </p:txBody>
      </p:sp>
      <p:sp>
        <p:nvSpPr>
          <p:cNvPr id="7"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1889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428158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1893467" cy="646331"/>
          </a:xfrm>
          <a:prstGeom prst="rect">
            <a:avLst/>
          </a:prstGeom>
          <a:noFill/>
        </p:spPr>
        <p:txBody>
          <a:bodyPr wrap="none" rtlCol="0">
            <a:spAutoFit/>
          </a:bodyPr>
          <a:lstStyle/>
          <a:p>
            <a:r>
              <a:rPr lang="ru-RU" sz="3600" b="1" dirty="0" smtClean="0">
                <a:latin typeface="Gilroy" panose="00000500000000000000" pitchFamily="2" charset="-52"/>
              </a:rPr>
              <a:t>Пример</a:t>
            </a:r>
            <a:endParaRPr lang="ru-RU" sz="3600" b="1" dirty="0">
              <a:latin typeface="Gilroy" panose="00000500000000000000" pitchFamily="2" charset="-52"/>
            </a:endParaRPr>
          </a:p>
        </p:txBody>
      </p:sp>
      <p:sp>
        <p:nvSpPr>
          <p:cNvPr id="7"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1889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25601"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243" y="2460625"/>
            <a:ext cx="11284477" cy="3335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1099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1893467"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Пример</a:t>
            </a:r>
            <a:endParaRPr lang="ru-RU" sz="3600" b="1" dirty="0">
              <a:latin typeface="Times New Roman" pitchFamily="18" charset="0"/>
              <a:cs typeface="Times New Roman" pitchFamily="18" charset="0"/>
            </a:endParaRPr>
          </a:p>
        </p:txBody>
      </p:sp>
      <p:sp>
        <p:nvSpPr>
          <p:cNvPr id="7"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1889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 name="Прямоугольник 3"/>
          <p:cNvSpPr/>
          <p:nvPr/>
        </p:nvSpPr>
        <p:spPr>
          <a:xfrm>
            <a:off x="631370" y="1917317"/>
            <a:ext cx="11155349" cy="830997"/>
          </a:xfrm>
          <a:prstGeom prst="rect">
            <a:avLst/>
          </a:prstGeom>
        </p:spPr>
        <p:txBody>
          <a:bodyPr wrap="square">
            <a:spAutoFit/>
          </a:bodyPr>
          <a:lstStyle/>
          <a:p>
            <a:r>
              <a:rPr lang="ru-RU" sz="2400" dirty="0">
                <a:latin typeface="Times New Roman" pitchFamily="18" charset="0"/>
                <a:cs typeface="Times New Roman" pitchFamily="18" charset="0"/>
              </a:rPr>
              <a:t>Максимальная удельная стоимость информации в таком случае оказалась равна минимаксу матрицы рисков для такой игры: </a:t>
            </a:r>
          </a:p>
        </p:txBody>
      </p:sp>
      <p:sp>
        <p:nvSpPr>
          <p:cNvPr id="6"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 name="Объект 8"/>
          <p:cNvGraphicFramePr>
            <a:graphicFrameLocks noChangeAspect="1"/>
          </p:cNvGraphicFramePr>
          <p:nvPr>
            <p:extLst>
              <p:ext uri="{D42A27DB-BD31-4B8C-83A1-F6EECF244321}">
                <p14:modId xmlns:p14="http://schemas.microsoft.com/office/powerpoint/2010/main" val="3997305413"/>
              </p:ext>
            </p:extLst>
          </p:nvPr>
        </p:nvGraphicFramePr>
        <p:xfrm>
          <a:off x="2759529" y="2694214"/>
          <a:ext cx="6335486" cy="3642717"/>
        </p:xfrm>
        <a:graphic>
          <a:graphicData uri="http://schemas.openxmlformats.org/presentationml/2006/ole">
            <mc:AlternateContent xmlns:mc="http://schemas.openxmlformats.org/markup-compatibility/2006">
              <mc:Choice xmlns:v="urn:schemas-microsoft-com:vml" Requires="v">
                <p:oleObj spid="_x0000_s27654" r:id="rId4" imgW="2692400" imgH="1549400" progId="Equation.DSMT4">
                  <p:embed/>
                </p:oleObj>
              </mc:Choice>
              <mc:Fallback>
                <p:oleObj r:id="rId4" imgW="2692400" imgH="15494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9529" y="2694214"/>
                        <a:ext cx="6335486" cy="3642717"/>
                      </a:xfrm>
                      <a:prstGeom prst="rect">
                        <a:avLst/>
                      </a:prstGeom>
                      <a:noFill/>
                    </p:spPr>
                  </p:pic>
                </p:oleObj>
              </mc:Fallback>
            </mc:AlternateContent>
          </a:graphicData>
        </a:graphic>
      </p:graphicFrame>
    </p:spTree>
    <p:extLst>
      <p:ext uri="{BB962C8B-B14F-4D97-AF65-F5344CB8AC3E}">
        <p14:creationId xmlns:p14="http://schemas.microsoft.com/office/powerpoint/2010/main" val="1648763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0"/>
            <a:ext cx="9144000" cy="6857999"/>
          </a:xfrm>
        </p:spPr>
        <p:txBody>
          <a:bodyPr anchor="ctr"/>
          <a:lstStyle/>
          <a:p>
            <a:r>
              <a:rPr lang="ru-RU" b="1" dirty="0" smtClean="0">
                <a:latin typeface="Times New Roman" pitchFamily="18" charset="0"/>
                <a:cs typeface="Times New Roman" pitchFamily="18" charset="0"/>
              </a:rPr>
              <a:t>Спасибо за внимание</a:t>
            </a:r>
            <a:endParaRPr lang="ru-RU" b="1" dirty="0">
              <a:latin typeface="Times New Roman" pitchFamily="18" charset="0"/>
              <a:cs typeface="Times New Roman"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Tree>
    <p:extLst>
      <p:ext uri="{BB962C8B-B14F-4D97-AF65-F5344CB8AC3E}">
        <p14:creationId xmlns:p14="http://schemas.microsoft.com/office/powerpoint/2010/main" val="4168199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6179384"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Понятие о цене информации</a:t>
            </a:r>
            <a:endParaRPr lang="ru-RU" sz="3600" b="1" dirty="0">
              <a:latin typeface="Times New Roman" pitchFamily="18" charset="0"/>
              <a:cs typeface="Times New Roman" pitchFamily="18" charset="0"/>
            </a:endParaRPr>
          </a:p>
        </p:txBody>
      </p:sp>
      <p:sp>
        <p:nvSpPr>
          <p:cNvPr id="4" name="Прямоугольник 3"/>
          <p:cNvSpPr/>
          <p:nvPr/>
        </p:nvSpPr>
        <p:spPr>
          <a:xfrm>
            <a:off x="502243" y="2008690"/>
            <a:ext cx="11284477" cy="3970318"/>
          </a:xfrm>
          <a:prstGeom prst="rect">
            <a:avLst/>
          </a:prstGeom>
        </p:spPr>
        <p:txBody>
          <a:bodyPr wrap="square">
            <a:spAutoFit/>
          </a:bodyPr>
          <a:lstStyle/>
          <a:p>
            <a:pPr algn="just"/>
            <a:r>
              <a:rPr lang="ru-RU" sz="2400" dirty="0">
                <a:latin typeface="Times New Roman" pitchFamily="18" charset="0"/>
                <a:ea typeface="Times New Roman" panose="02020603050405020304" pitchFamily="18" charset="0"/>
                <a:cs typeface="Times New Roman" pitchFamily="18" charset="0"/>
              </a:rPr>
              <a:t>В игре с природой часто возникает возможность получения информации или уточнения данных о реализации состояний природы. </a:t>
            </a:r>
          </a:p>
          <a:p>
            <a:pPr algn="just"/>
            <a:endParaRPr lang="ru-RU" sz="2400" dirty="0">
              <a:latin typeface="Times New Roman" pitchFamily="18" charset="0"/>
              <a:ea typeface="Times New Roman" panose="02020603050405020304" pitchFamily="18" charset="0"/>
              <a:cs typeface="Times New Roman" pitchFamily="18" charset="0"/>
            </a:endParaRPr>
          </a:p>
          <a:p>
            <a:pPr algn="ctr"/>
            <a:r>
              <a:rPr lang="ru-RU" sz="2800" dirty="0" smtClean="0">
                <a:latin typeface="Times New Roman" pitchFamily="18" charset="0"/>
                <a:ea typeface="Times New Roman" pitchFamily="18" charset="0"/>
                <a:cs typeface="Times New Roman" pitchFamily="18" charset="0"/>
              </a:rPr>
              <a:t>Сколько </a:t>
            </a:r>
            <a:r>
              <a:rPr lang="ru-RU" sz="2800" dirty="0">
                <a:latin typeface="Times New Roman" pitchFamily="18" charset="0"/>
                <a:ea typeface="Times New Roman" pitchFamily="18" charset="0"/>
                <a:cs typeface="Times New Roman" pitchFamily="18" charset="0"/>
              </a:rPr>
              <a:t>мы можем «заплатить» за информацию, чтобы выигрыш при обладании ей за вычетом платы за информацию был не меньше выигрыша без учета этой информации? </a:t>
            </a:r>
            <a:endParaRPr lang="ru-RU" sz="2800" dirty="0" smtClean="0">
              <a:latin typeface="Times New Roman" pitchFamily="18" charset="0"/>
              <a:ea typeface="Times New Roman" pitchFamily="18" charset="0"/>
              <a:cs typeface="Times New Roman" pitchFamily="18" charset="0"/>
            </a:endParaRPr>
          </a:p>
          <a:p>
            <a:pPr algn="just"/>
            <a:endParaRPr lang="ru-RU" sz="2400" dirty="0">
              <a:latin typeface="Times New Roman" pitchFamily="18" charset="0"/>
              <a:ea typeface="Times New Roman" pitchFamily="18" charset="0"/>
              <a:cs typeface="Times New Roman" pitchFamily="18" charset="0"/>
            </a:endParaRPr>
          </a:p>
          <a:p>
            <a:pPr algn="just"/>
            <a:r>
              <a:rPr lang="ru-RU" sz="2400" dirty="0" smtClean="0">
                <a:latin typeface="Times New Roman" pitchFamily="18" charset="0"/>
                <a:ea typeface="Times New Roman" pitchFamily="18" charset="0"/>
                <a:cs typeface="Times New Roman" pitchFamily="18" charset="0"/>
              </a:rPr>
              <a:t>Проще </a:t>
            </a:r>
            <a:r>
              <a:rPr lang="ru-RU" sz="2400" dirty="0">
                <a:latin typeface="Times New Roman" pitchFamily="18" charset="0"/>
                <a:ea typeface="Times New Roman" pitchFamily="18" charset="0"/>
                <a:cs typeface="Times New Roman" pitchFamily="18" charset="0"/>
              </a:rPr>
              <a:t>всего данный вопрос осветить на примере игры с природой, имеющей частые повторения (партии) в одинаковых условиях. В этом случае для выбора оптимальной стратегии предпочтительно использовать критерий Байеса.</a:t>
            </a:r>
          </a:p>
        </p:txBody>
      </p:sp>
    </p:spTree>
    <p:extLst>
      <p:ext uri="{BB962C8B-B14F-4D97-AF65-F5344CB8AC3E}">
        <p14:creationId xmlns:p14="http://schemas.microsoft.com/office/powerpoint/2010/main" val="2249154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1893467"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Пример</a:t>
            </a:r>
            <a:endParaRPr lang="ru-RU" sz="3600" b="1" dirty="0">
              <a:latin typeface="Times New Roman" pitchFamily="18" charset="0"/>
              <a:cs typeface="Times New Roman" pitchFamily="18" charset="0"/>
            </a:endParaRPr>
          </a:p>
        </p:txBody>
      </p:sp>
      <p:sp>
        <p:nvSpPr>
          <p:cNvPr id="4" name="Прямоугольник 3"/>
          <p:cNvSpPr/>
          <p:nvPr/>
        </p:nvSpPr>
        <p:spPr>
          <a:xfrm>
            <a:off x="502243" y="1731104"/>
            <a:ext cx="11284477" cy="4616648"/>
          </a:xfrm>
          <a:prstGeom prst="rect">
            <a:avLst/>
          </a:prstGeom>
        </p:spPr>
        <p:txBody>
          <a:bodyPr wrap="square">
            <a:spAutoFit/>
          </a:bodyPr>
          <a:lstStyle/>
          <a:p>
            <a:r>
              <a:rPr lang="ru-RU" sz="2100" dirty="0">
                <a:latin typeface="Times New Roman" pitchFamily="18" charset="0"/>
                <a:cs typeface="Times New Roman" pitchFamily="18" charset="0"/>
              </a:rPr>
              <a:t>Коммерсант ежедневно возит молочную продукцию на своем автомобиле для продажи в дачном поселке. </a:t>
            </a:r>
          </a:p>
          <a:p>
            <a:endParaRPr lang="ru-RU" sz="2100" dirty="0">
              <a:latin typeface="Times New Roman" pitchFamily="18" charset="0"/>
              <a:cs typeface="Times New Roman" pitchFamily="18" charset="0"/>
            </a:endParaRPr>
          </a:p>
          <a:p>
            <a:r>
              <a:rPr lang="ru-RU" sz="2100" dirty="0">
                <a:latin typeface="Times New Roman" pitchFamily="18" charset="0"/>
                <a:cs typeface="Times New Roman" pitchFamily="18" charset="0"/>
              </a:rPr>
              <a:t>Он закупает молоко ящиками по 20 бутылок по мелкооптовой цене 20 рублей за бутылку и продает в розницу по 35 рублей за бутылку. </a:t>
            </a:r>
          </a:p>
          <a:p>
            <a:endParaRPr lang="ru-RU" sz="2100" dirty="0">
              <a:latin typeface="Times New Roman" pitchFamily="18" charset="0"/>
              <a:cs typeface="Times New Roman" pitchFamily="18" charset="0"/>
            </a:endParaRPr>
          </a:p>
          <a:p>
            <a:r>
              <a:rPr lang="ru-RU" sz="2100" dirty="0">
                <a:latin typeface="Times New Roman" pitchFamily="18" charset="0"/>
                <a:cs typeface="Times New Roman" pitchFamily="18" charset="0"/>
              </a:rPr>
              <a:t>За день может быть реализовано от 1 до 5 ящиков. Так как в автомобиле нет холодильника, то все нереализованное молоко портится и выбрасывается. По предварительным опросам дачников, коммерсант делает предположение о вероятностях спроса: спрос в 1 ящик имеет вероятность 10%, в 2 ящика – 20%, в 3 ящика – 30%, в 4 ящика – 30%, в 5 ящиков – 10% (для простоты рассмотрения будем считать, что ежедневно продается целое количество ящиков молока). </a:t>
            </a:r>
          </a:p>
          <a:p>
            <a:endParaRPr lang="ru-RU" sz="2100" dirty="0">
              <a:latin typeface="Times New Roman" pitchFamily="18" charset="0"/>
              <a:cs typeface="Times New Roman" pitchFamily="18" charset="0"/>
            </a:endParaRPr>
          </a:p>
          <a:p>
            <a:r>
              <a:rPr lang="ru-RU" sz="2100" dirty="0">
                <a:latin typeface="Times New Roman" pitchFamily="18" charset="0"/>
                <a:cs typeface="Times New Roman" pitchFamily="18" charset="0"/>
              </a:rPr>
              <a:t>Таким образом, ежедневно коммерсант должен принять решение, сколько ящиков молока закупить и привезти на  продажу.</a:t>
            </a:r>
          </a:p>
        </p:txBody>
      </p:sp>
    </p:spTree>
    <p:extLst>
      <p:ext uri="{BB962C8B-B14F-4D97-AF65-F5344CB8AC3E}">
        <p14:creationId xmlns:p14="http://schemas.microsoft.com/office/powerpoint/2010/main" val="2407898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1893467"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Пример</a:t>
            </a:r>
            <a:endParaRPr lang="ru-RU" sz="3600" b="1" dirty="0">
              <a:latin typeface="Times New Roman" pitchFamily="18" charset="0"/>
              <a:cs typeface="Times New Roman" pitchFamily="18" charset="0"/>
            </a:endParaRPr>
          </a:p>
        </p:txBody>
      </p:sp>
      <p:pic>
        <p:nvPicPr>
          <p:cNvPr id="1741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463" y="1726745"/>
            <a:ext cx="11499257" cy="4653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6882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1893467"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Пример</a:t>
            </a:r>
            <a:endParaRPr lang="ru-RU" sz="3600" b="1" dirty="0">
              <a:latin typeface="Times New Roman" pitchFamily="18" charset="0"/>
              <a:cs typeface="Times New Roman" pitchFamily="18" charset="0"/>
            </a:endParaRPr>
          </a:p>
        </p:txBody>
      </p:sp>
      <p:sp>
        <p:nvSpPr>
          <p:cNvPr id="4" name="Прямоугольник 3"/>
          <p:cNvSpPr/>
          <p:nvPr/>
        </p:nvSpPr>
        <p:spPr>
          <a:xfrm>
            <a:off x="502242" y="1759608"/>
            <a:ext cx="11284477" cy="1200329"/>
          </a:xfrm>
          <a:prstGeom prst="rect">
            <a:avLst/>
          </a:prstGeom>
        </p:spPr>
        <p:txBody>
          <a:bodyPr wrap="square">
            <a:spAutoFit/>
          </a:bodyPr>
          <a:lstStyle/>
          <a:p>
            <a:pPr algn="just"/>
            <a:r>
              <a:rPr lang="ru-RU" sz="2400" dirty="0">
                <a:latin typeface="Times New Roman" pitchFamily="18" charset="0"/>
                <a:cs typeface="Times New Roman" pitchFamily="18" charset="0"/>
              </a:rPr>
              <a:t>Если другой информации у коммерсанта нет, то ему лучше применять для выбора стратегии критерий Байеса – в этом случае он сможет оптимизировать среднюю прибыль и добиться наилучшего результата за многодневный период торговли.</a:t>
            </a:r>
          </a:p>
        </p:txBody>
      </p:sp>
      <p:graphicFrame>
        <p:nvGraphicFramePr>
          <p:cNvPr id="5" name="Объект 4"/>
          <p:cNvGraphicFramePr>
            <a:graphicFrameLocks noChangeAspect="1"/>
          </p:cNvGraphicFramePr>
          <p:nvPr>
            <p:extLst>
              <p:ext uri="{D42A27DB-BD31-4B8C-83A1-F6EECF244321}">
                <p14:modId xmlns:p14="http://schemas.microsoft.com/office/powerpoint/2010/main" val="3866066482"/>
              </p:ext>
            </p:extLst>
          </p:nvPr>
        </p:nvGraphicFramePr>
        <p:xfrm>
          <a:off x="1948037" y="3086101"/>
          <a:ext cx="8392886" cy="2407883"/>
        </p:xfrm>
        <a:graphic>
          <a:graphicData uri="http://schemas.openxmlformats.org/presentationml/2006/ole">
            <mc:AlternateContent xmlns:mc="http://schemas.openxmlformats.org/markup-compatibility/2006">
              <mc:Choice xmlns:v="urn:schemas-microsoft-com:vml" Requires="v">
                <p:oleObj spid="_x0000_s18447" r:id="rId4" imgW="4991100" imgH="1435100" progId="Equation.DSMT4">
                  <p:embed/>
                </p:oleObj>
              </mc:Choice>
              <mc:Fallback>
                <p:oleObj r:id="rId4" imgW="4991100" imgH="14351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8037" y="3086101"/>
                        <a:ext cx="8392886" cy="2407883"/>
                      </a:xfrm>
                      <a:prstGeom prst="rect">
                        <a:avLst/>
                      </a:prstGeom>
                      <a:noFill/>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066119772"/>
              </p:ext>
            </p:extLst>
          </p:nvPr>
        </p:nvGraphicFramePr>
        <p:xfrm>
          <a:off x="1975757" y="5775327"/>
          <a:ext cx="8229600" cy="372972"/>
        </p:xfrm>
        <a:graphic>
          <a:graphicData uri="http://schemas.openxmlformats.org/presentationml/2006/ole">
            <mc:AlternateContent xmlns:mc="http://schemas.openxmlformats.org/markup-compatibility/2006">
              <mc:Choice xmlns:v="urn:schemas-microsoft-com:vml" Requires="v">
                <p:oleObj spid="_x0000_s18448" r:id="rId6" imgW="5397500" imgH="241300" progId="Equation.DSMT4">
                  <p:embed/>
                </p:oleObj>
              </mc:Choice>
              <mc:Fallback>
                <p:oleObj r:id="rId6" imgW="5397500" imgH="241300" progId="Equation.DSMT4">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5757" y="5775327"/>
                        <a:ext cx="8229600" cy="372972"/>
                      </a:xfrm>
                      <a:prstGeom prst="rect">
                        <a:avLst/>
                      </a:prstGeom>
                      <a:noFill/>
                    </p:spPr>
                  </p:pic>
                </p:oleObj>
              </mc:Fallback>
            </mc:AlternateContent>
          </a:graphicData>
        </a:graphic>
      </p:graphicFrame>
      <p:sp>
        <p:nvSpPr>
          <p:cNvPr id="7"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1889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3334013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1893467"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Пример</a:t>
            </a:r>
            <a:endParaRPr lang="ru-RU" sz="3600" b="1" dirty="0">
              <a:latin typeface="Times New Roman" pitchFamily="18" charset="0"/>
              <a:cs typeface="Times New Roman" pitchFamily="18" charset="0"/>
            </a:endParaRPr>
          </a:p>
        </p:txBody>
      </p:sp>
      <p:sp>
        <p:nvSpPr>
          <p:cNvPr id="4" name="Прямоугольник 3"/>
          <p:cNvSpPr/>
          <p:nvPr/>
        </p:nvSpPr>
        <p:spPr>
          <a:xfrm>
            <a:off x="502242" y="1759608"/>
            <a:ext cx="11284477" cy="3831818"/>
          </a:xfrm>
          <a:prstGeom prst="rect">
            <a:avLst/>
          </a:prstGeom>
        </p:spPr>
        <p:txBody>
          <a:bodyPr wrap="square">
            <a:spAutoFit/>
          </a:bodyPr>
          <a:lstStyle/>
          <a:p>
            <a:pPr algn="just"/>
            <a:r>
              <a:rPr lang="ru-RU" sz="2700" dirty="0">
                <a:latin typeface="Times New Roman" pitchFamily="18" charset="0"/>
                <a:cs typeface="Times New Roman" pitchFamily="18" charset="0"/>
              </a:rPr>
              <a:t>Рассмотрим две возможности дополнительной информации</a:t>
            </a:r>
            <a:r>
              <a:rPr lang="ru-RU" sz="2700" dirty="0" smtClean="0">
                <a:latin typeface="Times New Roman" pitchFamily="18" charset="0"/>
                <a:cs typeface="Times New Roman" pitchFamily="18" charset="0"/>
              </a:rPr>
              <a:t>:</a:t>
            </a:r>
            <a:endParaRPr lang="en-US" sz="2700" dirty="0" smtClean="0">
              <a:latin typeface="Times New Roman" pitchFamily="18" charset="0"/>
              <a:cs typeface="Times New Roman" pitchFamily="18" charset="0"/>
            </a:endParaRPr>
          </a:p>
          <a:p>
            <a:pPr algn="just"/>
            <a:endParaRPr lang="ru-RU" sz="2700" dirty="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     </a:t>
            </a:r>
            <a:r>
              <a:rPr lang="ru-RU" sz="2700" dirty="0" smtClean="0">
                <a:latin typeface="Times New Roman" pitchFamily="18" charset="0"/>
                <a:cs typeface="Times New Roman" pitchFamily="18" charset="0"/>
              </a:rPr>
              <a:t>1.</a:t>
            </a:r>
            <a:r>
              <a:rPr lang="en-US" sz="2700" dirty="0" smtClean="0">
                <a:latin typeface="Times New Roman" pitchFamily="18" charset="0"/>
                <a:cs typeface="Times New Roman" pitchFamily="18" charset="0"/>
              </a:rPr>
              <a:t> </a:t>
            </a:r>
            <a:r>
              <a:rPr lang="ru-RU" sz="2700" dirty="0" smtClean="0">
                <a:latin typeface="Times New Roman" pitchFamily="18" charset="0"/>
                <a:cs typeface="Times New Roman" pitchFamily="18" charset="0"/>
              </a:rPr>
              <a:t>Имеется </a:t>
            </a:r>
            <a:r>
              <a:rPr lang="ru-RU" sz="2700" dirty="0">
                <a:latin typeface="Times New Roman" pitchFamily="18" charset="0"/>
                <a:cs typeface="Times New Roman" pitchFamily="18" charset="0"/>
              </a:rPr>
              <a:t>возможность знать состояние природы перед каждой следующей партией в игре. В данном случае – знать спрос на следующий день (например, можно провести мониторинг спроса на следующий день, организовать продажи по записи и т.п.).</a:t>
            </a:r>
          </a:p>
          <a:p>
            <a:pPr algn="just"/>
            <a:r>
              <a:rPr lang="en-US" sz="2700" dirty="0" smtClean="0">
                <a:latin typeface="Times New Roman" pitchFamily="18" charset="0"/>
                <a:cs typeface="Times New Roman" pitchFamily="18" charset="0"/>
              </a:rPr>
              <a:t>     </a:t>
            </a:r>
            <a:r>
              <a:rPr lang="ru-RU" sz="2700" dirty="0" smtClean="0">
                <a:latin typeface="Times New Roman" pitchFamily="18" charset="0"/>
                <a:cs typeface="Times New Roman" pitchFamily="18" charset="0"/>
              </a:rPr>
              <a:t>2.</a:t>
            </a:r>
            <a:r>
              <a:rPr lang="en-US" sz="2700" dirty="0" smtClean="0">
                <a:latin typeface="Times New Roman" pitchFamily="18" charset="0"/>
                <a:cs typeface="Times New Roman" pitchFamily="18" charset="0"/>
              </a:rPr>
              <a:t> </a:t>
            </a:r>
            <a:r>
              <a:rPr lang="ru-RU" sz="2700" dirty="0" smtClean="0">
                <a:latin typeface="Times New Roman" pitchFamily="18" charset="0"/>
                <a:cs typeface="Times New Roman" pitchFamily="18" charset="0"/>
              </a:rPr>
              <a:t>Имеется </a:t>
            </a:r>
            <a:r>
              <a:rPr lang="ru-RU" sz="2700" dirty="0">
                <a:latin typeface="Times New Roman" pitchFamily="18" charset="0"/>
                <a:cs typeface="Times New Roman" pitchFamily="18" charset="0"/>
              </a:rPr>
              <a:t>возможность уточнить значения вероятностей состояний природы (например, собрать информацию об аналогичных объектах, провести подробное изучение спроса и т.п.).</a:t>
            </a:r>
          </a:p>
        </p:txBody>
      </p:sp>
      <p:sp>
        <p:nvSpPr>
          <p:cNvPr id="7"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1889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417849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1893467"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Пример</a:t>
            </a:r>
            <a:endParaRPr lang="ru-RU" sz="3600" b="1" dirty="0">
              <a:latin typeface="Times New Roman" pitchFamily="18" charset="0"/>
              <a:cs typeface="Times New Roman" pitchFamily="18" charset="0"/>
            </a:endParaRPr>
          </a:p>
        </p:txBody>
      </p:sp>
      <p:sp>
        <p:nvSpPr>
          <p:cNvPr id="4" name="Прямоугольник 3"/>
          <p:cNvSpPr/>
          <p:nvPr/>
        </p:nvSpPr>
        <p:spPr>
          <a:xfrm>
            <a:off x="502242" y="1759608"/>
            <a:ext cx="11284477" cy="4893647"/>
          </a:xfrm>
          <a:prstGeom prst="rect">
            <a:avLst/>
          </a:prstGeom>
        </p:spPr>
        <p:txBody>
          <a:bodyPr wrap="square">
            <a:spAutoFit/>
          </a:bodyPr>
          <a:lstStyle/>
          <a:p>
            <a:pPr algn="just"/>
            <a:r>
              <a:rPr lang="ru-RU" sz="2400" dirty="0">
                <a:latin typeface="Times New Roman" pitchFamily="18" charset="0"/>
                <a:cs typeface="Times New Roman" pitchFamily="18" charset="0"/>
              </a:rPr>
              <a:t>Изучим первую возможность. Если коммерсант будет точно знать спрос на следующий день, то он привезет оптимально количество молока – ровно столько ящиков, сколько будет закуплено. При этом прибыль составит по 300 руб. с 1 ящика, 600 руб. с 2-х, 900 руб. с 3-х, 1200 руб. с 4-х и 1500 руб. с 5-ти ящиков. Так как знание спроса не влияет на частоту его реализации, то 1 ящик он будет возить 10% дней, 2 ящика – 20%, 3 ящика – 30%, 4 ящика – 30% и 5 ящиков – 10%. В итоге коммерсант получит среднюю прибыль, равную:</a:t>
            </a:r>
          </a:p>
          <a:p>
            <a:pPr algn="just"/>
            <a:r>
              <a:rPr lang="ru-RU"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руб</a:t>
            </a:r>
            <a:r>
              <a:rPr lang="ru-RU"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ru-RU" sz="2400" dirty="0" smtClean="0">
                <a:latin typeface="Times New Roman" pitchFamily="18" charset="0"/>
                <a:cs typeface="Times New Roman" pitchFamily="18" charset="0"/>
              </a:rPr>
              <a:t>Таким </a:t>
            </a:r>
            <a:r>
              <a:rPr lang="ru-RU" sz="2400" dirty="0">
                <a:latin typeface="Times New Roman" pitchFamily="18" charset="0"/>
                <a:cs typeface="Times New Roman" pitchFamily="18" charset="0"/>
              </a:rPr>
              <a:t>образом, владея информацией о спросе, коммерсант увеличил свою среднюю прибыль на 310 руб. в день. Именно это и есть удельная стоимость точной информации о спросе. </a:t>
            </a:r>
          </a:p>
        </p:txBody>
      </p:sp>
      <p:sp>
        <p:nvSpPr>
          <p:cNvPr id="7"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1889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val="3011404861"/>
              </p:ext>
            </p:extLst>
          </p:nvPr>
        </p:nvGraphicFramePr>
        <p:xfrm>
          <a:off x="502243" y="4821375"/>
          <a:ext cx="6478059" cy="310243"/>
        </p:xfrm>
        <a:graphic>
          <a:graphicData uri="http://schemas.openxmlformats.org/presentationml/2006/ole">
            <mc:AlternateContent xmlns:mc="http://schemas.openxmlformats.org/markup-compatibility/2006">
              <mc:Choice xmlns:v="urn:schemas-microsoft-com:vml" Requires="v">
                <p:oleObj spid="_x0000_s19463" r:id="rId4" imgW="4445000" imgH="215900" progId="Equation.DSMT4">
                  <p:embed/>
                </p:oleObj>
              </mc:Choice>
              <mc:Fallback>
                <p:oleObj r:id="rId4" imgW="4445000" imgH="2159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243" y="4821375"/>
                        <a:ext cx="6478059" cy="310243"/>
                      </a:xfrm>
                      <a:prstGeom prst="rect">
                        <a:avLst/>
                      </a:prstGeom>
                      <a:noFill/>
                    </p:spPr>
                  </p:pic>
                </p:oleObj>
              </mc:Fallback>
            </mc:AlternateContent>
          </a:graphicData>
        </a:graphic>
      </p:graphicFrame>
    </p:spTree>
    <p:extLst>
      <p:ext uri="{BB962C8B-B14F-4D97-AF65-F5344CB8AC3E}">
        <p14:creationId xmlns:p14="http://schemas.microsoft.com/office/powerpoint/2010/main" val="4150903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1893467"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Пример</a:t>
            </a:r>
            <a:endParaRPr lang="ru-RU" sz="3600" b="1" dirty="0">
              <a:latin typeface="Times New Roman" pitchFamily="18" charset="0"/>
              <a:cs typeface="Times New Roman" pitchFamily="18" charset="0"/>
            </a:endParaRPr>
          </a:p>
        </p:txBody>
      </p:sp>
      <p:sp>
        <p:nvSpPr>
          <p:cNvPr id="4" name="Прямоугольник 3"/>
          <p:cNvSpPr/>
          <p:nvPr/>
        </p:nvSpPr>
        <p:spPr>
          <a:xfrm>
            <a:off x="502242" y="1759608"/>
            <a:ext cx="11284477" cy="4493538"/>
          </a:xfrm>
          <a:prstGeom prst="rect">
            <a:avLst/>
          </a:prstGeom>
        </p:spPr>
        <p:txBody>
          <a:bodyPr wrap="square">
            <a:spAutoFit/>
          </a:bodyPr>
          <a:lstStyle/>
          <a:p>
            <a:pPr algn="just"/>
            <a:r>
              <a:rPr lang="ru-RU" sz="2600" dirty="0">
                <a:latin typeface="Times New Roman" pitchFamily="18" charset="0"/>
                <a:cs typeface="Times New Roman" pitchFamily="18" charset="0"/>
              </a:rPr>
              <a:t>Изучим второй вид дополнительной информации. Представим, что у коммерсанта имеется противоречивая информация о вероятностях спроса. Первая версия описана выше (0,1; 0,2; 0,3; 0,3; 0,1). По второй версии спрос равновероятен, то есть вероятность спроса равна 0,2 для всех вариантов. Третьи источники утверждают, что спрос в 1, 2, 3, 4 и 5 ящиков имеет вероятности соответственно 0,1; 0,1; 0,1; 0,4; 0,3. Если мы можем провести серию мероприятий по уточнению этой информации, то какова максимальная удельная стоимость таких мероприятий</a:t>
            </a:r>
            <a:r>
              <a:rPr lang="ru-RU" sz="2600" dirty="0" smtClean="0">
                <a:latin typeface="Times New Roman" pitchFamily="18" charset="0"/>
                <a:cs typeface="Times New Roman" pitchFamily="18" charset="0"/>
              </a:rPr>
              <a:t>?</a:t>
            </a:r>
            <a:endParaRPr lang="en-US" sz="2600" dirty="0" smtClean="0">
              <a:latin typeface="Times New Roman" pitchFamily="18" charset="0"/>
              <a:cs typeface="Times New Roman" pitchFamily="18" charset="0"/>
            </a:endParaRPr>
          </a:p>
          <a:p>
            <a:pPr algn="just"/>
            <a:endParaRPr lang="ru-RU" sz="2600" dirty="0">
              <a:latin typeface="Times New Roman" pitchFamily="18" charset="0"/>
              <a:cs typeface="Times New Roman" pitchFamily="18" charset="0"/>
            </a:endParaRPr>
          </a:p>
          <a:p>
            <a:pPr algn="just"/>
            <a:r>
              <a:rPr lang="ru-RU" sz="2600" dirty="0">
                <a:latin typeface="Times New Roman" pitchFamily="18" charset="0"/>
                <a:cs typeface="Times New Roman" pitchFamily="18" charset="0"/>
              </a:rPr>
              <a:t>Оптимальный выбор стратегии при первом варианте мы уже сделали – нужно возить по 3 ящика и получим в среднем 620 руб. в день.</a:t>
            </a:r>
          </a:p>
        </p:txBody>
      </p:sp>
      <p:sp>
        <p:nvSpPr>
          <p:cNvPr id="7"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1889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907021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1893467"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Пример</a:t>
            </a:r>
            <a:endParaRPr lang="ru-RU" sz="3600" b="1" dirty="0">
              <a:latin typeface="Times New Roman" pitchFamily="18" charset="0"/>
              <a:cs typeface="Times New Roman" pitchFamily="18" charset="0"/>
            </a:endParaRPr>
          </a:p>
        </p:txBody>
      </p:sp>
      <p:sp>
        <p:nvSpPr>
          <p:cNvPr id="4" name="Прямоугольник 3"/>
          <p:cNvSpPr/>
          <p:nvPr/>
        </p:nvSpPr>
        <p:spPr>
          <a:xfrm>
            <a:off x="502242" y="1759608"/>
            <a:ext cx="11284477" cy="492443"/>
          </a:xfrm>
          <a:prstGeom prst="rect">
            <a:avLst/>
          </a:prstGeom>
        </p:spPr>
        <p:txBody>
          <a:bodyPr wrap="square">
            <a:spAutoFit/>
          </a:bodyPr>
          <a:lstStyle/>
          <a:p>
            <a:pPr algn="just"/>
            <a:r>
              <a:rPr lang="ru-RU" sz="2600" dirty="0">
                <a:latin typeface="Times New Roman" pitchFamily="18" charset="0"/>
                <a:cs typeface="Times New Roman" pitchFamily="18" charset="0"/>
              </a:rPr>
              <a:t>Для второго варианта вероятностей:</a:t>
            </a:r>
          </a:p>
        </p:txBody>
      </p:sp>
      <p:sp>
        <p:nvSpPr>
          <p:cNvPr id="7"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1889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val="3878702361"/>
              </p:ext>
            </p:extLst>
          </p:nvPr>
        </p:nvGraphicFramePr>
        <p:xfrm>
          <a:off x="502243" y="2346325"/>
          <a:ext cx="9556157" cy="2691959"/>
        </p:xfrm>
        <a:graphic>
          <a:graphicData uri="http://schemas.openxmlformats.org/presentationml/2006/ole">
            <mc:AlternateContent xmlns:mc="http://schemas.openxmlformats.org/markup-compatibility/2006">
              <mc:Choice xmlns:v="urn:schemas-microsoft-com:vml" Requires="v">
                <p:oleObj spid="_x0000_s21517" r:id="rId4" imgW="5080000" imgH="1435100" progId="Equation.DSMT4">
                  <p:embed/>
                </p:oleObj>
              </mc:Choice>
              <mc:Fallback>
                <p:oleObj r:id="rId4" imgW="5080000" imgH="14351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243" y="2346325"/>
                        <a:ext cx="9556157" cy="2691959"/>
                      </a:xfrm>
                      <a:prstGeom prst="rect">
                        <a:avLst/>
                      </a:prstGeom>
                      <a:noFill/>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641566207"/>
              </p:ext>
            </p:extLst>
          </p:nvPr>
        </p:nvGraphicFramePr>
        <p:xfrm>
          <a:off x="502243" y="5329493"/>
          <a:ext cx="10141106" cy="459603"/>
        </p:xfrm>
        <a:graphic>
          <a:graphicData uri="http://schemas.openxmlformats.org/presentationml/2006/ole">
            <mc:AlternateContent xmlns:mc="http://schemas.openxmlformats.org/markup-compatibility/2006">
              <mc:Choice xmlns:v="urn:schemas-microsoft-com:vml" Requires="v">
                <p:oleObj spid="_x0000_s21518" r:id="rId6" imgW="5397500" imgH="241300" progId="Equation.DSMT4">
                  <p:embed/>
                </p:oleObj>
              </mc:Choice>
              <mc:Fallback>
                <p:oleObj r:id="rId6" imgW="5397500" imgH="241300" progId="Equation.DSMT4">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243" y="5329493"/>
                        <a:ext cx="10141106" cy="459603"/>
                      </a:xfrm>
                      <a:prstGeom prst="rect">
                        <a:avLst/>
                      </a:prstGeom>
                      <a:noFill/>
                    </p:spPr>
                  </p:pic>
                </p:oleObj>
              </mc:Fallback>
            </mc:AlternateContent>
          </a:graphicData>
        </a:graphic>
      </p:graphicFrame>
      <p:sp>
        <p:nvSpPr>
          <p:cNvPr id="10" name="Rectangle 3"/>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926159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829</Words>
  <Application>Microsoft Office PowerPoint</Application>
  <PresentationFormat>Произвольный</PresentationFormat>
  <Paragraphs>47</Paragraphs>
  <Slides>15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15</vt:i4>
      </vt:variant>
    </vt:vector>
  </HeadingPairs>
  <TitlesOfParts>
    <vt:vector size="17" baseType="lpstr">
      <vt:lpstr>Тема Office</vt:lpstr>
      <vt:lpstr>Equation.DSMT4</vt:lpstr>
      <vt:lpstr>Понятие о цене информации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игр.  Смешанные стратегии</dc:title>
  <dc:creator>Шорохов Игорь Романович</dc:creator>
  <cp:lastModifiedBy>Игорь Шорохов</cp:lastModifiedBy>
  <cp:revision>22</cp:revision>
  <dcterms:created xsi:type="dcterms:W3CDTF">2023-12-22T05:51:51Z</dcterms:created>
  <dcterms:modified xsi:type="dcterms:W3CDTF">2024-02-04T14:29:15Z</dcterms:modified>
</cp:coreProperties>
</file>