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3.bin"/><Relationship Id="rId13" Type="http://schemas.microsoft.com/office/2006/relationships/legacyDiagramText" Target="legacyDiagramText18.bin"/><Relationship Id="rId3" Type="http://schemas.microsoft.com/office/2006/relationships/legacyDiagramText" Target="legacyDiagramText8.bin"/><Relationship Id="rId7" Type="http://schemas.microsoft.com/office/2006/relationships/legacyDiagramText" Target="legacyDiagramText12.bin"/><Relationship Id="rId12" Type="http://schemas.microsoft.com/office/2006/relationships/legacyDiagramText" Target="legacyDiagramText17.bin"/><Relationship Id="rId2" Type="http://schemas.microsoft.com/office/2006/relationships/legacyDiagramText" Target="legacyDiagramText7.bin"/><Relationship Id="rId1" Type="http://schemas.microsoft.com/office/2006/relationships/legacyDiagramText" Target="legacyDiagramText6.bin"/><Relationship Id="rId6" Type="http://schemas.microsoft.com/office/2006/relationships/legacyDiagramText" Target="legacyDiagramText11.bin"/><Relationship Id="rId11" Type="http://schemas.microsoft.com/office/2006/relationships/legacyDiagramText" Target="legacyDiagramText16.bin"/><Relationship Id="rId5" Type="http://schemas.microsoft.com/office/2006/relationships/legacyDiagramText" Target="legacyDiagramText10.bin"/><Relationship Id="rId10" Type="http://schemas.microsoft.com/office/2006/relationships/legacyDiagramText" Target="legacyDiagramText15.bin"/><Relationship Id="rId4" Type="http://schemas.microsoft.com/office/2006/relationships/legacyDiagramText" Target="legacyDiagramText9.bin"/><Relationship Id="rId9" Type="http://schemas.microsoft.com/office/2006/relationships/legacyDiagramText" Target="legacyDiagramText1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43000" y="1790700"/>
            <a:ext cx="38100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05400" y="1790700"/>
            <a:ext cx="38100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143000" y="4057650"/>
            <a:ext cx="38100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05400" y="4057650"/>
            <a:ext cx="38100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FBD1F-0D44-4FF1-9E15-00A7B97AF6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05400" y="1790700"/>
            <a:ext cx="38100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05400" y="4057650"/>
            <a:ext cx="3810000" cy="2114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800C5-A102-431F-9DC1-C4135C2D8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71FA94-9855-4DB8-A96C-226677F98B93}" type="datetimeFigureOut">
              <a:rPr lang="ru-RU" smtClean="0"/>
              <a:t>24.10.2018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18ED010-1F98-473A-ACE7-2DD25F01D46C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Лекция 1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 dirty="0" smtClean="0"/>
              <a:t>ВВЕДЕНИЕ.  ФИРМА В ТЕОРИИ ОТРАСЛЕВЫХ РЫНКОВ </a:t>
            </a:r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4C6DBAE-3728-48C8-AAF0-30C8280A09CE}" type="slidenum">
              <a:rPr lang="ru-RU" smtClean="0">
                <a:latin typeface="Arial" pitchFamily="34" charset="0"/>
              </a:rPr>
              <a:pPr/>
              <a:t>1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Номер слайда 10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986DFCC4-3175-4327-85FA-EF98B18FDC8B}" type="slidenum">
              <a:rPr lang="ru-RU" smtClean="0">
                <a:latin typeface="Arial" pitchFamily="34" charset="0"/>
              </a:rPr>
              <a:pPr/>
              <a:t>10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smtClean="0"/>
              <a:t>Горизонтальные и вертикальные границы фирмы</a:t>
            </a:r>
          </a:p>
        </p:txBody>
      </p:sp>
      <p:sp>
        <p:nvSpPr>
          <p:cNvPr id="18435" name="Oval 4"/>
          <p:cNvSpPr>
            <a:spLocks noChangeArrowheads="1"/>
          </p:cNvSpPr>
          <p:nvPr/>
        </p:nvSpPr>
        <p:spPr bwMode="auto">
          <a:xfrm>
            <a:off x="990600" y="4648200"/>
            <a:ext cx="28194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1219200" y="49530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/>
              <a:t>ФИРМА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V="1">
            <a:off x="2438400" y="2819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3810000" y="5334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 flipV="1">
            <a:off x="1143000" y="2819400"/>
            <a:ext cx="381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Line 10"/>
          <p:cNvSpPr>
            <a:spLocks noChangeShapeType="1"/>
          </p:cNvSpPr>
          <p:nvPr/>
        </p:nvSpPr>
        <p:spPr bwMode="auto">
          <a:xfrm>
            <a:off x="5334000" y="3886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Text Box 11"/>
          <p:cNvSpPr txBox="1">
            <a:spLocks noChangeArrowheads="1"/>
          </p:cNvSpPr>
          <p:nvPr/>
        </p:nvSpPr>
        <p:spPr bwMode="auto">
          <a:xfrm>
            <a:off x="1066800" y="1676400"/>
            <a:ext cx="6019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Объемы выпуска</a:t>
            </a:r>
          </a:p>
          <a:p>
            <a:pPr>
              <a:spcBef>
                <a:spcPct val="50000"/>
              </a:spcBef>
            </a:pPr>
            <a:r>
              <a:rPr lang="ru-RU" sz="2400"/>
              <a:t>Товарное многообразие</a:t>
            </a: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5562600" y="3886200"/>
            <a:ext cx="3124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/>
              <a:t>Возможности использования нескольких этапов переработки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Субаддитивные издержки - если они меньше при совместном выпуске нескольких товаров, чем при их отдельном производстве в рамках различных фирм: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smtClean="0"/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ΣTC(qi) &gt; TC(Σqi)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ΣTC(qi) - совокупные издержки при суммировании выпуска нескольких товаров в рамках отдельных производств;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TC(Σqi) - совокупные издержки совместного выпуска тех же товаров.</a:t>
            </a:r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B26BB915-C46C-4C89-AAEB-82E4119A3B20}" type="slidenum">
              <a:rPr lang="ru-RU" smtClean="0">
                <a:latin typeface="Arial" pitchFamily="34" charset="0"/>
              </a:rPr>
              <a:pPr/>
              <a:t>11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>Горизонтальный размер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Производство одного товара</a:t>
            </a:r>
            <a:r>
              <a:rPr lang="ru-RU" sz="2400" smtClean="0"/>
              <a:t> - простой положительный эффект масштаба - сокращение средних издержек выпуска товара при увеличении его количества;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                            Q</a:t>
            </a:r>
            <a:r>
              <a:rPr lang="en-US" sz="2400" smtClean="0">
                <a:cs typeface="Arial" pitchFamily="34" charset="0"/>
              </a:rPr>
              <a:t>↑→ATC↓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Производство нескольких товаров</a:t>
            </a:r>
            <a:r>
              <a:rPr lang="ru-RU" sz="2400" smtClean="0"/>
              <a:t> - положительный эффект разнообразия - сокращение средних издержек производства одного товарного вида при увеличении количества товарных марок, выпускаемых в рамках одной фирмы.</a:t>
            </a: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/>
              <a:t>                             i</a:t>
            </a:r>
            <a:r>
              <a:rPr lang="en-US" sz="2400" smtClean="0">
                <a:cs typeface="Arial" pitchFamily="34" charset="0"/>
              </a:rPr>
              <a:t>↑→ATC↓</a:t>
            </a:r>
          </a:p>
          <a:p>
            <a:pPr eaLnBrk="1" hangingPunct="1">
              <a:lnSpc>
                <a:spcPct val="90000"/>
              </a:lnSpc>
            </a:pPr>
            <a:endParaRPr lang="ru-RU" sz="2400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8B223E60-E443-4CE5-AC0F-2BEE127CE980}" type="slidenum">
              <a:rPr lang="ru-RU" smtClean="0">
                <a:latin typeface="Arial" pitchFamily="34" charset="0"/>
              </a:rPr>
              <a:pPr/>
              <a:t>12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Положительные эффекты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sz="2800" smtClean="0"/>
              <a:t>Покупать или производить продукты последовательных стадий переработки?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ru-RU" sz="28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800" smtClean="0"/>
              <a:t>TC(q</a:t>
            </a:r>
            <a:r>
              <a:rPr lang="ru-RU" sz="2800" baseline="-25000" smtClean="0"/>
              <a:t>1</a:t>
            </a:r>
            <a:r>
              <a:rPr lang="ru-RU" sz="2800" smtClean="0"/>
              <a:t>, 0) + TC(0,q</a:t>
            </a:r>
            <a:r>
              <a:rPr lang="ru-RU" sz="2800" baseline="-25000" smtClean="0"/>
              <a:t>2</a:t>
            </a:r>
            <a:r>
              <a:rPr lang="ru-RU" sz="2800" smtClean="0"/>
              <a:t>) </a:t>
            </a:r>
            <a:r>
              <a:rPr lang="en-US" sz="2800" smtClean="0">
                <a:cs typeface="Arial" pitchFamily="34" charset="0"/>
              </a:rPr>
              <a:t>&lt;</a:t>
            </a:r>
            <a:r>
              <a:rPr lang="ru-RU" sz="2800" smtClean="0">
                <a:cs typeface="Arial" pitchFamily="34" charset="0"/>
              </a:rPr>
              <a:t> </a:t>
            </a:r>
            <a:r>
              <a:rPr lang="ru-RU" sz="2800" smtClean="0"/>
              <a:t>TC(q</a:t>
            </a:r>
            <a:r>
              <a:rPr lang="ru-RU" sz="2800" baseline="-25000" smtClean="0"/>
              <a:t>1</a:t>
            </a:r>
            <a:r>
              <a:rPr lang="ru-RU" sz="2800" smtClean="0"/>
              <a:t>,q</a:t>
            </a:r>
            <a:r>
              <a:rPr lang="ru-RU" sz="2800" baseline="-25000" smtClean="0"/>
              <a:t>2</a:t>
            </a:r>
            <a:r>
              <a:rPr lang="ru-RU" sz="2800" smtClean="0"/>
              <a:t>) </a:t>
            </a:r>
            <a:r>
              <a:rPr lang="en-US" sz="2800" smtClean="0">
                <a:cs typeface="Arial" pitchFamily="34" charset="0"/>
              </a:rPr>
              <a:t>→</a:t>
            </a:r>
            <a:r>
              <a:rPr lang="ru-RU" sz="2800" smtClean="0">
                <a:cs typeface="Arial" pitchFamily="34" charset="0"/>
              </a:rPr>
              <a:t> покупка</a:t>
            </a:r>
            <a:r>
              <a:rPr lang="ru-RU" sz="2800" smtClean="0"/>
              <a:t> TC(q</a:t>
            </a:r>
            <a:r>
              <a:rPr lang="ru-RU" sz="2800" baseline="-25000" smtClean="0"/>
              <a:t>1</a:t>
            </a:r>
            <a:r>
              <a:rPr lang="ru-RU" sz="2800" smtClean="0"/>
              <a:t>, 0) + TC(0,q</a:t>
            </a:r>
            <a:r>
              <a:rPr lang="ru-RU" sz="2800" baseline="-25000" smtClean="0"/>
              <a:t>2</a:t>
            </a:r>
            <a:r>
              <a:rPr lang="ru-RU" sz="2800" smtClean="0"/>
              <a:t>) &gt; TC(q</a:t>
            </a:r>
            <a:r>
              <a:rPr lang="ru-RU" sz="2800" baseline="-25000" smtClean="0"/>
              <a:t>1</a:t>
            </a:r>
            <a:r>
              <a:rPr lang="ru-RU" sz="2800" smtClean="0"/>
              <a:t>,q</a:t>
            </a:r>
            <a:r>
              <a:rPr lang="ru-RU" sz="2800" baseline="-25000" smtClean="0"/>
              <a:t>2</a:t>
            </a:r>
            <a:r>
              <a:rPr lang="ru-RU" sz="2800" smtClean="0"/>
              <a:t>) </a:t>
            </a:r>
            <a:r>
              <a:rPr lang="en-US" sz="2800" smtClean="0">
                <a:cs typeface="Arial" pitchFamily="34" charset="0"/>
              </a:rPr>
              <a:t>→</a:t>
            </a:r>
            <a:r>
              <a:rPr lang="ru-RU" sz="2800" smtClean="0">
                <a:cs typeface="Arial" pitchFamily="34" charset="0"/>
              </a:rPr>
              <a:t> ВИС</a:t>
            </a:r>
            <a:endParaRPr lang="ru-RU" sz="2800" smtClean="0"/>
          </a:p>
          <a:p>
            <a:pPr marL="0" indent="0" eaLnBrk="1" hangingPunct="1">
              <a:buFont typeface="Wingdings" pitchFamily="2" charset="2"/>
              <a:buNone/>
            </a:pPr>
            <a:endParaRPr lang="ru-RU" sz="28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ru-RU" sz="2800" smtClean="0"/>
              <a:t>q</a:t>
            </a:r>
            <a:r>
              <a:rPr lang="ru-RU" sz="2800" baseline="-25000" smtClean="0"/>
              <a:t>1</a:t>
            </a:r>
            <a:r>
              <a:rPr lang="ru-RU" sz="2800" smtClean="0"/>
              <a:t> и q</a:t>
            </a:r>
            <a:r>
              <a:rPr lang="ru-RU" sz="2800" baseline="-25000" smtClean="0"/>
              <a:t>2</a:t>
            </a:r>
            <a:r>
              <a:rPr lang="ru-RU" sz="2800" smtClean="0"/>
              <a:t> - продукты последовательных стадий переработки</a:t>
            </a: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79891F6F-F6ED-4B80-97C7-47FB5AA5982F}" type="slidenum">
              <a:rPr lang="ru-RU" smtClean="0">
                <a:latin typeface="Arial" pitchFamily="34" charset="0"/>
              </a:rPr>
              <a:pPr/>
              <a:t>13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>Вертикальные границы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i="1" smtClean="0"/>
              <a:t>Контрактная концепция фирмы</a:t>
            </a:r>
          </a:p>
        </p:txBody>
      </p:sp>
      <p:sp>
        <p:nvSpPr>
          <p:cNvPr id="10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76400"/>
            <a:ext cx="7772400" cy="533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2800" smtClean="0"/>
              <a:t>Фирма – совокупность контрактов</a:t>
            </a:r>
          </a:p>
        </p:txBody>
      </p:sp>
      <p:graphicFrame>
        <p:nvGraphicFramePr>
          <p:cNvPr id="1026" name="Diagram 9"/>
          <p:cNvGraphicFramePr>
            <a:graphicFrameLocks/>
          </p:cNvGraphicFramePr>
          <p:nvPr>
            <p:ph sz="quarter" idx="2"/>
          </p:nvPr>
        </p:nvGraphicFramePr>
        <p:xfrm>
          <a:off x="1066800" y="3505200"/>
          <a:ext cx="3581400" cy="211455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graphicFrame>
        <p:nvGraphicFramePr>
          <p:cNvPr id="1034" name="Diagram 19"/>
          <p:cNvGraphicFramePr>
            <a:graphicFrameLocks/>
          </p:cNvGraphicFramePr>
          <p:nvPr>
            <p:ph sz="quarter" idx="3"/>
          </p:nvPr>
        </p:nvGraphicFramePr>
        <p:xfrm>
          <a:off x="5486400" y="3600450"/>
          <a:ext cx="3276600" cy="1504950"/>
        </p:xfrm>
        <a:graphic>
          <a:graphicData uri="http://schemas.openxmlformats.org/drawingml/2006/compatibility">
            <com:legacyDrawing xmlns:com="http://schemas.openxmlformats.org/drawingml/2006/compatibility" spid="_x0000_s1034"/>
          </a:graphicData>
        </a:graphic>
      </p:graphicFrame>
      <p:sp>
        <p:nvSpPr>
          <p:cNvPr id="1046" name="Номер слайда 9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F9E2576-4C7A-44C6-A863-8BFA291B9A7E}" type="slidenum">
              <a:rPr lang="ru-RU" smtClean="0">
                <a:latin typeface="Arial" pitchFamily="34" charset="0"/>
              </a:rPr>
              <a:pPr/>
              <a:t>14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042" name="AutoShape 4"/>
          <p:cNvSpPr>
            <a:spLocks noChangeArrowheads="1"/>
          </p:cNvSpPr>
          <p:nvPr/>
        </p:nvSpPr>
        <p:spPr bwMode="auto">
          <a:xfrm>
            <a:off x="1600200" y="2743200"/>
            <a:ext cx="23622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3" name="AutoShape 5"/>
          <p:cNvSpPr>
            <a:spLocks noChangeArrowheads="1"/>
          </p:cNvSpPr>
          <p:nvPr/>
        </p:nvSpPr>
        <p:spPr bwMode="auto">
          <a:xfrm>
            <a:off x="5791200" y="2743200"/>
            <a:ext cx="2438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44" name="Text Box 6"/>
          <p:cNvSpPr txBox="1">
            <a:spLocks noChangeArrowheads="1"/>
          </p:cNvSpPr>
          <p:nvPr/>
        </p:nvSpPr>
        <p:spPr bwMode="auto">
          <a:xfrm>
            <a:off x="1600200" y="28956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ВНУТРЕННИЕ</a:t>
            </a:r>
          </a:p>
        </p:txBody>
      </p:sp>
      <p:sp>
        <p:nvSpPr>
          <p:cNvPr id="1045" name="Text Box 7"/>
          <p:cNvSpPr txBox="1">
            <a:spLocks noChangeArrowheads="1"/>
          </p:cNvSpPr>
          <p:nvPr/>
        </p:nvSpPr>
        <p:spPr bwMode="auto">
          <a:xfrm>
            <a:off x="5791200" y="28956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ВНЕШНИЕ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Издержки контроля (ИК):</a:t>
            </a:r>
          </a:p>
          <a:p>
            <a:pPr eaLnBrk="1" hangingPunct="1"/>
            <a:r>
              <a:rPr lang="ru-RU" smtClean="0"/>
              <a:t>расходы на мониторинг выполнения внутренних контрактов</a:t>
            </a:r>
          </a:p>
          <a:p>
            <a:pPr eaLnBrk="1" hangingPunct="1"/>
            <a:r>
              <a:rPr lang="ru-RU" smtClean="0"/>
              <a:t>потери в результате недолжного выполнения контрактов.</a:t>
            </a:r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B22007C5-96FA-4FB3-968B-E76656648099}" type="slidenum">
              <a:rPr lang="ru-RU" smtClean="0">
                <a:latin typeface="Arial" pitchFamily="34" charset="0"/>
              </a:rPr>
              <a:pPr/>
              <a:t>15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Внутренние контракты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Трансакционные издержки (ТИ) - затраты на совершение деловых операций:</a:t>
            </a:r>
          </a:p>
          <a:p>
            <a:pPr eaLnBrk="1" hangingPunct="1"/>
            <a:r>
              <a:rPr lang="ru-RU" sz="2800" smtClean="0"/>
              <a:t>денежная оценка времени на поиск делового партнера, </a:t>
            </a:r>
          </a:p>
          <a:p>
            <a:pPr eaLnBrk="1" hangingPunct="1"/>
            <a:r>
              <a:rPr lang="ru-RU" sz="2800" smtClean="0"/>
              <a:t>на ведение переговоров,</a:t>
            </a:r>
          </a:p>
          <a:p>
            <a:pPr eaLnBrk="1" hangingPunct="1"/>
            <a:r>
              <a:rPr lang="ru-RU" sz="2800" smtClean="0"/>
              <a:t>заключение контракта, </a:t>
            </a:r>
          </a:p>
          <a:p>
            <a:pPr eaLnBrk="1" hangingPunct="1"/>
            <a:r>
              <a:rPr lang="ru-RU" sz="2800" smtClean="0"/>
              <a:t>обеспечение соответствующего выполнения контракта.</a:t>
            </a: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A3662E0D-BC4A-404C-8ECE-A2A55B3F8817}" type="slidenum">
              <a:rPr lang="ru-RU" smtClean="0">
                <a:latin typeface="Arial" pitchFamily="34" charset="0"/>
              </a:rPr>
              <a:pPr/>
              <a:t>16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Внешние контракты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ru-RU" smtClean="0"/>
              <a:t>Рынок -  сеть внешних контрактов</a:t>
            </a:r>
          </a:p>
          <a:p>
            <a:pPr marL="0" indent="0" eaLnBrk="1" hangingPunct="1"/>
            <a:r>
              <a:rPr lang="ru-RU" smtClean="0"/>
              <a:t>Фирма - сеть внутренних контрактов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mtClean="0"/>
              <a:t>Выбор зависит от соотношения издержек: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mtClean="0"/>
              <a:t>ТИ </a:t>
            </a:r>
            <a:r>
              <a:rPr lang="en-US" smtClean="0"/>
              <a:t>&gt;</a:t>
            </a:r>
            <a:r>
              <a:rPr lang="ru-RU" smtClean="0"/>
              <a:t> ИК </a:t>
            </a:r>
            <a:r>
              <a:rPr lang="en-US" smtClean="0"/>
              <a:t>– </a:t>
            </a:r>
            <a:r>
              <a:rPr lang="ru-RU" smtClean="0"/>
              <a:t>товар производится фирмой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ru-RU" smtClean="0"/>
              <a:t>ТИ </a:t>
            </a:r>
            <a:r>
              <a:rPr lang="en-US" smtClean="0"/>
              <a:t>&lt;</a:t>
            </a:r>
            <a:r>
              <a:rPr lang="ru-RU" smtClean="0"/>
              <a:t> ИК </a:t>
            </a:r>
            <a:r>
              <a:rPr lang="en-US" smtClean="0"/>
              <a:t>– </a:t>
            </a:r>
            <a:r>
              <a:rPr lang="ru-RU" smtClean="0"/>
              <a:t>товар производится рынком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A9AF3C01-8FBA-49F8-A217-0BD50504EA63}" type="slidenum">
              <a:rPr lang="ru-RU" smtClean="0">
                <a:latin typeface="Arial" pitchFamily="34" charset="0"/>
              </a:rPr>
              <a:pPr/>
              <a:t>17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smtClean="0"/>
              <a:t>Рынок и фирма в контрактной концепции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Если</a:t>
            </a:r>
          </a:p>
          <a:p>
            <a:pPr eaLnBrk="1" hangingPunct="1"/>
            <a:r>
              <a:rPr lang="ru-RU" smtClean="0"/>
              <a:t>производство уникального товара;</a:t>
            </a:r>
          </a:p>
          <a:p>
            <a:pPr eaLnBrk="1" hangingPunct="1"/>
            <a:r>
              <a:rPr lang="ru-RU" smtClean="0"/>
              <a:t>динамический рынок с неопределенным спросом и непредсказуемым движением цен;</a:t>
            </a:r>
          </a:p>
          <a:p>
            <a:pPr eaLnBrk="1" hangingPunct="1"/>
            <a:r>
              <a:rPr lang="ru-RU" smtClean="0"/>
              <a:t> асимметрия информации на рынке.</a:t>
            </a: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0CA83816-9027-4A9E-98A4-CED853A6907F}" type="slidenum">
              <a:rPr lang="ru-RU" smtClean="0">
                <a:latin typeface="Arial" pitchFamily="34" charset="0"/>
              </a:rPr>
              <a:pPr/>
              <a:t>18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>Товар производится фирмой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524000"/>
            <a:ext cx="77724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Arial" pitchFamily="34" charset="0"/>
              </a:rPr>
              <a:t>↑ ТИ  →    Ограничение сферы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>
                <a:latin typeface="Times New Roman" pitchFamily="18" charset="0"/>
                <a:cs typeface="Arial" pitchFamily="34" charset="0"/>
              </a:rPr>
              <a:t>                 деятельности рынка</a:t>
            </a:r>
          </a:p>
        </p:txBody>
      </p:sp>
      <p:sp>
        <p:nvSpPr>
          <p:cNvPr id="26633" name="Номер слайда 8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B174A1ED-210A-435D-B906-9624B16CF3E6}" type="slidenum">
              <a:rPr lang="ru-RU" smtClean="0">
                <a:latin typeface="Arial" pitchFamily="34" charset="0"/>
              </a:rPr>
              <a:pPr/>
              <a:t>19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mtClean="0"/>
              <a:t>Зачем нужны внешние контракты?</a:t>
            </a:r>
          </a:p>
        </p:txBody>
      </p:sp>
      <p:sp>
        <p:nvSpPr>
          <p:cNvPr id="26628" name="Прямоугольник 5"/>
          <p:cNvSpPr>
            <a:spLocks noChangeArrowheads="1"/>
          </p:cNvSpPr>
          <p:nvPr/>
        </p:nvSpPr>
        <p:spPr bwMode="auto">
          <a:xfrm>
            <a:off x="1752600" y="2362200"/>
            <a:ext cx="59436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↓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↑ Крупных фирм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Развитие внутренних контрактов</a:t>
            </a:r>
          </a:p>
        </p:txBody>
      </p:sp>
      <p:sp>
        <p:nvSpPr>
          <p:cNvPr id="26629" name="Прямоугольник 6"/>
          <p:cNvSpPr>
            <a:spLocks noChangeArrowheads="1"/>
          </p:cNvSpPr>
          <p:nvPr/>
        </p:nvSpPr>
        <p:spPr bwMode="auto">
          <a:xfrm>
            <a:off x="1752600" y="3581400"/>
            <a:ext cx="59436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↓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↑ Численности работающих</a:t>
            </a:r>
          </a:p>
        </p:txBody>
      </p:sp>
      <p:sp>
        <p:nvSpPr>
          <p:cNvPr id="26630" name="Прямоугольник 7"/>
          <p:cNvSpPr>
            <a:spLocks noChangeArrowheads="1"/>
          </p:cNvSpPr>
          <p:nvPr/>
        </p:nvSpPr>
        <p:spPr bwMode="auto">
          <a:xfrm>
            <a:off x="1752600" y="4267200"/>
            <a:ext cx="59436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↓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Результат фирмы= труд множества</a:t>
            </a:r>
          </a:p>
        </p:txBody>
      </p:sp>
      <p:sp>
        <p:nvSpPr>
          <p:cNvPr id="26631" name="Прямоугольник 8"/>
          <p:cNvSpPr>
            <a:spLocks noChangeArrowheads="1"/>
          </p:cNvSpPr>
          <p:nvPr/>
        </p:nvSpPr>
        <p:spPr bwMode="auto">
          <a:xfrm>
            <a:off x="1752600" y="5029200"/>
            <a:ext cx="59436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↓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Разрушается связь «труд-результат»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latin typeface="Times New Roman" pitchFamily="18" charset="0"/>
                <a:cs typeface="Arial" pitchFamily="34" charset="0"/>
              </a:rPr>
              <a:t>(эффект «безбилетника»)</a:t>
            </a:r>
          </a:p>
        </p:txBody>
      </p:sp>
      <p:sp>
        <p:nvSpPr>
          <p:cNvPr id="26632" name="Прямоугольник 9"/>
          <p:cNvSpPr>
            <a:spLocks noChangeArrowheads="1"/>
          </p:cNvSpPr>
          <p:nvPr/>
        </p:nvSpPr>
        <p:spPr bwMode="auto">
          <a:xfrm>
            <a:off x="2362200" y="6175375"/>
            <a:ext cx="45720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  <a:cs typeface="Arial" pitchFamily="34" charset="0"/>
              </a:rPr>
              <a:t>↓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latin typeface="Times New Roman" pitchFamily="18" charset="0"/>
                <a:cs typeface="Arial" pitchFamily="34" charset="0"/>
              </a:rPr>
              <a:t>↑ ИК</a:t>
            </a: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smtClean="0"/>
              <a:t>наука о способах формирования, видах и экономических последствиях функционирования рыночных структур.</a:t>
            </a:r>
          </a:p>
          <a:p>
            <a:pPr eaLnBrk="1" hangingPunct="1">
              <a:buFont typeface="Wingdings" pitchFamily="2" charset="2"/>
              <a:buNone/>
            </a:pPr>
            <a:endParaRPr lang="ru-RU" sz="2800" b="1" smtClean="0"/>
          </a:p>
          <a:p>
            <a:pPr eaLnBrk="1" hangingPunct="1">
              <a:buFont typeface="Wingdings" pitchFamily="2" charset="2"/>
              <a:buNone/>
            </a:pPr>
            <a:r>
              <a:rPr lang="ru-RU" sz="2800" b="1" smtClean="0"/>
              <a:t>Взаимодействие фирм (внутриотраслевое и межотраслевое):</a:t>
            </a:r>
          </a:p>
          <a:p>
            <a:pPr eaLnBrk="1" hangingPunct="1"/>
            <a:r>
              <a:rPr lang="ru-RU" sz="2800" smtClean="0"/>
              <a:t>поведение доминирующей фирмы; </a:t>
            </a:r>
          </a:p>
          <a:p>
            <a:pPr eaLnBrk="1" hangingPunct="1"/>
            <a:r>
              <a:rPr lang="ru-RU" sz="2800" smtClean="0"/>
              <a:t>способы динамического ценообразования; </a:t>
            </a:r>
          </a:p>
          <a:p>
            <a:pPr eaLnBrk="1" hangingPunct="1"/>
            <a:r>
              <a:rPr lang="ru-RU" sz="2800" smtClean="0"/>
              <a:t>вопросы вертикальной интеграции.</a:t>
            </a:r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534E986D-FB9B-4697-8429-3D03B67F94D7}" type="slidenum">
              <a:rPr lang="ru-RU" smtClean="0">
                <a:latin typeface="Arial" pitchFamily="34" charset="0"/>
              </a:rPr>
              <a:pPr/>
              <a:t>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 smtClean="0"/>
              <a:t>Теория отраслевых рынков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7772400" cy="4267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Издержки контроля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(максимальный размер фирмы)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smtClean="0"/>
              <a:t>ФИРМА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Трансакционные издержки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(минимальный размер фирмы)</a:t>
            </a:r>
          </a:p>
        </p:txBody>
      </p:sp>
      <p:sp>
        <p:nvSpPr>
          <p:cNvPr id="27654" name="Номер слайда 5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7B806B52-9078-44C4-ADF2-F22FAAC1A14A}" type="slidenum">
              <a:rPr lang="ru-RU" smtClean="0">
                <a:latin typeface="Arial" pitchFamily="34" charset="0"/>
              </a:rPr>
              <a:pPr/>
              <a:t>20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smtClean="0"/>
              <a:t>Границы фирмы в рамках контрактного подхода</a:t>
            </a:r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3962400" y="3276600"/>
            <a:ext cx="685800" cy="685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4038600" y="4724400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>Организационные формы фирмы</a:t>
            </a:r>
          </a:p>
        </p:txBody>
      </p:sp>
      <p:sp>
        <p:nvSpPr>
          <p:cNvPr id="20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3810000" cy="4381500"/>
          </a:xfrm>
        </p:spPr>
        <p:txBody>
          <a:bodyPr/>
          <a:lstStyle/>
          <a:p>
            <a:pPr eaLnBrk="1" hangingPunct="1"/>
            <a:r>
              <a:rPr lang="ru-RU" sz="2800" smtClean="0"/>
              <a:t>U-форма (unitary) ИК </a:t>
            </a:r>
            <a:r>
              <a:rPr lang="en-US" sz="2800" smtClean="0"/>
              <a:t>min</a:t>
            </a:r>
            <a:r>
              <a:rPr lang="ru-RU" sz="2800" smtClean="0"/>
              <a:t>, ТИ </a:t>
            </a:r>
            <a:r>
              <a:rPr lang="en-US" sz="2800" smtClean="0"/>
              <a:t>max</a:t>
            </a:r>
            <a:endParaRPr lang="ru-RU" sz="2800" smtClean="0"/>
          </a:p>
        </p:txBody>
      </p:sp>
      <p:graphicFrame>
        <p:nvGraphicFramePr>
          <p:cNvPr id="2050" name="Organization Chart 10"/>
          <p:cNvGraphicFramePr>
            <a:graphicFrameLocks/>
          </p:cNvGraphicFramePr>
          <p:nvPr>
            <p:ph sz="quarter" idx="2"/>
          </p:nvPr>
        </p:nvGraphicFramePr>
        <p:xfrm>
          <a:off x="304800" y="2819400"/>
          <a:ext cx="3810000" cy="3200400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  <p:graphicFrame>
        <p:nvGraphicFramePr>
          <p:cNvPr id="2061" name="Organization Chart 30"/>
          <p:cNvGraphicFramePr>
            <a:graphicFrameLocks/>
          </p:cNvGraphicFramePr>
          <p:nvPr>
            <p:ph sz="quarter" idx="3"/>
          </p:nvPr>
        </p:nvGraphicFramePr>
        <p:xfrm>
          <a:off x="4572000" y="2057400"/>
          <a:ext cx="4572000" cy="4800600"/>
        </p:xfrm>
        <a:graphic>
          <a:graphicData uri="http://schemas.openxmlformats.org/drawingml/2006/compatibility">
            <com:legacyDrawing xmlns:com="http://schemas.openxmlformats.org/drawingml/2006/compatibility" spid="_x0000_s2061"/>
          </a:graphicData>
        </a:graphic>
      </p:graphicFrame>
      <p:sp>
        <p:nvSpPr>
          <p:cNvPr id="2081" name="Номер слайда 6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F04DDF8-9DEC-46DD-B0F2-9AA1492FD414}" type="slidenum">
              <a:rPr lang="ru-RU" smtClean="0">
                <a:latin typeface="Arial" pitchFamily="34" charset="0"/>
              </a:rPr>
              <a:pPr/>
              <a:t>21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80" name="Rectangle 4"/>
          <p:cNvSpPr>
            <a:spLocks noChangeArrowheads="1"/>
          </p:cNvSpPr>
          <p:nvPr/>
        </p:nvSpPr>
        <p:spPr bwMode="auto">
          <a:xfrm>
            <a:off x="4800600" y="1524000"/>
            <a:ext cx="44958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Char char="n"/>
            </a:pPr>
            <a:r>
              <a:rPr kumimoji="0" lang="ru-RU" sz="2800"/>
              <a:t>М-форма (multiproduct)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90700"/>
            <a:ext cx="7772400" cy="40005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Технологическая и контрактная концепции: Фирма - пассивная структура экономики (реагирует на окружающую экономическую среду, например, на технологию или контрактные отношения, господствующие в отрасли)</a:t>
            </a:r>
          </a:p>
          <a:p>
            <a:pPr eaLnBrk="1" hangingPunct="1">
              <a:lnSpc>
                <a:spcPct val="80000"/>
              </a:lnSpc>
            </a:pPr>
            <a:r>
              <a:rPr lang="ru-RU" smtClean="0">
                <a:latin typeface="Times New Roman" pitchFamily="18" charset="0"/>
              </a:rPr>
              <a:t>Стратегическая: Фирма – активный субъект. Стратегия - сознательное, целенаправленное поведение фирмы и в краткосрочном, и в долгосрочном периодах</a:t>
            </a: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B9D1035E-9E8A-4291-9090-5A86F5F87B8D}" type="slidenum">
              <a:rPr lang="ru-RU" smtClean="0">
                <a:latin typeface="Arial" pitchFamily="34" charset="0"/>
              </a:rPr>
              <a:pPr/>
              <a:t>22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mtClean="0"/>
              <a:t>Стратегическая концепция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Фирма учитывает поведение других экономических агентов, в первую очередь поведение  своих конкурентов, а также спрос и действия правительства.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Фирма активно воздействует на спрос, формируя потребительские предпочтения.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Фирма воздействует на правительство, добиваясь желаемого регулирования налогообложения, таможенных пошлин и квот, выделения субсидий, принятия антимонопольных законов и исключений из них.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Фирма - активный участник формирования отраслевой, микроэкономической, а зачастую и макроэкономической политики государства.</a:t>
            </a:r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4ED92843-C59C-40B9-8E1A-F56BF16267ED}" type="slidenum">
              <a:rPr lang="ru-RU" smtClean="0">
                <a:latin typeface="Arial" pitchFamily="34" charset="0"/>
              </a:rPr>
              <a:pPr/>
              <a:t>23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Формирование стратегии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цена, качество и количество выпускаемого товара, </a:t>
            </a:r>
          </a:p>
          <a:p>
            <a:pPr eaLnBrk="1" hangingPunct="1"/>
            <a:r>
              <a:rPr lang="ru-RU" sz="2800" smtClean="0"/>
              <a:t>закупки ресурсов, </a:t>
            </a:r>
          </a:p>
          <a:p>
            <a:pPr eaLnBrk="1" hangingPunct="1"/>
            <a:r>
              <a:rPr lang="ru-RU" sz="2800" smtClean="0"/>
              <a:t>наем персонала, </a:t>
            </a:r>
          </a:p>
          <a:p>
            <a:pPr eaLnBrk="1" hangingPunct="1"/>
            <a:r>
              <a:rPr lang="ru-RU" sz="2800" smtClean="0"/>
              <a:t>выпуск ценных бумаг, </a:t>
            </a:r>
          </a:p>
          <a:p>
            <a:pPr eaLnBrk="1" hangingPunct="1"/>
            <a:r>
              <a:rPr lang="ru-RU" sz="2800" smtClean="0"/>
              <a:t>финансовые отношения с поставщиками и заказчиками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smtClean="0"/>
              <a:t>   факторы стратегического поведения фирм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39FF6BDF-13CE-4AE6-B0E7-70E68FA21794}" type="slidenum">
              <a:rPr lang="ru-RU" smtClean="0">
                <a:latin typeface="Arial" pitchFamily="34" charset="0"/>
              </a:rPr>
              <a:pPr/>
              <a:t>24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mtClean="0"/>
              <a:t>Параметры поведения фирмы</a:t>
            </a:r>
          </a:p>
        </p:txBody>
      </p:sp>
      <p:cxnSp>
        <p:nvCxnSpPr>
          <p:cNvPr id="30725" name="Прямая соединительная линия 5"/>
          <p:cNvCxnSpPr>
            <a:cxnSpLocks noChangeShapeType="1"/>
          </p:cNvCxnSpPr>
          <p:nvPr/>
        </p:nvCxnSpPr>
        <p:spPr bwMode="auto">
          <a:xfrm rot="5400000">
            <a:off x="-914399" y="3733800"/>
            <a:ext cx="3352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6" name="Прямая соединительная линия 7"/>
          <p:cNvCxnSpPr>
            <a:cxnSpLocks noChangeShapeType="1"/>
          </p:cNvCxnSpPr>
          <p:nvPr/>
        </p:nvCxnSpPr>
        <p:spPr bwMode="auto">
          <a:xfrm>
            <a:off x="762000" y="2057400"/>
            <a:ext cx="381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Прямая соединительная линия 8"/>
          <p:cNvCxnSpPr>
            <a:cxnSpLocks noChangeShapeType="1"/>
          </p:cNvCxnSpPr>
          <p:nvPr/>
        </p:nvCxnSpPr>
        <p:spPr bwMode="auto">
          <a:xfrm>
            <a:off x="762000" y="2970213"/>
            <a:ext cx="381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8" name="Прямая соединительная линия 9"/>
          <p:cNvCxnSpPr>
            <a:cxnSpLocks noChangeShapeType="1"/>
          </p:cNvCxnSpPr>
          <p:nvPr/>
        </p:nvCxnSpPr>
        <p:spPr bwMode="auto">
          <a:xfrm>
            <a:off x="762000" y="3505200"/>
            <a:ext cx="381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9" name="Прямая соединительная линия 10"/>
          <p:cNvCxnSpPr>
            <a:cxnSpLocks noChangeShapeType="1"/>
          </p:cNvCxnSpPr>
          <p:nvPr/>
        </p:nvCxnSpPr>
        <p:spPr bwMode="auto">
          <a:xfrm>
            <a:off x="762000" y="4038600"/>
            <a:ext cx="381000" cy="15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0" name="Прямая соединительная линия 11"/>
          <p:cNvCxnSpPr>
            <a:cxnSpLocks noChangeShapeType="1"/>
          </p:cNvCxnSpPr>
          <p:nvPr/>
        </p:nvCxnSpPr>
        <p:spPr bwMode="auto">
          <a:xfrm>
            <a:off x="762000" y="4570413"/>
            <a:ext cx="381000" cy="1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31" name="Прямая со стрелкой 13"/>
          <p:cNvCxnSpPr>
            <a:cxnSpLocks noChangeShapeType="1"/>
          </p:cNvCxnSpPr>
          <p:nvPr/>
        </p:nvCxnSpPr>
        <p:spPr bwMode="auto">
          <a:xfrm>
            <a:off x="762000" y="5410200"/>
            <a:ext cx="6096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50"/>
          <p:cNvSpPr>
            <a:spLocks noChangeArrowheads="1"/>
          </p:cNvSpPr>
          <p:nvPr/>
        </p:nvSpPr>
        <p:spPr bwMode="gray">
          <a:xfrm>
            <a:off x="533400" y="4191000"/>
            <a:ext cx="1658938" cy="762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FFFFFF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AutoShape 49"/>
          <p:cNvSpPr>
            <a:spLocks noChangeArrowheads="1"/>
          </p:cNvSpPr>
          <p:nvPr/>
        </p:nvSpPr>
        <p:spPr bwMode="gray">
          <a:xfrm>
            <a:off x="533400" y="1820863"/>
            <a:ext cx="1658938" cy="762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FFFFFF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 smtClean="0"/>
              <a:t>Взаимосвязь с другими науками</a:t>
            </a:r>
          </a:p>
        </p:txBody>
      </p:sp>
      <p:sp>
        <p:nvSpPr>
          <p:cNvPr id="11285" name="Номер слайда 20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98BEBBB-B3A7-4E1B-95AF-051AB1307AD2}" type="slidenum">
              <a:rPr lang="ru-RU" smtClean="0">
                <a:latin typeface="Arial" pitchFamily="34" charset="0"/>
              </a:rPr>
              <a:pPr/>
              <a:t>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1269" name="AutoShape 35"/>
          <p:cNvSpPr>
            <a:spLocks noChangeArrowheads="1"/>
          </p:cNvSpPr>
          <p:nvPr/>
        </p:nvSpPr>
        <p:spPr bwMode="gray">
          <a:xfrm>
            <a:off x="2971800" y="2133600"/>
            <a:ext cx="3379788" cy="26670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127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AutoShape 37"/>
          <p:cNvSpPr>
            <a:spLocks noChangeArrowheads="1"/>
          </p:cNvSpPr>
          <p:nvPr/>
        </p:nvSpPr>
        <p:spPr bwMode="gray">
          <a:xfrm rot="5400000">
            <a:off x="2142331" y="1942307"/>
            <a:ext cx="865187" cy="431800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000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1271" name="Rectangle 39"/>
          <p:cNvSpPr>
            <a:spLocks noChangeArrowheads="1"/>
          </p:cNvSpPr>
          <p:nvPr/>
        </p:nvSpPr>
        <p:spPr bwMode="black">
          <a:xfrm>
            <a:off x="3003550" y="2438400"/>
            <a:ext cx="3225800" cy="21018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4400" b="1">
                <a:solidFill>
                  <a:schemeClr val="bg2"/>
                </a:solidFill>
                <a:latin typeface="Times New Roman" pitchFamily="18" charset="0"/>
              </a:rPr>
              <a:t>Теория отраслевых рынков</a:t>
            </a:r>
            <a:endParaRPr kumimoji="0" lang="en-US" sz="4400" b="1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11272" name="AutoShape 42"/>
          <p:cNvSpPr>
            <a:spLocks noChangeArrowheads="1"/>
          </p:cNvSpPr>
          <p:nvPr/>
        </p:nvSpPr>
        <p:spPr bwMode="gray">
          <a:xfrm>
            <a:off x="6934200" y="4191000"/>
            <a:ext cx="1998663" cy="889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FFFFFF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3" name="AutoShape 43"/>
          <p:cNvSpPr>
            <a:spLocks noChangeArrowheads="1"/>
          </p:cNvSpPr>
          <p:nvPr/>
        </p:nvSpPr>
        <p:spPr bwMode="gray">
          <a:xfrm>
            <a:off x="6921500" y="1744663"/>
            <a:ext cx="1993900" cy="762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38100" algn="ctr">
            <a:solidFill>
              <a:srgbClr val="FFFFFF">
                <a:alpha val="70195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308" name="Text Box 44"/>
          <p:cNvSpPr txBox="1">
            <a:spLocks noChangeArrowheads="1"/>
          </p:cNvSpPr>
          <p:nvPr/>
        </p:nvSpPr>
        <p:spPr bwMode="white">
          <a:xfrm>
            <a:off x="7010400" y="1820863"/>
            <a:ext cx="1393825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ru-RU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Теория фирмы</a:t>
            </a:r>
            <a:endParaRPr kumimoji="0"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white">
          <a:xfrm>
            <a:off x="7086600" y="4267200"/>
            <a:ext cx="171291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ru-RU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Теория менеджмента</a:t>
            </a:r>
            <a:endParaRPr kumimoji="0"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white">
          <a:xfrm>
            <a:off x="609600" y="1973263"/>
            <a:ext cx="15240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ru-RU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Теория игр</a:t>
            </a:r>
            <a:endParaRPr kumimoji="0"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white">
          <a:xfrm>
            <a:off x="685800" y="4343400"/>
            <a:ext cx="13938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0" lang="ru-RU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Маркетинг</a:t>
            </a:r>
            <a:endParaRPr kumimoji="0" lang="en-US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1278" name="AutoShape 52"/>
          <p:cNvSpPr>
            <a:spLocks noChangeArrowheads="1"/>
          </p:cNvSpPr>
          <p:nvPr/>
        </p:nvSpPr>
        <p:spPr bwMode="gray">
          <a:xfrm rot="5400000">
            <a:off x="2145506" y="4331494"/>
            <a:ext cx="865188" cy="431800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000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1279" name="AutoShape 53"/>
          <p:cNvSpPr>
            <a:spLocks noChangeArrowheads="1"/>
          </p:cNvSpPr>
          <p:nvPr/>
        </p:nvSpPr>
        <p:spPr bwMode="gray">
          <a:xfrm rot="-5400000">
            <a:off x="6209506" y="2018507"/>
            <a:ext cx="865187" cy="431800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000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1280" name="AutoShape 55"/>
          <p:cNvSpPr>
            <a:spLocks noChangeArrowheads="1"/>
          </p:cNvSpPr>
          <p:nvPr/>
        </p:nvSpPr>
        <p:spPr bwMode="gray">
          <a:xfrm rot="-5400000">
            <a:off x="6184106" y="4456907"/>
            <a:ext cx="865187" cy="431800"/>
          </a:xfrm>
          <a:prstGeom prst="upArrow">
            <a:avLst>
              <a:gd name="adj1" fmla="val 50093"/>
              <a:gd name="adj2" fmla="val 54046"/>
            </a:avLst>
          </a:prstGeom>
          <a:gradFill rotWithShape="1">
            <a:gsLst>
              <a:gs pos="0">
                <a:srgbClr val="000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11281" name="Text Box 56"/>
          <p:cNvSpPr txBox="1">
            <a:spLocks noChangeArrowheads="1"/>
          </p:cNvSpPr>
          <p:nvPr/>
        </p:nvSpPr>
        <p:spPr bwMode="auto">
          <a:xfrm>
            <a:off x="457200" y="2743200"/>
            <a:ext cx="2362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моделирует конкуренцию среди фирм как взаимодействие стратегий</a:t>
            </a:r>
          </a:p>
        </p:txBody>
      </p:sp>
      <p:sp>
        <p:nvSpPr>
          <p:cNvPr id="11282" name="Text Box 57"/>
          <p:cNvSpPr txBox="1">
            <a:spLocks noChangeArrowheads="1"/>
          </p:cNvSpPr>
          <p:nvPr/>
        </p:nvSpPr>
        <p:spPr bwMode="auto">
          <a:xfrm>
            <a:off x="457200" y="4953000"/>
            <a:ext cx="2438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дает теоретическую базу для проведения маркетинговых</a:t>
            </a:r>
          </a:p>
          <a:p>
            <a:r>
              <a:rPr lang="ru-RU"/>
              <a:t>исследований </a:t>
            </a:r>
          </a:p>
        </p:txBody>
      </p:sp>
      <p:sp>
        <p:nvSpPr>
          <p:cNvPr id="11283" name="Rectangle 58"/>
          <p:cNvSpPr>
            <a:spLocks noChangeArrowheads="1"/>
          </p:cNvSpPr>
          <p:nvPr/>
        </p:nvSpPr>
        <p:spPr bwMode="auto">
          <a:xfrm>
            <a:off x="6629400" y="2667000"/>
            <a:ext cx="22860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альтернативные концепции фирмы и ее</a:t>
            </a:r>
          </a:p>
          <a:p>
            <a:r>
              <a:rPr lang="ru-RU"/>
              <a:t>поведения во внешней среде</a:t>
            </a:r>
          </a:p>
        </p:txBody>
      </p:sp>
      <p:sp>
        <p:nvSpPr>
          <p:cNvPr id="11284" name="Text Box 59"/>
          <p:cNvSpPr txBox="1">
            <a:spLocks noChangeArrowheads="1"/>
          </p:cNvSpPr>
          <p:nvPr/>
        </p:nvSpPr>
        <p:spPr bwMode="auto">
          <a:xfrm>
            <a:off x="6705600" y="5334000"/>
            <a:ext cx="2438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теоретические основы</a:t>
            </a:r>
          </a:p>
          <a:p>
            <a:r>
              <a:rPr lang="ru-RU"/>
              <a:t>управления фирмой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Что такое рынок? </a:t>
            </a:r>
          </a:p>
          <a:p>
            <a:pPr eaLnBrk="1" hangingPunct="1"/>
            <a:r>
              <a:rPr lang="ru-RU" smtClean="0"/>
              <a:t>Из чего складываются отношения в рамках той или иной рыночной структуры? </a:t>
            </a:r>
          </a:p>
          <a:p>
            <a:pPr eaLnBrk="1" hangingPunct="1"/>
            <a:r>
              <a:rPr lang="ru-RU" smtClean="0"/>
              <a:t>Каким образом осуществляется переход от одной структуры к другой?</a:t>
            </a:r>
          </a:p>
          <a:p>
            <a:pPr eaLnBrk="1" hangingPunct="1"/>
            <a:r>
              <a:rPr lang="ru-RU" smtClean="0"/>
              <a:t>Чем вызывается смена ориентиров динамики рынков?</a:t>
            </a: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8FC62BD9-E9F1-464B-9201-FDFEFBB6D8E8}" type="slidenum">
              <a:rPr lang="ru-RU" smtClean="0">
                <a:latin typeface="Arial" pitchFamily="34" charset="0"/>
              </a:rPr>
              <a:pPr/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 smtClean="0"/>
              <a:t>ФИРМА В ТЕОРИИ</a:t>
            </a:r>
            <a:br>
              <a:rPr lang="ru-RU" sz="4000" b="1" dirty="0" smtClean="0"/>
            </a:br>
            <a:r>
              <a:rPr lang="ru-RU" sz="4000" b="1" dirty="0" smtClean="0"/>
              <a:t>ОРГАНИЗАЦИИ РЫНКОВ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90700"/>
            <a:ext cx="8305800" cy="43815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Субъект экономической деятельности,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smtClean="0"/>
              <a:t>осуществляющий свои функции во внешней экономической среде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800" smtClean="0"/>
          </a:p>
          <a:p>
            <a:pPr marL="0" indent="0" eaLnBrk="1" hangingPunct="1">
              <a:lnSpc>
                <a:spcPct val="80000"/>
              </a:lnSpc>
            </a:pPr>
            <a:r>
              <a:rPr lang="ru-RU" sz="2800" smtClean="0"/>
              <a:t> Потребители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800" smtClean="0"/>
              <a:t> Поставщики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800" smtClean="0"/>
              <a:t> Государство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800" smtClean="0"/>
              <a:t> Конкуренты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800" smtClean="0"/>
              <a:t> Природные условия 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ru-RU" sz="2800" smtClean="0"/>
              <a:t> Общество в целом</a:t>
            </a: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AF54FABA-AC76-4C26-962E-222F002B1DA1}" type="slidenum">
              <a:rPr lang="ru-RU" smtClean="0">
                <a:latin typeface="Arial" pitchFamily="34" charset="0"/>
              </a:rPr>
              <a:pPr/>
              <a:t>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8324850" cy="11811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Фирма как один из основных институтов современной экономической системы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представляет собой достаточно крупную и организационно оформленную единицу;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является самостоятельным юридически независимым экономическим агентом;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выполняет особую функцию в экономике: покупает ресурсы с целью производства товаров и услуг;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служит инструментом распределения ресурсов в экономике между альтернативными возможностями их использования;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существование и рост фирмы обеспечивается за счет разницы между совокупной выручкой и совокупными издержками - прибыли. </a:t>
            </a:r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1996A66E-878F-4A77-A4BC-6188531C4254}" type="slidenum">
              <a:rPr lang="ru-RU" smtClean="0">
                <a:latin typeface="Arial" pitchFamily="34" charset="0"/>
              </a:rPr>
              <a:pPr/>
              <a:t>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Отличительные особенности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209800"/>
            <a:ext cx="7772400" cy="3962400"/>
          </a:xfrm>
        </p:spPr>
        <p:txBody>
          <a:bodyPr/>
          <a:lstStyle/>
          <a:p>
            <a:pPr eaLnBrk="1" hangingPunct="1"/>
            <a:r>
              <a:rPr lang="ru-RU" b="1" i="1" smtClean="0"/>
              <a:t>Технологическая концепция фирмы</a:t>
            </a:r>
          </a:p>
          <a:p>
            <a:pPr eaLnBrk="1" hangingPunct="1"/>
            <a:r>
              <a:rPr lang="ru-RU" b="1" i="1" smtClean="0"/>
              <a:t>Контрактная концепция фирмы</a:t>
            </a:r>
          </a:p>
          <a:p>
            <a:pPr eaLnBrk="1" hangingPunct="1"/>
            <a:r>
              <a:rPr lang="ru-RU" b="1" i="1" smtClean="0"/>
              <a:t>Стратегическая концепция фирмы</a:t>
            </a:r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FB67097C-EBBB-42DC-A366-DCF1194B4378}" type="slidenum">
              <a:rPr lang="ru-RU" smtClean="0">
                <a:latin typeface="Arial" pitchFamily="34" charset="0"/>
              </a:rPr>
              <a:pPr/>
              <a:t>7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 smtClean="0"/>
              <a:t>Основные концепции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фирма - структура, оптимизирующая издержки при данном выпуске;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минимальные издержки на единицу продукции достигаются при минимально эффективном выпуске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0055A47B-DE5E-4D99-A696-764464F1BE6B}" type="slidenum">
              <a:rPr lang="ru-RU" smtClean="0">
                <a:latin typeface="Arial" pitchFamily="34" charset="0"/>
              </a:rPr>
              <a:pPr/>
              <a:t>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i="1" dirty="0" smtClean="0"/>
              <a:t>Технологическая концепция фирмы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1" name="Номер слайда 12"/>
          <p:cNvSpPr>
            <a:spLocks noGrp="1"/>
          </p:cNvSpPr>
          <p:nvPr>
            <p:ph type="sldNum" sz="quarter" idx="15"/>
          </p:nvPr>
        </p:nvSpPr>
        <p:spPr>
          <a:noFill/>
        </p:spPr>
        <p:txBody>
          <a:bodyPr/>
          <a:lstStyle/>
          <a:p>
            <a:fld id="{3A1140B7-BA65-434D-B3E4-CBBF61A2A884}" type="slidenum">
              <a:rPr lang="ru-RU" smtClean="0">
                <a:latin typeface="Arial" pitchFamily="34" charset="0"/>
              </a:rPr>
              <a:pPr/>
              <a:t>9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b="1" i="1" dirty="0" smtClean="0"/>
              <a:t>Технологическая концепция фирмы</a:t>
            </a:r>
          </a:p>
        </p:txBody>
      </p:sp>
      <p:pic>
        <p:nvPicPr>
          <p:cNvPr id="1741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9450" y="4267200"/>
            <a:ext cx="2952750" cy="20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" y="1952625"/>
            <a:ext cx="2952750" cy="20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AutoShape 6"/>
          <p:cNvSpPr>
            <a:spLocks noChangeArrowheads="1"/>
          </p:cNvSpPr>
          <p:nvPr/>
        </p:nvSpPr>
        <p:spPr bwMode="auto">
          <a:xfrm>
            <a:off x="3886200" y="1981200"/>
            <a:ext cx="23622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AutoShape 7"/>
          <p:cNvSpPr>
            <a:spLocks noChangeArrowheads="1"/>
          </p:cNvSpPr>
          <p:nvPr/>
        </p:nvSpPr>
        <p:spPr bwMode="auto">
          <a:xfrm>
            <a:off x="3886200" y="2971800"/>
            <a:ext cx="24384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5" name="AutoShape 8"/>
          <p:cNvSpPr>
            <a:spLocks noChangeArrowheads="1"/>
          </p:cNvSpPr>
          <p:nvPr/>
        </p:nvSpPr>
        <p:spPr bwMode="auto">
          <a:xfrm>
            <a:off x="6477000" y="4267200"/>
            <a:ext cx="2209800" cy="685800"/>
          </a:xfrm>
          <a:prstGeom prst="roundRect">
            <a:avLst>
              <a:gd name="adj" fmla="val 16667"/>
            </a:avLst>
          </a:prstGeom>
          <a:solidFill>
            <a:srgbClr val="C7516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6" name="AutoShape 9"/>
          <p:cNvSpPr>
            <a:spLocks noChangeArrowheads="1"/>
          </p:cNvSpPr>
          <p:nvPr/>
        </p:nvSpPr>
        <p:spPr bwMode="auto">
          <a:xfrm>
            <a:off x="6477000" y="5334000"/>
            <a:ext cx="2209800" cy="685800"/>
          </a:xfrm>
          <a:prstGeom prst="roundRect">
            <a:avLst>
              <a:gd name="adj" fmla="val 16667"/>
            </a:avLst>
          </a:prstGeom>
          <a:solidFill>
            <a:srgbClr val="C75165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3886200" y="21336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однопродуктовые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3886200" y="31242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многопродуктовые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6553200" y="44196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однозаводские</a:t>
            </a: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6629400" y="5486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многозаводские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</TotalTime>
  <Words>851</Words>
  <Application>Microsoft Office PowerPoint</Application>
  <PresentationFormat>Экран (4:3)</PresentationFormat>
  <Paragraphs>197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Бумажная</vt:lpstr>
      <vt:lpstr>ВВЕДЕНИЕ.  ФИРМА В ТЕОРИИ ОТРАСЛЕВЫХ РЫНКОВ </vt:lpstr>
      <vt:lpstr>Теория отраслевых рынков</vt:lpstr>
      <vt:lpstr>Взаимосвязь с другими науками</vt:lpstr>
      <vt:lpstr>ФИРМА В ТЕОРИИ ОРГАНИЗАЦИИ РЫНКОВ</vt:lpstr>
      <vt:lpstr>Фирма как один из основных институтов современной экономической системы</vt:lpstr>
      <vt:lpstr>Отличительные особенности фирмы</vt:lpstr>
      <vt:lpstr>Основные концепции фирмы</vt:lpstr>
      <vt:lpstr>Технологическая концепция фирмы</vt:lpstr>
      <vt:lpstr>Технологическая концепция фирмы</vt:lpstr>
      <vt:lpstr>Горизонтальные и вертикальные границы фирмы</vt:lpstr>
      <vt:lpstr>Горизонтальный размер фирмы</vt:lpstr>
      <vt:lpstr>Положительные эффекты</vt:lpstr>
      <vt:lpstr>Вертикальные границы фирмы</vt:lpstr>
      <vt:lpstr>Контрактная концепция фирмы</vt:lpstr>
      <vt:lpstr>Внутренние контракты</vt:lpstr>
      <vt:lpstr>Внешние контракты</vt:lpstr>
      <vt:lpstr>Рынок и фирма в контрактной концепции</vt:lpstr>
      <vt:lpstr>Товар производится фирмой</vt:lpstr>
      <vt:lpstr>Зачем нужны внешние контракты?</vt:lpstr>
      <vt:lpstr>Границы фирмы в рамках контрактного подхода</vt:lpstr>
      <vt:lpstr>Организационные формы фирмы</vt:lpstr>
      <vt:lpstr>Стратегическая концепция фирмы</vt:lpstr>
      <vt:lpstr>Формирование стратегии</vt:lpstr>
      <vt:lpstr>Параметры поведения фирмы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ВВЕДЕНИЕ.  ФИРМА В ТЕОРИИ ОТРАСЛЕВЫХ РЫНКОВ </dc:title>
  <dc:creator>napoikina.ea</dc:creator>
  <cp:lastModifiedBy>napoikina.ea</cp:lastModifiedBy>
  <cp:revision>1</cp:revision>
  <dcterms:created xsi:type="dcterms:W3CDTF">2018-10-24T07:28:46Z</dcterms:created>
  <dcterms:modified xsi:type="dcterms:W3CDTF">2018-10-24T07:30:09Z</dcterms:modified>
</cp:coreProperties>
</file>